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376" r:id="rId3"/>
    <p:sldId id="377" r:id="rId4"/>
    <p:sldId id="387" r:id="rId5"/>
    <p:sldId id="375" r:id="rId6"/>
    <p:sldId id="378" r:id="rId7"/>
    <p:sldId id="379" r:id="rId8"/>
    <p:sldId id="380" r:id="rId9"/>
    <p:sldId id="381" r:id="rId10"/>
    <p:sldId id="367" r:id="rId11"/>
    <p:sldId id="398" r:id="rId12"/>
    <p:sldId id="388" r:id="rId13"/>
    <p:sldId id="382" r:id="rId14"/>
    <p:sldId id="373" r:id="rId15"/>
    <p:sldId id="368" r:id="rId16"/>
    <p:sldId id="410" r:id="rId17"/>
    <p:sldId id="390" r:id="rId18"/>
    <p:sldId id="411" r:id="rId19"/>
    <p:sldId id="384" r:id="rId20"/>
    <p:sldId id="392" r:id="rId21"/>
    <p:sldId id="408" r:id="rId22"/>
    <p:sldId id="500" r:id="rId23"/>
    <p:sldId id="305" r:id="rId24"/>
    <p:sldId id="404" r:id="rId25"/>
    <p:sldId id="308" r:id="rId26"/>
    <p:sldId id="429" r:id="rId27"/>
    <p:sldId id="466" r:id="rId28"/>
    <p:sldId id="481" r:id="rId29"/>
    <p:sldId id="470" r:id="rId30"/>
    <p:sldId id="469" r:id="rId31"/>
    <p:sldId id="471" r:id="rId32"/>
    <p:sldId id="430" r:id="rId33"/>
    <p:sldId id="431" r:id="rId34"/>
    <p:sldId id="432" r:id="rId35"/>
    <p:sldId id="433" r:id="rId36"/>
    <p:sldId id="434" r:id="rId37"/>
    <p:sldId id="479" r:id="rId38"/>
    <p:sldId id="489" r:id="rId39"/>
    <p:sldId id="488" r:id="rId40"/>
    <p:sldId id="362" r:id="rId41"/>
    <p:sldId id="448" r:id="rId42"/>
    <p:sldId id="341" r:id="rId43"/>
    <p:sldId id="403" r:id="rId44"/>
    <p:sldId id="366" r:id="rId45"/>
    <p:sldId id="327" r:id="rId46"/>
    <p:sldId id="454" r:id="rId47"/>
    <p:sldId id="491" r:id="rId48"/>
    <p:sldId id="492" r:id="rId49"/>
    <p:sldId id="493" r:id="rId50"/>
    <p:sldId id="494" r:id="rId51"/>
    <p:sldId id="455" r:id="rId52"/>
    <p:sldId id="495" r:id="rId53"/>
    <p:sldId id="498" r:id="rId54"/>
    <p:sldId id="499" r:id="rId55"/>
    <p:sldId id="501" r:id="rId56"/>
    <p:sldId id="473" r:id="rId57"/>
    <p:sldId id="475" r:id="rId58"/>
    <p:sldId id="476" r:id="rId59"/>
    <p:sldId id="490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FFFF"/>
    <a:srgbClr val="00CCFF"/>
    <a:srgbClr val="8A0000"/>
    <a:srgbClr val="990000"/>
    <a:srgbClr val="68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94624" autoAdjust="0"/>
  </p:normalViewPr>
  <p:slideViewPr>
    <p:cSldViewPr>
      <p:cViewPr varScale="1">
        <p:scale>
          <a:sx n="67" d="100"/>
          <a:sy n="67" d="100"/>
        </p:scale>
        <p:origin x="-6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8652"/>
    </p:cViewPr>
  </p:sorterViewPr>
  <p:notesViewPr>
    <p:cSldViewPr>
      <p:cViewPr varScale="1">
        <p:scale>
          <a:sx n="53" d="100"/>
          <a:sy n="53" d="100"/>
        </p:scale>
        <p:origin x="-1824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83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image" Target="../media/image125.wmf"/><Relationship Id="rId1" Type="http://schemas.openxmlformats.org/officeDocument/2006/relationships/image" Target="../media/image1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870F4-5374-4858-AA1F-D2FC12811746}" type="datetimeFigureOut">
              <a:rPr lang="en-US" smtClean="0"/>
              <a:pPr/>
              <a:t>1/20/2012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52AF1-52DA-47EB-B043-718F908E9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8EB88-5A88-4C45-82D2-6FA4DB7BEA54}" type="datetimeFigureOut">
              <a:rPr lang="en-US" smtClean="0"/>
              <a:pPr/>
              <a:t>1/20/2012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B1036-C79E-46F7-8FEB-3830A27B26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Scattering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8262A7-3278-438C-9822-E80B7E546A64}" type="slidenum">
              <a:rPr lang="en-US"/>
              <a:pPr/>
              <a:t>13</a:t>
            </a:fld>
            <a:endParaRPr lang="en-US"/>
          </a:p>
        </p:txBody>
      </p:sp>
      <p:sp>
        <p:nvSpPr>
          <p:cNvPr id="141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[While some a generation or so ahead of me have enjoyed very exciting careers [centered on][based around] the discovery and development of QCD, …]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0D4F77-96B2-4CEA-B332-4CEBB059FE48}" type="slidenum">
              <a:rPr lang="en-US"/>
              <a:pPr/>
              <a:t>20</a:t>
            </a:fld>
            <a:endParaRPr lang="en-US"/>
          </a:p>
        </p:txBody>
      </p:sp>
      <p:sp>
        <p:nvSpPr>
          <p:cNvPr id="136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36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6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94DE7B-3E3E-4100-8572-B73DC5612D09}" type="slidenum">
              <a:rPr lang="en-US"/>
              <a:pPr/>
              <a:t>23</a:t>
            </a:fld>
            <a:endParaRPr lang="en-US"/>
          </a:p>
        </p:txBody>
      </p:sp>
      <p:sp>
        <p:nvSpPr>
          <p:cNvPr id="156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6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933E07-5728-4723-B436-45B7B6870E26}" type="slidenum">
              <a:rPr lang="en-US"/>
              <a:pPr/>
              <a:t>24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8D2CC4-EC70-41A0-8FD8-D3EB415DE993}" type="slidenum">
              <a:rPr lang="en-US"/>
              <a:pPr/>
              <a:t>2</a:t>
            </a:fld>
            <a:endParaRPr lang="en-US"/>
          </a:p>
        </p:txBody>
      </p:sp>
      <p:sp>
        <p:nvSpPr>
          <p:cNvPr id="152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2625"/>
            <a:ext cx="4573588" cy="3430588"/>
          </a:xfrm>
          <a:ln/>
        </p:spPr>
      </p:sp>
      <p:sp>
        <p:nvSpPr>
          <p:cNvPr id="152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7932"/>
          </a:xfrm>
        </p:spPr>
        <p:txBody>
          <a:bodyPr/>
          <a:lstStyle/>
          <a:p>
            <a:pPr lvl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BCBA4-9E5C-46A1-A02A-C15FF80F0D3D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6F8286-F602-4320-B6CA-58DB7D7BC1C4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361" y="4343400"/>
            <a:ext cx="5031278" cy="4114800"/>
          </a:xfrm>
          <a:noFill/>
          <a:ln/>
        </p:spPr>
        <p:txBody>
          <a:bodyPr lIns="92599" tIns="46300" rIns="92599" bIns="46300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201161-F46A-4F2C-8EDF-8EF117DD2C39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257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DB8C84-C3CE-45B8-BF0A-63C388EC633F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166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681038"/>
            <a:ext cx="4624388" cy="3468687"/>
          </a:xfrm>
          <a:ln w="12700" cap="flat"/>
        </p:spPr>
      </p:sp>
      <p:sp>
        <p:nvSpPr>
          <p:cNvPr id="1662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009" y="4376282"/>
            <a:ext cx="5037513" cy="4074090"/>
          </a:xfrm>
          <a:noFill/>
          <a:ln/>
        </p:spPr>
        <p:txBody>
          <a:bodyPr lIns="91031" tIns="45517" rIns="91031" bIns="45517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3FBDEE-1A23-4AE7-93A1-4CBB10C4FA33}" type="slidenum">
              <a:rPr lang="en-US"/>
              <a:pPr/>
              <a:t>31</a:t>
            </a:fld>
            <a:endParaRPr lang="en-US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2E5396-D296-4957-A253-A153AB186969}" type="slidenum">
              <a:rPr lang="en-US"/>
              <a:pPr/>
              <a:t>32</a:t>
            </a:fld>
            <a:endParaRPr lang="en-US"/>
          </a:p>
        </p:txBody>
      </p:sp>
      <p:sp>
        <p:nvSpPr>
          <p:cNvPr id="135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979EF9-92E9-4DF0-B2FF-A1F0EFFBD158}" type="slidenum">
              <a:rPr lang="en-US"/>
              <a:pPr/>
              <a:t>33</a:t>
            </a:fld>
            <a:endParaRPr lang="en-US"/>
          </a:p>
        </p:txBody>
      </p:sp>
      <p:sp>
        <p:nvSpPr>
          <p:cNvPr id="140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1B0BDF-5860-4826-956E-2A16756C6938}" type="slidenum">
              <a:rPr lang="en-US"/>
              <a:pPr/>
              <a:t>34</a:t>
            </a:fld>
            <a:endParaRPr lang="en-US"/>
          </a:p>
        </p:txBody>
      </p:sp>
      <p:sp>
        <p:nvSpPr>
          <p:cNvPr id="135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4688"/>
            <a:ext cx="4605338" cy="3454400"/>
          </a:xfrm>
          <a:ln/>
        </p:spPr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217" y="4354361"/>
            <a:ext cx="5078037" cy="4128891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54C7D1-5775-42F4-9C7D-0E0B0A7812E4}" type="slidenum">
              <a:rPr lang="en-US"/>
              <a:pPr/>
              <a:t>35</a:t>
            </a:fld>
            <a:endParaRPr lang="en-US"/>
          </a:p>
        </p:txBody>
      </p:sp>
      <p:sp>
        <p:nvSpPr>
          <p:cNvPr id="145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B14CCE-8C87-4A6C-82F4-ADCFDAEFFF52}" type="slidenum">
              <a:rPr lang="en-US"/>
              <a:pPr/>
              <a:t>36</a:t>
            </a:fld>
            <a:endParaRPr lang="en-US"/>
          </a:p>
        </p:txBody>
      </p:sp>
      <p:sp>
        <p:nvSpPr>
          <p:cNvPr id="138242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0D4F77-96B2-4CEA-B332-4CEBB059FE48}" type="slidenum">
              <a:rPr lang="en-US"/>
              <a:pPr/>
              <a:t>3</a:t>
            </a:fld>
            <a:endParaRPr lang="en-US"/>
          </a:p>
        </p:txBody>
      </p:sp>
      <p:sp>
        <p:nvSpPr>
          <p:cNvPr id="136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36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6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BCBA4-9E5C-46A1-A02A-C15FF80F0D3D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EADD6D-3EE6-45D2-9DBE-1BCA9E6A7E9D}" type="slidenum">
              <a:rPr lang="en-US"/>
              <a:pPr/>
              <a:t>41</a:t>
            </a:fld>
            <a:endParaRPr lang="en-US"/>
          </a:p>
        </p:txBody>
      </p:sp>
      <p:sp>
        <p:nvSpPr>
          <p:cNvPr id="145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5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</a:t>
            </a:r>
            <a:r>
              <a:rPr lang="en-US" dirty="0" err="1" smtClean="0"/>
              <a:t>sqrt</a:t>
            </a:r>
            <a:r>
              <a:rPr lang="en-US" dirty="0" smtClean="0"/>
              <a:t>(s) ranges?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BCBA4-9E5C-46A1-A02A-C15FF80F0D3D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5EA4A9-6AE2-4769-916E-CB0602BCD73D}" type="slidenum">
              <a:rPr lang="en-US"/>
              <a:pPr/>
              <a:t>56</a:t>
            </a:fld>
            <a:endParaRPr lang="en-US"/>
          </a:p>
        </p:txBody>
      </p:sp>
      <p:sp>
        <p:nvSpPr>
          <p:cNvPr id="124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3587" cy="3432175"/>
          </a:xfrm>
          <a:ln/>
        </p:spPr>
      </p:sp>
      <p:sp>
        <p:nvSpPr>
          <p:cNvPr id="1244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361" y="4341835"/>
            <a:ext cx="5031278" cy="411636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BCBA4-9E5C-46A1-A02A-C15FF80F0D3D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BCBA4-9E5C-46A1-A02A-C15FF80F0D3D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0D30F7-68A4-427C-BBAE-4BDD6F62B935}" type="slidenum">
              <a:rPr lang="en-US"/>
              <a:pPr/>
              <a:t>4</a:t>
            </a:fld>
            <a:endParaRPr lang="en-US"/>
          </a:p>
        </p:txBody>
      </p:sp>
      <p:sp>
        <p:nvSpPr>
          <p:cNvPr id="146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6DD15A-E854-4B57-8883-BE956ECDD2DB}" type="slidenum">
              <a:rPr lang="en-US"/>
              <a:pPr/>
              <a:t>5</a:t>
            </a:fld>
            <a:endParaRPr lang="en-US"/>
          </a:p>
        </p:txBody>
      </p:sp>
      <p:sp>
        <p:nvSpPr>
          <p:cNvPr id="134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0337E4-7656-437A-AF54-7390E5479A0F}" type="slidenum">
              <a:rPr lang="en-US"/>
              <a:pPr/>
              <a:t>6</a:t>
            </a:fld>
            <a:endParaRPr lang="en-US"/>
          </a:p>
        </p:txBody>
      </p:sp>
      <p:sp>
        <p:nvSpPr>
          <p:cNvPr id="116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3718D4-30FC-44E5-B014-F0A480E82298}" type="slidenum">
              <a:rPr lang="en-US"/>
              <a:pPr/>
              <a:t>7</a:t>
            </a:fld>
            <a:endParaRPr lang="en-US"/>
          </a:p>
        </p:txBody>
      </p:sp>
      <p:sp>
        <p:nvSpPr>
          <p:cNvPr id="1240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0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45EDF-49EB-4397-B612-D0F230A1D1BA}" type="slidenum">
              <a:rPr lang="en-US"/>
              <a:pPr/>
              <a:t>8</a:t>
            </a:fld>
            <a:endParaRPr lang="en-US"/>
          </a:p>
        </p:txBody>
      </p:sp>
      <p:sp>
        <p:nvSpPr>
          <p:cNvPr id="117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			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69B923-3C00-4C6F-B0E8-3572FD9C0755}" type="slidenum">
              <a:rPr lang="en-US"/>
              <a:pPr/>
              <a:t>9</a:t>
            </a:fld>
            <a:endParaRPr lang="en-US"/>
          </a:p>
        </p:txBody>
      </p:sp>
      <p:sp>
        <p:nvSpPr>
          <p:cNvPr id="117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i="1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48C7-1FAA-4539-8AFA-2ADE5042D21E}" type="datetime1">
              <a:rPr lang="en-US" smtClean="0"/>
              <a:pPr/>
              <a:t>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527B-047A-4A1F-86AE-C557D721EE32}" type="datetime1">
              <a:rPr lang="en-US" smtClean="0"/>
              <a:pPr/>
              <a:t>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1E5B-7C33-4EEB-91F3-CD8A609A3A17}" type="datetime1">
              <a:rPr lang="en-US" smtClean="0"/>
              <a:pPr/>
              <a:t>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600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873F9A1-A376-4EB9-ADC7-8DD25B7A9586}" type="datetime1">
              <a:rPr lang="en-US" smtClean="0"/>
              <a:pPr/>
              <a:t>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400800"/>
            <a:ext cx="3810000" cy="3190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3787017-3038-4AF4-9EAC-D148795E31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28600" y="3924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23A30BE-EEFC-49DC-94F5-E906EA1012CF}" type="datetime1">
              <a:rPr lang="en-US" smtClean="0"/>
              <a:pPr/>
              <a:t>1/20/2012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400800"/>
            <a:ext cx="3810000" cy="3190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ECE729D-4A9E-497C-A7DB-296958F94F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600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12410E8-E5FC-4FFE-AC31-3F7DB7462DD3}" type="datetime1">
              <a:rPr lang="en-US" smtClean="0"/>
              <a:pPr/>
              <a:t>1/20/2012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667000" y="6400800"/>
            <a:ext cx="3810000" cy="3190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4973FE5-1B7E-49CB-8E84-DCF527FC5C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E651-E869-44EF-ADB2-498C64BE7F1A}" type="datetime1">
              <a:rPr lang="en-US" smtClean="0"/>
              <a:pPr/>
              <a:t>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C66-2345-4269-86AC-058274AB4D3C}" type="datetime1">
              <a:rPr lang="en-US" smtClean="0"/>
              <a:pPr/>
              <a:t>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EE6A5-C33D-4F7E-B4CF-B77BEB406337}" type="datetime1">
              <a:rPr lang="en-US" smtClean="0"/>
              <a:pPr/>
              <a:t>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F3420-EDF1-410D-B433-02CABE84C8D2}" type="datetime1">
              <a:rPr lang="en-US" smtClean="0"/>
              <a:pPr/>
              <a:t>1/20/2012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2F6DF-3E1D-41FA-B13A-22987FC63192}" type="datetime1">
              <a:rPr lang="en-US" smtClean="0"/>
              <a:pPr/>
              <a:t>1/20/2012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887F-C69C-4487-9E2D-D4F23A92A34D}" type="datetime1">
              <a:rPr lang="en-US" smtClean="0"/>
              <a:pPr/>
              <a:t>1/20/2012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D76E-8EAF-42ED-846C-D5897F664179}" type="datetime1">
              <a:rPr lang="en-US" smtClean="0"/>
              <a:pPr/>
              <a:t>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10DCF-7362-4445-AF86-DFCA27E74464}" type="datetime1">
              <a:rPr lang="en-US" smtClean="0"/>
              <a:pPr/>
              <a:t>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B0D6E-532E-40FB-ADE0-E72F94A53A25}" type="datetime1">
              <a:rPr lang="en-US" smtClean="0"/>
              <a:pPr/>
              <a:t>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6200" y="6388768"/>
            <a:ext cx="914400" cy="39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i="1" kern="1200">
          <a:solidFill>
            <a:srgbClr val="FFFF00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FFFFCC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FFFFCC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CC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FFFFCC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FFFFCC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7.bin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11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4.jpeg"/><Relationship Id="rId12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67.jpeg"/><Relationship Id="rId4" Type="http://schemas.openxmlformats.org/officeDocument/2006/relationships/image" Target="../media/image62.jpeg"/><Relationship Id="rId9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21.bin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1.wmf"/><Relationship Id="rId5" Type="http://schemas.openxmlformats.org/officeDocument/2006/relationships/image" Target="../media/image80.png"/><Relationship Id="rId4" Type="http://schemas.openxmlformats.org/officeDocument/2006/relationships/oleObject" Target="../embeddings/oleObject22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8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2.png"/><Relationship Id="rId11" Type="http://schemas.openxmlformats.org/officeDocument/2006/relationships/oleObject" Target="../embeddings/oleObject24.bin"/><Relationship Id="rId5" Type="http://schemas.openxmlformats.org/officeDocument/2006/relationships/image" Target="../media/image85.png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84.png"/><Relationship Id="rId9" Type="http://schemas.openxmlformats.org/officeDocument/2006/relationships/image" Target="../media/image88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6.bin"/><Relationship Id="rId5" Type="http://schemas.openxmlformats.org/officeDocument/2006/relationships/oleObject" Target="../embeddings/oleObject25.bin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oleObject" Target="../embeddings/oleObject27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oleObject" Target="../embeddings/oleObject29.bin"/><Relationship Id="rId4" Type="http://schemas.openxmlformats.org/officeDocument/2006/relationships/image" Target="../media/image1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4.png"/><Relationship Id="rId5" Type="http://schemas.openxmlformats.org/officeDocument/2006/relationships/oleObject" Target="../embeddings/oleObject30.bin"/><Relationship Id="rId4" Type="http://schemas.openxmlformats.org/officeDocument/2006/relationships/image" Target="../media/image12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1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074" y="76200"/>
            <a:ext cx="7620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801189" y="52252"/>
            <a:ext cx="7620000" cy="6705600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2152650"/>
          </a:xfrm>
        </p:spPr>
        <p:txBody>
          <a:bodyPr>
            <a:noAutofit/>
          </a:bodyPr>
          <a:lstStyle/>
          <a:p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Quarks and Gluons to the World Around Us:</a:t>
            </a:r>
            <a:r>
              <a:rPr lang="en-US" sz="3800" dirty="0" smtClean="0"/>
              <a:t/>
            </a:r>
            <a:br>
              <a:rPr lang="en-US" sz="3800" dirty="0" smtClean="0"/>
            </a:b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Advancing Quantum Chromodynamics by Probing Nucleon Structure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2209800"/>
          </a:xfrm>
        </p:spPr>
        <p:txBody>
          <a:bodyPr>
            <a:normAutofit fontScale="70000" lnSpcReduction="20000"/>
          </a:bodyPr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Christine A. Aidala</a:t>
            </a:r>
          </a:p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Alamos National Lab</a:t>
            </a:r>
          </a:p>
          <a:p>
            <a:endParaRPr lang="en-US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UConn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 20, 2012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Observations with different probes allow us to learn different things!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4047" y="1514755"/>
            <a:ext cx="7012768" cy="511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Mapping out the proton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What does the proton look like in terms of the quarks and gluons inside it?</a:t>
            </a:r>
          </a:p>
          <a:p>
            <a:r>
              <a:rPr lang="en-US" i="1" dirty="0" smtClean="0"/>
              <a:t>Position </a:t>
            </a:r>
          </a:p>
          <a:p>
            <a:r>
              <a:rPr lang="en-US" i="1" dirty="0" smtClean="0"/>
              <a:t>Momentum</a:t>
            </a:r>
          </a:p>
          <a:p>
            <a:r>
              <a:rPr lang="en-US" i="1" dirty="0" smtClean="0"/>
              <a:t>Spin</a:t>
            </a:r>
          </a:p>
          <a:p>
            <a:r>
              <a:rPr lang="en-US" i="1" dirty="0" smtClean="0"/>
              <a:t>Flavor</a:t>
            </a:r>
          </a:p>
          <a:p>
            <a:r>
              <a:rPr lang="en-US" i="1" dirty="0" smtClean="0"/>
              <a:t>Color</a:t>
            </a:r>
            <a:endParaRPr lang="en-US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2819400" y="3124200"/>
            <a:ext cx="6324600" cy="110799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Vast majority of past four decades focused on </a:t>
            </a:r>
          </a:p>
          <a:p>
            <a:pPr algn="ctr"/>
            <a:r>
              <a:rPr lang="en-US" sz="2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1-dimensional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momentum structure!  Since 1990s starting to consider other directions . . .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2819400" y="3692604"/>
            <a:ext cx="6324600" cy="110799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Polarized protons first studied in 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1980s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 How 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angular momentum of quarks and gluons add up still not well understood!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34"/>
          <p:cNvSpPr txBox="1">
            <a:spLocks noChangeArrowheads="1"/>
          </p:cNvSpPr>
          <p:nvPr/>
        </p:nvSpPr>
        <p:spPr bwMode="auto">
          <a:xfrm>
            <a:off x="2819400" y="4267200"/>
            <a:ext cx="6324600" cy="110799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Early measurements of flavor distributions in valence region.  Flavor structure at lower momentum fractions still yielding surprises!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2819400" y="2590800"/>
            <a:ext cx="6324600" cy="110799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Theoretical and experimental concepts to describe and access position only born in mid-1990s. 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Pioneering measurements over past decade.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2819400" y="4911804"/>
            <a:ext cx="6324600" cy="110799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Accounted for by theorists from beginning of QCD, but more detailed, potentially observable effects of color have come to forefront in last couple years . . .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Perturbative</a:t>
            </a:r>
            <a:r>
              <a:rPr lang="en-US" dirty="0" smtClean="0"/>
              <a:t> QCD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Take advantage of running of the strong coupling constant with energy (</a:t>
            </a:r>
            <a:r>
              <a:rPr lang="en-US" i="1" dirty="0" smtClean="0"/>
              <a:t>asymptotic freedom</a:t>
            </a:r>
            <a:r>
              <a:rPr lang="en-US" dirty="0" smtClean="0"/>
              <a:t>)—weak coupling at high energies (short distances)</a:t>
            </a:r>
          </a:p>
          <a:p>
            <a:r>
              <a:rPr lang="en-US" dirty="0" smtClean="0"/>
              <a:t>Perturbative expansion as in quantum electrodynamics (but many more diagrams due to gluon self-coupling!!)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9643" y="1609725"/>
            <a:ext cx="3557157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143000" y="2362200"/>
            <a:ext cx="6934200" cy="2185214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400" i="1" dirty="0" smtClean="0">
                <a:latin typeface="Times New Roman" pitchFamily="18" charset="0"/>
                <a:cs typeface="Times New Roman" pitchFamily="18" charset="0"/>
              </a:rPr>
              <a:t>Most importantly: </a:t>
            </a:r>
            <a:r>
              <a:rPr lang="en-US" sz="3400" i="1" dirty="0" err="1" smtClean="0">
                <a:latin typeface="Times New Roman" pitchFamily="18" charset="0"/>
                <a:cs typeface="Times New Roman" pitchFamily="18" charset="0"/>
              </a:rPr>
              <a:t>pQCD</a:t>
            </a:r>
            <a:r>
              <a:rPr lang="en-US" sz="3400" i="1" dirty="0" smtClean="0">
                <a:latin typeface="Times New Roman" pitchFamily="18" charset="0"/>
                <a:cs typeface="Times New Roman" pitchFamily="18" charset="0"/>
              </a:rPr>
              <a:t> provides a rigorous way of relating the fundamental field theory to a variety of physical observables!</a:t>
            </a:r>
            <a:endParaRPr lang="en-US" sz="3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7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AC23-5EAE-445C-8F6B-BB60B2E4B24A}" type="slidenum">
              <a:rPr lang="en-US"/>
              <a:pPr/>
              <a:t>13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219200" y="1174750"/>
            <a:ext cx="6705600" cy="2743200"/>
            <a:chOff x="768" y="681"/>
            <a:chExt cx="4224" cy="1728"/>
          </a:xfrm>
        </p:grpSpPr>
        <p:sp>
          <p:nvSpPr>
            <p:cNvPr id="1414147" name="Rectangle 3"/>
            <p:cNvSpPr>
              <a:spLocks noChangeArrowheads="1"/>
            </p:cNvSpPr>
            <p:nvPr/>
          </p:nvSpPr>
          <p:spPr bwMode="auto">
            <a:xfrm>
              <a:off x="768" y="681"/>
              <a:ext cx="4224" cy="17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14148" name="Oval 4"/>
            <p:cNvSpPr>
              <a:spLocks noChangeArrowheads="1"/>
            </p:cNvSpPr>
            <p:nvPr/>
          </p:nvSpPr>
          <p:spPr bwMode="auto">
            <a:xfrm>
              <a:off x="1527" y="1875"/>
              <a:ext cx="391" cy="373"/>
            </a:xfrm>
            <a:prstGeom prst="ellipse">
              <a:avLst/>
            </a:prstGeom>
            <a:solidFill>
              <a:srgbClr val="FF85FF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49" name="Oval 5"/>
            <p:cNvSpPr>
              <a:spLocks noChangeArrowheads="1"/>
            </p:cNvSpPr>
            <p:nvPr/>
          </p:nvSpPr>
          <p:spPr bwMode="auto">
            <a:xfrm>
              <a:off x="1536" y="901"/>
              <a:ext cx="401" cy="381"/>
            </a:xfrm>
            <a:prstGeom prst="ellipse">
              <a:avLst/>
            </a:prstGeom>
            <a:solidFill>
              <a:srgbClr val="9DCEFF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0" name="Line 6"/>
            <p:cNvSpPr>
              <a:spLocks noChangeShapeType="1"/>
            </p:cNvSpPr>
            <p:nvPr/>
          </p:nvSpPr>
          <p:spPr bwMode="auto">
            <a:xfrm>
              <a:off x="1105" y="977"/>
              <a:ext cx="42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1" name="Line 7"/>
            <p:cNvSpPr>
              <a:spLocks noChangeShapeType="1"/>
            </p:cNvSpPr>
            <p:nvPr/>
          </p:nvSpPr>
          <p:spPr bwMode="auto">
            <a:xfrm>
              <a:off x="1105" y="1129"/>
              <a:ext cx="42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2" name="Line 8"/>
            <p:cNvSpPr>
              <a:spLocks noChangeShapeType="1"/>
            </p:cNvSpPr>
            <p:nvPr/>
          </p:nvSpPr>
          <p:spPr bwMode="auto">
            <a:xfrm>
              <a:off x="1115" y="2141"/>
              <a:ext cx="42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3" name="Line 9"/>
            <p:cNvSpPr>
              <a:spLocks noChangeShapeType="1"/>
            </p:cNvSpPr>
            <p:nvPr/>
          </p:nvSpPr>
          <p:spPr bwMode="auto">
            <a:xfrm>
              <a:off x="1115" y="1993"/>
              <a:ext cx="42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4" name="Rectangle 10"/>
            <p:cNvSpPr>
              <a:spLocks noChangeArrowheads="1"/>
            </p:cNvSpPr>
            <p:nvPr/>
          </p:nvSpPr>
          <p:spPr bwMode="auto">
            <a:xfrm>
              <a:off x="2561" y="1413"/>
              <a:ext cx="1040" cy="324"/>
            </a:xfrm>
            <a:prstGeom prst="rect">
              <a:avLst/>
            </a:prstGeom>
            <a:noFill/>
            <a:ln w="19050">
              <a:solidFill>
                <a:srgbClr val="00E00B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5" name="Line 11"/>
            <p:cNvSpPr>
              <a:spLocks noChangeShapeType="1"/>
            </p:cNvSpPr>
            <p:nvPr/>
          </p:nvSpPr>
          <p:spPr bwMode="auto">
            <a:xfrm>
              <a:off x="1937" y="1125"/>
              <a:ext cx="641" cy="46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6" name="Line 12"/>
            <p:cNvSpPr>
              <a:spLocks noChangeShapeType="1"/>
            </p:cNvSpPr>
            <p:nvPr/>
          </p:nvSpPr>
          <p:spPr bwMode="auto">
            <a:xfrm flipV="1">
              <a:off x="1874" y="751"/>
              <a:ext cx="30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7" name="Line 13"/>
            <p:cNvSpPr>
              <a:spLocks noChangeShapeType="1"/>
            </p:cNvSpPr>
            <p:nvPr/>
          </p:nvSpPr>
          <p:spPr bwMode="auto">
            <a:xfrm>
              <a:off x="1889" y="2177"/>
              <a:ext cx="292" cy="1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8" name="Line 14"/>
            <p:cNvSpPr>
              <a:spLocks noChangeShapeType="1"/>
            </p:cNvSpPr>
            <p:nvPr/>
          </p:nvSpPr>
          <p:spPr bwMode="auto">
            <a:xfrm>
              <a:off x="1869" y="2193"/>
              <a:ext cx="292" cy="1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9" name="Line 15"/>
            <p:cNvSpPr>
              <a:spLocks noChangeShapeType="1"/>
            </p:cNvSpPr>
            <p:nvPr/>
          </p:nvSpPr>
          <p:spPr bwMode="auto">
            <a:xfrm>
              <a:off x="1849" y="2217"/>
              <a:ext cx="292" cy="1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60" name="Line 16"/>
            <p:cNvSpPr>
              <a:spLocks noChangeShapeType="1"/>
            </p:cNvSpPr>
            <p:nvPr/>
          </p:nvSpPr>
          <p:spPr bwMode="auto">
            <a:xfrm flipV="1">
              <a:off x="1911" y="789"/>
              <a:ext cx="30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61" name="Line 17"/>
            <p:cNvSpPr>
              <a:spLocks noChangeShapeType="1"/>
            </p:cNvSpPr>
            <p:nvPr/>
          </p:nvSpPr>
          <p:spPr bwMode="auto">
            <a:xfrm flipV="1">
              <a:off x="1901" y="759"/>
              <a:ext cx="30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62" name="Line 18"/>
            <p:cNvSpPr>
              <a:spLocks noChangeShapeType="1"/>
            </p:cNvSpPr>
            <p:nvPr/>
          </p:nvSpPr>
          <p:spPr bwMode="auto">
            <a:xfrm flipV="1">
              <a:off x="1865" y="733"/>
              <a:ext cx="30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63" name="Text Box 19"/>
            <p:cNvSpPr txBox="1">
              <a:spLocks noChangeArrowheads="1"/>
            </p:cNvSpPr>
            <p:nvPr/>
          </p:nvSpPr>
          <p:spPr bwMode="auto">
            <a:xfrm>
              <a:off x="2351" y="1195"/>
              <a:ext cx="17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sz="1400" b="1">
                  <a:solidFill>
                    <a:schemeClr val="accent2"/>
                  </a:solidFill>
                  <a:latin typeface="Comic Sans MS" pitchFamily="66" charset="0"/>
                </a:rPr>
                <a:t>Hard Scattering Process</a:t>
              </a:r>
            </a:p>
          </p:txBody>
        </p:sp>
        <p:sp>
          <p:nvSpPr>
            <p:cNvPr id="1414164" name="Line 20"/>
            <p:cNvSpPr>
              <a:spLocks noChangeShapeType="1"/>
            </p:cNvSpPr>
            <p:nvPr/>
          </p:nvSpPr>
          <p:spPr bwMode="auto">
            <a:xfrm>
              <a:off x="2578" y="1592"/>
              <a:ext cx="96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414165" name="Object 21"/>
            <p:cNvGraphicFramePr>
              <a:graphicFrameLocks noChangeAspect="1"/>
            </p:cNvGraphicFramePr>
            <p:nvPr/>
          </p:nvGraphicFramePr>
          <p:xfrm>
            <a:off x="1255" y="1784"/>
            <a:ext cx="123" cy="174"/>
          </p:xfrm>
          <a:graphic>
            <a:graphicData uri="http://schemas.openxmlformats.org/presentationml/2006/ole">
              <p:oleObj spid="_x0000_s69635" name="Equation" r:id="rId4" imgW="152280" imgH="215640" progId="">
                <p:embed/>
              </p:oleObj>
            </a:graphicData>
          </a:graphic>
        </p:graphicFrame>
        <p:graphicFrame>
          <p:nvGraphicFramePr>
            <p:cNvPr id="1414166" name="Object 22"/>
            <p:cNvGraphicFramePr>
              <a:graphicFrameLocks noChangeAspect="1"/>
            </p:cNvGraphicFramePr>
            <p:nvPr/>
          </p:nvGraphicFramePr>
          <p:xfrm>
            <a:off x="1954" y="1634"/>
            <a:ext cx="246" cy="174"/>
          </p:xfrm>
          <a:graphic>
            <a:graphicData uri="http://schemas.openxmlformats.org/presentationml/2006/ole">
              <p:oleObj spid="_x0000_s69636" name="Equation" r:id="rId5" imgW="304560" imgH="215640" progId="">
                <p:embed/>
              </p:oleObj>
            </a:graphicData>
          </a:graphic>
        </p:graphicFrame>
        <p:graphicFrame>
          <p:nvGraphicFramePr>
            <p:cNvPr id="1414167" name="Object 23"/>
            <p:cNvGraphicFramePr>
              <a:graphicFrameLocks noChangeAspect="1"/>
            </p:cNvGraphicFramePr>
            <p:nvPr/>
          </p:nvGraphicFramePr>
          <p:xfrm>
            <a:off x="1287" y="776"/>
            <a:ext cx="113" cy="174"/>
          </p:xfrm>
          <a:graphic>
            <a:graphicData uri="http://schemas.openxmlformats.org/presentationml/2006/ole">
              <p:oleObj spid="_x0000_s69637" name="Equation" r:id="rId6" imgW="139680" imgH="215640" progId="">
                <p:embed/>
              </p:oleObj>
            </a:graphicData>
          </a:graphic>
        </p:graphicFrame>
        <p:graphicFrame>
          <p:nvGraphicFramePr>
            <p:cNvPr id="1414168" name="Object 24"/>
            <p:cNvGraphicFramePr>
              <a:graphicFrameLocks noChangeAspect="1"/>
            </p:cNvGraphicFramePr>
            <p:nvPr/>
          </p:nvGraphicFramePr>
          <p:xfrm>
            <a:off x="2150" y="1112"/>
            <a:ext cx="225" cy="174"/>
          </p:xfrm>
          <a:graphic>
            <a:graphicData uri="http://schemas.openxmlformats.org/presentationml/2006/ole">
              <p:oleObj spid="_x0000_s69638" name="Equation" r:id="rId7" imgW="279360" imgH="215640" progId="">
                <p:embed/>
              </p:oleObj>
            </a:graphicData>
          </a:graphic>
        </p:graphicFrame>
        <p:grpSp>
          <p:nvGrpSpPr>
            <p:cNvPr id="3" name="Group 25"/>
            <p:cNvGrpSpPr>
              <a:grpSpLocks/>
            </p:cNvGrpSpPr>
            <p:nvPr/>
          </p:nvGrpSpPr>
          <p:grpSpPr bwMode="auto">
            <a:xfrm rot="-1546555">
              <a:off x="1884" y="1844"/>
              <a:ext cx="444" cy="122"/>
              <a:chOff x="2291" y="2513"/>
              <a:chExt cx="1199" cy="188"/>
            </a:xfrm>
          </p:grpSpPr>
          <p:sp>
            <p:nvSpPr>
              <p:cNvPr id="1414170" name="Freeform 26"/>
              <p:cNvSpPr>
                <a:spLocks/>
              </p:cNvSpPr>
              <p:nvPr/>
            </p:nvSpPr>
            <p:spPr bwMode="auto">
              <a:xfrm>
                <a:off x="2291" y="251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71" name="Freeform 27"/>
              <p:cNvSpPr>
                <a:spLocks/>
              </p:cNvSpPr>
              <p:nvPr/>
            </p:nvSpPr>
            <p:spPr bwMode="auto">
              <a:xfrm>
                <a:off x="2513" y="2515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72" name="Freeform 28"/>
              <p:cNvSpPr>
                <a:spLocks/>
              </p:cNvSpPr>
              <p:nvPr/>
            </p:nvSpPr>
            <p:spPr bwMode="auto">
              <a:xfrm>
                <a:off x="2737" y="251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73" name="Freeform 29"/>
              <p:cNvSpPr>
                <a:spLocks/>
              </p:cNvSpPr>
              <p:nvPr/>
            </p:nvSpPr>
            <p:spPr bwMode="auto">
              <a:xfrm>
                <a:off x="2957" y="2517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74" name="Freeform 30"/>
              <p:cNvSpPr>
                <a:spLocks/>
              </p:cNvSpPr>
              <p:nvPr/>
            </p:nvSpPr>
            <p:spPr bwMode="auto">
              <a:xfrm>
                <a:off x="3173" y="252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14175" name="Line 31"/>
            <p:cNvSpPr>
              <a:spLocks noChangeShapeType="1"/>
            </p:cNvSpPr>
            <p:nvPr/>
          </p:nvSpPr>
          <p:spPr bwMode="auto">
            <a:xfrm flipV="1">
              <a:off x="3909" y="1363"/>
              <a:ext cx="145" cy="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76" name="Line 32"/>
            <p:cNvSpPr>
              <a:spLocks noChangeShapeType="1"/>
            </p:cNvSpPr>
            <p:nvPr/>
          </p:nvSpPr>
          <p:spPr bwMode="auto">
            <a:xfrm>
              <a:off x="3954" y="1414"/>
              <a:ext cx="132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77" name="Line 33"/>
            <p:cNvSpPr>
              <a:spLocks noChangeShapeType="1"/>
            </p:cNvSpPr>
            <p:nvPr/>
          </p:nvSpPr>
          <p:spPr bwMode="auto">
            <a:xfrm rot="20991552" flipV="1">
              <a:off x="3849" y="1095"/>
              <a:ext cx="28" cy="2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78" name="Line 34"/>
            <p:cNvSpPr>
              <a:spLocks noChangeShapeType="1"/>
            </p:cNvSpPr>
            <p:nvPr/>
          </p:nvSpPr>
          <p:spPr bwMode="auto">
            <a:xfrm flipV="1">
              <a:off x="3905" y="951"/>
              <a:ext cx="55" cy="3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79" name="Line 35"/>
            <p:cNvSpPr>
              <a:spLocks noChangeShapeType="1"/>
            </p:cNvSpPr>
            <p:nvPr/>
          </p:nvSpPr>
          <p:spPr bwMode="auto">
            <a:xfrm flipV="1">
              <a:off x="3912" y="1239"/>
              <a:ext cx="96" cy="1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80" name="Line 36"/>
            <p:cNvSpPr>
              <a:spLocks noChangeShapeType="1"/>
            </p:cNvSpPr>
            <p:nvPr/>
          </p:nvSpPr>
          <p:spPr bwMode="auto">
            <a:xfrm flipV="1">
              <a:off x="3877" y="1095"/>
              <a:ext cx="35" cy="2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81" name="Line 37"/>
            <p:cNvSpPr>
              <a:spLocks noChangeShapeType="1"/>
            </p:cNvSpPr>
            <p:nvPr/>
          </p:nvSpPr>
          <p:spPr bwMode="auto">
            <a:xfrm flipV="1">
              <a:off x="3901" y="921"/>
              <a:ext cx="155" cy="47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38"/>
            <p:cNvGrpSpPr>
              <a:grpSpLocks/>
            </p:cNvGrpSpPr>
            <p:nvPr/>
          </p:nvGrpSpPr>
          <p:grpSpPr bwMode="auto">
            <a:xfrm rot="-1546555">
              <a:off x="2250" y="1664"/>
              <a:ext cx="444" cy="122"/>
              <a:chOff x="2291" y="2513"/>
              <a:chExt cx="1199" cy="188"/>
            </a:xfrm>
          </p:grpSpPr>
          <p:sp>
            <p:nvSpPr>
              <p:cNvPr id="1414183" name="Freeform 39"/>
              <p:cNvSpPr>
                <a:spLocks/>
              </p:cNvSpPr>
              <p:nvPr/>
            </p:nvSpPr>
            <p:spPr bwMode="auto">
              <a:xfrm>
                <a:off x="2291" y="251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84" name="Freeform 40"/>
              <p:cNvSpPr>
                <a:spLocks/>
              </p:cNvSpPr>
              <p:nvPr/>
            </p:nvSpPr>
            <p:spPr bwMode="auto">
              <a:xfrm>
                <a:off x="2513" y="2515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85" name="Freeform 41"/>
              <p:cNvSpPr>
                <a:spLocks/>
              </p:cNvSpPr>
              <p:nvPr/>
            </p:nvSpPr>
            <p:spPr bwMode="auto">
              <a:xfrm>
                <a:off x="2737" y="251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86" name="Freeform 42"/>
              <p:cNvSpPr>
                <a:spLocks/>
              </p:cNvSpPr>
              <p:nvPr/>
            </p:nvSpPr>
            <p:spPr bwMode="auto">
              <a:xfrm>
                <a:off x="2957" y="2517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87" name="Freeform 43"/>
              <p:cNvSpPr>
                <a:spLocks/>
              </p:cNvSpPr>
              <p:nvPr/>
            </p:nvSpPr>
            <p:spPr bwMode="auto">
              <a:xfrm>
                <a:off x="3173" y="252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aphicFrame>
          <p:nvGraphicFramePr>
            <p:cNvPr id="1414188" name="Object 44"/>
            <p:cNvGraphicFramePr>
              <a:graphicFrameLocks noChangeAspect="1"/>
            </p:cNvGraphicFramePr>
            <p:nvPr/>
          </p:nvGraphicFramePr>
          <p:xfrm>
            <a:off x="3014" y="1439"/>
            <a:ext cx="103" cy="154"/>
          </p:xfrm>
          <a:graphic>
            <a:graphicData uri="http://schemas.openxmlformats.org/presentationml/2006/ole">
              <p:oleObj spid="_x0000_s69639" name="Equation" r:id="rId8" imgW="126720" imgH="190440" progId="">
                <p:embed/>
              </p:oleObj>
            </a:graphicData>
          </a:graphic>
        </p:graphicFrame>
        <p:sp>
          <p:nvSpPr>
            <p:cNvPr id="1414189" name="Line 45"/>
            <p:cNvSpPr>
              <a:spLocks noChangeShapeType="1"/>
            </p:cNvSpPr>
            <p:nvPr/>
          </p:nvSpPr>
          <p:spPr bwMode="auto">
            <a:xfrm flipV="1">
              <a:off x="3543" y="1408"/>
              <a:ext cx="342" cy="1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graphicFrame>
          <p:nvGraphicFramePr>
            <p:cNvPr id="1414190" name="Object 46"/>
            <p:cNvGraphicFramePr>
              <a:graphicFrameLocks noChangeAspect="1"/>
            </p:cNvGraphicFramePr>
            <p:nvPr/>
          </p:nvGraphicFramePr>
          <p:xfrm>
            <a:off x="2784" y="1785"/>
            <a:ext cx="572" cy="262"/>
          </p:xfrm>
          <a:graphic>
            <a:graphicData uri="http://schemas.openxmlformats.org/presentationml/2006/ole">
              <p:oleObj spid="_x0000_s69640" name="Equation" r:id="rId9" imgW="444240" imgH="203040" progId="Equation.3">
                <p:embed/>
              </p:oleObj>
            </a:graphicData>
          </a:graphic>
        </p:graphicFrame>
        <p:grpSp>
          <p:nvGrpSpPr>
            <p:cNvPr id="5" name="Group 47"/>
            <p:cNvGrpSpPr>
              <a:grpSpLocks/>
            </p:cNvGrpSpPr>
            <p:nvPr/>
          </p:nvGrpSpPr>
          <p:grpSpPr bwMode="auto">
            <a:xfrm rot="1595871">
              <a:off x="3531" y="1650"/>
              <a:ext cx="444" cy="122"/>
              <a:chOff x="2291" y="2513"/>
              <a:chExt cx="1199" cy="188"/>
            </a:xfrm>
          </p:grpSpPr>
          <p:sp>
            <p:nvSpPr>
              <p:cNvPr id="1414192" name="Freeform 48"/>
              <p:cNvSpPr>
                <a:spLocks/>
              </p:cNvSpPr>
              <p:nvPr/>
            </p:nvSpPr>
            <p:spPr bwMode="auto">
              <a:xfrm>
                <a:off x="2291" y="251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93" name="Freeform 49"/>
              <p:cNvSpPr>
                <a:spLocks/>
              </p:cNvSpPr>
              <p:nvPr/>
            </p:nvSpPr>
            <p:spPr bwMode="auto">
              <a:xfrm>
                <a:off x="2513" y="2515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94" name="Freeform 50"/>
              <p:cNvSpPr>
                <a:spLocks/>
              </p:cNvSpPr>
              <p:nvPr/>
            </p:nvSpPr>
            <p:spPr bwMode="auto">
              <a:xfrm>
                <a:off x="2737" y="251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95" name="Freeform 51"/>
              <p:cNvSpPr>
                <a:spLocks/>
              </p:cNvSpPr>
              <p:nvPr/>
            </p:nvSpPr>
            <p:spPr bwMode="auto">
              <a:xfrm>
                <a:off x="2957" y="2517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96" name="Freeform 52"/>
              <p:cNvSpPr>
                <a:spLocks/>
              </p:cNvSpPr>
              <p:nvPr/>
            </p:nvSpPr>
            <p:spPr bwMode="auto">
              <a:xfrm>
                <a:off x="3173" y="252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14197" name="Line 53"/>
            <p:cNvSpPr>
              <a:spLocks noChangeShapeType="1"/>
            </p:cNvSpPr>
            <p:nvPr/>
          </p:nvSpPr>
          <p:spPr bwMode="auto">
            <a:xfrm>
              <a:off x="3936" y="1833"/>
              <a:ext cx="33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98" name="Line 54"/>
            <p:cNvSpPr>
              <a:spLocks noChangeShapeType="1"/>
            </p:cNvSpPr>
            <p:nvPr/>
          </p:nvSpPr>
          <p:spPr bwMode="auto">
            <a:xfrm rot="-608448">
              <a:off x="3935" y="1758"/>
              <a:ext cx="24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99" name="Line 55"/>
            <p:cNvSpPr>
              <a:spLocks noChangeShapeType="1"/>
            </p:cNvSpPr>
            <p:nvPr/>
          </p:nvSpPr>
          <p:spPr bwMode="auto">
            <a:xfrm rot="-608448">
              <a:off x="3943" y="1786"/>
              <a:ext cx="284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200" name="Line 56"/>
            <p:cNvSpPr>
              <a:spLocks noChangeShapeType="1"/>
            </p:cNvSpPr>
            <p:nvPr/>
          </p:nvSpPr>
          <p:spPr bwMode="auto">
            <a:xfrm rot="-608448">
              <a:off x="3932" y="1845"/>
              <a:ext cx="99" cy="1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201" name="Line 57"/>
            <p:cNvSpPr>
              <a:spLocks noChangeShapeType="1"/>
            </p:cNvSpPr>
            <p:nvPr/>
          </p:nvSpPr>
          <p:spPr bwMode="auto">
            <a:xfrm>
              <a:off x="3948" y="1778"/>
              <a:ext cx="132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202" name="Line 58"/>
            <p:cNvSpPr>
              <a:spLocks noChangeShapeType="1"/>
            </p:cNvSpPr>
            <p:nvPr/>
          </p:nvSpPr>
          <p:spPr bwMode="auto">
            <a:xfrm>
              <a:off x="3936" y="1833"/>
              <a:ext cx="102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414203" name="Object 59"/>
            <p:cNvGraphicFramePr>
              <a:graphicFrameLocks noChangeAspect="1"/>
            </p:cNvGraphicFramePr>
            <p:nvPr/>
          </p:nvGraphicFramePr>
          <p:xfrm>
            <a:off x="4080" y="816"/>
            <a:ext cx="538" cy="320"/>
          </p:xfrm>
          <a:graphic>
            <a:graphicData uri="http://schemas.openxmlformats.org/presentationml/2006/ole">
              <p:oleObj spid="_x0000_s69641" name="Equation" r:id="rId10" imgW="469800" imgH="279360" progId="Equation.3">
                <p:embed/>
              </p:oleObj>
            </a:graphicData>
          </a:graphic>
        </p:graphicFrame>
        <p:sp>
          <p:nvSpPr>
            <p:cNvPr id="1414204" name="Text Box 60"/>
            <p:cNvSpPr txBox="1">
              <a:spLocks noChangeArrowheads="1"/>
            </p:cNvSpPr>
            <p:nvPr/>
          </p:nvSpPr>
          <p:spPr bwMode="auto">
            <a:xfrm>
              <a:off x="4272" y="1824"/>
              <a:ext cx="2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chemeClr val="tx1"/>
                  </a:solidFill>
                </a:rPr>
                <a:t>X</a:t>
              </a:r>
            </a:p>
          </p:txBody>
        </p:sp>
        <p:sp>
          <p:nvSpPr>
            <p:cNvPr id="1414205" name="Text Box 61"/>
            <p:cNvSpPr txBox="1">
              <a:spLocks noChangeArrowheads="1"/>
            </p:cNvSpPr>
            <p:nvPr/>
          </p:nvSpPr>
          <p:spPr bwMode="auto">
            <a:xfrm>
              <a:off x="1520" y="969"/>
              <a:ext cx="42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latin typeface="Comic Sans MS" pitchFamily="66" charset="0"/>
                </a:rPr>
                <a:t>q(x</a:t>
              </a:r>
              <a:r>
                <a:rPr lang="en-US" sz="1800" baseline="-18000" dirty="0">
                  <a:solidFill>
                    <a:schemeClr val="tx1"/>
                  </a:solidFill>
                  <a:latin typeface="Comic Sans MS" pitchFamily="66" charset="0"/>
                </a:rPr>
                <a:t>1</a:t>
              </a:r>
              <a:r>
                <a:rPr lang="en-US" sz="1800" dirty="0">
                  <a:solidFill>
                    <a:schemeClr val="tx1"/>
                  </a:solidFill>
                  <a:latin typeface="Comic Sans MS" pitchFamily="66" charset="0"/>
                </a:rPr>
                <a:t>)</a:t>
              </a:r>
            </a:p>
          </p:txBody>
        </p:sp>
        <p:sp>
          <p:nvSpPr>
            <p:cNvPr id="1414206" name="Text Box 62"/>
            <p:cNvSpPr txBox="1">
              <a:spLocks noChangeArrowheads="1"/>
            </p:cNvSpPr>
            <p:nvPr/>
          </p:nvSpPr>
          <p:spPr bwMode="auto">
            <a:xfrm>
              <a:off x="1502" y="1929"/>
              <a:ext cx="4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latin typeface="Comic Sans MS" pitchFamily="66" charset="0"/>
                </a:rPr>
                <a:t>g(x</a:t>
              </a:r>
              <a:r>
                <a:rPr lang="en-US" sz="1800" baseline="-18000" dirty="0">
                  <a:solidFill>
                    <a:schemeClr val="tx1"/>
                  </a:solidFill>
                  <a:latin typeface="Comic Sans MS" pitchFamily="66" charset="0"/>
                </a:rPr>
                <a:t>2</a:t>
              </a:r>
              <a:r>
                <a:rPr lang="en-US" sz="1800" dirty="0">
                  <a:solidFill>
                    <a:schemeClr val="tx1"/>
                  </a:solidFill>
                  <a:latin typeface="Comic Sans MS" pitchFamily="66" charset="0"/>
                </a:rPr>
                <a:t>)</a:t>
              </a:r>
            </a:p>
          </p:txBody>
        </p:sp>
      </p:grpSp>
      <p:sp>
        <p:nvSpPr>
          <p:cNvPr id="1414207" name="Line 63"/>
          <p:cNvSpPr>
            <a:spLocks noChangeShapeType="1"/>
          </p:cNvSpPr>
          <p:nvPr/>
        </p:nvSpPr>
        <p:spPr bwMode="auto">
          <a:xfrm>
            <a:off x="3048000" y="4594225"/>
            <a:ext cx="2209800" cy="0"/>
          </a:xfrm>
          <a:prstGeom prst="line">
            <a:avLst/>
          </a:prstGeom>
          <a:noFill/>
          <a:ln w="38100">
            <a:solidFill>
              <a:srgbClr val="FF85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208" name="Rectangle 6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noFill/>
        </p:spPr>
        <p:txBody>
          <a:bodyPr>
            <a:normAutofit/>
          </a:bodyPr>
          <a:lstStyle/>
          <a:p>
            <a:r>
              <a:rPr lang="en-US" sz="4200" dirty="0"/>
              <a:t>Predictive </a:t>
            </a:r>
            <a:r>
              <a:rPr lang="en-US" sz="4200" dirty="0" smtClean="0"/>
              <a:t>power </a:t>
            </a:r>
            <a:r>
              <a:rPr lang="en-US" sz="4200" dirty="0"/>
              <a:t>of </a:t>
            </a:r>
            <a:r>
              <a:rPr lang="en-US" sz="4200" dirty="0" err="1" smtClean="0"/>
              <a:t>pQCD</a:t>
            </a:r>
            <a:endParaRPr lang="en-US" sz="4200" dirty="0"/>
          </a:p>
        </p:txBody>
      </p:sp>
      <p:sp>
        <p:nvSpPr>
          <p:cNvPr id="1414209" name="Rectangle 65"/>
          <p:cNvSpPr>
            <a:spLocks noChangeArrowheads="1"/>
          </p:cNvSpPr>
          <p:nvPr/>
        </p:nvSpPr>
        <p:spPr bwMode="auto">
          <a:xfrm>
            <a:off x="304800" y="4649788"/>
            <a:ext cx="8458200" cy="1979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l">
              <a:spcBef>
                <a:spcPct val="20000"/>
              </a:spcBef>
            </a:pPr>
            <a:r>
              <a:rPr lang="en-US" sz="2000" dirty="0">
                <a:solidFill>
                  <a:srgbClr val="FFFFCC"/>
                </a:solidFill>
              </a:rPr>
              <a:t>“Hard</a:t>
            </a:r>
            <a:r>
              <a:rPr lang="en-US" sz="2000" dirty="0" smtClean="0">
                <a:solidFill>
                  <a:srgbClr val="FFFFCC"/>
                </a:solidFill>
              </a:rPr>
              <a:t>” (high-energy) probes </a:t>
            </a:r>
            <a:r>
              <a:rPr lang="en-US" sz="2000" dirty="0">
                <a:solidFill>
                  <a:srgbClr val="FFFFCC"/>
                </a:solidFill>
              </a:rPr>
              <a:t>have predictable rates given:</a:t>
            </a:r>
          </a:p>
          <a:p>
            <a:pPr marL="1143000" lvl="2" indent="-228600">
              <a:spcBef>
                <a:spcPct val="20000"/>
              </a:spcBef>
              <a:buClr>
                <a:srgbClr val="500093"/>
              </a:buClr>
              <a:buFontTx/>
              <a:buChar char="–"/>
            </a:pPr>
            <a:r>
              <a:rPr lang="en-US" sz="2000" dirty="0" err="1" smtClean="0">
                <a:solidFill>
                  <a:srgbClr val="00FF00"/>
                </a:solidFill>
              </a:rPr>
              <a:t>Partonic</a:t>
            </a:r>
            <a:r>
              <a:rPr lang="en-US" sz="2000" dirty="0" smtClean="0">
                <a:solidFill>
                  <a:srgbClr val="00FF00"/>
                </a:solidFill>
              </a:rPr>
              <a:t> hard scattering rates (calculable in </a:t>
            </a:r>
            <a:r>
              <a:rPr lang="en-US" sz="2000" dirty="0" err="1" smtClean="0">
                <a:solidFill>
                  <a:srgbClr val="00FF00"/>
                </a:solidFill>
              </a:rPr>
              <a:t>pQCD</a:t>
            </a:r>
            <a:r>
              <a:rPr lang="en-US" sz="2000" dirty="0" smtClean="0">
                <a:solidFill>
                  <a:srgbClr val="00FF00"/>
                </a:solidFill>
              </a:rPr>
              <a:t>)</a:t>
            </a:r>
          </a:p>
          <a:p>
            <a:pPr marL="1143000" lvl="2" indent="-228600" algn="l">
              <a:spcBef>
                <a:spcPct val="20000"/>
              </a:spcBef>
              <a:buClr>
                <a:srgbClr val="500093"/>
              </a:buClr>
              <a:buFontTx/>
              <a:buChar char="–"/>
            </a:pPr>
            <a:r>
              <a:rPr lang="en-US" sz="2000" dirty="0" smtClean="0">
                <a:solidFill>
                  <a:srgbClr val="FF85FF"/>
                </a:solidFill>
              </a:rPr>
              <a:t>Parton </a:t>
            </a:r>
            <a:r>
              <a:rPr lang="en-US" sz="2000" dirty="0">
                <a:solidFill>
                  <a:srgbClr val="FF85FF"/>
                </a:solidFill>
              </a:rPr>
              <a:t>distribution functions (need experimental</a:t>
            </a:r>
            <a:r>
              <a:rPr lang="en-US" sz="2000" b="1" dirty="0">
                <a:solidFill>
                  <a:srgbClr val="FF85FF"/>
                </a:solidFill>
              </a:rPr>
              <a:t> </a:t>
            </a:r>
            <a:r>
              <a:rPr lang="en-US" sz="2000" dirty="0">
                <a:solidFill>
                  <a:srgbClr val="FF85FF"/>
                </a:solidFill>
              </a:rPr>
              <a:t>input)</a:t>
            </a:r>
          </a:p>
          <a:p>
            <a:pPr marL="1143000" lvl="2" indent="-228600" algn="l">
              <a:spcBef>
                <a:spcPct val="20000"/>
              </a:spcBef>
              <a:buClr>
                <a:srgbClr val="500093"/>
              </a:buClr>
              <a:buFontTx/>
              <a:buChar char="–"/>
            </a:pPr>
            <a:r>
              <a:rPr lang="en-US" sz="2000" dirty="0" smtClean="0">
                <a:solidFill>
                  <a:srgbClr val="00FFCC"/>
                </a:solidFill>
              </a:rPr>
              <a:t>Fragmentation </a:t>
            </a:r>
            <a:r>
              <a:rPr lang="en-US" sz="2000" dirty="0">
                <a:solidFill>
                  <a:srgbClr val="00FFCC"/>
                </a:solidFill>
              </a:rPr>
              <a:t>functions (need experimental input)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7151715" y="5029200"/>
            <a:ext cx="1996438" cy="1200329"/>
            <a:chOff x="7193280" y="5227320"/>
            <a:chExt cx="1996438" cy="1200329"/>
          </a:xfrm>
        </p:grpSpPr>
        <p:sp>
          <p:nvSpPr>
            <p:cNvPr id="1414211" name="Rectangle 67"/>
            <p:cNvSpPr>
              <a:spLocks noChangeArrowheads="1"/>
            </p:cNvSpPr>
            <p:nvPr/>
          </p:nvSpPr>
          <p:spPr bwMode="auto">
            <a:xfrm>
              <a:off x="7513320" y="5227320"/>
              <a:ext cx="1676398" cy="12003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Universal non-</a:t>
              </a:r>
              <a:r>
                <a:rPr lang="en-US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perturbative</a:t>
              </a:r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 factors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endParaRPr>
            </a:p>
          </p:txBody>
        </p:sp>
        <p:sp>
          <p:nvSpPr>
            <p:cNvPr id="1414212" name="AutoShape 68"/>
            <p:cNvSpPr>
              <a:spLocks/>
            </p:cNvSpPr>
            <p:nvPr/>
          </p:nvSpPr>
          <p:spPr bwMode="auto">
            <a:xfrm>
              <a:off x="7193280" y="5334000"/>
              <a:ext cx="381000" cy="970009"/>
            </a:xfrm>
            <a:prstGeom prst="rightBrace">
              <a:avLst>
                <a:gd name="adj1" fmla="val 31667"/>
                <a:gd name="adj2" fmla="val 50000"/>
              </a:avLst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3200" b="1">
                <a:solidFill>
                  <a:srgbClr val="500093"/>
                </a:solidFill>
                <a:latin typeface="Symbol" pitchFamily="18" charset="2"/>
              </a:endParaRPr>
            </a:p>
          </p:txBody>
        </p:sp>
      </p:grpSp>
      <p:graphicFrame>
        <p:nvGraphicFramePr>
          <p:cNvPr id="1414213" name="Object 69"/>
          <p:cNvGraphicFramePr>
            <a:graphicFrameLocks noChangeAspect="1"/>
          </p:cNvGraphicFramePr>
          <p:nvPr/>
        </p:nvGraphicFramePr>
        <p:xfrm>
          <a:off x="304800" y="3859213"/>
          <a:ext cx="8486775" cy="746125"/>
        </p:xfrm>
        <a:graphic>
          <a:graphicData uri="http://schemas.openxmlformats.org/presentationml/2006/ole">
            <p:oleObj spid="_x0000_s69634" name="Equation" r:id="rId11" imgW="3174840" imgH="279360" progId="Equation.3">
              <p:embed/>
            </p:oleObj>
          </a:graphicData>
        </a:graphic>
      </p:graphicFrame>
      <p:sp>
        <p:nvSpPr>
          <p:cNvPr id="1414214" name="Line 70"/>
          <p:cNvSpPr>
            <a:spLocks noChangeShapeType="1"/>
          </p:cNvSpPr>
          <p:nvPr/>
        </p:nvSpPr>
        <p:spPr bwMode="auto">
          <a:xfrm>
            <a:off x="5638800" y="4594225"/>
            <a:ext cx="152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215" name="Line 71"/>
          <p:cNvSpPr>
            <a:spLocks noChangeShapeType="1"/>
          </p:cNvSpPr>
          <p:nvPr/>
        </p:nvSpPr>
        <p:spPr bwMode="auto">
          <a:xfrm flipV="1">
            <a:off x="7620000" y="4594225"/>
            <a:ext cx="1066800" cy="0"/>
          </a:xfrm>
          <a:prstGeom prst="line">
            <a:avLst/>
          </a:prstGeom>
          <a:noFill/>
          <a:ln w="38100">
            <a:solidFill>
              <a:srgbClr val="00FF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216" name="Line 72"/>
          <p:cNvSpPr>
            <a:spLocks noChangeShapeType="1"/>
          </p:cNvSpPr>
          <p:nvPr/>
        </p:nvSpPr>
        <p:spPr bwMode="auto">
          <a:xfrm flipV="1">
            <a:off x="6477000" y="1890713"/>
            <a:ext cx="762000" cy="14287"/>
          </a:xfrm>
          <a:prstGeom prst="line">
            <a:avLst/>
          </a:prstGeom>
          <a:noFill/>
          <a:ln w="38100">
            <a:solidFill>
              <a:srgbClr val="00FF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217" name="Line 73"/>
          <p:cNvSpPr>
            <a:spLocks noChangeShapeType="1"/>
          </p:cNvSpPr>
          <p:nvPr/>
        </p:nvSpPr>
        <p:spPr bwMode="auto">
          <a:xfrm flipV="1">
            <a:off x="4495800" y="3338513"/>
            <a:ext cx="762000" cy="142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Line 63"/>
          <p:cNvSpPr>
            <a:spLocks noChangeShapeType="1"/>
          </p:cNvSpPr>
          <p:nvPr/>
        </p:nvSpPr>
        <p:spPr bwMode="auto">
          <a:xfrm>
            <a:off x="2438400" y="2209800"/>
            <a:ext cx="609600" cy="0"/>
          </a:xfrm>
          <a:prstGeom prst="line">
            <a:avLst/>
          </a:prstGeom>
          <a:noFill/>
          <a:ln w="38100">
            <a:solidFill>
              <a:srgbClr val="FF85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" name="Line 63"/>
          <p:cNvSpPr>
            <a:spLocks noChangeShapeType="1"/>
          </p:cNvSpPr>
          <p:nvPr/>
        </p:nvSpPr>
        <p:spPr bwMode="auto">
          <a:xfrm>
            <a:off x="2438400" y="3748548"/>
            <a:ext cx="609600" cy="0"/>
          </a:xfrm>
          <a:prstGeom prst="line">
            <a:avLst/>
          </a:prstGeom>
          <a:noFill/>
          <a:ln w="38100">
            <a:solidFill>
              <a:srgbClr val="FF85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14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1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1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14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14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14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41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41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4207" grpId="0" animBg="1"/>
      <p:bldP spid="1414214" grpId="0" animBg="1"/>
      <p:bldP spid="1414215" grpId="0" animBg="1"/>
      <p:bldP spid="1414216" grpId="0" animBg="1"/>
      <p:bldP spid="1414217" grpId="0" animBg="1"/>
      <p:bldP spid="77" grpId="0" animBg="1"/>
      <p:bldP spid="7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Factorization and universality in </a:t>
            </a:r>
            <a:r>
              <a:rPr lang="en-US" dirty="0" err="1" smtClean="0"/>
              <a:t>perturbative</a:t>
            </a:r>
            <a:r>
              <a:rPr lang="en-US" dirty="0" smtClean="0"/>
              <a:t> QCD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Need to systematically </a:t>
            </a:r>
            <a:r>
              <a:rPr lang="en-US" i="1" dirty="0" smtClean="0"/>
              <a:t>factorize</a:t>
            </a:r>
            <a:r>
              <a:rPr lang="en-US" dirty="0" smtClean="0"/>
              <a:t> short- and long-distance physics—observable physical QCD processes always involve at least one long-distance scale (confinement)!</a:t>
            </a:r>
          </a:p>
          <a:p>
            <a:r>
              <a:rPr lang="en-US" dirty="0" smtClean="0"/>
              <a:t>Long-distance (i.e. non-</a:t>
            </a:r>
            <a:r>
              <a:rPr lang="en-US" dirty="0" err="1" smtClean="0"/>
              <a:t>perturbative</a:t>
            </a:r>
            <a:r>
              <a:rPr lang="en-US" dirty="0" smtClean="0"/>
              <a:t>) functions need to be </a:t>
            </a:r>
            <a:r>
              <a:rPr lang="en-US" i="1" dirty="0" smtClean="0"/>
              <a:t>universal</a:t>
            </a:r>
            <a:r>
              <a:rPr lang="en-US" dirty="0" smtClean="0"/>
              <a:t> in order to be portable across calculations for many processes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990600" y="2362200"/>
            <a:ext cx="7086600" cy="2400657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Measure non-perturbative parton distribution functions (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pdfs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) and fragmentation functions (FFs) in many colliding systems over a wide kinematic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range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constrain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by performing </a:t>
            </a:r>
          </a:p>
          <a:p>
            <a:pPr algn="ctr"/>
            <a:r>
              <a:rPr lang="en-US" sz="3000" i="1" dirty="0" smtClean="0">
                <a:latin typeface="Times New Roman" pitchFamily="18" charset="0"/>
                <a:cs typeface="Times New Roman" pitchFamily="18" charset="0"/>
              </a:rPr>
              <a:t>simultaneous fits to world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QCD: How far have we come?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QCD challenging!!</a:t>
            </a:r>
          </a:p>
          <a:p>
            <a:r>
              <a:rPr lang="en-US" dirty="0" smtClean="0"/>
              <a:t>Three-decade period after initial birth of QCD dedicated to “discovery and development”</a:t>
            </a:r>
          </a:p>
          <a:p>
            <a:pPr>
              <a:buNone/>
            </a:pPr>
            <a:r>
              <a:rPr lang="en-US" dirty="0" smtClean="0">
                <a:sym typeface="Wingdings" pitchFamily="2" charset="2"/>
              </a:rPr>
              <a:t> Symbolic closure: </a:t>
            </a:r>
            <a:r>
              <a:rPr lang="en-US" dirty="0" smtClean="0"/>
              <a:t>Nobel prize 2004 - </a:t>
            </a:r>
            <a:r>
              <a:rPr lang="en-US" dirty="0" smtClean="0">
                <a:sym typeface="Wingdings" pitchFamily="2" charset="2"/>
              </a:rPr>
              <a:t>Gross, </a:t>
            </a:r>
            <a:r>
              <a:rPr lang="en-US" dirty="0" err="1" smtClean="0">
                <a:sym typeface="Wingdings" pitchFamily="2" charset="2"/>
              </a:rPr>
              <a:t>Politzer</a:t>
            </a:r>
            <a:r>
              <a:rPr lang="en-US" dirty="0" smtClean="0">
                <a:sym typeface="Wingdings" pitchFamily="2" charset="2"/>
              </a:rPr>
              <a:t>, </a:t>
            </a:r>
            <a:r>
              <a:rPr lang="en-US" dirty="0" err="1" smtClean="0">
                <a:sym typeface="Wingdings" pitchFamily="2" charset="2"/>
              </a:rPr>
              <a:t>Wilczek</a:t>
            </a:r>
            <a:r>
              <a:rPr lang="en-US" dirty="0" smtClean="0"/>
              <a:t> for asymptotic freedom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0200" y="4277142"/>
            <a:ext cx="6096000" cy="2123658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Now very early stages of second phase: </a:t>
            </a:r>
          </a:p>
          <a:p>
            <a:pPr algn="ctr"/>
            <a:r>
              <a:rPr lang="en-US" sz="4400" b="1" i="1" dirty="0" smtClean="0">
                <a:latin typeface="Times New Roman" pitchFamily="18" charset="0"/>
                <a:cs typeface="Times New Roman" pitchFamily="18" charset="0"/>
              </a:rPr>
              <a:t>quantitative QCD</a:t>
            </a: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4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838200"/>
            <a:ext cx="3048000" cy="1410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Advancing into the era of quantitative QCD: Theory already forging ahead!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In </a:t>
            </a:r>
            <a:r>
              <a:rPr lang="en-US" dirty="0" err="1" smtClean="0"/>
              <a:t>perturbative</a:t>
            </a:r>
            <a:r>
              <a:rPr lang="en-US" dirty="0" smtClean="0"/>
              <a:t> QCD, since 1990s starting to consider detailed internal QCD dynamics that parts with traditional </a:t>
            </a:r>
            <a:r>
              <a:rPr lang="en-US" dirty="0" err="1" smtClean="0"/>
              <a:t>parton</a:t>
            </a:r>
            <a:r>
              <a:rPr lang="en-US" dirty="0" smtClean="0"/>
              <a:t> model ways of looking at hadrons—and perform phenomenological calculations using these new ideas/tools!</a:t>
            </a:r>
          </a:p>
          <a:p>
            <a:pPr lvl="1"/>
            <a:r>
              <a:rPr lang="en-US" i="1" dirty="0" smtClean="0"/>
              <a:t>Non-</a:t>
            </a:r>
            <a:r>
              <a:rPr lang="en-US" i="1" dirty="0" err="1" smtClean="0"/>
              <a:t>collinearity</a:t>
            </a:r>
            <a:r>
              <a:rPr lang="en-US" dirty="0" smtClean="0"/>
              <a:t> of </a:t>
            </a:r>
            <a:r>
              <a:rPr lang="en-US" dirty="0" err="1" smtClean="0"/>
              <a:t>partons</a:t>
            </a:r>
            <a:r>
              <a:rPr lang="en-US" dirty="0" smtClean="0"/>
              <a:t> with parent </a:t>
            </a:r>
            <a:r>
              <a:rPr lang="en-US" dirty="0" err="1" smtClean="0"/>
              <a:t>hadron</a:t>
            </a:r>
            <a:endParaRPr lang="en-US" dirty="0" smtClean="0"/>
          </a:p>
          <a:p>
            <a:pPr lvl="1"/>
            <a:r>
              <a:rPr lang="en-US" i="1" dirty="0" smtClean="0"/>
              <a:t>Non-linear</a:t>
            </a:r>
            <a:r>
              <a:rPr lang="en-US" dirty="0" smtClean="0"/>
              <a:t> evolution at small momentum fractions</a:t>
            </a:r>
          </a:p>
          <a:p>
            <a:pPr lvl="1"/>
            <a:r>
              <a:rPr lang="en-US" dirty="0" smtClean="0"/>
              <a:t>Various </a:t>
            </a:r>
            <a:r>
              <a:rPr lang="en-US" i="1" dirty="0" err="1" smtClean="0"/>
              <a:t>resummation</a:t>
            </a:r>
            <a:r>
              <a:rPr lang="en-US" dirty="0" smtClean="0"/>
              <a:t> techniques</a:t>
            </a:r>
          </a:p>
          <a:p>
            <a:r>
              <a:rPr lang="en-US" dirty="0" smtClean="0"/>
              <a:t>Non-</a:t>
            </a:r>
            <a:r>
              <a:rPr lang="en-US" dirty="0" err="1" smtClean="0"/>
              <a:t>perturbative</a:t>
            </a:r>
            <a:r>
              <a:rPr lang="en-US" dirty="0" smtClean="0"/>
              <a:t> methods: </a:t>
            </a:r>
          </a:p>
          <a:p>
            <a:pPr lvl="1"/>
            <a:r>
              <a:rPr lang="en-US" dirty="0" smtClean="0"/>
              <a:t>Lattice QCD less and less limited by computing resources—now starting to perform calculations at the physical </a:t>
            </a:r>
            <a:r>
              <a:rPr lang="en-US" dirty="0" err="1" smtClean="0"/>
              <a:t>pion</a:t>
            </a:r>
            <a:r>
              <a:rPr lang="en-US" dirty="0" smtClean="0"/>
              <a:t> mass!</a:t>
            </a:r>
          </a:p>
          <a:p>
            <a:pPr lvl="1"/>
            <a:r>
              <a:rPr lang="en-US" dirty="0" err="1" smtClean="0"/>
              <a:t>AdS</a:t>
            </a:r>
            <a:r>
              <a:rPr lang="en-US" dirty="0" smtClean="0"/>
              <a:t>/CFT “gauge-string duality” an exciting recent development as first fundamentally new handle to try to tackle QCD in decades!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399" y="1752600"/>
            <a:ext cx="414558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04800" y="4798874"/>
            <a:ext cx="8534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Almeida, Sterman, Vogelsang  PRD80, 074016 (2009) .</a:t>
            </a:r>
          </a:p>
          <a:p>
            <a:endParaRPr lang="en-US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Much improved agreement compared to next-to-leading-order (NLO) calculations in a simple </a:t>
            </a:r>
            <a:r>
              <a:rPr lang="en-US" sz="24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</a:rPr>
              <a:t>a</a:t>
            </a:r>
            <a:r>
              <a:rPr lang="en-US" sz="2400" baseline="-25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expansion! </a:t>
            </a:r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752600"/>
            <a:ext cx="4267200" cy="2958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Threshold </a:t>
            </a:r>
            <a:r>
              <a:rPr lang="en-US" dirty="0" err="1" smtClean="0"/>
              <a:t>resummation</a:t>
            </a:r>
            <a:r>
              <a:rPr lang="en-US" dirty="0" smtClean="0"/>
              <a:t> to extend </a:t>
            </a:r>
            <a:r>
              <a:rPr lang="en-US" dirty="0" err="1" smtClean="0"/>
              <a:t>pQCD</a:t>
            </a:r>
            <a:r>
              <a:rPr lang="en-US" dirty="0" smtClean="0"/>
              <a:t> to lower energies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251075" y="2209800"/>
          <a:ext cx="1839913" cy="419100"/>
        </p:xfrm>
        <a:graphic>
          <a:graphicData uri="http://schemas.openxmlformats.org/presentationml/2006/ole">
            <p:oleObj spid="_x0000_s210946" name="Equation" r:id="rId6" imgW="1002960" imgH="228600" progId="Equation.3">
              <p:embed/>
            </p:oleObj>
          </a:graphicData>
        </a:graphic>
      </p:graphicFrame>
      <p:graphicFrame>
        <p:nvGraphicFramePr>
          <p:cNvPr id="210947" name="Object 3"/>
          <p:cNvGraphicFramePr>
            <a:graphicFrameLocks noChangeAspect="1"/>
          </p:cNvGraphicFramePr>
          <p:nvPr/>
        </p:nvGraphicFramePr>
        <p:xfrm>
          <a:off x="5556250" y="2743200"/>
          <a:ext cx="1746250" cy="419100"/>
        </p:xfrm>
        <a:graphic>
          <a:graphicData uri="http://schemas.openxmlformats.org/presentationml/2006/ole">
            <p:oleObj spid="_x0000_s210947" name="Equation" r:id="rId7" imgW="952200" imgH="228600" progId="Equation.3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286000" y="38216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pp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p</a:t>
            </a:r>
            <a:r>
              <a:rPr lang="en-US" baseline="30000" dirty="0" smtClean="0">
                <a:sym typeface="Wingdings" pitchFamily="2" charset="2"/>
              </a:rPr>
              <a:t>0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p</a:t>
            </a:r>
            <a:r>
              <a:rPr lang="en-US" baseline="30000" dirty="0" smtClean="0">
                <a:sym typeface="Wingdings" pitchFamily="2" charset="2"/>
              </a:rPr>
              <a:t>0</a:t>
            </a:r>
            <a:r>
              <a:rPr lang="en-US" dirty="0" smtClean="0">
                <a:sym typeface="Wingdings" pitchFamily="2" charset="2"/>
              </a:rPr>
              <a:t>X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638800" y="3168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pBe</a:t>
            </a:r>
            <a:r>
              <a:rPr lang="en-US" dirty="0" err="1" smtClean="0">
                <a:sym typeface="Wingdings" pitchFamily="2" charset="2"/>
              </a:rPr>
              <a:t>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hh</a:t>
            </a:r>
            <a:r>
              <a:rPr lang="en-US" dirty="0" err="1" smtClean="0">
                <a:sym typeface="Wingdings" pitchFamily="2" charset="2"/>
              </a:rPr>
              <a:t>X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71451" y="4419600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 (</a:t>
            </a:r>
            <a:r>
              <a:rPr lang="en-US" sz="1600" dirty="0" err="1" smtClean="0"/>
              <a:t>GeV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315200" y="4419600"/>
            <a:ext cx="715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cos</a:t>
            </a:r>
            <a:r>
              <a:rPr lang="en-US" sz="1600" dirty="0" smtClean="0"/>
              <a:t> </a:t>
            </a:r>
            <a:r>
              <a:rPr lang="en-US" sz="1600" dirty="0" smtClean="0">
                <a:latin typeface="Symbol" pitchFamily="18" charset="2"/>
              </a:rPr>
              <a:t>q</a:t>
            </a:r>
            <a:r>
              <a:rPr lang="en-US" sz="1600" dirty="0" smtClean="0"/>
              <a:t>*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4216" y="1981200"/>
            <a:ext cx="4857750" cy="181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Example: Phenomenological applications of a non-linear gluon saturation regime at low x</a:t>
            </a:r>
            <a:endParaRPr lang="en-US" sz="3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676400" y="3880919"/>
          <a:ext cx="1938867" cy="691081"/>
        </p:xfrm>
        <a:graphic>
          <a:graphicData uri="http://schemas.openxmlformats.org/presentationml/2006/ole">
            <p:oleObj spid="_x0000_s208898" name="Equation" r:id="rId4" imgW="1282680" imgH="457200" progId="Equation.3">
              <p:embed/>
            </p:oleObj>
          </a:graphicData>
        </a:graphic>
      </p:graphicFrame>
      <p:sp>
        <p:nvSpPr>
          <p:cNvPr id="10" name="Rectangle 9"/>
          <p:cNvSpPr/>
          <p:nvPr/>
        </p:nvSpPr>
        <p:spPr>
          <a:xfrm>
            <a:off x="5943600" y="2895600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Phys. Rev. D80, 034031 (2009)</a:t>
            </a:r>
            <a:endParaRPr lang="en-US" dirty="0"/>
          </a:p>
        </p:txBody>
      </p:sp>
      <p:pic>
        <p:nvPicPr>
          <p:cNvPr id="2089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1524000"/>
            <a:ext cx="3557588" cy="405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267200" y="3962400"/>
            <a:ext cx="4648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Basic framework for non-linear QCD, in which gluon densities are so high that there’s a non-negligible probability for two gluons to combine, developed ~1997-2001 (by A. </a:t>
            </a:r>
            <a:r>
              <a:rPr lang="en-US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Kovner</a:t>
            </a:r>
            <a:r>
              <a:rPr lang="en-US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et al.!).  But had to wait until “running coupling BK evolution” figured out in 2007 to compare rigorously to data!!</a:t>
            </a:r>
            <a:endParaRPr lang="en-US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6463" y="5525869"/>
            <a:ext cx="37338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Fits to proton structure function data at low parton momentum fraction </a:t>
            </a:r>
            <a:r>
              <a:rPr lang="en-US" sz="17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7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7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Dropping the simplifying assumption of </a:t>
            </a:r>
            <a:r>
              <a:rPr lang="en-US" sz="3400" dirty="0" err="1" smtClean="0"/>
              <a:t>collinearity</a:t>
            </a:r>
            <a:r>
              <a:rPr lang="en-US" sz="3400" dirty="0" smtClean="0"/>
              <a:t>: Transverse-momentum-dependent distributions (TMDs)</a:t>
            </a:r>
            <a:endParaRPr lang="en-US" sz="34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76200" y="1600200"/>
            <a:ext cx="8901708" cy="4343400"/>
            <a:chOff x="76200" y="1600200"/>
            <a:chExt cx="8901708" cy="4343400"/>
          </a:xfrm>
        </p:grpSpPr>
        <p:pic>
          <p:nvPicPr>
            <p:cNvPr id="3481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" y="1600200"/>
              <a:ext cx="8901708" cy="434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1944021" y="3533775"/>
              <a:ext cx="1294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Transversity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44021" y="4267200"/>
              <a:ext cx="726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Sivers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34496" y="4774168"/>
              <a:ext cx="1472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Boer-</a:t>
              </a:r>
              <a:r>
                <a:rPr lang="en-US" dirty="0" err="1" smtClean="0">
                  <a:solidFill>
                    <a:srgbClr val="C00000"/>
                  </a:solidFill>
                </a:rPr>
                <a:t>Mulders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05030" y="5050393"/>
              <a:ext cx="1271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Pretzelosity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34006" y="4926568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Collins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24600" y="4343400"/>
              <a:ext cx="1356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Polarizing FF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84356" y="2514600"/>
              <a:ext cx="1828800" cy="1524000"/>
            </a:xfrm>
            <a:prstGeom prst="rect">
              <a:avLst/>
            </a:prstGeom>
            <a:solidFill>
              <a:schemeClr val="bg1">
                <a:lumMod val="65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48200" y="2514600"/>
              <a:ext cx="1828800" cy="1524000"/>
            </a:xfrm>
            <a:prstGeom prst="rect">
              <a:avLst/>
            </a:prstGeom>
            <a:solidFill>
              <a:schemeClr val="bg1">
                <a:lumMod val="65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35512" y="5252260"/>
              <a:ext cx="1232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Worm gear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86548" y="2570512"/>
              <a:ext cx="1232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Worm gear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4575" y="2590800"/>
              <a:ext cx="10166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Collinear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413671" y="2590800"/>
              <a:ext cx="10166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Collinear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143000" y="2590800"/>
            <a:ext cx="6781800" cy="1938992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“Modern-day ‘testing’ of (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perturbative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) QCD is as much about pushing the boundaries of its applicability as about the verification that QCD is the correct theory of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hadronic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physics.” </a:t>
            </a:r>
          </a:p>
          <a:p>
            <a:pPr algn="ctr"/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– G. Salam,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hep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-ph/0207147 (DIS2002 proceedings)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BED7-A23A-47F6-83C6-50895D327A34}" type="slidenum">
              <a:rPr lang="en-US"/>
              <a:pPr/>
              <a:t>2</a:t>
            </a:fld>
            <a:endParaRPr lang="en-US"/>
          </a:p>
        </p:txBody>
      </p:sp>
      <p:graphicFrame>
        <p:nvGraphicFramePr>
          <p:cNvPr id="1526786" name="Object 2"/>
          <p:cNvGraphicFramePr>
            <a:graphicFrameLocks noChangeAspect="1"/>
          </p:cNvGraphicFramePr>
          <p:nvPr/>
        </p:nvGraphicFramePr>
        <p:xfrm>
          <a:off x="457200" y="1143000"/>
          <a:ext cx="7797800" cy="896937"/>
        </p:xfrm>
        <a:graphic>
          <a:graphicData uri="http://schemas.openxmlformats.org/presentationml/2006/ole">
            <p:oleObj spid="_x0000_s66562" name="Equation" r:id="rId4" imgW="2920680" imgH="368280" progId="Equation.3">
              <p:embed/>
            </p:oleObj>
          </a:graphicData>
        </a:graphic>
      </p:graphicFrame>
      <p:sp>
        <p:nvSpPr>
          <p:cNvPr id="1526787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695325"/>
          </a:xfrm>
        </p:spPr>
        <p:txBody>
          <a:bodyPr>
            <a:noAutofit/>
          </a:bodyPr>
          <a:lstStyle/>
          <a:p>
            <a:r>
              <a:rPr lang="en-US" sz="3800" dirty="0"/>
              <a:t>Theory of </a:t>
            </a:r>
            <a:r>
              <a:rPr lang="en-US" sz="3800" dirty="0" smtClean="0"/>
              <a:t>strong </a:t>
            </a:r>
            <a:r>
              <a:rPr lang="en-US" sz="3800" dirty="0"/>
              <a:t>i</a:t>
            </a:r>
            <a:r>
              <a:rPr lang="en-US" sz="3800" dirty="0" smtClean="0"/>
              <a:t>nteractions</a:t>
            </a:r>
            <a:r>
              <a:rPr lang="en-US" sz="3800" dirty="0"/>
              <a:t>: </a:t>
            </a:r>
            <a:r>
              <a:rPr lang="en-US" sz="3800" dirty="0" smtClean="0"/>
              <a:t/>
            </a:r>
            <a:br>
              <a:rPr lang="en-US" sz="3800" dirty="0" smtClean="0"/>
            </a:br>
            <a:r>
              <a:rPr lang="en-US" sz="3800" dirty="0" smtClean="0"/>
              <a:t>Quantum </a:t>
            </a:r>
            <a:r>
              <a:rPr lang="en-US" sz="3800" dirty="0" err="1" smtClean="0"/>
              <a:t>Chromodynamics</a:t>
            </a:r>
            <a:endParaRPr lang="en-US" sz="3800" dirty="0"/>
          </a:p>
        </p:txBody>
      </p:sp>
      <p:sp>
        <p:nvSpPr>
          <p:cNvPr id="15267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2133600"/>
            <a:ext cx="8458200" cy="4114800"/>
          </a:xfrm>
          <a:noFill/>
          <a:ln/>
        </p:spPr>
        <p:txBody>
          <a:bodyPr lIns="92075" tIns="46038" rIns="92075" bIns="46038">
            <a:normAutofit/>
          </a:bodyPr>
          <a:lstStyle/>
          <a:p>
            <a:pPr marL="398463" lvl="1" indent="-284163">
              <a:tabLst>
                <a:tab pos="1258888" algn="l"/>
              </a:tabLst>
            </a:pPr>
            <a:r>
              <a:rPr lang="en-GB" dirty="0">
                <a:sym typeface="Symbol" pitchFamily="18" charset="2"/>
              </a:rPr>
              <a:t>Salient features of QCD not evident from </a:t>
            </a:r>
            <a:r>
              <a:rPr lang="en-GB" dirty="0" err="1">
                <a:sym typeface="Symbol" pitchFamily="18" charset="2"/>
              </a:rPr>
              <a:t>Lagrangian</a:t>
            </a:r>
            <a:r>
              <a:rPr lang="en-GB" dirty="0">
                <a:sym typeface="Symbol" pitchFamily="18" charset="2"/>
              </a:rPr>
              <a:t>!</a:t>
            </a:r>
          </a:p>
          <a:p>
            <a:pPr marL="796925" lvl="2" indent="-227013">
              <a:tabLst>
                <a:tab pos="1258888" algn="l"/>
              </a:tabLst>
            </a:pPr>
            <a:r>
              <a:rPr lang="en-US" sz="2200" dirty="0" smtClean="0">
                <a:sym typeface="Symbol" pitchFamily="18" charset="2"/>
              </a:rPr>
              <a:t>C</a:t>
            </a:r>
            <a:r>
              <a:rPr lang="en-GB" sz="2200" dirty="0" err="1" smtClean="0">
                <a:sym typeface="Symbol" pitchFamily="18" charset="2"/>
              </a:rPr>
              <a:t>olor</a:t>
            </a:r>
            <a:r>
              <a:rPr lang="en-GB" sz="2200" dirty="0" smtClean="0">
                <a:sym typeface="Symbol" pitchFamily="18" charset="2"/>
              </a:rPr>
              <a:t> confinement</a:t>
            </a:r>
          </a:p>
          <a:p>
            <a:pPr marL="796925" lvl="2" indent="-227013">
              <a:tabLst>
                <a:tab pos="1258888" algn="l"/>
              </a:tabLst>
            </a:pPr>
            <a:r>
              <a:rPr lang="en-US" sz="2200" dirty="0" smtClean="0">
                <a:sym typeface="Symbol" pitchFamily="18" charset="2"/>
              </a:rPr>
              <a:t>Asymptotic </a:t>
            </a:r>
            <a:r>
              <a:rPr lang="en-US" sz="2200" dirty="0">
                <a:sym typeface="Symbol" pitchFamily="18" charset="2"/>
              </a:rPr>
              <a:t>freedom</a:t>
            </a:r>
            <a:r>
              <a:rPr lang="en-US" sz="2200" i="1" dirty="0">
                <a:sym typeface="Symbol" pitchFamily="18" charset="2"/>
              </a:rPr>
              <a:t> </a:t>
            </a:r>
            <a:r>
              <a:rPr lang="en-US" sz="2200" dirty="0">
                <a:sym typeface="Symbol" pitchFamily="18" charset="2"/>
              </a:rPr>
              <a:t> </a:t>
            </a:r>
            <a:endParaRPr lang="en-US" sz="2200" dirty="0" smtClean="0">
              <a:sym typeface="Symbol" pitchFamily="18" charset="2"/>
            </a:endParaRPr>
          </a:p>
          <a:p>
            <a:pPr marL="398463" lvl="1" indent="-284163">
              <a:buNone/>
              <a:tabLst>
                <a:tab pos="1258888" algn="l"/>
              </a:tabLst>
            </a:pPr>
            <a:endParaRPr lang="en-US" sz="2200" dirty="0"/>
          </a:p>
          <a:p>
            <a:pPr marL="398463" lvl="1" indent="-284163">
              <a:tabLst>
                <a:tab pos="1258888" algn="l"/>
              </a:tabLst>
            </a:pPr>
            <a:r>
              <a:rPr lang="en-US" dirty="0"/>
              <a:t>Gluons: mediator of the strong interactions</a:t>
            </a:r>
          </a:p>
          <a:p>
            <a:pPr marL="796925" lvl="2" indent="-227013">
              <a:tabLst>
                <a:tab pos="1258888" algn="l"/>
              </a:tabLst>
            </a:pPr>
            <a:r>
              <a:rPr lang="en-US" sz="2200" dirty="0"/>
              <a:t>Determine essential features of strong interactions </a:t>
            </a:r>
          </a:p>
          <a:p>
            <a:pPr marL="796925" lvl="2" indent="-227013">
              <a:tabLst>
                <a:tab pos="1258888" algn="l"/>
              </a:tabLst>
            </a:pPr>
            <a:r>
              <a:rPr lang="en-US" sz="2200" dirty="0"/>
              <a:t>Dominate structure of  QCD vacuum (fluctuations in gluon fields) </a:t>
            </a:r>
          </a:p>
          <a:p>
            <a:pPr marL="796925" lvl="2" indent="-227013">
              <a:tabLst>
                <a:tab pos="1258888" algn="l"/>
              </a:tabLst>
            </a:pPr>
            <a:r>
              <a:rPr lang="en-US" sz="2200" dirty="0"/>
              <a:t>Responsible for &gt; 98%  of the visible mass in universe(!)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066800" y="2633008"/>
            <a:ext cx="6934200" cy="193899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 elegant and by now well established field theory, </a:t>
            </a:r>
            <a:r>
              <a:rPr lang="en-US" sz="3000" i="1" dirty="0" smtClean="0">
                <a:latin typeface="Times New Roman" pitchFamily="18" charset="0"/>
                <a:cs typeface="Times New Roman" pitchFamily="18" charset="0"/>
              </a:rPr>
              <a:t>yet with </a:t>
            </a:r>
            <a:r>
              <a:rPr lang="en-US" sz="3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degrees of freedom that we can never observe directly in the laboratory!</a:t>
            </a:r>
            <a:endParaRPr lang="en-US" sz="3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7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7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7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7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1944-8734-4B5F-8246-74DF6BD05497}" type="slidenum">
              <a:rPr lang="en-US"/>
              <a:pPr/>
              <a:t>20</a:t>
            </a:fld>
            <a:endParaRPr lang="en-US"/>
          </a:p>
        </p:txBody>
      </p:sp>
      <p:sp>
        <p:nvSpPr>
          <p:cNvPr id="13608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09600" y="1600200"/>
            <a:ext cx="7924800" cy="3048000"/>
          </a:xfrm>
        </p:spPr>
        <p:txBody>
          <a:bodyPr/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Critical to perform experimental work where quarks and gluons are relevant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d.o.f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in the processes studied!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76200" y="1600200"/>
            <a:ext cx="8901708" cy="4343400"/>
            <a:chOff x="76200" y="1600200"/>
            <a:chExt cx="8901708" cy="4343400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" y="1600200"/>
              <a:ext cx="8901708" cy="434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1944021" y="3533775"/>
              <a:ext cx="1294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Transversity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44021" y="4267200"/>
              <a:ext cx="726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Sivers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934496" y="4774168"/>
              <a:ext cx="1472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Boer-</a:t>
              </a:r>
              <a:r>
                <a:rPr lang="en-US" dirty="0" err="1" smtClean="0">
                  <a:solidFill>
                    <a:srgbClr val="C00000"/>
                  </a:solidFill>
                </a:rPr>
                <a:t>Mulders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005030" y="5050393"/>
              <a:ext cx="1271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Pretzelosity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334006" y="4926568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Collins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24600" y="4343400"/>
              <a:ext cx="1356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Polarizing FF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84356" y="2514600"/>
              <a:ext cx="1828800" cy="1524000"/>
            </a:xfrm>
            <a:prstGeom prst="rect">
              <a:avLst/>
            </a:prstGeom>
            <a:solidFill>
              <a:schemeClr val="bg1">
                <a:lumMod val="65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648200" y="2514600"/>
              <a:ext cx="1828800" cy="1524000"/>
            </a:xfrm>
            <a:prstGeom prst="rect">
              <a:avLst/>
            </a:prstGeom>
            <a:solidFill>
              <a:schemeClr val="bg1">
                <a:lumMod val="65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435512" y="5252260"/>
              <a:ext cx="1232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Worm gear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986548" y="2570512"/>
              <a:ext cx="1232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Worm gear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964575" y="2590800"/>
              <a:ext cx="10166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Collinear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413671" y="2590800"/>
              <a:ext cx="10166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Collinear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Evidence for variety of spin-momentum correlations in proton, </a:t>
            </a:r>
            <a:br>
              <a:rPr lang="en-US" sz="3400" dirty="0" smtClean="0"/>
            </a:br>
            <a:r>
              <a:rPr lang="en-US" sz="3400" dirty="0" smtClean="0"/>
              <a:t>and in process of </a:t>
            </a:r>
            <a:r>
              <a:rPr lang="en-US" sz="3400" dirty="0" err="1" smtClean="0"/>
              <a:t>hadronization</a:t>
            </a:r>
            <a:r>
              <a:rPr lang="en-US" sz="3400" dirty="0" smtClean="0"/>
              <a:t>!</a:t>
            </a:r>
            <a:endParaRPr lang="en-US" sz="3400" dirty="0"/>
          </a:p>
        </p:txBody>
      </p:sp>
      <p:sp>
        <p:nvSpPr>
          <p:cNvPr id="11" name="TextBox 10"/>
          <p:cNvSpPr txBox="1"/>
          <p:nvPr/>
        </p:nvSpPr>
        <p:spPr>
          <a:xfrm>
            <a:off x="1981200" y="3886200"/>
            <a:ext cx="25168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smtClean="0">
                <a:solidFill>
                  <a:schemeClr val="accent1">
                    <a:lumMod val="50000"/>
                  </a:schemeClr>
                </a:solidFill>
              </a:rPr>
              <a:t>Measured non-zero!</a:t>
            </a:r>
            <a:endParaRPr lang="en-US" sz="2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152400" y="2514600"/>
            <a:ext cx="6307392" cy="3429000"/>
            <a:chOff x="152400" y="2514600"/>
            <a:chExt cx="6307392" cy="3429000"/>
          </a:xfrm>
        </p:grpSpPr>
        <p:sp>
          <p:nvSpPr>
            <p:cNvPr id="6" name="Oval 5"/>
            <p:cNvSpPr/>
            <p:nvPr/>
          </p:nvSpPr>
          <p:spPr>
            <a:xfrm>
              <a:off x="152400" y="4757058"/>
              <a:ext cx="1828800" cy="533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52400" y="4191000"/>
              <a:ext cx="1828800" cy="533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167148" y="3429000"/>
              <a:ext cx="1828800" cy="533400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184356" y="2984088"/>
              <a:ext cx="1828800" cy="533400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96644" y="2514600"/>
              <a:ext cx="1828800" cy="533400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572000" y="4859592"/>
              <a:ext cx="1828800" cy="533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630992" y="2514600"/>
              <a:ext cx="1828800" cy="533400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52400" y="5410200"/>
              <a:ext cx="1828800" cy="533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sivers_herm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137" y="166145"/>
            <a:ext cx="5707063" cy="4101055"/>
          </a:xfrm>
          <a:prstGeom prst="rect">
            <a:avLst/>
          </a:prstGeom>
          <a:noFill/>
        </p:spPr>
      </p:pic>
      <p:pic>
        <p:nvPicPr>
          <p:cNvPr id="18" name="Picture 5" descr="collins_herm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2286000"/>
            <a:ext cx="5688013" cy="408736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81400" y="2866104"/>
            <a:ext cx="25412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/>
              <a:t>Transversity</a:t>
            </a:r>
            <a:r>
              <a:rPr lang="en-US" sz="2200" dirty="0" smtClean="0"/>
              <a:t> x Collins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34045" y="635913"/>
            <a:ext cx="8471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Sivers</a:t>
            </a:r>
            <a:endParaRPr lang="en-US" sz="220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grpSp>
        <p:nvGrpSpPr>
          <p:cNvPr id="3" name="Group 8"/>
          <p:cNvGrpSpPr/>
          <p:nvPr/>
        </p:nvGrpSpPr>
        <p:grpSpPr>
          <a:xfrm>
            <a:off x="381000" y="1752600"/>
            <a:ext cx="8458200" cy="2611912"/>
            <a:chOff x="381000" y="1883888"/>
            <a:chExt cx="8458200" cy="2611912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000" y="1883888"/>
              <a:ext cx="8458200" cy="2611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6934200" y="2209800"/>
              <a:ext cx="1083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SPIN2008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971800" y="1981200"/>
            <a:ext cx="1472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Boer-</a:t>
            </a:r>
            <a:r>
              <a:rPr lang="en-US" dirty="0" err="1" smtClean="0"/>
              <a:t>Mulders</a:t>
            </a:r>
            <a:endParaRPr lang="en-US" dirty="0"/>
          </a:p>
        </p:txBody>
      </p:sp>
      <p:grpSp>
        <p:nvGrpSpPr>
          <p:cNvPr id="2" name="Group 15"/>
          <p:cNvGrpSpPr/>
          <p:nvPr/>
        </p:nvGrpSpPr>
        <p:grpSpPr>
          <a:xfrm>
            <a:off x="2238375" y="1143000"/>
            <a:ext cx="4238625" cy="4362450"/>
            <a:chOff x="2333625" y="2647950"/>
            <a:chExt cx="4238625" cy="4362450"/>
          </a:xfrm>
        </p:grpSpPr>
        <p:pic>
          <p:nvPicPr>
            <p:cNvPr id="35843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33625" y="2647950"/>
              <a:ext cx="4238625" cy="436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3031132" y="2861846"/>
              <a:ext cx="31886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BELLE Collins: PRL96, 232002 (2006)</a:t>
              </a:r>
              <a:endParaRPr lang="en-US" sz="16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95401" y="2265681"/>
            <a:ext cx="6759388" cy="3830319"/>
            <a:chOff x="1295401" y="949962"/>
            <a:chExt cx="6759388" cy="3830319"/>
          </a:xfrm>
        </p:grpSpPr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95401" y="949962"/>
              <a:ext cx="6759388" cy="3830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2209800" y="2646681"/>
              <a:ext cx="3965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BaBar</a:t>
              </a:r>
              <a:r>
                <a:rPr lang="en-US" sz="2000" dirty="0" smtClean="0"/>
                <a:t> Collins: Released August 2011</a:t>
              </a:r>
              <a:endParaRPr lang="en-US" sz="2000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1066800" y="609600"/>
            <a:ext cx="7010400" cy="1384995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A flurry of new experimental results from semi-inclusive deep-inelastic scattering and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e+e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- annihilation over last ~8 years!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u="sng" dirty="0" smtClean="0"/>
              <a:t>Modified universality</a:t>
            </a:r>
            <a:r>
              <a:rPr lang="en-US" sz="3200" dirty="0" smtClean="0"/>
              <a:t> of T-odd </a:t>
            </a:r>
            <a:br>
              <a:rPr lang="en-US" sz="3200" dirty="0" smtClean="0"/>
            </a:br>
            <a:r>
              <a:rPr lang="en-US" sz="3200" dirty="0" smtClean="0"/>
              <a:t>transverse-momentum-dependent distributions: </a:t>
            </a:r>
            <a:br>
              <a:rPr lang="en-US" sz="3200" dirty="0" smtClean="0"/>
            </a:br>
            <a:r>
              <a:rPr lang="en-US" sz="3200" dirty="0" smtClean="0"/>
              <a:t>Color in action!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2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59FB-7DEB-45DF-BF94-DE0F7425313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563652" name="Text Box 4"/>
          <p:cNvSpPr txBox="1">
            <a:spLocks noChangeArrowheads="1"/>
          </p:cNvSpPr>
          <p:nvPr/>
        </p:nvSpPr>
        <p:spPr bwMode="auto">
          <a:xfrm>
            <a:off x="1066800" y="1748135"/>
            <a:ext cx="3124200" cy="36933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FFFFCC"/>
                </a:solidFill>
                <a:latin typeface="Times" charset="0"/>
              </a:rPr>
              <a:t>DIS: </a:t>
            </a:r>
            <a:r>
              <a:rPr lang="en-US" b="1" dirty="0" smtClean="0">
                <a:solidFill>
                  <a:srgbClr val="FFFFCC"/>
                </a:solidFill>
                <a:latin typeface="Times" charset="0"/>
              </a:rPr>
              <a:t>attractive final-state int.</a:t>
            </a:r>
            <a:endParaRPr lang="en-US" b="1" dirty="0">
              <a:solidFill>
                <a:srgbClr val="FFFFCC"/>
              </a:solidFill>
              <a:latin typeface="Times" charset="0"/>
            </a:endParaRPr>
          </a:p>
        </p:txBody>
      </p:sp>
      <p:sp>
        <p:nvSpPr>
          <p:cNvPr id="1563653" name="Text Box 5"/>
          <p:cNvSpPr txBox="1">
            <a:spLocks noChangeArrowheads="1"/>
          </p:cNvSpPr>
          <p:nvPr/>
        </p:nvSpPr>
        <p:spPr bwMode="auto">
          <a:xfrm>
            <a:off x="4800600" y="1752600"/>
            <a:ext cx="3733800" cy="36933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b="1" dirty="0" err="1">
                <a:solidFill>
                  <a:srgbClr val="FFFFCC"/>
                </a:solidFill>
                <a:latin typeface="Times" charset="0"/>
              </a:rPr>
              <a:t>Drell</a:t>
            </a:r>
            <a:r>
              <a:rPr lang="en-US" b="1" dirty="0">
                <a:solidFill>
                  <a:srgbClr val="FFFFCC"/>
                </a:solidFill>
                <a:latin typeface="Times" charset="0"/>
              </a:rPr>
              <a:t>-Yan: </a:t>
            </a:r>
            <a:r>
              <a:rPr lang="en-US" b="1" dirty="0" smtClean="0">
                <a:solidFill>
                  <a:srgbClr val="FFFFCC"/>
                </a:solidFill>
                <a:latin typeface="Times" charset="0"/>
              </a:rPr>
              <a:t>repulsive initial-state int.</a:t>
            </a:r>
            <a:endParaRPr lang="en-US" b="1" dirty="0">
              <a:solidFill>
                <a:srgbClr val="FFFFCC"/>
              </a:solidFill>
              <a:latin typeface="Times" charset="0"/>
            </a:endParaRPr>
          </a:p>
        </p:txBody>
      </p:sp>
      <p:pic>
        <p:nvPicPr>
          <p:cNvPr id="1563664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9542" y="5270953"/>
            <a:ext cx="4419600" cy="436418"/>
          </a:xfrm>
          <a:prstGeom prst="rect">
            <a:avLst/>
          </a:prstGeom>
          <a:noFill/>
        </p:spPr>
      </p:pic>
      <p:sp>
        <p:nvSpPr>
          <p:cNvPr id="1563665" name="Text Box 17"/>
          <p:cNvSpPr txBox="1">
            <a:spLocks noChangeArrowheads="1"/>
          </p:cNvSpPr>
          <p:nvPr/>
        </p:nvSpPr>
        <p:spPr bwMode="auto">
          <a:xfrm>
            <a:off x="306388" y="5196114"/>
            <a:ext cx="16843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rgbClr val="FFFFCC"/>
                </a:solidFill>
                <a:latin typeface="Times" charset="0"/>
              </a:rPr>
              <a:t>As a result:</a:t>
            </a:r>
          </a:p>
        </p:txBody>
      </p:sp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2514600"/>
            <a:ext cx="27432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2521744"/>
            <a:ext cx="2743200" cy="205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 rot="862455">
            <a:off x="3318084" y="3412368"/>
            <a:ext cx="533400" cy="12589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567072" y="2590800"/>
            <a:ext cx="681327" cy="18685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304800" y="3888938"/>
            <a:ext cx="8458200" cy="129266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600" i="1" dirty="0" smtClean="0">
                <a:latin typeface="Times New Roman" pitchFamily="18" charset="0"/>
                <a:cs typeface="Times New Roman" pitchFamily="18" charset="0"/>
              </a:rPr>
              <a:t>Some DIS m</a:t>
            </a:r>
            <a:r>
              <a:rPr lang="en-US" sz="2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easurements already exist.  A polarized </a:t>
            </a:r>
            <a:r>
              <a:rPr lang="en-US" sz="26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Drell</a:t>
            </a:r>
            <a:r>
              <a:rPr lang="en-US" sz="2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-Yan measurement will be a crucial test of our understanding of QCD!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ooter Placeholder 5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 dirty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0444"/>
            <a:ext cx="8229600" cy="870156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What things “look” like depends on </a:t>
            </a:r>
            <a:br>
              <a:rPr lang="en-US" sz="4000" dirty="0" smtClean="0"/>
            </a:br>
            <a:r>
              <a:rPr lang="en-US" sz="4000" dirty="0" smtClean="0"/>
              <a:t>how you “look”!</a:t>
            </a:r>
            <a:endParaRPr lang="en-US" sz="4000" dirty="0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81000" y="1905000"/>
            <a:ext cx="3581400" cy="1524000"/>
            <a:chOff x="1104" y="1200"/>
            <a:chExt cx="2256" cy="960"/>
          </a:xfrm>
        </p:grpSpPr>
        <p:sp>
          <p:nvSpPr>
            <p:cNvPr id="62469" name="Rectangle 5"/>
            <p:cNvSpPr>
              <a:spLocks noChangeArrowheads="1"/>
            </p:cNvSpPr>
            <p:nvPr/>
          </p:nvSpPr>
          <p:spPr bwMode="auto">
            <a:xfrm>
              <a:off x="1104" y="1632"/>
              <a:ext cx="2256" cy="528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0" name="Rectangle 6"/>
            <p:cNvSpPr>
              <a:spLocks noChangeArrowheads="1"/>
            </p:cNvSpPr>
            <p:nvPr/>
          </p:nvSpPr>
          <p:spPr bwMode="auto">
            <a:xfrm>
              <a:off x="1824" y="1200"/>
              <a:ext cx="720" cy="43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1" name="Line 7"/>
            <p:cNvSpPr>
              <a:spLocks noChangeShapeType="1"/>
            </p:cNvSpPr>
            <p:nvPr/>
          </p:nvSpPr>
          <p:spPr bwMode="auto">
            <a:xfrm flipV="1">
              <a:off x="1296" y="172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2" name="Line 8"/>
            <p:cNvSpPr>
              <a:spLocks noChangeShapeType="1"/>
            </p:cNvSpPr>
            <p:nvPr/>
          </p:nvSpPr>
          <p:spPr bwMode="auto">
            <a:xfrm rot="10800000" flipV="1">
              <a:off x="1651" y="172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3" name="Line 9"/>
            <p:cNvSpPr>
              <a:spLocks noChangeShapeType="1"/>
            </p:cNvSpPr>
            <p:nvPr/>
          </p:nvSpPr>
          <p:spPr bwMode="auto">
            <a:xfrm flipV="1">
              <a:off x="2006" y="134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4" name="Line 10"/>
            <p:cNvSpPr>
              <a:spLocks noChangeShapeType="1"/>
            </p:cNvSpPr>
            <p:nvPr/>
          </p:nvSpPr>
          <p:spPr bwMode="auto">
            <a:xfrm flipV="1">
              <a:off x="2361" y="134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5" name="Line 11"/>
            <p:cNvSpPr>
              <a:spLocks noChangeShapeType="1"/>
            </p:cNvSpPr>
            <p:nvPr/>
          </p:nvSpPr>
          <p:spPr bwMode="auto">
            <a:xfrm flipV="1">
              <a:off x="2716" y="172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6" name="Line 12"/>
            <p:cNvSpPr>
              <a:spLocks noChangeShapeType="1"/>
            </p:cNvSpPr>
            <p:nvPr/>
          </p:nvSpPr>
          <p:spPr bwMode="auto">
            <a:xfrm flipV="1">
              <a:off x="3072" y="172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7" name="Line 13"/>
            <p:cNvSpPr>
              <a:spLocks noChangeShapeType="1"/>
            </p:cNvSpPr>
            <p:nvPr/>
          </p:nvSpPr>
          <p:spPr bwMode="auto">
            <a:xfrm flipV="1">
              <a:off x="2008" y="172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8" name="Line 14"/>
            <p:cNvSpPr>
              <a:spLocks noChangeShapeType="1"/>
            </p:cNvSpPr>
            <p:nvPr/>
          </p:nvSpPr>
          <p:spPr bwMode="auto">
            <a:xfrm flipV="1">
              <a:off x="2363" y="172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381000" y="1828800"/>
            <a:ext cx="3505200" cy="762000"/>
            <a:chOff x="480" y="1152"/>
            <a:chExt cx="2208" cy="480"/>
          </a:xfrm>
        </p:grpSpPr>
        <p:sp>
          <p:nvSpPr>
            <p:cNvPr id="62480" name="Line 16"/>
            <p:cNvSpPr>
              <a:spLocks noChangeShapeType="1"/>
            </p:cNvSpPr>
            <p:nvPr/>
          </p:nvSpPr>
          <p:spPr bwMode="auto">
            <a:xfrm>
              <a:off x="480" y="1584"/>
              <a:ext cx="672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1" name="Line 17"/>
            <p:cNvSpPr>
              <a:spLocks noChangeShapeType="1"/>
            </p:cNvSpPr>
            <p:nvPr/>
          </p:nvSpPr>
          <p:spPr bwMode="auto">
            <a:xfrm flipV="1">
              <a:off x="1152" y="1152"/>
              <a:ext cx="0" cy="432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2" name="Line 18"/>
            <p:cNvSpPr>
              <a:spLocks noChangeShapeType="1"/>
            </p:cNvSpPr>
            <p:nvPr/>
          </p:nvSpPr>
          <p:spPr bwMode="auto">
            <a:xfrm>
              <a:off x="1152" y="1152"/>
              <a:ext cx="816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3" name="Line 19"/>
            <p:cNvSpPr>
              <a:spLocks noChangeShapeType="1"/>
            </p:cNvSpPr>
            <p:nvPr/>
          </p:nvSpPr>
          <p:spPr bwMode="auto">
            <a:xfrm>
              <a:off x="1968" y="1152"/>
              <a:ext cx="0" cy="48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4" name="Line 20"/>
            <p:cNvSpPr>
              <a:spLocks noChangeShapeType="1"/>
            </p:cNvSpPr>
            <p:nvPr/>
          </p:nvSpPr>
          <p:spPr bwMode="auto">
            <a:xfrm>
              <a:off x="1968" y="1632"/>
              <a:ext cx="720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85" name="Line 21"/>
          <p:cNvSpPr>
            <a:spLocks noChangeShapeType="1"/>
          </p:cNvSpPr>
          <p:nvPr/>
        </p:nvSpPr>
        <p:spPr bwMode="auto">
          <a:xfrm flipH="1">
            <a:off x="3352800" y="1981200"/>
            <a:ext cx="9144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486" name="AutoShape 22"/>
          <p:cNvSpPr>
            <a:spLocks noChangeArrowheads="1"/>
          </p:cNvSpPr>
          <p:nvPr/>
        </p:nvSpPr>
        <p:spPr bwMode="auto">
          <a:xfrm rot="2700000">
            <a:off x="3411538" y="2286000"/>
            <a:ext cx="228600" cy="2286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320675" y="5029200"/>
            <a:ext cx="3581400" cy="1524000"/>
            <a:chOff x="1104" y="1200"/>
            <a:chExt cx="2256" cy="960"/>
          </a:xfrm>
        </p:grpSpPr>
        <p:sp>
          <p:nvSpPr>
            <p:cNvPr id="62489" name="Rectangle 25"/>
            <p:cNvSpPr>
              <a:spLocks noChangeArrowheads="1"/>
            </p:cNvSpPr>
            <p:nvPr/>
          </p:nvSpPr>
          <p:spPr bwMode="auto">
            <a:xfrm>
              <a:off x="1104" y="1632"/>
              <a:ext cx="2256" cy="528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0" name="Rectangle 26"/>
            <p:cNvSpPr>
              <a:spLocks noChangeArrowheads="1"/>
            </p:cNvSpPr>
            <p:nvPr/>
          </p:nvSpPr>
          <p:spPr bwMode="auto">
            <a:xfrm>
              <a:off x="1824" y="1200"/>
              <a:ext cx="720" cy="43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1" name="Line 27"/>
            <p:cNvSpPr>
              <a:spLocks noChangeShapeType="1"/>
            </p:cNvSpPr>
            <p:nvPr/>
          </p:nvSpPr>
          <p:spPr bwMode="auto">
            <a:xfrm flipV="1">
              <a:off x="1296" y="172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2" name="Line 28"/>
            <p:cNvSpPr>
              <a:spLocks noChangeShapeType="1"/>
            </p:cNvSpPr>
            <p:nvPr/>
          </p:nvSpPr>
          <p:spPr bwMode="auto">
            <a:xfrm rot="10800000" flipV="1">
              <a:off x="1651" y="172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3" name="Line 29"/>
            <p:cNvSpPr>
              <a:spLocks noChangeShapeType="1"/>
            </p:cNvSpPr>
            <p:nvPr/>
          </p:nvSpPr>
          <p:spPr bwMode="auto">
            <a:xfrm flipV="1">
              <a:off x="2006" y="134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4" name="Line 30"/>
            <p:cNvSpPr>
              <a:spLocks noChangeShapeType="1"/>
            </p:cNvSpPr>
            <p:nvPr/>
          </p:nvSpPr>
          <p:spPr bwMode="auto">
            <a:xfrm flipV="1">
              <a:off x="2361" y="134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5" name="Line 31"/>
            <p:cNvSpPr>
              <a:spLocks noChangeShapeType="1"/>
            </p:cNvSpPr>
            <p:nvPr/>
          </p:nvSpPr>
          <p:spPr bwMode="auto">
            <a:xfrm flipV="1">
              <a:off x="2716" y="172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6" name="Line 32"/>
            <p:cNvSpPr>
              <a:spLocks noChangeShapeType="1"/>
            </p:cNvSpPr>
            <p:nvPr/>
          </p:nvSpPr>
          <p:spPr bwMode="auto">
            <a:xfrm flipV="1">
              <a:off x="3072" y="172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7" name="Line 33"/>
            <p:cNvSpPr>
              <a:spLocks noChangeShapeType="1"/>
            </p:cNvSpPr>
            <p:nvPr/>
          </p:nvSpPr>
          <p:spPr bwMode="auto">
            <a:xfrm flipV="1">
              <a:off x="2008" y="172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8" name="Line 34"/>
            <p:cNvSpPr>
              <a:spLocks noChangeShapeType="1"/>
            </p:cNvSpPr>
            <p:nvPr/>
          </p:nvSpPr>
          <p:spPr bwMode="auto">
            <a:xfrm flipV="1">
              <a:off x="2363" y="1728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2509" name="Picture 45"/>
          <p:cNvPicPr>
            <a:picLocks noChangeAspect="1" noChangeArrowheads="1"/>
          </p:cNvPicPr>
          <p:nvPr/>
        </p:nvPicPr>
        <p:blipFill>
          <a:blip r:embed="rId3" cstate="print">
            <a:lum bright="-78000" contrast="90000"/>
          </a:blip>
          <a:srcRect l="43584"/>
          <a:stretch>
            <a:fillRect/>
          </a:stretch>
        </p:blipFill>
        <p:spPr bwMode="auto">
          <a:xfrm>
            <a:off x="168275" y="4495800"/>
            <a:ext cx="6096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510" name="Picture 46"/>
          <p:cNvPicPr>
            <a:picLocks noChangeAspect="1" noChangeArrowheads="1"/>
          </p:cNvPicPr>
          <p:nvPr/>
        </p:nvPicPr>
        <p:blipFill>
          <a:blip r:embed="rId3" cstate="print">
            <a:lum bright="-78000" contrast="90000"/>
          </a:blip>
          <a:srcRect l="43584"/>
          <a:stretch>
            <a:fillRect/>
          </a:stretch>
        </p:blipFill>
        <p:spPr bwMode="auto">
          <a:xfrm>
            <a:off x="1450975" y="3854450"/>
            <a:ext cx="6096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512" name="Picture 48"/>
          <p:cNvPicPr>
            <a:picLocks noChangeAspect="1" noChangeArrowheads="1"/>
          </p:cNvPicPr>
          <p:nvPr/>
        </p:nvPicPr>
        <p:blipFill>
          <a:blip r:embed="rId4" cstate="print">
            <a:lum bright="-78000" contrast="90000"/>
          </a:blip>
          <a:srcRect l="43535"/>
          <a:stretch>
            <a:fillRect/>
          </a:stretch>
        </p:blipFill>
        <p:spPr bwMode="auto">
          <a:xfrm rot="10800000">
            <a:off x="3236913" y="4756356"/>
            <a:ext cx="6096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511" name="Picture 47"/>
          <p:cNvPicPr>
            <a:picLocks noChangeAspect="1" noChangeArrowheads="1"/>
          </p:cNvPicPr>
          <p:nvPr/>
        </p:nvPicPr>
        <p:blipFill>
          <a:blip r:embed="rId3" cstate="print">
            <a:lum bright="-78000" contrast="90000"/>
          </a:blip>
          <a:srcRect l="43584"/>
          <a:stretch>
            <a:fillRect/>
          </a:stretch>
        </p:blipFill>
        <p:spPr bwMode="auto">
          <a:xfrm>
            <a:off x="2682875" y="4572000"/>
            <a:ext cx="6096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513" name="Picture 49"/>
          <p:cNvPicPr>
            <a:picLocks noChangeAspect="1" noChangeArrowheads="1"/>
          </p:cNvPicPr>
          <p:nvPr/>
        </p:nvPicPr>
        <p:blipFill>
          <a:blip r:embed="rId5" cstate="print">
            <a:lum bright="-78000" contrast="90000"/>
          </a:blip>
          <a:srcRect l="43535"/>
          <a:stretch>
            <a:fillRect/>
          </a:stretch>
        </p:blipFill>
        <p:spPr bwMode="auto">
          <a:xfrm rot="10800000">
            <a:off x="2012950" y="3994356"/>
            <a:ext cx="6096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514" name="Picture 50"/>
          <p:cNvPicPr>
            <a:picLocks noChangeAspect="1" noChangeArrowheads="1"/>
          </p:cNvPicPr>
          <p:nvPr/>
        </p:nvPicPr>
        <p:blipFill>
          <a:blip r:embed="rId6" cstate="print">
            <a:lum bright="-78000" contrast="90000"/>
          </a:blip>
          <a:srcRect l="43535"/>
          <a:stretch>
            <a:fillRect/>
          </a:stretch>
        </p:blipFill>
        <p:spPr bwMode="auto">
          <a:xfrm rot="10800000">
            <a:off x="730250" y="46482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320675" y="4191000"/>
            <a:ext cx="3505200" cy="762000"/>
            <a:chOff x="480" y="1152"/>
            <a:chExt cx="2208" cy="480"/>
          </a:xfrm>
        </p:grpSpPr>
        <p:sp>
          <p:nvSpPr>
            <p:cNvPr id="62501" name="Line 37"/>
            <p:cNvSpPr>
              <a:spLocks noChangeShapeType="1"/>
            </p:cNvSpPr>
            <p:nvPr/>
          </p:nvSpPr>
          <p:spPr bwMode="auto">
            <a:xfrm>
              <a:off x="480" y="1584"/>
              <a:ext cx="672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2" name="Line 38"/>
            <p:cNvSpPr>
              <a:spLocks noChangeShapeType="1"/>
            </p:cNvSpPr>
            <p:nvPr/>
          </p:nvSpPr>
          <p:spPr bwMode="auto">
            <a:xfrm flipV="1">
              <a:off x="1152" y="1152"/>
              <a:ext cx="0" cy="432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3" name="Line 39"/>
            <p:cNvSpPr>
              <a:spLocks noChangeShapeType="1"/>
            </p:cNvSpPr>
            <p:nvPr/>
          </p:nvSpPr>
          <p:spPr bwMode="auto">
            <a:xfrm>
              <a:off x="1152" y="1152"/>
              <a:ext cx="816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4" name="Line 40"/>
            <p:cNvSpPr>
              <a:spLocks noChangeShapeType="1"/>
            </p:cNvSpPr>
            <p:nvPr/>
          </p:nvSpPr>
          <p:spPr bwMode="auto">
            <a:xfrm>
              <a:off x="1968" y="1152"/>
              <a:ext cx="0" cy="48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05" name="Line 41"/>
            <p:cNvSpPr>
              <a:spLocks noChangeShapeType="1"/>
            </p:cNvSpPr>
            <p:nvPr/>
          </p:nvSpPr>
          <p:spPr bwMode="auto">
            <a:xfrm>
              <a:off x="1968" y="1632"/>
              <a:ext cx="720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506" name="Line 42"/>
          <p:cNvSpPr>
            <a:spLocks noChangeShapeType="1"/>
          </p:cNvSpPr>
          <p:nvPr/>
        </p:nvSpPr>
        <p:spPr bwMode="auto">
          <a:xfrm>
            <a:off x="701675" y="4970463"/>
            <a:ext cx="0" cy="6096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62507" name="Text Box 43"/>
          <p:cNvSpPr txBox="1">
            <a:spLocks noChangeArrowheads="1"/>
          </p:cNvSpPr>
          <p:nvPr/>
        </p:nvSpPr>
        <p:spPr bwMode="auto">
          <a:xfrm>
            <a:off x="-14748" y="5119688"/>
            <a:ext cx="117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CC"/>
                </a:solidFill>
              </a:rPr>
              <a:t>Lift height</a:t>
            </a:r>
          </a:p>
        </p:txBody>
      </p:sp>
      <p:sp>
        <p:nvSpPr>
          <p:cNvPr id="62515" name="Text Box 51"/>
          <p:cNvSpPr txBox="1">
            <a:spLocks noChangeArrowheads="1"/>
          </p:cNvSpPr>
          <p:nvPr/>
        </p:nvSpPr>
        <p:spPr bwMode="auto">
          <a:xfrm>
            <a:off x="3565525" y="1490663"/>
            <a:ext cx="13568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magnetic </a:t>
            </a:r>
            <a:r>
              <a:rPr lang="en-US" dirty="0">
                <a:solidFill>
                  <a:srgbClr val="FFFFCC"/>
                </a:solidFill>
              </a:rPr>
              <a:t>tip</a:t>
            </a:r>
          </a:p>
        </p:txBody>
      </p:sp>
      <p:sp>
        <p:nvSpPr>
          <p:cNvPr id="62516" name="Line 52"/>
          <p:cNvSpPr>
            <a:spLocks noChangeShapeType="1"/>
          </p:cNvSpPr>
          <p:nvPr/>
        </p:nvSpPr>
        <p:spPr bwMode="auto">
          <a:xfrm flipH="1">
            <a:off x="3581400" y="1767348"/>
            <a:ext cx="228600" cy="3810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62517" name="Text Box 53"/>
          <p:cNvSpPr txBox="1">
            <a:spLocks noChangeArrowheads="1"/>
          </p:cNvSpPr>
          <p:nvPr/>
        </p:nvSpPr>
        <p:spPr bwMode="auto">
          <a:xfrm>
            <a:off x="0" y="1000780"/>
            <a:ext cx="42668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CC"/>
                </a:solidFill>
              </a:rPr>
              <a:t>Magnetic Force Microscopy</a:t>
            </a:r>
          </a:p>
        </p:txBody>
      </p:sp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14375" y="1447800"/>
            <a:ext cx="34010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86400" y="4054171"/>
            <a:ext cx="3467100" cy="280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" name="TextBox 53"/>
          <p:cNvSpPr txBox="1"/>
          <p:nvPr/>
        </p:nvSpPr>
        <p:spPr>
          <a:xfrm>
            <a:off x="5638800" y="939431"/>
            <a:ext cx="2892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Computer Hard Drive</a:t>
            </a:r>
            <a:endParaRPr lang="en-US" sz="2400" b="1" dirty="0">
              <a:solidFill>
                <a:srgbClr val="FFFFCC"/>
              </a:solidFill>
            </a:endParaRP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4038600" y="2971800"/>
            <a:ext cx="167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CC"/>
                </a:solidFill>
              </a:rPr>
              <a:t>Topography</a:t>
            </a: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4038600" y="6096000"/>
            <a:ext cx="1447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CC"/>
                </a:solidFill>
              </a:rPr>
              <a:t>Magnetism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3340" y="609600"/>
            <a:ext cx="2325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CCFF"/>
                </a:solidFill>
              </a:rPr>
              <a:t>Slide courtesy of K. Aidala</a:t>
            </a:r>
            <a:endParaRPr lang="en-US" sz="1600" dirty="0">
              <a:solidFill>
                <a:srgbClr val="00CCFF"/>
              </a:solidFill>
            </a:endParaRPr>
          </a:p>
        </p:txBody>
      </p:sp>
      <p:sp>
        <p:nvSpPr>
          <p:cNvPr id="56" name="Text Box 32"/>
          <p:cNvSpPr txBox="1">
            <a:spLocks noChangeArrowheads="1"/>
          </p:cNvSpPr>
          <p:nvPr/>
        </p:nvSpPr>
        <p:spPr bwMode="auto">
          <a:xfrm>
            <a:off x="304800" y="3096161"/>
            <a:ext cx="8458200" cy="1323439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Probe 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interacts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 with system being studied!</a:t>
            </a:r>
            <a:endParaRPr lang="en-US" sz="4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Slide Number Placeholder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Factorization, color, and </a:t>
            </a:r>
            <a:r>
              <a:rPr lang="en-US" dirty="0" err="1" smtClean="0"/>
              <a:t>hadronic</a:t>
            </a:r>
            <a:r>
              <a:rPr lang="en-US" dirty="0" smtClean="0"/>
              <a:t> collisions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5791200" cy="4525963"/>
          </a:xfrm>
        </p:spPr>
        <p:txBody>
          <a:bodyPr>
            <a:normAutofit/>
          </a:bodyPr>
          <a:lstStyle/>
          <a:p>
            <a:pPr marL="342900" lvl="1" indent="-342900">
              <a:buFontTx/>
              <a:buChar char="•"/>
            </a:pPr>
            <a:r>
              <a:rPr lang="en-US" dirty="0" smtClean="0"/>
              <a:t>In 2010, theoretical work by T.C. Rogers, P.J. Mulders claimed pQCD factorization broken in processes involving </a:t>
            </a:r>
            <a:r>
              <a:rPr lang="en-US" dirty="0" err="1" smtClean="0"/>
              <a:t>hadro</a:t>
            </a:r>
            <a:r>
              <a:rPr lang="en-US" dirty="0" smtClean="0"/>
              <a:t>-production of hadrons if parton transverse momentum taken into account (TMD </a:t>
            </a:r>
            <a:r>
              <a:rPr lang="en-US" dirty="0" err="1" smtClean="0"/>
              <a:t>pdfs</a:t>
            </a:r>
            <a:r>
              <a:rPr lang="en-US" dirty="0" smtClean="0"/>
              <a:t> and/or FFs)</a:t>
            </a:r>
          </a:p>
          <a:p>
            <a:pPr lvl="1"/>
            <a:r>
              <a:rPr lang="en-US" dirty="0" smtClean="0"/>
              <a:t>“Color entanglement”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9353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25" y="914400"/>
            <a:ext cx="30003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527800" y="3505200"/>
          <a:ext cx="2311400" cy="488950"/>
        </p:xfrm>
        <a:graphic>
          <a:graphicData uri="http://schemas.openxmlformats.org/presentationml/2006/ole">
            <p:oleObj spid="_x0000_s193538" name="Equation" r:id="rId5" imgW="1244520" imgH="215640" progId="Equation.3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833477" y="4191000"/>
            <a:ext cx="3310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Color flow can’t be described as flow in the two gluons separately.  Requires simultaneous presence of both!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24600" y="2895600"/>
            <a:ext cx="216597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dirty="0" smtClean="0"/>
              <a:t>PRD 81:094006 (2010)</a:t>
            </a:r>
            <a:endParaRPr lang="en-US" sz="1700" dirty="0"/>
          </a:p>
        </p:txBody>
      </p:sp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914400" y="3318808"/>
            <a:ext cx="7375525" cy="193899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i="1" dirty="0" smtClean="0">
                <a:latin typeface="Times New Roman" pitchFamily="18" charset="0"/>
                <a:cs typeface="Times New Roman" pitchFamily="18" charset="0"/>
              </a:rPr>
              <a:t>Non-collinear </a:t>
            </a:r>
            <a:r>
              <a:rPr lang="en-US" sz="3000" i="1" dirty="0" err="1" smtClean="0">
                <a:latin typeface="Times New Roman" pitchFamily="18" charset="0"/>
                <a:cs typeface="Times New Roman" pitchFamily="18" charset="0"/>
              </a:rPr>
              <a:t>pQCD</a:t>
            </a:r>
            <a:r>
              <a:rPr lang="en-US" sz="3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 exciting subfield—lots of recent experimental activity, and theoretical questions probing deep issues of both universality and factorization in </a:t>
            </a:r>
            <a:r>
              <a:rPr lang="en-US" sz="3000" i="1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30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QCD</a:t>
            </a:r>
            <a:r>
              <a:rPr lang="en-US" sz="3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3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keep pushing forward experimentally?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Need continued measurements where quarks and gluons are relevant degrees of freedom</a:t>
            </a:r>
          </a:p>
          <a:p>
            <a:pPr lvl="1"/>
            <a:r>
              <a:rPr lang="en-US" dirty="0" smtClean="0"/>
              <a:t>Need “high enough” collision energies</a:t>
            </a:r>
          </a:p>
          <a:p>
            <a:r>
              <a:rPr lang="en-US" dirty="0" smtClean="0"/>
              <a:t>Need to study different collision systems and processes!!</a:t>
            </a:r>
          </a:p>
          <a:p>
            <a:pPr lvl="1"/>
            <a:r>
              <a:rPr lang="en-US" dirty="0" smtClean="0"/>
              <a:t>Electroweak probes of QCD systems (DIS): Allow study of many aspects of QCD in hadrons while being easy to calculate</a:t>
            </a:r>
          </a:p>
          <a:p>
            <a:pPr lvl="1"/>
            <a:r>
              <a:rPr lang="en-US" dirty="0" smtClean="0"/>
              <a:t>Strong probes of QCD systems (</a:t>
            </a:r>
            <a:r>
              <a:rPr lang="en-US" dirty="0" err="1" smtClean="0"/>
              <a:t>hadronic</a:t>
            </a:r>
            <a:r>
              <a:rPr lang="en-US" dirty="0" smtClean="0"/>
              <a:t> collisions): The real test of our understanding!  Access color . . .</a:t>
            </a:r>
          </a:p>
          <a:p>
            <a:pPr>
              <a:buNone/>
            </a:pPr>
            <a:r>
              <a:rPr lang="en-US" dirty="0" smtClean="0"/>
              <a:t>My own work—</a:t>
            </a:r>
          </a:p>
          <a:p>
            <a:r>
              <a:rPr lang="en-US" dirty="0" err="1" smtClean="0"/>
              <a:t>Hadronic</a:t>
            </a:r>
            <a:r>
              <a:rPr lang="en-US" dirty="0" smtClean="0"/>
              <a:t> collisions </a:t>
            </a:r>
          </a:p>
          <a:p>
            <a:pPr lvl="1"/>
            <a:r>
              <a:rPr lang="en-US" dirty="0" err="1" smtClean="0">
                <a:sym typeface="Wingdings" pitchFamily="2" charset="2"/>
              </a:rPr>
              <a:t>Drell</a:t>
            </a:r>
            <a:r>
              <a:rPr lang="en-US" dirty="0" smtClean="0">
                <a:sym typeface="Wingdings" pitchFamily="2" charset="2"/>
              </a:rPr>
              <a:t>-Yan  </a:t>
            </a:r>
            <a:r>
              <a:rPr lang="en-US" dirty="0" err="1" smtClean="0">
                <a:sym typeface="Wingdings" pitchFamily="2" charset="2"/>
              </a:rPr>
              <a:t>Fermilab</a:t>
            </a:r>
            <a:r>
              <a:rPr lang="en-US" dirty="0" smtClean="0">
                <a:sym typeface="Wingdings" pitchFamily="2" charset="2"/>
              </a:rPr>
              <a:t> E906</a:t>
            </a:r>
          </a:p>
          <a:p>
            <a:pPr lvl="1"/>
            <a:r>
              <a:rPr lang="en-US" b="1" dirty="0" smtClean="0">
                <a:sym typeface="Wingdings" pitchFamily="2" charset="2"/>
              </a:rPr>
              <a:t>Variety of electroweak and hadronic final states  PHENIX experiment at the Relativistic Heavy Ion Collider (RHIC)</a:t>
            </a:r>
          </a:p>
          <a:p>
            <a:r>
              <a:rPr lang="en-US" dirty="0" smtClean="0">
                <a:sym typeface="Wingdings" pitchFamily="2" charset="2"/>
              </a:rPr>
              <a:t>Deep-inelastic scattering 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Working toward Electron-Ion Collider as a next-generation facility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3400" y="3916740"/>
            <a:ext cx="7924800" cy="156966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If you can’t understand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p+p</a:t>
            </a:r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collisions, your work isn’t done yet in understanding QCD in hadrons!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C. Aidala, UConn, January 20, 2012</a:t>
            </a:r>
          </a:p>
        </p:txBody>
      </p:sp>
      <p:sp>
        <p:nvSpPr>
          <p:cNvPr id="2457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86AC530-12BC-4D45-8A16-1D1C51A92F25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24580" name="Slide Number Placeholder 4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4A8AA23F-6D46-4727-A614-348AAF2EFA23}" type="slidenum">
              <a:rPr lang="en-US" sz="1400">
                <a:solidFill>
                  <a:schemeClr val="bg2"/>
                </a:solidFill>
              </a:rPr>
              <a:pPr algn="r" eaLnBrk="0" hangingPunct="0"/>
              <a:t>27</a:t>
            </a:fld>
            <a:endParaRPr lang="en-US" sz="1400">
              <a:solidFill>
                <a:schemeClr val="bg2"/>
              </a:solidFill>
            </a:endParaRP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235200"/>
            <a:ext cx="7239000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76931" name="Line 3"/>
          <p:cNvSpPr>
            <a:spLocks noChangeShapeType="1"/>
          </p:cNvSpPr>
          <p:nvPr/>
        </p:nvSpPr>
        <p:spPr bwMode="auto">
          <a:xfrm>
            <a:off x="3962400" y="2362200"/>
            <a:ext cx="3403600" cy="1098550"/>
          </a:xfrm>
          <a:prstGeom prst="line">
            <a:avLst/>
          </a:prstGeom>
          <a:noFill/>
          <a:ln w="38100">
            <a:solidFill>
              <a:srgbClr val="FFFB6E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86800" cy="1295400"/>
          </a:xfrm>
        </p:spPr>
        <p:txBody>
          <a:bodyPr/>
          <a:lstStyle/>
          <a:p>
            <a:r>
              <a:rPr lang="en-US" sz="3600" smtClean="0"/>
              <a:t>The Relativistic Heavy Ion Collider </a:t>
            </a:r>
            <a:br>
              <a:rPr lang="en-US" sz="3600" smtClean="0"/>
            </a:br>
            <a:r>
              <a:rPr lang="en-US" sz="3600" smtClean="0"/>
              <a:t>at Brookhaven National Laboratory</a:t>
            </a:r>
          </a:p>
        </p:txBody>
      </p:sp>
      <p:pic>
        <p:nvPicPr>
          <p:cNvPr id="24584" name="Picture 5" descr="BNLlogo_4web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5800" y="1752600"/>
            <a:ext cx="3048000" cy="1238250"/>
          </a:xfrm>
        </p:spPr>
      </p:pic>
      <p:pic>
        <p:nvPicPr>
          <p:cNvPr id="1276934" name="Picture 6" descr="aerial-BNL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 l="6194"/>
          <a:stretch>
            <a:fillRect/>
          </a:stretch>
        </p:blipFill>
        <p:spPr>
          <a:xfrm>
            <a:off x="6191250" y="2819400"/>
            <a:ext cx="2952750" cy="2009775"/>
          </a:xfrm>
        </p:spPr>
      </p:pic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1219200" y="4648200"/>
            <a:ext cx="1803400" cy="838200"/>
          </a:xfrm>
          <a:prstGeom prst="line">
            <a:avLst/>
          </a:prstGeom>
          <a:noFill/>
          <a:ln w="38100">
            <a:solidFill>
              <a:srgbClr val="FFFB6E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TextBox 10"/>
          <p:cNvSpPr txBox="1">
            <a:spLocks noChangeArrowheads="1"/>
          </p:cNvSpPr>
          <p:nvPr/>
        </p:nvSpPr>
        <p:spPr bwMode="auto">
          <a:xfrm>
            <a:off x="0" y="4249738"/>
            <a:ext cx="19050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200" dirty="0">
                <a:solidFill>
                  <a:srgbClr val="FFFFCC"/>
                </a:solidFill>
              </a:rPr>
              <a:t>New York 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76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76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6931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did we build RHIC?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800600"/>
          </a:xfrm>
        </p:spPr>
        <p:txBody>
          <a:bodyPr>
            <a:normAutofit fontScale="85000" lnSpcReduction="20000"/>
          </a:bodyPr>
          <a:lstStyle/>
          <a:p>
            <a:r>
              <a:rPr lang="en-US" sz="4200" dirty="0" smtClean="0"/>
              <a:t>To study QCD!</a:t>
            </a:r>
          </a:p>
          <a:p>
            <a:r>
              <a:rPr lang="en-US" dirty="0" smtClean="0"/>
              <a:t>An accelerator-based program, but not designed to be at the energy (or intensity) frontier.  More closely analogous to many areas of condensed matter research—create a system and study its properties!</a:t>
            </a:r>
          </a:p>
          <a:p>
            <a:r>
              <a:rPr lang="en-US" dirty="0" smtClean="0"/>
              <a:t>What systems are we studying?  </a:t>
            </a:r>
          </a:p>
          <a:p>
            <a:pPr lvl="1"/>
            <a:r>
              <a:rPr lang="en-US" dirty="0" smtClean="0"/>
              <a:t>“Simple” QCD bound states—the proton is the simplest stable bound state in QCD (and conveniently, nature has already created it for us!)</a:t>
            </a:r>
          </a:p>
          <a:p>
            <a:pPr lvl="1"/>
            <a:r>
              <a:rPr lang="en-US" dirty="0" smtClean="0"/>
              <a:t>Collections of QCD bound states (nuclei, also available out of the box!)</a:t>
            </a:r>
          </a:p>
          <a:p>
            <a:pPr lvl="1"/>
            <a:r>
              <a:rPr lang="en-US" dirty="0" smtClean="0"/>
              <a:t>QCD </a:t>
            </a:r>
            <a:r>
              <a:rPr lang="en-US" dirty="0" err="1" smtClean="0"/>
              <a:t>deconfined</a:t>
            </a:r>
            <a:r>
              <a:rPr lang="en-US" dirty="0" smtClean="0"/>
              <a:t>! (quark-gluon plasma, some assembly required!)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7022" y="3133678"/>
            <a:ext cx="1049829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2043" y="3138062"/>
            <a:ext cx="855022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3117" y="3139440"/>
            <a:ext cx="1319883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838200" y="2936319"/>
            <a:ext cx="7315200" cy="2092881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Understand more complex QCD systems within </a:t>
            </a:r>
          </a:p>
          <a:p>
            <a:pPr algn="ctr"/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the context of simpler ones </a:t>
            </a:r>
          </a:p>
          <a:p>
            <a:pPr algn="ctr">
              <a:buFont typeface="Wingdings" pitchFamily="2" charset="2"/>
              <a:buChar char="à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RHIC was designed from the start as a </a:t>
            </a:r>
            <a:r>
              <a:rPr lang="en-US" sz="26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single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facility capable of nucleus-nucleus, proton-nucleus, and proton-proton collisions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835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C. Aidala, UConn, January 20, 2012</a:t>
            </a:r>
          </a:p>
        </p:txBody>
      </p:sp>
      <p:sp>
        <p:nvSpPr>
          <p:cNvPr id="16568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B83AAEC-8EAF-471B-9511-EC3A2FB4EC1C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1656838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0B4E0CBD-A882-4827-9FCB-3586653F0400}" type="slidenum">
              <a:rPr lang="en-US" sz="1400">
                <a:solidFill>
                  <a:schemeClr val="bg2"/>
                </a:solidFill>
              </a:rPr>
              <a:pPr algn="r" eaLnBrk="0" hangingPunct="0"/>
              <a:t>29</a:t>
            </a:fld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165683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762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First and only </a:t>
            </a:r>
            <a:r>
              <a:rPr lang="en-US" sz="4000" b="1" dirty="0" smtClean="0"/>
              <a:t>polarized</a:t>
            </a:r>
            <a:r>
              <a:rPr lang="en-US" sz="4000" dirty="0" smtClean="0"/>
              <a:t> proton collider</a:t>
            </a:r>
          </a:p>
        </p:txBody>
      </p:sp>
      <p:pic>
        <p:nvPicPr>
          <p:cNvPr id="1656840" name="Picture 5" descr="RHICPolarizedNew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914400"/>
            <a:ext cx="46291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838200"/>
            <a:ext cx="9144000" cy="6019800"/>
            <a:chOff x="0" y="336"/>
            <a:chExt cx="5760" cy="3792"/>
          </a:xfrm>
        </p:grpSpPr>
        <p:sp>
          <p:nvSpPr>
            <p:cNvPr id="1656842" name="Rectangle 7"/>
            <p:cNvSpPr>
              <a:spLocks noChangeArrowheads="1"/>
            </p:cNvSpPr>
            <p:nvPr/>
          </p:nvSpPr>
          <p:spPr bwMode="auto">
            <a:xfrm>
              <a:off x="0" y="336"/>
              <a:ext cx="5760" cy="3792"/>
            </a:xfrm>
            <a:prstGeom prst="rect">
              <a:avLst/>
            </a:prstGeom>
            <a:solidFill>
              <a:srgbClr val="CC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96" y="552"/>
              <a:ext cx="5520" cy="3567"/>
              <a:chOff x="96" y="552"/>
              <a:chExt cx="5520" cy="3567"/>
            </a:xfrm>
          </p:grpSpPr>
          <p:pic>
            <p:nvPicPr>
              <p:cNvPr id="1656844" name="Picture 9" descr="RHICSpin-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6" y="552"/>
                <a:ext cx="3744" cy="2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6845" name="Picture 10" descr="RHICSpin-tossed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232" y="2265"/>
                <a:ext cx="2472" cy="18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656834" name="Object 2"/>
              <p:cNvGraphicFramePr>
                <a:graphicFrameLocks noChangeAspect="1"/>
              </p:cNvGraphicFramePr>
              <p:nvPr/>
            </p:nvGraphicFramePr>
            <p:xfrm>
              <a:off x="4696" y="1008"/>
              <a:ext cx="920" cy="2592"/>
            </p:xfrm>
            <a:graphic>
              <a:graphicData uri="http://schemas.openxmlformats.org/presentationml/2006/ole">
                <p:oleObj spid="_x0000_s385026" name="Photo Editor Photo" r:id="rId7" imgW="781159" imgH="2200582" progId="">
                  <p:embed/>
                </p:oleObj>
              </a:graphicData>
            </a:graphic>
          </p:graphicFrame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1944-8734-4B5F-8246-74DF6BD05497}" type="slidenum">
              <a:rPr lang="en-US"/>
              <a:pPr/>
              <a:t>3</a:t>
            </a:fld>
            <a:endParaRPr lang="en-US"/>
          </a:p>
        </p:txBody>
      </p:sp>
      <p:sp>
        <p:nvSpPr>
          <p:cNvPr id="13608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09600" y="1600200"/>
            <a:ext cx="7924800" cy="3048000"/>
          </a:xfrm>
        </p:spPr>
        <p:txBody>
          <a:bodyPr/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we understand the visible matter in our universe in terms of the fundamental quarks and gluons of QCD?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522" name="Text Box 186"/>
          <p:cNvSpPr txBox="1">
            <a:spLocks noChangeArrowheads="1"/>
          </p:cNvSpPr>
          <p:nvPr/>
        </p:nvSpPr>
        <p:spPr bwMode="auto">
          <a:xfrm>
            <a:off x="6324600" y="4038600"/>
            <a:ext cx="274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>
                <a:solidFill>
                  <a:srgbClr val="FFFFCC"/>
                </a:solidFill>
              </a:rPr>
              <a:t>Various equipment to </a:t>
            </a:r>
            <a:r>
              <a:rPr lang="en-US" i="1" dirty="0">
                <a:solidFill>
                  <a:srgbClr val="00FFFF"/>
                </a:solidFill>
              </a:rPr>
              <a:t>maintain</a:t>
            </a:r>
            <a:r>
              <a:rPr lang="en-US" dirty="0"/>
              <a:t> </a:t>
            </a:r>
            <a:r>
              <a:rPr lang="en-US" dirty="0">
                <a:solidFill>
                  <a:srgbClr val="FFFFCC"/>
                </a:solidFill>
              </a:rPr>
              <a:t>and</a:t>
            </a:r>
            <a:r>
              <a:rPr lang="en-US" dirty="0"/>
              <a:t> </a:t>
            </a:r>
            <a:r>
              <a:rPr lang="en-US" i="1" dirty="0">
                <a:solidFill>
                  <a:srgbClr val="FFCC00"/>
                </a:solidFill>
              </a:rPr>
              <a:t>measure</a:t>
            </a:r>
            <a:r>
              <a:rPr lang="en-US" dirty="0"/>
              <a:t> </a:t>
            </a:r>
            <a:r>
              <a:rPr lang="en-US" dirty="0">
                <a:solidFill>
                  <a:srgbClr val="FFFFCC"/>
                </a:solidFill>
              </a:rPr>
              <a:t>beam  polarization through acceleration and storage</a:t>
            </a:r>
          </a:p>
        </p:txBody>
      </p:sp>
      <p:sp>
        <p:nvSpPr>
          <p:cNvPr id="165581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C. Aidala, UConn, January 20, 2012</a:t>
            </a:r>
          </a:p>
        </p:txBody>
      </p:sp>
      <p:sp>
        <p:nvSpPr>
          <p:cNvPr id="165581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99A0784-CDE1-4C2E-AC06-688126F7668E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1655815" name="Slide Number Placeholder 4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7D96EB90-5077-47E1-A21A-7DF76CC05573}" type="slidenum">
              <a:rPr lang="en-US" sz="1400">
                <a:solidFill>
                  <a:schemeClr val="bg2"/>
                </a:solidFill>
              </a:rPr>
              <a:pPr algn="r" eaLnBrk="0" hangingPunct="0"/>
              <a:t>30</a:t>
            </a:fld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1655816" name="Line 2"/>
          <p:cNvSpPr>
            <a:spLocks noChangeShapeType="1"/>
          </p:cNvSpPr>
          <p:nvPr/>
        </p:nvSpPr>
        <p:spPr bwMode="auto">
          <a:xfrm flipH="1" flipV="1">
            <a:off x="1676400" y="3581400"/>
            <a:ext cx="304800" cy="3810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817" name="Rectangle 3"/>
          <p:cNvSpPr>
            <a:spLocks noChangeArrowheads="1"/>
          </p:cNvSpPr>
          <p:nvPr/>
        </p:nvSpPr>
        <p:spPr bwMode="auto">
          <a:xfrm>
            <a:off x="685800" y="304800"/>
            <a:ext cx="77930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55818" name="Line 4"/>
          <p:cNvSpPr>
            <a:spLocks noChangeShapeType="1"/>
          </p:cNvSpPr>
          <p:nvPr/>
        </p:nvSpPr>
        <p:spPr bwMode="auto">
          <a:xfrm>
            <a:off x="2711450" y="5041900"/>
            <a:ext cx="109538" cy="4286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55819" name="Freeform 5"/>
          <p:cNvSpPr>
            <a:spLocks/>
          </p:cNvSpPr>
          <p:nvPr/>
        </p:nvSpPr>
        <p:spPr bwMode="auto">
          <a:xfrm>
            <a:off x="6221413" y="3325813"/>
            <a:ext cx="465137" cy="392112"/>
          </a:xfrm>
          <a:custGeom>
            <a:avLst/>
            <a:gdLst>
              <a:gd name="T0" fmla="*/ 0 w 293"/>
              <a:gd name="T1" fmla="*/ 2147483647 h 247"/>
              <a:gd name="T2" fmla="*/ 2147483647 w 293"/>
              <a:gd name="T3" fmla="*/ 2147483647 h 247"/>
              <a:gd name="T4" fmla="*/ 2147483647 w 293"/>
              <a:gd name="T5" fmla="*/ 2147483647 h 247"/>
              <a:gd name="T6" fmla="*/ 2147483647 w 293"/>
              <a:gd name="T7" fmla="*/ 2147483647 h 247"/>
              <a:gd name="T8" fmla="*/ 2147483647 w 293"/>
              <a:gd name="T9" fmla="*/ 2147483647 h 247"/>
              <a:gd name="T10" fmla="*/ 2147483647 w 293"/>
              <a:gd name="T11" fmla="*/ 0 h 2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3"/>
              <a:gd name="T19" fmla="*/ 0 h 247"/>
              <a:gd name="T20" fmla="*/ 293 w 293"/>
              <a:gd name="T21" fmla="*/ 247 h 2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3" h="247">
                <a:moveTo>
                  <a:pt x="0" y="246"/>
                </a:moveTo>
                <a:lnTo>
                  <a:pt x="64" y="214"/>
                </a:lnTo>
                <a:lnTo>
                  <a:pt x="66" y="172"/>
                </a:lnTo>
                <a:lnTo>
                  <a:pt x="232" y="106"/>
                </a:lnTo>
                <a:lnTo>
                  <a:pt x="232" y="61"/>
                </a:lnTo>
                <a:lnTo>
                  <a:pt x="292" y="0"/>
                </a:lnTo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20" name="Oval 6"/>
          <p:cNvSpPr>
            <a:spLocks noChangeArrowheads="1"/>
          </p:cNvSpPr>
          <p:nvPr/>
        </p:nvSpPr>
        <p:spPr bwMode="auto">
          <a:xfrm>
            <a:off x="1446213" y="2300288"/>
            <a:ext cx="5508625" cy="15875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21" name="Rectangle 7"/>
          <p:cNvSpPr>
            <a:spLocks noChangeArrowheads="1"/>
          </p:cNvSpPr>
          <p:nvPr/>
        </p:nvSpPr>
        <p:spPr bwMode="auto">
          <a:xfrm>
            <a:off x="3814763" y="1860550"/>
            <a:ext cx="11064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22" name="Rectangle 8"/>
          <p:cNvSpPr>
            <a:spLocks noChangeArrowheads="1"/>
          </p:cNvSpPr>
          <p:nvPr/>
        </p:nvSpPr>
        <p:spPr bwMode="auto">
          <a:xfrm>
            <a:off x="5930900" y="1968500"/>
            <a:ext cx="183038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23" name="Rectangle 9"/>
          <p:cNvSpPr>
            <a:spLocks noChangeArrowheads="1"/>
          </p:cNvSpPr>
          <p:nvPr/>
        </p:nvSpPr>
        <p:spPr bwMode="auto">
          <a:xfrm>
            <a:off x="6488113" y="3543300"/>
            <a:ext cx="1022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24" name="Rectangle 10"/>
          <p:cNvSpPr>
            <a:spLocks noChangeArrowheads="1"/>
          </p:cNvSpPr>
          <p:nvPr/>
        </p:nvSpPr>
        <p:spPr bwMode="auto">
          <a:xfrm>
            <a:off x="4246563" y="3957638"/>
            <a:ext cx="101917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25" name="Rectangle 11"/>
          <p:cNvSpPr>
            <a:spLocks noChangeArrowheads="1"/>
          </p:cNvSpPr>
          <p:nvPr/>
        </p:nvSpPr>
        <p:spPr bwMode="auto">
          <a:xfrm>
            <a:off x="3687763" y="2800350"/>
            <a:ext cx="9017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26" name="Rectangle 12"/>
          <p:cNvSpPr>
            <a:spLocks noChangeArrowheads="1"/>
          </p:cNvSpPr>
          <p:nvPr/>
        </p:nvSpPr>
        <p:spPr bwMode="auto">
          <a:xfrm>
            <a:off x="3486150" y="4943475"/>
            <a:ext cx="531813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27" name="Rectangle 13"/>
          <p:cNvSpPr>
            <a:spLocks noChangeArrowheads="1"/>
          </p:cNvSpPr>
          <p:nvPr/>
        </p:nvSpPr>
        <p:spPr bwMode="auto">
          <a:xfrm>
            <a:off x="3651250" y="5043488"/>
            <a:ext cx="679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sz="1800" b="1">
                <a:solidFill>
                  <a:srgbClr val="FFFFCC"/>
                </a:solidFill>
                <a:latin typeface="Arial" charset="0"/>
              </a:rPr>
              <a:t>AGS</a:t>
            </a:r>
          </a:p>
        </p:txBody>
      </p:sp>
      <p:sp>
        <p:nvSpPr>
          <p:cNvPr id="1655828" name="Rectangle 14"/>
          <p:cNvSpPr>
            <a:spLocks noChangeArrowheads="1"/>
          </p:cNvSpPr>
          <p:nvPr/>
        </p:nvSpPr>
        <p:spPr bwMode="auto">
          <a:xfrm>
            <a:off x="1535113" y="4838700"/>
            <a:ext cx="6286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29" name="Rectangle 15"/>
          <p:cNvSpPr>
            <a:spLocks noChangeArrowheads="1"/>
          </p:cNvSpPr>
          <p:nvPr/>
        </p:nvSpPr>
        <p:spPr bwMode="auto">
          <a:xfrm>
            <a:off x="1828800" y="4999038"/>
            <a:ext cx="6096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sz="1200" b="1">
                <a:solidFill>
                  <a:srgbClr val="FFFFCC"/>
                </a:solidFill>
                <a:latin typeface="Arial" charset="0"/>
              </a:rPr>
              <a:t>LINAC</a:t>
            </a:r>
          </a:p>
        </p:txBody>
      </p:sp>
      <p:sp>
        <p:nvSpPr>
          <p:cNvPr id="1655830" name="Rectangle 16"/>
          <p:cNvSpPr>
            <a:spLocks noChangeArrowheads="1"/>
          </p:cNvSpPr>
          <p:nvPr/>
        </p:nvSpPr>
        <p:spPr bwMode="auto">
          <a:xfrm>
            <a:off x="2362200" y="5181600"/>
            <a:ext cx="6270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000" b="1">
                <a:solidFill>
                  <a:srgbClr val="FFFFCC"/>
                </a:solidFill>
                <a:latin typeface="Arial" charset="0"/>
              </a:rPr>
              <a:t>BOOSTER</a:t>
            </a:r>
          </a:p>
        </p:txBody>
      </p:sp>
      <p:sp>
        <p:nvSpPr>
          <p:cNvPr id="1655831" name="Rectangle 17"/>
          <p:cNvSpPr>
            <a:spLocks noChangeArrowheads="1"/>
          </p:cNvSpPr>
          <p:nvPr/>
        </p:nvSpPr>
        <p:spPr bwMode="auto">
          <a:xfrm>
            <a:off x="2163763" y="4284663"/>
            <a:ext cx="9937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32" name="Oval 18"/>
          <p:cNvSpPr>
            <a:spLocks noChangeArrowheads="1"/>
          </p:cNvSpPr>
          <p:nvPr/>
        </p:nvSpPr>
        <p:spPr bwMode="auto">
          <a:xfrm>
            <a:off x="3009900" y="4803775"/>
            <a:ext cx="1663700" cy="74771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33" name="Arc 19"/>
          <p:cNvSpPr>
            <a:spLocks/>
          </p:cNvSpPr>
          <p:nvPr/>
        </p:nvSpPr>
        <p:spPr bwMode="auto">
          <a:xfrm>
            <a:off x="2365375" y="2376488"/>
            <a:ext cx="1893888" cy="711200"/>
          </a:xfrm>
          <a:custGeom>
            <a:avLst/>
            <a:gdLst>
              <a:gd name="T0" fmla="*/ 0 w 15471"/>
              <a:gd name="T1" fmla="*/ 2147483647 h 21113"/>
              <a:gd name="T2" fmla="*/ 2147483647 w 15471"/>
              <a:gd name="T3" fmla="*/ 0 h 21113"/>
              <a:gd name="T4" fmla="*/ 2147483647 w 15471"/>
              <a:gd name="T5" fmla="*/ 2147483647 h 21113"/>
              <a:gd name="T6" fmla="*/ 0 60000 65536"/>
              <a:gd name="T7" fmla="*/ 0 60000 65536"/>
              <a:gd name="T8" fmla="*/ 0 60000 65536"/>
              <a:gd name="T9" fmla="*/ 0 w 15471"/>
              <a:gd name="T10" fmla="*/ 0 h 21113"/>
              <a:gd name="T11" fmla="*/ 15471 w 15471"/>
              <a:gd name="T12" fmla="*/ 21113 h 211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471" h="21113" fill="none" extrusionOk="0">
                <a:moveTo>
                  <a:pt x="-1" y="6039"/>
                </a:moveTo>
                <a:cubicBezTo>
                  <a:pt x="2963" y="2998"/>
                  <a:pt x="6757" y="897"/>
                  <a:pt x="10908" y="0"/>
                </a:cubicBezTo>
              </a:path>
              <a:path w="15471" h="21113" stroke="0" extrusionOk="0">
                <a:moveTo>
                  <a:pt x="-1" y="6039"/>
                </a:moveTo>
                <a:cubicBezTo>
                  <a:pt x="2963" y="2998"/>
                  <a:pt x="6757" y="897"/>
                  <a:pt x="10908" y="0"/>
                </a:cubicBezTo>
                <a:lnTo>
                  <a:pt x="15471" y="21113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34" name="Arc 20"/>
          <p:cNvSpPr>
            <a:spLocks/>
          </p:cNvSpPr>
          <p:nvPr/>
        </p:nvSpPr>
        <p:spPr bwMode="auto">
          <a:xfrm>
            <a:off x="1552575" y="2795588"/>
            <a:ext cx="2646363" cy="544512"/>
          </a:xfrm>
          <a:custGeom>
            <a:avLst/>
            <a:gdLst>
              <a:gd name="T0" fmla="*/ 2147483647 w 21600"/>
              <a:gd name="T1" fmla="*/ 2147483647 h 16134"/>
              <a:gd name="T2" fmla="*/ 2147483647 w 21600"/>
              <a:gd name="T3" fmla="*/ 0 h 16134"/>
              <a:gd name="T4" fmla="*/ 2147483647 w 21600"/>
              <a:gd name="T5" fmla="*/ 2147483647 h 16134"/>
              <a:gd name="T6" fmla="*/ 0 60000 65536"/>
              <a:gd name="T7" fmla="*/ 0 60000 65536"/>
              <a:gd name="T8" fmla="*/ 0 60000 65536"/>
              <a:gd name="T9" fmla="*/ 0 w 21600"/>
              <a:gd name="T10" fmla="*/ 0 h 16134"/>
              <a:gd name="T11" fmla="*/ 21600 w 21600"/>
              <a:gd name="T12" fmla="*/ 16134 h 161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6134" fill="none" extrusionOk="0">
                <a:moveTo>
                  <a:pt x="1372" y="16134"/>
                </a:moveTo>
                <a:cubicBezTo>
                  <a:pt x="464" y="13711"/>
                  <a:pt x="0" y="11144"/>
                  <a:pt x="0" y="8557"/>
                </a:cubicBezTo>
                <a:cubicBezTo>
                  <a:pt x="-1" y="5614"/>
                  <a:pt x="601" y="2702"/>
                  <a:pt x="1767" y="0"/>
                </a:cubicBezTo>
              </a:path>
              <a:path w="21600" h="16134" stroke="0" extrusionOk="0">
                <a:moveTo>
                  <a:pt x="1372" y="16134"/>
                </a:moveTo>
                <a:cubicBezTo>
                  <a:pt x="464" y="13711"/>
                  <a:pt x="0" y="11144"/>
                  <a:pt x="0" y="8557"/>
                </a:cubicBezTo>
                <a:cubicBezTo>
                  <a:pt x="-1" y="5614"/>
                  <a:pt x="601" y="2702"/>
                  <a:pt x="1767" y="0"/>
                </a:cubicBezTo>
                <a:lnTo>
                  <a:pt x="21600" y="8557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35" name="Arc 21"/>
          <p:cNvSpPr>
            <a:spLocks/>
          </p:cNvSpPr>
          <p:nvPr/>
        </p:nvSpPr>
        <p:spPr bwMode="auto">
          <a:xfrm>
            <a:off x="4192588" y="2790825"/>
            <a:ext cx="2646362" cy="538163"/>
          </a:xfrm>
          <a:custGeom>
            <a:avLst/>
            <a:gdLst>
              <a:gd name="T0" fmla="*/ 2147483647 w 21600"/>
              <a:gd name="T1" fmla="*/ 0 h 15991"/>
              <a:gd name="T2" fmla="*/ 2147483647 w 21600"/>
              <a:gd name="T3" fmla="*/ 2147483647 h 15991"/>
              <a:gd name="T4" fmla="*/ 0 w 21600"/>
              <a:gd name="T5" fmla="*/ 2147483647 h 15991"/>
              <a:gd name="T6" fmla="*/ 0 60000 65536"/>
              <a:gd name="T7" fmla="*/ 0 60000 65536"/>
              <a:gd name="T8" fmla="*/ 0 60000 65536"/>
              <a:gd name="T9" fmla="*/ 0 w 21600"/>
              <a:gd name="T10" fmla="*/ 0 h 15991"/>
              <a:gd name="T11" fmla="*/ 21600 w 21600"/>
              <a:gd name="T12" fmla="*/ 15991 h 159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991" fill="none" extrusionOk="0">
                <a:moveTo>
                  <a:pt x="19821" y="0"/>
                </a:moveTo>
                <a:cubicBezTo>
                  <a:pt x="20994" y="2709"/>
                  <a:pt x="21600" y="5629"/>
                  <a:pt x="21600" y="8582"/>
                </a:cubicBezTo>
                <a:cubicBezTo>
                  <a:pt x="21600" y="11109"/>
                  <a:pt x="21156" y="13616"/>
                  <a:pt x="20289" y="15990"/>
                </a:cubicBezTo>
              </a:path>
              <a:path w="21600" h="15991" stroke="0" extrusionOk="0">
                <a:moveTo>
                  <a:pt x="19821" y="0"/>
                </a:moveTo>
                <a:cubicBezTo>
                  <a:pt x="20994" y="2709"/>
                  <a:pt x="21600" y="5629"/>
                  <a:pt x="21600" y="8582"/>
                </a:cubicBezTo>
                <a:cubicBezTo>
                  <a:pt x="21600" y="11109"/>
                  <a:pt x="21156" y="13616"/>
                  <a:pt x="20289" y="15990"/>
                </a:cubicBezTo>
                <a:lnTo>
                  <a:pt x="0" y="8582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36" name="Arc 22"/>
          <p:cNvSpPr>
            <a:spLocks/>
          </p:cNvSpPr>
          <p:nvPr/>
        </p:nvSpPr>
        <p:spPr bwMode="auto">
          <a:xfrm>
            <a:off x="4330700" y="2971800"/>
            <a:ext cx="1779588" cy="828675"/>
          </a:xfrm>
          <a:custGeom>
            <a:avLst/>
            <a:gdLst>
              <a:gd name="T0" fmla="*/ 2147483647 w 14608"/>
              <a:gd name="T1" fmla="*/ 2147483647 h 21394"/>
              <a:gd name="T2" fmla="*/ 2147483647 w 14608"/>
              <a:gd name="T3" fmla="*/ 2147483647 h 21394"/>
              <a:gd name="T4" fmla="*/ 0 w 14608"/>
              <a:gd name="T5" fmla="*/ 0 h 21394"/>
              <a:gd name="T6" fmla="*/ 0 60000 65536"/>
              <a:gd name="T7" fmla="*/ 0 60000 65536"/>
              <a:gd name="T8" fmla="*/ 0 60000 65536"/>
              <a:gd name="T9" fmla="*/ 0 w 14608"/>
              <a:gd name="T10" fmla="*/ 0 h 21394"/>
              <a:gd name="T11" fmla="*/ 14608 w 14608"/>
              <a:gd name="T12" fmla="*/ 21394 h 213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08" h="21394" fill="none" extrusionOk="0">
                <a:moveTo>
                  <a:pt x="14608" y="15911"/>
                </a:moveTo>
                <a:cubicBezTo>
                  <a:pt x="11377" y="18876"/>
                  <a:pt x="7321" y="20789"/>
                  <a:pt x="2977" y="21393"/>
                </a:cubicBezTo>
              </a:path>
              <a:path w="14608" h="21394" stroke="0" extrusionOk="0">
                <a:moveTo>
                  <a:pt x="14608" y="15911"/>
                </a:moveTo>
                <a:cubicBezTo>
                  <a:pt x="11377" y="18876"/>
                  <a:pt x="7321" y="20789"/>
                  <a:pt x="2977" y="21393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37" name="Arc 23"/>
          <p:cNvSpPr>
            <a:spLocks/>
          </p:cNvSpPr>
          <p:nvPr/>
        </p:nvSpPr>
        <p:spPr bwMode="auto">
          <a:xfrm>
            <a:off x="2336800" y="3162300"/>
            <a:ext cx="1973263" cy="631825"/>
          </a:xfrm>
          <a:custGeom>
            <a:avLst/>
            <a:gdLst>
              <a:gd name="T0" fmla="*/ 2147483647 w 16166"/>
              <a:gd name="T1" fmla="*/ 2147483647 h 21024"/>
              <a:gd name="T2" fmla="*/ 0 w 16166"/>
              <a:gd name="T3" fmla="*/ 2147483647 h 21024"/>
              <a:gd name="T4" fmla="*/ 2147483647 w 16166"/>
              <a:gd name="T5" fmla="*/ 0 h 21024"/>
              <a:gd name="T6" fmla="*/ 0 60000 65536"/>
              <a:gd name="T7" fmla="*/ 0 60000 65536"/>
              <a:gd name="T8" fmla="*/ 0 60000 65536"/>
              <a:gd name="T9" fmla="*/ 0 w 16166"/>
              <a:gd name="T10" fmla="*/ 0 h 21024"/>
              <a:gd name="T11" fmla="*/ 16166 w 16166"/>
              <a:gd name="T12" fmla="*/ 21024 h 210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166" h="21024" fill="none" extrusionOk="0">
                <a:moveTo>
                  <a:pt x="11210" y="21023"/>
                </a:moveTo>
                <a:cubicBezTo>
                  <a:pt x="6871" y="20001"/>
                  <a:pt x="2955" y="17661"/>
                  <a:pt x="-1" y="14325"/>
                </a:cubicBezTo>
              </a:path>
              <a:path w="16166" h="21024" stroke="0" extrusionOk="0">
                <a:moveTo>
                  <a:pt x="11210" y="21023"/>
                </a:moveTo>
                <a:cubicBezTo>
                  <a:pt x="6871" y="20001"/>
                  <a:pt x="2955" y="17661"/>
                  <a:pt x="-1" y="14325"/>
                </a:cubicBezTo>
                <a:lnTo>
                  <a:pt x="16166" y="0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38" name="Arc 24"/>
          <p:cNvSpPr>
            <a:spLocks/>
          </p:cNvSpPr>
          <p:nvPr/>
        </p:nvSpPr>
        <p:spPr bwMode="auto">
          <a:xfrm>
            <a:off x="4186238" y="2382838"/>
            <a:ext cx="1846262" cy="700087"/>
          </a:xfrm>
          <a:custGeom>
            <a:avLst/>
            <a:gdLst>
              <a:gd name="T0" fmla="*/ 2147483647 w 15057"/>
              <a:gd name="T1" fmla="*/ 0 h 21197"/>
              <a:gd name="T2" fmla="*/ 2147483647 w 15057"/>
              <a:gd name="T3" fmla="*/ 2147483647 h 21197"/>
              <a:gd name="T4" fmla="*/ 0 w 15057"/>
              <a:gd name="T5" fmla="*/ 2147483647 h 21197"/>
              <a:gd name="T6" fmla="*/ 0 60000 65536"/>
              <a:gd name="T7" fmla="*/ 0 60000 65536"/>
              <a:gd name="T8" fmla="*/ 0 60000 65536"/>
              <a:gd name="T9" fmla="*/ 0 w 15057"/>
              <a:gd name="T10" fmla="*/ 0 h 21197"/>
              <a:gd name="T11" fmla="*/ 15057 w 15057"/>
              <a:gd name="T12" fmla="*/ 21197 h 211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57" h="21197" fill="none" extrusionOk="0">
                <a:moveTo>
                  <a:pt x="4152" y="0"/>
                </a:moveTo>
                <a:cubicBezTo>
                  <a:pt x="8264" y="805"/>
                  <a:pt x="12053" y="2789"/>
                  <a:pt x="15056" y="5710"/>
                </a:cubicBezTo>
              </a:path>
              <a:path w="15057" h="21197" stroke="0" extrusionOk="0">
                <a:moveTo>
                  <a:pt x="4152" y="0"/>
                </a:moveTo>
                <a:cubicBezTo>
                  <a:pt x="8264" y="805"/>
                  <a:pt x="12053" y="2789"/>
                  <a:pt x="15056" y="5710"/>
                </a:cubicBezTo>
                <a:lnTo>
                  <a:pt x="0" y="21197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39" name="Arc 25"/>
          <p:cNvSpPr>
            <a:spLocks/>
          </p:cNvSpPr>
          <p:nvPr/>
        </p:nvSpPr>
        <p:spPr bwMode="auto">
          <a:xfrm>
            <a:off x="4178300" y="3124200"/>
            <a:ext cx="2016125" cy="847725"/>
          </a:xfrm>
          <a:custGeom>
            <a:avLst/>
            <a:gdLst>
              <a:gd name="T0" fmla="*/ 2147483647 w 15336"/>
              <a:gd name="T1" fmla="*/ 2147483647 h 21251"/>
              <a:gd name="T2" fmla="*/ 2147483647 w 15336"/>
              <a:gd name="T3" fmla="*/ 2147483647 h 21251"/>
              <a:gd name="T4" fmla="*/ 0 w 15336"/>
              <a:gd name="T5" fmla="*/ 0 h 21251"/>
              <a:gd name="T6" fmla="*/ 0 60000 65536"/>
              <a:gd name="T7" fmla="*/ 0 60000 65536"/>
              <a:gd name="T8" fmla="*/ 0 60000 65536"/>
              <a:gd name="T9" fmla="*/ 0 w 15336"/>
              <a:gd name="T10" fmla="*/ 0 h 21251"/>
              <a:gd name="T11" fmla="*/ 15336 w 15336"/>
              <a:gd name="T12" fmla="*/ 21251 h 212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36" h="21251" fill="none" extrusionOk="0">
                <a:moveTo>
                  <a:pt x="15336" y="15210"/>
                </a:moveTo>
                <a:cubicBezTo>
                  <a:pt x="12221" y="18351"/>
                  <a:pt x="8217" y="20459"/>
                  <a:pt x="3865" y="21251"/>
                </a:cubicBezTo>
              </a:path>
              <a:path w="15336" h="21251" stroke="0" extrusionOk="0">
                <a:moveTo>
                  <a:pt x="15336" y="15210"/>
                </a:moveTo>
                <a:cubicBezTo>
                  <a:pt x="12221" y="18351"/>
                  <a:pt x="8217" y="20459"/>
                  <a:pt x="3865" y="21251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40" name="Arc 26"/>
          <p:cNvSpPr>
            <a:spLocks/>
          </p:cNvSpPr>
          <p:nvPr/>
        </p:nvSpPr>
        <p:spPr bwMode="auto">
          <a:xfrm>
            <a:off x="2230438" y="3106738"/>
            <a:ext cx="1981200" cy="847725"/>
          </a:xfrm>
          <a:custGeom>
            <a:avLst/>
            <a:gdLst>
              <a:gd name="T0" fmla="*/ 2147483647 w 15059"/>
              <a:gd name="T1" fmla="*/ 2147483647 h 21231"/>
              <a:gd name="T2" fmla="*/ 0 w 15059"/>
              <a:gd name="T3" fmla="*/ 2147483647 h 21231"/>
              <a:gd name="T4" fmla="*/ 2147483647 w 15059"/>
              <a:gd name="T5" fmla="*/ 0 h 21231"/>
              <a:gd name="T6" fmla="*/ 0 60000 65536"/>
              <a:gd name="T7" fmla="*/ 0 60000 65536"/>
              <a:gd name="T8" fmla="*/ 0 60000 65536"/>
              <a:gd name="T9" fmla="*/ 0 w 15059"/>
              <a:gd name="T10" fmla="*/ 0 h 21231"/>
              <a:gd name="T11" fmla="*/ 15059 w 15059"/>
              <a:gd name="T12" fmla="*/ 21231 h 212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59" h="21231" fill="none" extrusionOk="0">
                <a:moveTo>
                  <a:pt x="11083" y="21231"/>
                </a:moveTo>
                <a:cubicBezTo>
                  <a:pt x="6904" y="20448"/>
                  <a:pt x="3048" y="18449"/>
                  <a:pt x="-1" y="15485"/>
                </a:cubicBezTo>
              </a:path>
              <a:path w="15059" h="21231" stroke="0" extrusionOk="0">
                <a:moveTo>
                  <a:pt x="11083" y="21231"/>
                </a:moveTo>
                <a:cubicBezTo>
                  <a:pt x="6904" y="20448"/>
                  <a:pt x="3048" y="18449"/>
                  <a:pt x="-1" y="15485"/>
                </a:cubicBezTo>
                <a:lnTo>
                  <a:pt x="15059" y="0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41" name="Arc 27"/>
          <p:cNvSpPr>
            <a:spLocks/>
          </p:cNvSpPr>
          <p:nvPr/>
        </p:nvSpPr>
        <p:spPr bwMode="auto">
          <a:xfrm>
            <a:off x="1373188" y="2738438"/>
            <a:ext cx="2838450" cy="704850"/>
          </a:xfrm>
          <a:custGeom>
            <a:avLst/>
            <a:gdLst>
              <a:gd name="T0" fmla="*/ 2147483647 w 21600"/>
              <a:gd name="T1" fmla="*/ 2147483647 h 17626"/>
              <a:gd name="T2" fmla="*/ 2147483647 w 21600"/>
              <a:gd name="T3" fmla="*/ 0 h 17626"/>
              <a:gd name="T4" fmla="*/ 2147483647 w 21600"/>
              <a:gd name="T5" fmla="*/ 2147483647 h 17626"/>
              <a:gd name="T6" fmla="*/ 0 60000 65536"/>
              <a:gd name="T7" fmla="*/ 0 60000 65536"/>
              <a:gd name="T8" fmla="*/ 0 60000 65536"/>
              <a:gd name="T9" fmla="*/ 0 w 21600"/>
              <a:gd name="T10" fmla="*/ 0 h 17626"/>
              <a:gd name="T11" fmla="*/ 21600 w 21600"/>
              <a:gd name="T12" fmla="*/ 17626 h 176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626" fill="none" extrusionOk="0">
                <a:moveTo>
                  <a:pt x="1659" y="17625"/>
                </a:moveTo>
                <a:cubicBezTo>
                  <a:pt x="563" y="14995"/>
                  <a:pt x="0" y="12173"/>
                  <a:pt x="0" y="9324"/>
                </a:cubicBezTo>
                <a:cubicBezTo>
                  <a:pt x="-1" y="6096"/>
                  <a:pt x="723" y="2910"/>
                  <a:pt x="2116" y="0"/>
                </a:cubicBezTo>
              </a:path>
              <a:path w="21600" h="17626" stroke="0" extrusionOk="0">
                <a:moveTo>
                  <a:pt x="1659" y="17625"/>
                </a:moveTo>
                <a:cubicBezTo>
                  <a:pt x="563" y="14995"/>
                  <a:pt x="0" y="12173"/>
                  <a:pt x="0" y="9324"/>
                </a:cubicBezTo>
                <a:cubicBezTo>
                  <a:pt x="-1" y="6096"/>
                  <a:pt x="723" y="2910"/>
                  <a:pt x="2116" y="0"/>
                </a:cubicBezTo>
                <a:lnTo>
                  <a:pt x="21600" y="9324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42" name="Arc 28"/>
          <p:cNvSpPr>
            <a:spLocks/>
          </p:cNvSpPr>
          <p:nvPr/>
        </p:nvSpPr>
        <p:spPr bwMode="auto">
          <a:xfrm>
            <a:off x="2276475" y="2257425"/>
            <a:ext cx="1935163" cy="860425"/>
          </a:xfrm>
          <a:custGeom>
            <a:avLst/>
            <a:gdLst>
              <a:gd name="T0" fmla="*/ 0 w 14743"/>
              <a:gd name="T1" fmla="*/ 2147483647 h 21260"/>
              <a:gd name="T2" fmla="*/ 2147483647 w 14743"/>
              <a:gd name="T3" fmla="*/ 0 h 21260"/>
              <a:gd name="T4" fmla="*/ 2147483647 w 14743"/>
              <a:gd name="T5" fmla="*/ 2147483647 h 21260"/>
              <a:gd name="T6" fmla="*/ 0 60000 65536"/>
              <a:gd name="T7" fmla="*/ 0 60000 65536"/>
              <a:gd name="T8" fmla="*/ 0 60000 65536"/>
              <a:gd name="T9" fmla="*/ 0 w 14743"/>
              <a:gd name="T10" fmla="*/ 0 h 21260"/>
              <a:gd name="T11" fmla="*/ 14743 w 14743"/>
              <a:gd name="T12" fmla="*/ 21260 h 212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743" h="21260" fill="none" extrusionOk="0">
                <a:moveTo>
                  <a:pt x="-1" y="5473"/>
                </a:moveTo>
                <a:cubicBezTo>
                  <a:pt x="3039" y="2635"/>
                  <a:pt x="6832" y="734"/>
                  <a:pt x="10925" y="-1"/>
                </a:cubicBezTo>
              </a:path>
              <a:path w="14743" h="21260" stroke="0" extrusionOk="0">
                <a:moveTo>
                  <a:pt x="-1" y="5473"/>
                </a:moveTo>
                <a:cubicBezTo>
                  <a:pt x="3039" y="2635"/>
                  <a:pt x="6832" y="734"/>
                  <a:pt x="10925" y="-1"/>
                </a:cubicBezTo>
                <a:lnTo>
                  <a:pt x="14743" y="21260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43" name="Arc 29"/>
          <p:cNvSpPr>
            <a:spLocks/>
          </p:cNvSpPr>
          <p:nvPr/>
        </p:nvSpPr>
        <p:spPr bwMode="auto">
          <a:xfrm>
            <a:off x="4198938" y="2262188"/>
            <a:ext cx="1925637" cy="854075"/>
          </a:xfrm>
          <a:custGeom>
            <a:avLst/>
            <a:gdLst>
              <a:gd name="T0" fmla="*/ 2147483647 w 14651"/>
              <a:gd name="T1" fmla="*/ 0 h 21252"/>
              <a:gd name="T2" fmla="*/ 2147483647 w 14651"/>
              <a:gd name="T3" fmla="*/ 2147483647 h 21252"/>
              <a:gd name="T4" fmla="*/ 0 w 14651"/>
              <a:gd name="T5" fmla="*/ 2147483647 h 21252"/>
              <a:gd name="T6" fmla="*/ 0 60000 65536"/>
              <a:gd name="T7" fmla="*/ 0 60000 65536"/>
              <a:gd name="T8" fmla="*/ 0 60000 65536"/>
              <a:gd name="T9" fmla="*/ 0 w 14651"/>
              <a:gd name="T10" fmla="*/ 0 h 21252"/>
              <a:gd name="T11" fmla="*/ 14651 w 14651"/>
              <a:gd name="T12" fmla="*/ 21252 h 212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51" h="21252" fill="none" extrusionOk="0">
                <a:moveTo>
                  <a:pt x="3860" y="-1"/>
                </a:moveTo>
                <a:cubicBezTo>
                  <a:pt x="7895" y="732"/>
                  <a:pt x="11637" y="2598"/>
                  <a:pt x="14651" y="5380"/>
                </a:cubicBezTo>
              </a:path>
              <a:path w="14651" h="21252" stroke="0" extrusionOk="0">
                <a:moveTo>
                  <a:pt x="3860" y="-1"/>
                </a:moveTo>
                <a:cubicBezTo>
                  <a:pt x="7895" y="732"/>
                  <a:pt x="11637" y="2598"/>
                  <a:pt x="14651" y="5380"/>
                </a:cubicBezTo>
                <a:lnTo>
                  <a:pt x="0" y="21252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stealth" w="med" len="med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44" name="Arc 30"/>
          <p:cNvSpPr>
            <a:spLocks/>
          </p:cNvSpPr>
          <p:nvPr/>
        </p:nvSpPr>
        <p:spPr bwMode="auto">
          <a:xfrm>
            <a:off x="4198938" y="2727325"/>
            <a:ext cx="2838450" cy="715963"/>
          </a:xfrm>
          <a:custGeom>
            <a:avLst/>
            <a:gdLst>
              <a:gd name="T0" fmla="*/ 2147483647 w 21600"/>
              <a:gd name="T1" fmla="*/ 0 h 17978"/>
              <a:gd name="T2" fmla="*/ 2147483647 w 21600"/>
              <a:gd name="T3" fmla="*/ 2147483647 h 17978"/>
              <a:gd name="T4" fmla="*/ 0 w 21600"/>
              <a:gd name="T5" fmla="*/ 2147483647 h 17978"/>
              <a:gd name="T6" fmla="*/ 0 60000 65536"/>
              <a:gd name="T7" fmla="*/ 0 60000 65536"/>
              <a:gd name="T8" fmla="*/ 0 60000 65536"/>
              <a:gd name="T9" fmla="*/ 0 w 21600"/>
              <a:gd name="T10" fmla="*/ 0 h 17978"/>
              <a:gd name="T11" fmla="*/ 21600 w 21600"/>
              <a:gd name="T12" fmla="*/ 17978 h 1797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978" fill="none" extrusionOk="0">
                <a:moveTo>
                  <a:pt x="19366" y="0"/>
                </a:moveTo>
                <a:cubicBezTo>
                  <a:pt x="20835" y="2974"/>
                  <a:pt x="21600" y="6247"/>
                  <a:pt x="21600" y="9565"/>
                </a:cubicBezTo>
                <a:cubicBezTo>
                  <a:pt x="21600" y="12455"/>
                  <a:pt x="21019" y="15316"/>
                  <a:pt x="19894" y="17978"/>
                </a:cubicBezTo>
              </a:path>
              <a:path w="21600" h="17978" stroke="0" extrusionOk="0">
                <a:moveTo>
                  <a:pt x="19366" y="0"/>
                </a:moveTo>
                <a:cubicBezTo>
                  <a:pt x="20835" y="2974"/>
                  <a:pt x="21600" y="6247"/>
                  <a:pt x="21600" y="9565"/>
                </a:cubicBezTo>
                <a:cubicBezTo>
                  <a:pt x="21600" y="12455"/>
                  <a:pt x="21019" y="15316"/>
                  <a:pt x="19894" y="17978"/>
                </a:cubicBezTo>
                <a:lnTo>
                  <a:pt x="0" y="9565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45" name="Freeform 31"/>
          <p:cNvSpPr>
            <a:spLocks/>
          </p:cNvSpPr>
          <p:nvPr/>
        </p:nvSpPr>
        <p:spPr bwMode="auto">
          <a:xfrm>
            <a:off x="3700463" y="3794125"/>
            <a:ext cx="1017587" cy="158750"/>
          </a:xfrm>
          <a:custGeom>
            <a:avLst/>
            <a:gdLst>
              <a:gd name="T0" fmla="*/ 0 w 641"/>
              <a:gd name="T1" fmla="*/ 0 h 100"/>
              <a:gd name="T2" fmla="*/ 2147483647 w 641"/>
              <a:gd name="T3" fmla="*/ 2147483647 h 100"/>
              <a:gd name="T4" fmla="*/ 2147483647 w 641"/>
              <a:gd name="T5" fmla="*/ 2147483647 h 100"/>
              <a:gd name="T6" fmla="*/ 2147483647 w 641"/>
              <a:gd name="T7" fmla="*/ 2147483647 h 100"/>
              <a:gd name="T8" fmla="*/ 2147483647 w 641"/>
              <a:gd name="T9" fmla="*/ 2147483647 h 100"/>
              <a:gd name="T10" fmla="*/ 2147483647 w 641"/>
              <a:gd name="T11" fmla="*/ 2147483647 h 1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41"/>
              <a:gd name="T19" fmla="*/ 0 h 100"/>
              <a:gd name="T20" fmla="*/ 641 w 641"/>
              <a:gd name="T21" fmla="*/ 100 h 1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41" h="100">
                <a:moveTo>
                  <a:pt x="0" y="0"/>
                </a:moveTo>
                <a:lnTo>
                  <a:pt x="172" y="18"/>
                </a:lnTo>
                <a:lnTo>
                  <a:pt x="220" y="57"/>
                </a:lnTo>
                <a:lnTo>
                  <a:pt x="407" y="57"/>
                </a:lnTo>
                <a:lnTo>
                  <a:pt x="446" y="95"/>
                </a:lnTo>
                <a:lnTo>
                  <a:pt x="640" y="99"/>
                </a:lnTo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46" name="Freeform 32"/>
          <p:cNvSpPr>
            <a:spLocks/>
          </p:cNvSpPr>
          <p:nvPr/>
        </p:nvSpPr>
        <p:spPr bwMode="auto">
          <a:xfrm>
            <a:off x="3694113" y="3798888"/>
            <a:ext cx="1000125" cy="155575"/>
          </a:xfrm>
          <a:custGeom>
            <a:avLst/>
            <a:gdLst>
              <a:gd name="T0" fmla="*/ 0 w 630"/>
              <a:gd name="T1" fmla="*/ 2147483647 h 98"/>
              <a:gd name="T2" fmla="*/ 2147483647 w 630"/>
              <a:gd name="T3" fmla="*/ 2147483647 h 98"/>
              <a:gd name="T4" fmla="*/ 2147483647 w 630"/>
              <a:gd name="T5" fmla="*/ 2147483647 h 98"/>
              <a:gd name="T6" fmla="*/ 2147483647 w 630"/>
              <a:gd name="T7" fmla="*/ 2147483647 h 98"/>
              <a:gd name="T8" fmla="*/ 2147483647 w 630"/>
              <a:gd name="T9" fmla="*/ 2147483647 h 98"/>
              <a:gd name="T10" fmla="*/ 2147483647 w 630"/>
              <a:gd name="T11" fmla="*/ 0 h 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0"/>
              <a:gd name="T19" fmla="*/ 0 h 98"/>
              <a:gd name="T20" fmla="*/ 630 w 630"/>
              <a:gd name="T21" fmla="*/ 98 h 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0" h="98">
                <a:moveTo>
                  <a:pt x="0" y="97"/>
                </a:moveTo>
                <a:lnTo>
                  <a:pt x="177" y="96"/>
                </a:lnTo>
                <a:lnTo>
                  <a:pt x="225" y="51"/>
                </a:lnTo>
                <a:lnTo>
                  <a:pt x="407" y="51"/>
                </a:lnTo>
                <a:lnTo>
                  <a:pt x="448" y="15"/>
                </a:lnTo>
                <a:lnTo>
                  <a:pt x="629" y="0"/>
                </a:lnTo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47" name="Rectangle 33"/>
          <p:cNvSpPr>
            <a:spLocks noChangeArrowheads="1"/>
          </p:cNvSpPr>
          <p:nvPr/>
        </p:nvSpPr>
        <p:spPr bwMode="auto">
          <a:xfrm>
            <a:off x="4129088" y="3843338"/>
            <a:ext cx="142875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48" name="Arc 34"/>
          <p:cNvSpPr>
            <a:spLocks/>
          </p:cNvSpPr>
          <p:nvPr/>
        </p:nvSpPr>
        <p:spPr bwMode="auto">
          <a:xfrm>
            <a:off x="3182938" y="3932238"/>
            <a:ext cx="1019175" cy="492125"/>
          </a:xfrm>
          <a:custGeom>
            <a:avLst/>
            <a:gdLst>
              <a:gd name="T0" fmla="*/ 2147483647 w 21600"/>
              <a:gd name="T1" fmla="*/ 0 h 21187"/>
              <a:gd name="T2" fmla="*/ 2147483647 w 21600"/>
              <a:gd name="T3" fmla="*/ 2147483647 h 21187"/>
              <a:gd name="T4" fmla="*/ 0 w 21600"/>
              <a:gd name="T5" fmla="*/ 2147483647 h 21187"/>
              <a:gd name="T6" fmla="*/ 0 60000 65536"/>
              <a:gd name="T7" fmla="*/ 0 60000 65536"/>
              <a:gd name="T8" fmla="*/ 0 60000 65536"/>
              <a:gd name="T9" fmla="*/ 0 w 21600"/>
              <a:gd name="T10" fmla="*/ 0 h 21187"/>
              <a:gd name="T11" fmla="*/ 21600 w 21600"/>
              <a:gd name="T12" fmla="*/ 21187 h 211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187" fill="none" extrusionOk="0">
                <a:moveTo>
                  <a:pt x="4204" y="0"/>
                </a:moveTo>
                <a:cubicBezTo>
                  <a:pt x="14315" y="2006"/>
                  <a:pt x="21600" y="10878"/>
                  <a:pt x="21600" y="21187"/>
                </a:cubicBezTo>
              </a:path>
              <a:path w="21600" h="21187" stroke="0" extrusionOk="0">
                <a:moveTo>
                  <a:pt x="4204" y="0"/>
                </a:moveTo>
                <a:cubicBezTo>
                  <a:pt x="14315" y="2006"/>
                  <a:pt x="21600" y="10878"/>
                  <a:pt x="21600" y="21187"/>
                </a:cubicBezTo>
                <a:lnTo>
                  <a:pt x="0" y="21187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49" name="Arc 35"/>
          <p:cNvSpPr>
            <a:spLocks/>
          </p:cNvSpPr>
          <p:nvPr/>
        </p:nvSpPr>
        <p:spPr bwMode="auto">
          <a:xfrm>
            <a:off x="4208463" y="3932238"/>
            <a:ext cx="1019175" cy="492125"/>
          </a:xfrm>
          <a:custGeom>
            <a:avLst/>
            <a:gdLst>
              <a:gd name="T0" fmla="*/ 0 w 21600"/>
              <a:gd name="T1" fmla="*/ 2147483647 h 21180"/>
              <a:gd name="T2" fmla="*/ 2147483647 w 21600"/>
              <a:gd name="T3" fmla="*/ 0 h 21180"/>
              <a:gd name="T4" fmla="*/ 2147483647 w 21600"/>
              <a:gd name="T5" fmla="*/ 2147483647 h 21180"/>
              <a:gd name="T6" fmla="*/ 0 60000 65536"/>
              <a:gd name="T7" fmla="*/ 0 60000 65536"/>
              <a:gd name="T8" fmla="*/ 0 60000 65536"/>
              <a:gd name="T9" fmla="*/ 0 w 21600"/>
              <a:gd name="T10" fmla="*/ 0 h 21180"/>
              <a:gd name="T11" fmla="*/ 21600 w 21600"/>
              <a:gd name="T12" fmla="*/ 21180 h 211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180" fill="none" extrusionOk="0">
                <a:moveTo>
                  <a:pt x="0" y="21112"/>
                </a:moveTo>
                <a:cubicBezTo>
                  <a:pt x="32" y="10841"/>
                  <a:pt x="7292" y="2014"/>
                  <a:pt x="17362" y="-1"/>
                </a:cubicBezTo>
              </a:path>
              <a:path w="21600" h="21180" stroke="0" extrusionOk="0">
                <a:moveTo>
                  <a:pt x="0" y="21112"/>
                </a:moveTo>
                <a:cubicBezTo>
                  <a:pt x="32" y="10841"/>
                  <a:pt x="7292" y="2014"/>
                  <a:pt x="17362" y="-1"/>
                </a:cubicBezTo>
                <a:lnTo>
                  <a:pt x="21600" y="21180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50" name="Freeform 36"/>
          <p:cNvSpPr>
            <a:spLocks/>
          </p:cNvSpPr>
          <p:nvPr/>
        </p:nvSpPr>
        <p:spPr bwMode="auto">
          <a:xfrm>
            <a:off x="3695700" y="2254250"/>
            <a:ext cx="1011238" cy="128588"/>
          </a:xfrm>
          <a:custGeom>
            <a:avLst/>
            <a:gdLst>
              <a:gd name="T0" fmla="*/ 0 w 637"/>
              <a:gd name="T1" fmla="*/ 0 h 81"/>
              <a:gd name="T2" fmla="*/ 2147483647 w 637"/>
              <a:gd name="T3" fmla="*/ 2147483647 h 81"/>
              <a:gd name="T4" fmla="*/ 2147483647 w 637"/>
              <a:gd name="T5" fmla="*/ 2147483647 h 81"/>
              <a:gd name="T6" fmla="*/ 2147483647 w 637"/>
              <a:gd name="T7" fmla="*/ 2147483647 h 81"/>
              <a:gd name="T8" fmla="*/ 2147483647 w 637"/>
              <a:gd name="T9" fmla="*/ 2147483647 h 81"/>
              <a:gd name="T10" fmla="*/ 2147483647 w 637"/>
              <a:gd name="T11" fmla="*/ 2147483647 h 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7"/>
              <a:gd name="T19" fmla="*/ 0 h 81"/>
              <a:gd name="T20" fmla="*/ 637 w 637"/>
              <a:gd name="T21" fmla="*/ 81 h 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7" h="81">
                <a:moveTo>
                  <a:pt x="0" y="0"/>
                </a:moveTo>
                <a:lnTo>
                  <a:pt x="172" y="2"/>
                </a:lnTo>
                <a:lnTo>
                  <a:pt x="222" y="32"/>
                </a:lnTo>
                <a:lnTo>
                  <a:pt x="400" y="30"/>
                </a:lnTo>
                <a:lnTo>
                  <a:pt x="446" y="68"/>
                </a:lnTo>
                <a:lnTo>
                  <a:pt x="636" y="80"/>
                </a:lnTo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51" name="Freeform 37"/>
          <p:cNvSpPr>
            <a:spLocks/>
          </p:cNvSpPr>
          <p:nvPr/>
        </p:nvSpPr>
        <p:spPr bwMode="auto">
          <a:xfrm>
            <a:off x="3694113" y="2251075"/>
            <a:ext cx="1012825" cy="128588"/>
          </a:xfrm>
          <a:custGeom>
            <a:avLst/>
            <a:gdLst>
              <a:gd name="T0" fmla="*/ 0 w 638"/>
              <a:gd name="T1" fmla="*/ 2147483647 h 81"/>
              <a:gd name="T2" fmla="*/ 2147483647 w 638"/>
              <a:gd name="T3" fmla="*/ 2147483647 h 81"/>
              <a:gd name="T4" fmla="*/ 2147483647 w 638"/>
              <a:gd name="T5" fmla="*/ 2147483647 h 81"/>
              <a:gd name="T6" fmla="*/ 2147483647 w 638"/>
              <a:gd name="T7" fmla="*/ 2147483647 h 81"/>
              <a:gd name="T8" fmla="*/ 2147483647 w 638"/>
              <a:gd name="T9" fmla="*/ 0 h 81"/>
              <a:gd name="T10" fmla="*/ 2147483647 w 638"/>
              <a:gd name="T11" fmla="*/ 2147483647 h 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8"/>
              <a:gd name="T19" fmla="*/ 0 h 81"/>
              <a:gd name="T20" fmla="*/ 638 w 638"/>
              <a:gd name="T21" fmla="*/ 81 h 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8" h="81">
                <a:moveTo>
                  <a:pt x="0" y="80"/>
                </a:moveTo>
                <a:lnTo>
                  <a:pt x="178" y="74"/>
                </a:lnTo>
                <a:lnTo>
                  <a:pt x="222" y="32"/>
                </a:lnTo>
                <a:lnTo>
                  <a:pt x="397" y="32"/>
                </a:lnTo>
                <a:lnTo>
                  <a:pt x="451" y="0"/>
                </a:lnTo>
                <a:lnTo>
                  <a:pt x="637" y="4"/>
                </a:lnTo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52" name="Freeform 38"/>
          <p:cNvSpPr>
            <a:spLocks/>
          </p:cNvSpPr>
          <p:nvPr/>
        </p:nvSpPr>
        <p:spPr bwMode="auto">
          <a:xfrm>
            <a:off x="1593850" y="3444875"/>
            <a:ext cx="749300" cy="153988"/>
          </a:xfrm>
          <a:custGeom>
            <a:avLst/>
            <a:gdLst>
              <a:gd name="T0" fmla="*/ 0 w 472"/>
              <a:gd name="T1" fmla="*/ 0 h 97"/>
              <a:gd name="T2" fmla="*/ 2147483647 w 472"/>
              <a:gd name="T3" fmla="*/ 2147483647 h 97"/>
              <a:gd name="T4" fmla="*/ 2147483647 w 472"/>
              <a:gd name="T5" fmla="*/ 2147483647 h 97"/>
              <a:gd name="T6" fmla="*/ 2147483647 w 472"/>
              <a:gd name="T7" fmla="*/ 2147483647 h 97"/>
              <a:gd name="T8" fmla="*/ 2147483647 w 472"/>
              <a:gd name="T9" fmla="*/ 2147483647 h 97"/>
              <a:gd name="T10" fmla="*/ 2147483647 w 472"/>
              <a:gd name="T11" fmla="*/ 2147483647 h 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2"/>
              <a:gd name="T19" fmla="*/ 0 h 97"/>
              <a:gd name="T20" fmla="*/ 472 w 472"/>
              <a:gd name="T21" fmla="*/ 97 h 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2" h="97">
                <a:moveTo>
                  <a:pt x="0" y="0"/>
                </a:moveTo>
                <a:lnTo>
                  <a:pt x="106" y="54"/>
                </a:lnTo>
                <a:lnTo>
                  <a:pt x="152" y="44"/>
                </a:lnTo>
                <a:lnTo>
                  <a:pt x="271" y="90"/>
                </a:lnTo>
                <a:lnTo>
                  <a:pt x="345" y="68"/>
                </a:lnTo>
                <a:lnTo>
                  <a:pt x="471" y="96"/>
                </a:lnTo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53" name="Freeform 39"/>
          <p:cNvSpPr>
            <a:spLocks/>
          </p:cNvSpPr>
          <p:nvPr/>
        </p:nvSpPr>
        <p:spPr bwMode="auto">
          <a:xfrm>
            <a:off x="1719263" y="3336925"/>
            <a:ext cx="523875" cy="395288"/>
          </a:xfrm>
          <a:custGeom>
            <a:avLst/>
            <a:gdLst>
              <a:gd name="T0" fmla="*/ 0 w 330"/>
              <a:gd name="T1" fmla="*/ 0 h 249"/>
              <a:gd name="T2" fmla="*/ 2147483647 w 330"/>
              <a:gd name="T3" fmla="*/ 2147483647 h 249"/>
              <a:gd name="T4" fmla="*/ 2147483647 w 330"/>
              <a:gd name="T5" fmla="*/ 2147483647 h 249"/>
              <a:gd name="T6" fmla="*/ 2147483647 w 330"/>
              <a:gd name="T7" fmla="*/ 2147483647 h 249"/>
              <a:gd name="T8" fmla="*/ 2147483647 w 330"/>
              <a:gd name="T9" fmla="*/ 2147483647 h 249"/>
              <a:gd name="T10" fmla="*/ 2147483647 w 330"/>
              <a:gd name="T11" fmla="*/ 2147483647 h 2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0"/>
              <a:gd name="T19" fmla="*/ 0 h 249"/>
              <a:gd name="T20" fmla="*/ 330 w 330"/>
              <a:gd name="T21" fmla="*/ 249 h 24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0" h="249">
                <a:moveTo>
                  <a:pt x="0" y="0"/>
                </a:moveTo>
                <a:lnTo>
                  <a:pt x="68" y="46"/>
                </a:lnTo>
                <a:lnTo>
                  <a:pt x="78" y="110"/>
                </a:lnTo>
                <a:lnTo>
                  <a:pt x="191" y="156"/>
                </a:lnTo>
                <a:lnTo>
                  <a:pt x="195" y="202"/>
                </a:lnTo>
                <a:lnTo>
                  <a:pt x="329" y="248"/>
                </a:lnTo>
              </a:path>
            </a:pathLst>
          </a:custGeom>
          <a:noFill/>
          <a:ln w="25400" cap="rnd">
            <a:solidFill>
              <a:srgbClr val="3333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54" name="Rectangle 40"/>
          <p:cNvSpPr>
            <a:spLocks noChangeArrowheads="1"/>
          </p:cNvSpPr>
          <p:nvPr/>
        </p:nvSpPr>
        <p:spPr bwMode="auto">
          <a:xfrm rot="1500000">
            <a:off x="1863725" y="3495675"/>
            <a:ext cx="144463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55" name="Freeform 41"/>
          <p:cNvSpPr>
            <a:spLocks/>
          </p:cNvSpPr>
          <p:nvPr/>
        </p:nvSpPr>
        <p:spPr bwMode="auto">
          <a:xfrm>
            <a:off x="1643063" y="2571750"/>
            <a:ext cx="725487" cy="176213"/>
          </a:xfrm>
          <a:custGeom>
            <a:avLst/>
            <a:gdLst>
              <a:gd name="T0" fmla="*/ 0 w 457"/>
              <a:gd name="T1" fmla="*/ 2147483647 h 111"/>
              <a:gd name="T2" fmla="*/ 2147483647 w 457"/>
              <a:gd name="T3" fmla="*/ 2147483647 h 111"/>
              <a:gd name="T4" fmla="*/ 2147483647 w 457"/>
              <a:gd name="T5" fmla="*/ 2147483647 h 111"/>
              <a:gd name="T6" fmla="*/ 2147483647 w 457"/>
              <a:gd name="T7" fmla="*/ 2147483647 h 111"/>
              <a:gd name="T8" fmla="*/ 2147483647 w 457"/>
              <a:gd name="T9" fmla="*/ 2147483647 h 111"/>
              <a:gd name="T10" fmla="*/ 2147483647 w 457"/>
              <a:gd name="T11" fmla="*/ 0 h 1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7"/>
              <a:gd name="T19" fmla="*/ 0 h 111"/>
              <a:gd name="T20" fmla="*/ 457 w 457"/>
              <a:gd name="T21" fmla="*/ 111 h 11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7" h="111">
                <a:moveTo>
                  <a:pt x="0" y="110"/>
                </a:moveTo>
                <a:lnTo>
                  <a:pt x="80" y="70"/>
                </a:lnTo>
                <a:lnTo>
                  <a:pt x="136" y="68"/>
                </a:lnTo>
                <a:lnTo>
                  <a:pt x="296" y="2"/>
                </a:lnTo>
                <a:lnTo>
                  <a:pt x="348" y="22"/>
                </a:lnTo>
                <a:lnTo>
                  <a:pt x="456" y="0"/>
                </a:lnTo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56" name="Freeform 42"/>
          <p:cNvSpPr>
            <a:spLocks/>
          </p:cNvSpPr>
          <p:nvPr/>
        </p:nvSpPr>
        <p:spPr bwMode="auto">
          <a:xfrm>
            <a:off x="1763713" y="2473325"/>
            <a:ext cx="511175" cy="325438"/>
          </a:xfrm>
          <a:custGeom>
            <a:avLst/>
            <a:gdLst>
              <a:gd name="T0" fmla="*/ 0 w 322"/>
              <a:gd name="T1" fmla="*/ 2147483647 h 205"/>
              <a:gd name="T2" fmla="*/ 2147483647 w 322"/>
              <a:gd name="T3" fmla="*/ 2147483647 h 205"/>
              <a:gd name="T4" fmla="*/ 2147483647 w 322"/>
              <a:gd name="T5" fmla="*/ 2147483647 h 205"/>
              <a:gd name="T6" fmla="*/ 2147483647 w 322"/>
              <a:gd name="T7" fmla="*/ 2147483647 h 205"/>
              <a:gd name="T8" fmla="*/ 2147483647 w 322"/>
              <a:gd name="T9" fmla="*/ 2147483647 h 205"/>
              <a:gd name="T10" fmla="*/ 2147483647 w 322"/>
              <a:gd name="T11" fmla="*/ 0 h 2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2"/>
              <a:gd name="T19" fmla="*/ 0 h 205"/>
              <a:gd name="T20" fmla="*/ 322 w 322"/>
              <a:gd name="T21" fmla="*/ 205 h 20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2" h="205">
                <a:moveTo>
                  <a:pt x="0" y="204"/>
                </a:moveTo>
                <a:lnTo>
                  <a:pt x="58" y="164"/>
                </a:lnTo>
                <a:lnTo>
                  <a:pt x="58" y="130"/>
                </a:lnTo>
                <a:lnTo>
                  <a:pt x="217" y="66"/>
                </a:lnTo>
                <a:lnTo>
                  <a:pt x="221" y="30"/>
                </a:lnTo>
                <a:lnTo>
                  <a:pt x="321" y="0"/>
                </a:lnTo>
              </a:path>
            </a:pathLst>
          </a:custGeom>
          <a:noFill/>
          <a:ln w="25400" cap="rnd">
            <a:solidFill>
              <a:srgbClr val="3333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57" name="Rectangle 43"/>
          <p:cNvSpPr>
            <a:spLocks noChangeArrowheads="1"/>
          </p:cNvSpPr>
          <p:nvPr/>
        </p:nvSpPr>
        <p:spPr bwMode="auto">
          <a:xfrm rot="-1320000">
            <a:off x="1925638" y="2578100"/>
            <a:ext cx="142875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58" name="Rectangle 44"/>
          <p:cNvSpPr>
            <a:spLocks noChangeArrowheads="1"/>
          </p:cNvSpPr>
          <p:nvPr/>
        </p:nvSpPr>
        <p:spPr bwMode="auto">
          <a:xfrm>
            <a:off x="4117975" y="2257425"/>
            <a:ext cx="144463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59" name="Freeform 45"/>
          <p:cNvSpPr>
            <a:spLocks/>
          </p:cNvSpPr>
          <p:nvPr/>
        </p:nvSpPr>
        <p:spPr bwMode="auto">
          <a:xfrm>
            <a:off x="6126163" y="2474913"/>
            <a:ext cx="503237" cy="314325"/>
          </a:xfrm>
          <a:custGeom>
            <a:avLst/>
            <a:gdLst>
              <a:gd name="T0" fmla="*/ 0 w 317"/>
              <a:gd name="T1" fmla="*/ 0 h 198"/>
              <a:gd name="T2" fmla="*/ 2147483647 w 317"/>
              <a:gd name="T3" fmla="*/ 2147483647 h 198"/>
              <a:gd name="T4" fmla="*/ 2147483647 w 317"/>
              <a:gd name="T5" fmla="*/ 2147483647 h 198"/>
              <a:gd name="T6" fmla="*/ 2147483647 w 317"/>
              <a:gd name="T7" fmla="*/ 2147483647 h 198"/>
              <a:gd name="T8" fmla="*/ 2147483647 w 317"/>
              <a:gd name="T9" fmla="*/ 2147483647 h 198"/>
              <a:gd name="T10" fmla="*/ 2147483647 w 317"/>
              <a:gd name="T11" fmla="*/ 2147483647 h 1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7"/>
              <a:gd name="T19" fmla="*/ 0 h 198"/>
              <a:gd name="T20" fmla="*/ 317 w 317"/>
              <a:gd name="T21" fmla="*/ 198 h 1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7" h="198">
                <a:moveTo>
                  <a:pt x="0" y="0"/>
                </a:moveTo>
                <a:lnTo>
                  <a:pt x="75" y="24"/>
                </a:lnTo>
                <a:lnTo>
                  <a:pt x="87" y="57"/>
                </a:lnTo>
                <a:lnTo>
                  <a:pt x="264" y="125"/>
                </a:lnTo>
                <a:lnTo>
                  <a:pt x="262" y="164"/>
                </a:lnTo>
                <a:lnTo>
                  <a:pt x="316" y="197"/>
                </a:lnTo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60" name="Freeform 46"/>
          <p:cNvSpPr>
            <a:spLocks/>
          </p:cNvSpPr>
          <p:nvPr/>
        </p:nvSpPr>
        <p:spPr bwMode="auto">
          <a:xfrm>
            <a:off x="6107113" y="3440113"/>
            <a:ext cx="712787" cy="160337"/>
          </a:xfrm>
          <a:custGeom>
            <a:avLst/>
            <a:gdLst>
              <a:gd name="T0" fmla="*/ 0 w 449"/>
              <a:gd name="T1" fmla="*/ 2147483647 h 101"/>
              <a:gd name="T2" fmla="*/ 2147483647 w 449"/>
              <a:gd name="T3" fmla="*/ 2147483647 h 101"/>
              <a:gd name="T4" fmla="*/ 2147483647 w 449"/>
              <a:gd name="T5" fmla="*/ 2147483647 h 101"/>
              <a:gd name="T6" fmla="*/ 2147483647 w 449"/>
              <a:gd name="T7" fmla="*/ 2147483647 h 101"/>
              <a:gd name="T8" fmla="*/ 2147483647 w 449"/>
              <a:gd name="T9" fmla="*/ 2147483647 h 101"/>
              <a:gd name="T10" fmla="*/ 2147483647 w 449"/>
              <a:gd name="T11" fmla="*/ 0 h 10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9"/>
              <a:gd name="T19" fmla="*/ 0 h 101"/>
              <a:gd name="T20" fmla="*/ 449 w 449"/>
              <a:gd name="T21" fmla="*/ 101 h 10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9" h="101">
                <a:moveTo>
                  <a:pt x="0" y="92"/>
                </a:moveTo>
                <a:lnTo>
                  <a:pt x="93" y="73"/>
                </a:lnTo>
                <a:lnTo>
                  <a:pt x="141" y="100"/>
                </a:lnTo>
                <a:lnTo>
                  <a:pt x="304" y="33"/>
                </a:lnTo>
                <a:lnTo>
                  <a:pt x="354" y="52"/>
                </a:lnTo>
                <a:lnTo>
                  <a:pt x="448" y="0"/>
                </a:lnTo>
              </a:path>
            </a:pathLst>
          </a:custGeom>
          <a:noFill/>
          <a:ln w="25400" cap="rnd">
            <a:solidFill>
              <a:srgbClr val="3333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61" name="Rectangle 47"/>
          <p:cNvSpPr>
            <a:spLocks noChangeArrowheads="1"/>
          </p:cNvSpPr>
          <p:nvPr/>
        </p:nvSpPr>
        <p:spPr bwMode="auto">
          <a:xfrm rot="-1320000">
            <a:off x="6386513" y="3497263"/>
            <a:ext cx="144462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62" name="Freeform 48"/>
          <p:cNvSpPr>
            <a:spLocks/>
          </p:cNvSpPr>
          <p:nvPr/>
        </p:nvSpPr>
        <p:spPr bwMode="auto">
          <a:xfrm>
            <a:off x="6034088" y="2568575"/>
            <a:ext cx="715962" cy="161925"/>
          </a:xfrm>
          <a:custGeom>
            <a:avLst/>
            <a:gdLst>
              <a:gd name="T0" fmla="*/ 0 w 451"/>
              <a:gd name="T1" fmla="*/ 0 h 102"/>
              <a:gd name="T2" fmla="*/ 2147483647 w 451"/>
              <a:gd name="T3" fmla="*/ 2147483647 h 102"/>
              <a:gd name="T4" fmla="*/ 2147483647 w 451"/>
              <a:gd name="T5" fmla="*/ 0 h 102"/>
              <a:gd name="T6" fmla="*/ 2147483647 w 451"/>
              <a:gd name="T7" fmla="*/ 2147483647 h 102"/>
              <a:gd name="T8" fmla="*/ 2147483647 w 451"/>
              <a:gd name="T9" fmla="*/ 2147483647 h 102"/>
              <a:gd name="T10" fmla="*/ 2147483647 w 451"/>
              <a:gd name="T11" fmla="*/ 2147483647 h 1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1"/>
              <a:gd name="T19" fmla="*/ 0 h 102"/>
              <a:gd name="T20" fmla="*/ 451 w 451"/>
              <a:gd name="T21" fmla="*/ 102 h 10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1" h="102">
                <a:moveTo>
                  <a:pt x="0" y="0"/>
                </a:moveTo>
                <a:lnTo>
                  <a:pt x="84" y="20"/>
                </a:lnTo>
                <a:lnTo>
                  <a:pt x="147" y="0"/>
                </a:lnTo>
                <a:lnTo>
                  <a:pt x="319" y="69"/>
                </a:lnTo>
                <a:lnTo>
                  <a:pt x="379" y="60"/>
                </a:lnTo>
                <a:lnTo>
                  <a:pt x="450" y="101"/>
                </a:lnTo>
              </a:path>
            </a:pathLst>
          </a:custGeom>
          <a:noFill/>
          <a:ln w="25400" cap="rnd">
            <a:solidFill>
              <a:srgbClr val="3333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63" name="Rectangle 49"/>
          <p:cNvSpPr>
            <a:spLocks noChangeArrowheads="1"/>
          </p:cNvSpPr>
          <p:nvPr/>
        </p:nvSpPr>
        <p:spPr bwMode="auto">
          <a:xfrm rot="1500000">
            <a:off x="6335713" y="2576513"/>
            <a:ext cx="144462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4410075" y="3884613"/>
            <a:ext cx="225425" cy="123825"/>
            <a:chOff x="2778" y="2447"/>
            <a:chExt cx="142" cy="78"/>
          </a:xfrm>
        </p:grpSpPr>
        <p:sp>
          <p:nvSpPr>
            <p:cNvPr id="1656008" name="Oval 51"/>
            <p:cNvSpPr>
              <a:spLocks noChangeArrowheads="1"/>
            </p:cNvSpPr>
            <p:nvPr/>
          </p:nvSpPr>
          <p:spPr bwMode="auto">
            <a:xfrm rot="60000">
              <a:off x="2778" y="2447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6009" name="Freeform 52"/>
            <p:cNvSpPr>
              <a:spLocks/>
            </p:cNvSpPr>
            <p:nvPr/>
          </p:nvSpPr>
          <p:spPr bwMode="auto">
            <a:xfrm>
              <a:off x="2811" y="2456"/>
              <a:ext cx="83" cy="62"/>
            </a:xfrm>
            <a:custGeom>
              <a:avLst/>
              <a:gdLst>
                <a:gd name="T0" fmla="*/ 1 w 83"/>
                <a:gd name="T1" fmla="*/ 50 h 62"/>
                <a:gd name="T2" fmla="*/ 2 w 83"/>
                <a:gd name="T3" fmla="*/ 39 h 62"/>
                <a:gd name="T4" fmla="*/ 5 w 83"/>
                <a:gd name="T5" fmla="*/ 29 h 62"/>
                <a:gd name="T6" fmla="*/ 9 w 83"/>
                <a:gd name="T7" fmla="*/ 20 h 62"/>
                <a:gd name="T8" fmla="*/ 12 w 83"/>
                <a:gd name="T9" fmla="*/ 14 h 62"/>
                <a:gd name="T10" fmla="*/ 15 w 83"/>
                <a:gd name="T11" fmla="*/ 10 h 62"/>
                <a:gd name="T12" fmla="*/ 17 w 83"/>
                <a:gd name="T13" fmla="*/ 7 h 62"/>
                <a:gd name="T14" fmla="*/ 20 w 83"/>
                <a:gd name="T15" fmla="*/ 5 h 62"/>
                <a:gd name="T16" fmla="*/ 23 w 83"/>
                <a:gd name="T17" fmla="*/ 3 h 62"/>
                <a:gd name="T18" fmla="*/ 26 w 83"/>
                <a:gd name="T19" fmla="*/ 1 h 62"/>
                <a:gd name="T20" fmla="*/ 29 w 83"/>
                <a:gd name="T21" fmla="*/ 0 h 62"/>
                <a:gd name="T22" fmla="*/ 31 w 83"/>
                <a:gd name="T23" fmla="*/ 0 h 62"/>
                <a:gd name="T24" fmla="*/ 50 w 83"/>
                <a:gd name="T25" fmla="*/ 1 h 62"/>
                <a:gd name="T26" fmla="*/ 54 w 83"/>
                <a:gd name="T27" fmla="*/ 2 h 62"/>
                <a:gd name="T28" fmla="*/ 58 w 83"/>
                <a:gd name="T29" fmla="*/ 4 h 62"/>
                <a:gd name="T30" fmla="*/ 61 w 83"/>
                <a:gd name="T31" fmla="*/ 7 h 62"/>
                <a:gd name="T32" fmla="*/ 65 w 83"/>
                <a:gd name="T33" fmla="*/ 11 h 62"/>
                <a:gd name="T34" fmla="*/ 68 w 83"/>
                <a:gd name="T35" fmla="*/ 17 h 62"/>
                <a:gd name="T36" fmla="*/ 70 w 83"/>
                <a:gd name="T37" fmla="*/ 23 h 62"/>
                <a:gd name="T38" fmla="*/ 72 w 83"/>
                <a:gd name="T39" fmla="*/ 29 h 62"/>
                <a:gd name="T40" fmla="*/ 74 w 83"/>
                <a:gd name="T41" fmla="*/ 37 h 62"/>
                <a:gd name="T42" fmla="*/ 66 w 83"/>
                <a:gd name="T43" fmla="*/ 61 h 62"/>
                <a:gd name="T44" fmla="*/ 57 w 83"/>
                <a:gd name="T45" fmla="*/ 36 h 62"/>
                <a:gd name="T46" fmla="*/ 56 w 83"/>
                <a:gd name="T47" fmla="*/ 30 h 62"/>
                <a:gd name="T48" fmla="*/ 55 w 83"/>
                <a:gd name="T49" fmla="*/ 25 h 62"/>
                <a:gd name="T50" fmla="*/ 53 w 83"/>
                <a:gd name="T51" fmla="*/ 20 h 62"/>
                <a:gd name="T52" fmla="*/ 51 w 83"/>
                <a:gd name="T53" fmla="*/ 15 h 62"/>
                <a:gd name="T54" fmla="*/ 49 w 83"/>
                <a:gd name="T55" fmla="*/ 11 h 62"/>
                <a:gd name="T56" fmla="*/ 47 w 83"/>
                <a:gd name="T57" fmla="*/ 8 h 62"/>
                <a:gd name="T58" fmla="*/ 44 w 83"/>
                <a:gd name="T59" fmla="*/ 5 h 62"/>
                <a:gd name="T60" fmla="*/ 41 w 83"/>
                <a:gd name="T61" fmla="*/ 3 h 62"/>
                <a:gd name="T62" fmla="*/ 36 w 83"/>
                <a:gd name="T63" fmla="*/ 6 h 62"/>
                <a:gd name="T64" fmla="*/ 32 w 83"/>
                <a:gd name="T65" fmla="*/ 11 h 62"/>
                <a:gd name="T66" fmla="*/ 28 w 83"/>
                <a:gd name="T67" fmla="*/ 17 h 62"/>
                <a:gd name="T68" fmla="*/ 25 w 83"/>
                <a:gd name="T69" fmla="*/ 23 h 62"/>
                <a:gd name="T70" fmla="*/ 22 w 83"/>
                <a:gd name="T71" fmla="*/ 31 h 62"/>
                <a:gd name="T72" fmla="*/ 19 w 83"/>
                <a:gd name="T73" fmla="*/ 39 h 62"/>
                <a:gd name="T74" fmla="*/ 18 w 83"/>
                <a:gd name="T75" fmla="*/ 48 h 62"/>
                <a:gd name="T76" fmla="*/ 17 w 83"/>
                <a:gd name="T77" fmla="*/ 57 h 6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3"/>
                <a:gd name="T118" fmla="*/ 0 h 62"/>
                <a:gd name="T119" fmla="*/ 83 w 83"/>
                <a:gd name="T120" fmla="*/ 62 h 6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3" h="62">
                  <a:moveTo>
                    <a:pt x="0" y="56"/>
                  </a:moveTo>
                  <a:lnTo>
                    <a:pt x="1" y="50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4" y="34"/>
                  </a:lnTo>
                  <a:lnTo>
                    <a:pt x="5" y="29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1" y="16"/>
                  </a:lnTo>
                  <a:lnTo>
                    <a:pt x="12" y="14"/>
                  </a:lnTo>
                  <a:lnTo>
                    <a:pt x="14" y="12"/>
                  </a:lnTo>
                  <a:lnTo>
                    <a:pt x="15" y="10"/>
                  </a:lnTo>
                  <a:lnTo>
                    <a:pt x="16" y="9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5"/>
                  </a:lnTo>
                  <a:lnTo>
                    <a:pt x="21" y="4"/>
                  </a:lnTo>
                  <a:lnTo>
                    <a:pt x="23" y="3"/>
                  </a:lnTo>
                  <a:lnTo>
                    <a:pt x="24" y="2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50" y="1"/>
                  </a:lnTo>
                  <a:lnTo>
                    <a:pt x="52" y="1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6"/>
                  </a:lnTo>
                  <a:lnTo>
                    <a:pt x="61" y="7"/>
                  </a:lnTo>
                  <a:lnTo>
                    <a:pt x="63" y="9"/>
                  </a:lnTo>
                  <a:lnTo>
                    <a:pt x="65" y="11"/>
                  </a:lnTo>
                  <a:lnTo>
                    <a:pt x="66" y="14"/>
                  </a:lnTo>
                  <a:lnTo>
                    <a:pt x="68" y="17"/>
                  </a:lnTo>
                  <a:lnTo>
                    <a:pt x="69" y="20"/>
                  </a:lnTo>
                  <a:lnTo>
                    <a:pt x="70" y="23"/>
                  </a:lnTo>
                  <a:lnTo>
                    <a:pt x="71" y="26"/>
                  </a:lnTo>
                  <a:lnTo>
                    <a:pt x="72" y="29"/>
                  </a:lnTo>
                  <a:lnTo>
                    <a:pt x="73" y="33"/>
                  </a:lnTo>
                  <a:lnTo>
                    <a:pt x="74" y="37"/>
                  </a:lnTo>
                  <a:lnTo>
                    <a:pt x="82" y="37"/>
                  </a:lnTo>
                  <a:lnTo>
                    <a:pt x="66" y="61"/>
                  </a:lnTo>
                  <a:lnTo>
                    <a:pt x="49" y="35"/>
                  </a:lnTo>
                  <a:lnTo>
                    <a:pt x="57" y="36"/>
                  </a:lnTo>
                  <a:lnTo>
                    <a:pt x="57" y="33"/>
                  </a:lnTo>
                  <a:lnTo>
                    <a:pt x="56" y="30"/>
                  </a:lnTo>
                  <a:lnTo>
                    <a:pt x="56" y="27"/>
                  </a:lnTo>
                  <a:lnTo>
                    <a:pt x="55" y="25"/>
                  </a:lnTo>
                  <a:lnTo>
                    <a:pt x="54" y="22"/>
                  </a:lnTo>
                  <a:lnTo>
                    <a:pt x="53" y="20"/>
                  </a:lnTo>
                  <a:lnTo>
                    <a:pt x="52" y="18"/>
                  </a:lnTo>
                  <a:lnTo>
                    <a:pt x="51" y="15"/>
                  </a:lnTo>
                  <a:lnTo>
                    <a:pt x="50" y="13"/>
                  </a:lnTo>
                  <a:lnTo>
                    <a:pt x="49" y="11"/>
                  </a:lnTo>
                  <a:lnTo>
                    <a:pt x="48" y="10"/>
                  </a:lnTo>
                  <a:lnTo>
                    <a:pt x="47" y="8"/>
                  </a:lnTo>
                  <a:lnTo>
                    <a:pt x="45" y="7"/>
                  </a:lnTo>
                  <a:lnTo>
                    <a:pt x="44" y="5"/>
                  </a:lnTo>
                  <a:lnTo>
                    <a:pt x="42" y="4"/>
                  </a:lnTo>
                  <a:lnTo>
                    <a:pt x="41" y="3"/>
                  </a:lnTo>
                  <a:lnTo>
                    <a:pt x="39" y="5"/>
                  </a:lnTo>
                  <a:lnTo>
                    <a:pt x="36" y="6"/>
                  </a:lnTo>
                  <a:lnTo>
                    <a:pt x="34" y="8"/>
                  </a:lnTo>
                  <a:lnTo>
                    <a:pt x="32" y="11"/>
                  </a:lnTo>
                  <a:lnTo>
                    <a:pt x="30" y="14"/>
                  </a:lnTo>
                  <a:lnTo>
                    <a:pt x="28" y="17"/>
                  </a:lnTo>
                  <a:lnTo>
                    <a:pt x="26" y="20"/>
                  </a:lnTo>
                  <a:lnTo>
                    <a:pt x="25" y="23"/>
                  </a:lnTo>
                  <a:lnTo>
                    <a:pt x="23" y="27"/>
                  </a:lnTo>
                  <a:lnTo>
                    <a:pt x="22" y="31"/>
                  </a:lnTo>
                  <a:lnTo>
                    <a:pt x="20" y="35"/>
                  </a:lnTo>
                  <a:lnTo>
                    <a:pt x="19" y="39"/>
                  </a:lnTo>
                  <a:lnTo>
                    <a:pt x="18" y="43"/>
                  </a:lnTo>
                  <a:lnTo>
                    <a:pt x="18" y="48"/>
                  </a:lnTo>
                  <a:lnTo>
                    <a:pt x="17" y="52"/>
                  </a:lnTo>
                  <a:lnTo>
                    <a:pt x="17" y="57"/>
                  </a:lnTo>
                  <a:lnTo>
                    <a:pt x="0" y="56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4402138" y="3743325"/>
            <a:ext cx="225425" cy="123825"/>
            <a:chOff x="2773" y="2358"/>
            <a:chExt cx="142" cy="78"/>
          </a:xfrm>
        </p:grpSpPr>
        <p:sp>
          <p:nvSpPr>
            <p:cNvPr id="1656006" name="Oval 54"/>
            <p:cNvSpPr>
              <a:spLocks noChangeArrowheads="1"/>
            </p:cNvSpPr>
            <p:nvPr/>
          </p:nvSpPr>
          <p:spPr bwMode="auto">
            <a:xfrm rot="-240000">
              <a:off x="2773" y="2358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6007" name="Freeform 55"/>
            <p:cNvSpPr>
              <a:spLocks/>
            </p:cNvSpPr>
            <p:nvPr/>
          </p:nvSpPr>
          <p:spPr bwMode="auto">
            <a:xfrm>
              <a:off x="2808" y="2364"/>
              <a:ext cx="81" cy="60"/>
            </a:xfrm>
            <a:custGeom>
              <a:avLst/>
              <a:gdLst>
                <a:gd name="T0" fmla="*/ 0 w 81"/>
                <a:gd name="T1" fmla="*/ 53 h 60"/>
                <a:gd name="T2" fmla="*/ 1 w 81"/>
                <a:gd name="T3" fmla="*/ 42 h 60"/>
                <a:gd name="T4" fmla="*/ 3 w 81"/>
                <a:gd name="T5" fmla="*/ 31 h 60"/>
                <a:gd name="T6" fmla="*/ 7 w 81"/>
                <a:gd name="T7" fmla="*/ 22 h 60"/>
                <a:gd name="T8" fmla="*/ 9 w 81"/>
                <a:gd name="T9" fmla="*/ 16 h 60"/>
                <a:gd name="T10" fmla="*/ 12 w 81"/>
                <a:gd name="T11" fmla="*/ 12 h 60"/>
                <a:gd name="T12" fmla="*/ 14 w 81"/>
                <a:gd name="T13" fmla="*/ 9 h 60"/>
                <a:gd name="T14" fmla="*/ 16 w 81"/>
                <a:gd name="T15" fmla="*/ 6 h 60"/>
                <a:gd name="T16" fmla="*/ 19 w 81"/>
                <a:gd name="T17" fmla="*/ 4 h 60"/>
                <a:gd name="T18" fmla="*/ 22 w 81"/>
                <a:gd name="T19" fmla="*/ 2 h 60"/>
                <a:gd name="T20" fmla="*/ 25 w 81"/>
                <a:gd name="T21" fmla="*/ 1 h 60"/>
                <a:gd name="T22" fmla="*/ 27 w 81"/>
                <a:gd name="T23" fmla="*/ 0 h 60"/>
                <a:gd name="T24" fmla="*/ 45 w 81"/>
                <a:gd name="T25" fmla="*/ 0 h 60"/>
                <a:gd name="T26" fmla="*/ 49 w 81"/>
                <a:gd name="T27" fmla="*/ 1 h 60"/>
                <a:gd name="T28" fmla="*/ 54 w 81"/>
                <a:gd name="T29" fmla="*/ 2 h 60"/>
                <a:gd name="T30" fmla="*/ 58 w 81"/>
                <a:gd name="T31" fmla="*/ 5 h 60"/>
                <a:gd name="T32" fmla="*/ 61 w 81"/>
                <a:gd name="T33" fmla="*/ 9 h 60"/>
                <a:gd name="T34" fmla="*/ 64 w 81"/>
                <a:gd name="T35" fmla="*/ 14 h 60"/>
                <a:gd name="T36" fmla="*/ 67 w 81"/>
                <a:gd name="T37" fmla="*/ 19 h 60"/>
                <a:gd name="T38" fmla="*/ 70 w 81"/>
                <a:gd name="T39" fmla="*/ 26 h 60"/>
                <a:gd name="T40" fmla="*/ 72 w 81"/>
                <a:gd name="T41" fmla="*/ 33 h 60"/>
                <a:gd name="T42" fmla="*/ 67 w 81"/>
                <a:gd name="T43" fmla="*/ 58 h 60"/>
                <a:gd name="T44" fmla="*/ 55 w 81"/>
                <a:gd name="T45" fmla="*/ 33 h 60"/>
                <a:gd name="T46" fmla="*/ 54 w 81"/>
                <a:gd name="T47" fmla="*/ 28 h 60"/>
                <a:gd name="T48" fmla="*/ 52 w 81"/>
                <a:gd name="T49" fmla="*/ 23 h 60"/>
                <a:gd name="T50" fmla="*/ 50 w 81"/>
                <a:gd name="T51" fmla="*/ 18 h 60"/>
                <a:gd name="T52" fmla="*/ 48 w 81"/>
                <a:gd name="T53" fmla="*/ 14 h 60"/>
                <a:gd name="T54" fmla="*/ 45 w 81"/>
                <a:gd name="T55" fmla="*/ 10 h 60"/>
                <a:gd name="T56" fmla="*/ 43 w 81"/>
                <a:gd name="T57" fmla="*/ 7 h 60"/>
                <a:gd name="T58" fmla="*/ 40 w 81"/>
                <a:gd name="T59" fmla="*/ 4 h 60"/>
                <a:gd name="T60" fmla="*/ 37 w 81"/>
                <a:gd name="T61" fmla="*/ 2 h 60"/>
                <a:gd name="T62" fmla="*/ 33 w 81"/>
                <a:gd name="T63" fmla="*/ 6 h 60"/>
                <a:gd name="T64" fmla="*/ 29 w 81"/>
                <a:gd name="T65" fmla="*/ 11 h 60"/>
                <a:gd name="T66" fmla="*/ 25 w 81"/>
                <a:gd name="T67" fmla="*/ 17 h 60"/>
                <a:gd name="T68" fmla="*/ 23 w 81"/>
                <a:gd name="T69" fmla="*/ 24 h 60"/>
                <a:gd name="T70" fmla="*/ 20 w 81"/>
                <a:gd name="T71" fmla="*/ 31 h 60"/>
                <a:gd name="T72" fmla="*/ 18 w 81"/>
                <a:gd name="T73" fmla="*/ 40 h 60"/>
                <a:gd name="T74" fmla="*/ 17 w 81"/>
                <a:gd name="T75" fmla="*/ 49 h 60"/>
                <a:gd name="T76" fmla="*/ 17 w 81"/>
                <a:gd name="T77" fmla="*/ 58 h 6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1"/>
                <a:gd name="T118" fmla="*/ 0 h 60"/>
                <a:gd name="T119" fmla="*/ 81 w 81"/>
                <a:gd name="T120" fmla="*/ 60 h 6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1" h="60">
                  <a:moveTo>
                    <a:pt x="0" y="59"/>
                  </a:moveTo>
                  <a:lnTo>
                    <a:pt x="0" y="53"/>
                  </a:lnTo>
                  <a:lnTo>
                    <a:pt x="1" y="47"/>
                  </a:lnTo>
                  <a:lnTo>
                    <a:pt x="1" y="42"/>
                  </a:lnTo>
                  <a:lnTo>
                    <a:pt x="2" y="36"/>
                  </a:lnTo>
                  <a:lnTo>
                    <a:pt x="3" y="31"/>
                  </a:lnTo>
                  <a:lnTo>
                    <a:pt x="5" y="26"/>
                  </a:lnTo>
                  <a:lnTo>
                    <a:pt x="7" y="22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10" y="14"/>
                  </a:lnTo>
                  <a:lnTo>
                    <a:pt x="12" y="12"/>
                  </a:lnTo>
                  <a:lnTo>
                    <a:pt x="13" y="10"/>
                  </a:lnTo>
                  <a:lnTo>
                    <a:pt x="14" y="9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2" y="2"/>
                  </a:lnTo>
                  <a:lnTo>
                    <a:pt x="23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4" y="2"/>
                  </a:lnTo>
                  <a:lnTo>
                    <a:pt x="56" y="4"/>
                  </a:lnTo>
                  <a:lnTo>
                    <a:pt x="58" y="5"/>
                  </a:lnTo>
                  <a:lnTo>
                    <a:pt x="59" y="7"/>
                  </a:lnTo>
                  <a:lnTo>
                    <a:pt x="61" y="9"/>
                  </a:lnTo>
                  <a:lnTo>
                    <a:pt x="63" y="11"/>
                  </a:lnTo>
                  <a:lnTo>
                    <a:pt x="64" y="14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9" y="23"/>
                  </a:lnTo>
                  <a:lnTo>
                    <a:pt x="70" y="26"/>
                  </a:lnTo>
                  <a:lnTo>
                    <a:pt x="71" y="29"/>
                  </a:lnTo>
                  <a:lnTo>
                    <a:pt x="72" y="33"/>
                  </a:lnTo>
                  <a:lnTo>
                    <a:pt x="80" y="33"/>
                  </a:lnTo>
                  <a:lnTo>
                    <a:pt x="67" y="58"/>
                  </a:lnTo>
                  <a:lnTo>
                    <a:pt x="47" y="34"/>
                  </a:lnTo>
                  <a:lnTo>
                    <a:pt x="55" y="33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3" y="25"/>
                  </a:lnTo>
                  <a:lnTo>
                    <a:pt x="52" y="23"/>
                  </a:lnTo>
                  <a:lnTo>
                    <a:pt x="51" y="20"/>
                  </a:lnTo>
                  <a:lnTo>
                    <a:pt x="50" y="18"/>
                  </a:lnTo>
                  <a:lnTo>
                    <a:pt x="49" y="16"/>
                  </a:lnTo>
                  <a:lnTo>
                    <a:pt x="48" y="14"/>
                  </a:lnTo>
                  <a:lnTo>
                    <a:pt x="47" y="12"/>
                  </a:lnTo>
                  <a:lnTo>
                    <a:pt x="45" y="10"/>
                  </a:lnTo>
                  <a:lnTo>
                    <a:pt x="44" y="8"/>
                  </a:lnTo>
                  <a:lnTo>
                    <a:pt x="43" y="7"/>
                  </a:lnTo>
                  <a:lnTo>
                    <a:pt x="41" y="5"/>
                  </a:lnTo>
                  <a:lnTo>
                    <a:pt x="40" y="4"/>
                  </a:lnTo>
                  <a:lnTo>
                    <a:pt x="38" y="3"/>
                  </a:lnTo>
                  <a:lnTo>
                    <a:pt x="37" y="2"/>
                  </a:lnTo>
                  <a:lnTo>
                    <a:pt x="35" y="4"/>
                  </a:lnTo>
                  <a:lnTo>
                    <a:pt x="33" y="6"/>
                  </a:lnTo>
                  <a:lnTo>
                    <a:pt x="31" y="8"/>
                  </a:lnTo>
                  <a:lnTo>
                    <a:pt x="29" y="11"/>
                  </a:lnTo>
                  <a:lnTo>
                    <a:pt x="27" y="14"/>
                  </a:lnTo>
                  <a:lnTo>
                    <a:pt x="25" y="17"/>
                  </a:lnTo>
                  <a:lnTo>
                    <a:pt x="24" y="20"/>
                  </a:lnTo>
                  <a:lnTo>
                    <a:pt x="23" y="24"/>
                  </a:lnTo>
                  <a:lnTo>
                    <a:pt x="21" y="27"/>
                  </a:lnTo>
                  <a:lnTo>
                    <a:pt x="20" y="31"/>
                  </a:lnTo>
                  <a:lnTo>
                    <a:pt x="19" y="36"/>
                  </a:lnTo>
                  <a:lnTo>
                    <a:pt x="18" y="40"/>
                  </a:lnTo>
                  <a:lnTo>
                    <a:pt x="18" y="44"/>
                  </a:lnTo>
                  <a:lnTo>
                    <a:pt x="17" y="49"/>
                  </a:lnTo>
                  <a:lnTo>
                    <a:pt x="17" y="53"/>
                  </a:lnTo>
                  <a:lnTo>
                    <a:pt x="17" y="58"/>
                  </a:lnTo>
                  <a:lnTo>
                    <a:pt x="0" y="59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3752850" y="3881438"/>
            <a:ext cx="225425" cy="123825"/>
            <a:chOff x="2364" y="2445"/>
            <a:chExt cx="142" cy="78"/>
          </a:xfrm>
        </p:grpSpPr>
        <p:sp>
          <p:nvSpPr>
            <p:cNvPr id="1656004" name="Oval 57"/>
            <p:cNvSpPr>
              <a:spLocks noChangeArrowheads="1"/>
            </p:cNvSpPr>
            <p:nvPr/>
          </p:nvSpPr>
          <p:spPr bwMode="auto">
            <a:xfrm rot="-240000">
              <a:off x="2364" y="2445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6005" name="Freeform 58"/>
            <p:cNvSpPr>
              <a:spLocks/>
            </p:cNvSpPr>
            <p:nvPr/>
          </p:nvSpPr>
          <p:spPr bwMode="auto">
            <a:xfrm>
              <a:off x="2399" y="2451"/>
              <a:ext cx="81" cy="60"/>
            </a:xfrm>
            <a:custGeom>
              <a:avLst/>
              <a:gdLst>
                <a:gd name="T0" fmla="*/ 0 w 81"/>
                <a:gd name="T1" fmla="*/ 53 h 60"/>
                <a:gd name="T2" fmla="*/ 1 w 81"/>
                <a:gd name="T3" fmla="*/ 42 h 60"/>
                <a:gd name="T4" fmla="*/ 3 w 81"/>
                <a:gd name="T5" fmla="*/ 31 h 60"/>
                <a:gd name="T6" fmla="*/ 7 w 81"/>
                <a:gd name="T7" fmla="*/ 22 h 60"/>
                <a:gd name="T8" fmla="*/ 9 w 81"/>
                <a:gd name="T9" fmla="*/ 16 h 60"/>
                <a:gd name="T10" fmla="*/ 12 w 81"/>
                <a:gd name="T11" fmla="*/ 12 h 60"/>
                <a:gd name="T12" fmla="*/ 14 w 81"/>
                <a:gd name="T13" fmla="*/ 9 h 60"/>
                <a:gd name="T14" fmla="*/ 16 w 81"/>
                <a:gd name="T15" fmla="*/ 6 h 60"/>
                <a:gd name="T16" fmla="*/ 19 w 81"/>
                <a:gd name="T17" fmla="*/ 4 h 60"/>
                <a:gd name="T18" fmla="*/ 22 w 81"/>
                <a:gd name="T19" fmla="*/ 2 h 60"/>
                <a:gd name="T20" fmla="*/ 25 w 81"/>
                <a:gd name="T21" fmla="*/ 1 h 60"/>
                <a:gd name="T22" fmla="*/ 27 w 81"/>
                <a:gd name="T23" fmla="*/ 0 h 60"/>
                <a:gd name="T24" fmla="*/ 45 w 81"/>
                <a:gd name="T25" fmla="*/ 0 h 60"/>
                <a:gd name="T26" fmla="*/ 49 w 81"/>
                <a:gd name="T27" fmla="*/ 1 h 60"/>
                <a:gd name="T28" fmla="*/ 54 w 81"/>
                <a:gd name="T29" fmla="*/ 2 h 60"/>
                <a:gd name="T30" fmla="*/ 58 w 81"/>
                <a:gd name="T31" fmla="*/ 5 h 60"/>
                <a:gd name="T32" fmla="*/ 61 w 81"/>
                <a:gd name="T33" fmla="*/ 9 h 60"/>
                <a:gd name="T34" fmla="*/ 64 w 81"/>
                <a:gd name="T35" fmla="*/ 14 h 60"/>
                <a:gd name="T36" fmla="*/ 67 w 81"/>
                <a:gd name="T37" fmla="*/ 19 h 60"/>
                <a:gd name="T38" fmla="*/ 70 w 81"/>
                <a:gd name="T39" fmla="*/ 26 h 60"/>
                <a:gd name="T40" fmla="*/ 72 w 81"/>
                <a:gd name="T41" fmla="*/ 33 h 60"/>
                <a:gd name="T42" fmla="*/ 67 w 81"/>
                <a:gd name="T43" fmla="*/ 58 h 60"/>
                <a:gd name="T44" fmla="*/ 55 w 81"/>
                <a:gd name="T45" fmla="*/ 33 h 60"/>
                <a:gd name="T46" fmla="*/ 54 w 81"/>
                <a:gd name="T47" fmla="*/ 28 h 60"/>
                <a:gd name="T48" fmla="*/ 52 w 81"/>
                <a:gd name="T49" fmla="*/ 23 h 60"/>
                <a:gd name="T50" fmla="*/ 50 w 81"/>
                <a:gd name="T51" fmla="*/ 18 h 60"/>
                <a:gd name="T52" fmla="*/ 48 w 81"/>
                <a:gd name="T53" fmla="*/ 14 h 60"/>
                <a:gd name="T54" fmla="*/ 45 w 81"/>
                <a:gd name="T55" fmla="*/ 10 h 60"/>
                <a:gd name="T56" fmla="*/ 43 w 81"/>
                <a:gd name="T57" fmla="*/ 7 h 60"/>
                <a:gd name="T58" fmla="*/ 40 w 81"/>
                <a:gd name="T59" fmla="*/ 4 h 60"/>
                <a:gd name="T60" fmla="*/ 37 w 81"/>
                <a:gd name="T61" fmla="*/ 2 h 60"/>
                <a:gd name="T62" fmla="*/ 33 w 81"/>
                <a:gd name="T63" fmla="*/ 6 h 60"/>
                <a:gd name="T64" fmla="*/ 29 w 81"/>
                <a:gd name="T65" fmla="*/ 11 h 60"/>
                <a:gd name="T66" fmla="*/ 25 w 81"/>
                <a:gd name="T67" fmla="*/ 17 h 60"/>
                <a:gd name="T68" fmla="*/ 23 w 81"/>
                <a:gd name="T69" fmla="*/ 24 h 60"/>
                <a:gd name="T70" fmla="*/ 20 w 81"/>
                <a:gd name="T71" fmla="*/ 31 h 60"/>
                <a:gd name="T72" fmla="*/ 18 w 81"/>
                <a:gd name="T73" fmla="*/ 40 h 60"/>
                <a:gd name="T74" fmla="*/ 17 w 81"/>
                <a:gd name="T75" fmla="*/ 49 h 60"/>
                <a:gd name="T76" fmla="*/ 17 w 81"/>
                <a:gd name="T77" fmla="*/ 58 h 6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1"/>
                <a:gd name="T118" fmla="*/ 0 h 60"/>
                <a:gd name="T119" fmla="*/ 81 w 81"/>
                <a:gd name="T120" fmla="*/ 60 h 6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1" h="60">
                  <a:moveTo>
                    <a:pt x="0" y="59"/>
                  </a:moveTo>
                  <a:lnTo>
                    <a:pt x="0" y="53"/>
                  </a:lnTo>
                  <a:lnTo>
                    <a:pt x="1" y="47"/>
                  </a:lnTo>
                  <a:lnTo>
                    <a:pt x="1" y="42"/>
                  </a:lnTo>
                  <a:lnTo>
                    <a:pt x="2" y="36"/>
                  </a:lnTo>
                  <a:lnTo>
                    <a:pt x="3" y="31"/>
                  </a:lnTo>
                  <a:lnTo>
                    <a:pt x="5" y="26"/>
                  </a:lnTo>
                  <a:lnTo>
                    <a:pt x="7" y="22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10" y="14"/>
                  </a:lnTo>
                  <a:lnTo>
                    <a:pt x="12" y="12"/>
                  </a:lnTo>
                  <a:lnTo>
                    <a:pt x="13" y="10"/>
                  </a:lnTo>
                  <a:lnTo>
                    <a:pt x="14" y="9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2" y="2"/>
                  </a:lnTo>
                  <a:lnTo>
                    <a:pt x="23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4" y="2"/>
                  </a:lnTo>
                  <a:lnTo>
                    <a:pt x="56" y="4"/>
                  </a:lnTo>
                  <a:lnTo>
                    <a:pt x="58" y="5"/>
                  </a:lnTo>
                  <a:lnTo>
                    <a:pt x="59" y="7"/>
                  </a:lnTo>
                  <a:lnTo>
                    <a:pt x="61" y="9"/>
                  </a:lnTo>
                  <a:lnTo>
                    <a:pt x="63" y="11"/>
                  </a:lnTo>
                  <a:lnTo>
                    <a:pt x="64" y="14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9" y="23"/>
                  </a:lnTo>
                  <a:lnTo>
                    <a:pt x="70" y="26"/>
                  </a:lnTo>
                  <a:lnTo>
                    <a:pt x="71" y="29"/>
                  </a:lnTo>
                  <a:lnTo>
                    <a:pt x="72" y="33"/>
                  </a:lnTo>
                  <a:lnTo>
                    <a:pt x="80" y="33"/>
                  </a:lnTo>
                  <a:lnTo>
                    <a:pt x="67" y="58"/>
                  </a:lnTo>
                  <a:lnTo>
                    <a:pt x="47" y="34"/>
                  </a:lnTo>
                  <a:lnTo>
                    <a:pt x="55" y="33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3" y="25"/>
                  </a:lnTo>
                  <a:lnTo>
                    <a:pt x="52" y="23"/>
                  </a:lnTo>
                  <a:lnTo>
                    <a:pt x="51" y="20"/>
                  </a:lnTo>
                  <a:lnTo>
                    <a:pt x="50" y="18"/>
                  </a:lnTo>
                  <a:lnTo>
                    <a:pt x="49" y="16"/>
                  </a:lnTo>
                  <a:lnTo>
                    <a:pt x="48" y="14"/>
                  </a:lnTo>
                  <a:lnTo>
                    <a:pt x="47" y="12"/>
                  </a:lnTo>
                  <a:lnTo>
                    <a:pt x="45" y="10"/>
                  </a:lnTo>
                  <a:lnTo>
                    <a:pt x="44" y="8"/>
                  </a:lnTo>
                  <a:lnTo>
                    <a:pt x="43" y="7"/>
                  </a:lnTo>
                  <a:lnTo>
                    <a:pt x="41" y="5"/>
                  </a:lnTo>
                  <a:lnTo>
                    <a:pt x="40" y="4"/>
                  </a:lnTo>
                  <a:lnTo>
                    <a:pt x="38" y="3"/>
                  </a:lnTo>
                  <a:lnTo>
                    <a:pt x="37" y="2"/>
                  </a:lnTo>
                  <a:lnTo>
                    <a:pt x="35" y="4"/>
                  </a:lnTo>
                  <a:lnTo>
                    <a:pt x="33" y="6"/>
                  </a:lnTo>
                  <a:lnTo>
                    <a:pt x="31" y="8"/>
                  </a:lnTo>
                  <a:lnTo>
                    <a:pt x="29" y="11"/>
                  </a:lnTo>
                  <a:lnTo>
                    <a:pt x="27" y="14"/>
                  </a:lnTo>
                  <a:lnTo>
                    <a:pt x="25" y="17"/>
                  </a:lnTo>
                  <a:lnTo>
                    <a:pt x="24" y="20"/>
                  </a:lnTo>
                  <a:lnTo>
                    <a:pt x="23" y="24"/>
                  </a:lnTo>
                  <a:lnTo>
                    <a:pt x="21" y="27"/>
                  </a:lnTo>
                  <a:lnTo>
                    <a:pt x="20" y="31"/>
                  </a:lnTo>
                  <a:lnTo>
                    <a:pt x="19" y="36"/>
                  </a:lnTo>
                  <a:lnTo>
                    <a:pt x="18" y="40"/>
                  </a:lnTo>
                  <a:lnTo>
                    <a:pt x="18" y="44"/>
                  </a:lnTo>
                  <a:lnTo>
                    <a:pt x="17" y="49"/>
                  </a:lnTo>
                  <a:lnTo>
                    <a:pt x="17" y="53"/>
                  </a:lnTo>
                  <a:lnTo>
                    <a:pt x="17" y="58"/>
                  </a:lnTo>
                  <a:lnTo>
                    <a:pt x="0" y="59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3746500" y="3740150"/>
            <a:ext cx="225425" cy="123825"/>
            <a:chOff x="2360" y="2356"/>
            <a:chExt cx="142" cy="78"/>
          </a:xfrm>
        </p:grpSpPr>
        <p:sp>
          <p:nvSpPr>
            <p:cNvPr id="1656002" name="Oval 60"/>
            <p:cNvSpPr>
              <a:spLocks noChangeArrowheads="1"/>
            </p:cNvSpPr>
            <p:nvPr/>
          </p:nvSpPr>
          <p:spPr bwMode="auto">
            <a:xfrm rot="60000">
              <a:off x="2360" y="2356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6003" name="Freeform 61"/>
            <p:cNvSpPr>
              <a:spLocks/>
            </p:cNvSpPr>
            <p:nvPr/>
          </p:nvSpPr>
          <p:spPr bwMode="auto">
            <a:xfrm>
              <a:off x="2393" y="2365"/>
              <a:ext cx="83" cy="62"/>
            </a:xfrm>
            <a:custGeom>
              <a:avLst/>
              <a:gdLst>
                <a:gd name="T0" fmla="*/ 1 w 83"/>
                <a:gd name="T1" fmla="*/ 50 h 62"/>
                <a:gd name="T2" fmla="*/ 2 w 83"/>
                <a:gd name="T3" fmla="*/ 39 h 62"/>
                <a:gd name="T4" fmla="*/ 5 w 83"/>
                <a:gd name="T5" fmla="*/ 29 h 62"/>
                <a:gd name="T6" fmla="*/ 9 w 83"/>
                <a:gd name="T7" fmla="*/ 20 h 62"/>
                <a:gd name="T8" fmla="*/ 12 w 83"/>
                <a:gd name="T9" fmla="*/ 14 h 62"/>
                <a:gd name="T10" fmla="*/ 15 w 83"/>
                <a:gd name="T11" fmla="*/ 10 h 62"/>
                <a:gd name="T12" fmla="*/ 17 w 83"/>
                <a:gd name="T13" fmla="*/ 7 h 62"/>
                <a:gd name="T14" fmla="*/ 20 w 83"/>
                <a:gd name="T15" fmla="*/ 5 h 62"/>
                <a:gd name="T16" fmla="*/ 23 w 83"/>
                <a:gd name="T17" fmla="*/ 3 h 62"/>
                <a:gd name="T18" fmla="*/ 26 w 83"/>
                <a:gd name="T19" fmla="*/ 1 h 62"/>
                <a:gd name="T20" fmla="*/ 29 w 83"/>
                <a:gd name="T21" fmla="*/ 0 h 62"/>
                <a:gd name="T22" fmla="*/ 31 w 83"/>
                <a:gd name="T23" fmla="*/ 0 h 62"/>
                <a:gd name="T24" fmla="*/ 50 w 83"/>
                <a:gd name="T25" fmla="*/ 1 h 62"/>
                <a:gd name="T26" fmla="*/ 54 w 83"/>
                <a:gd name="T27" fmla="*/ 2 h 62"/>
                <a:gd name="T28" fmla="*/ 58 w 83"/>
                <a:gd name="T29" fmla="*/ 4 h 62"/>
                <a:gd name="T30" fmla="*/ 61 w 83"/>
                <a:gd name="T31" fmla="*/ 7 h 62"/>
                <a:gd name="T32" fmla="*/ 65 w 83"/>
                <a:gd name="T33" fmla="*/ 11 h 62"/>
                <a:gd name="T34" fmla="*/ 68 w 83"/>
                <a:gd name="T35" fmla="*/ 17 h 62"/>
                <a:gd name="T36" fmla="*/ 70 w 83"/>
                <a:gd name="T37" fmla="*/ 23 h 62"/>
                <a:gd name="T38" fmla="*/ 72 w 83"/>
                <a:gd name="T39" fmla="*/ 29 h 62"/>
                <a:gd name="T40" fmla="*/ 74 w 83"/>
                <a:gd name="T41" fmla="*/ 37 h 62"/>
                <a:gd name="T42" fmla="*/ 66 w 83"/>
                <a:gd name="T43" fmla="*/ 61 h 62"/>
                <a:gd name="T44" fmla="*/ 57 w 83"/>
                <a:gd name="T45" fmla="*/ 36 h 62"/>
                <a:gd name="T46" fmla="*/ 56 w 83"/>
                <a:gd name="T47" fmla="*/ 30 h 62"/>
                <a:gd name="T48" fmla="*/ 55 w 83"/>
                <a:gd name="T49" fmla="*/ 25 h 62"/>
                <a:gd name="T50" fmla="*/ 53 w 83"/>
                <a:gd name="T51" fmla="*/ 20 h 62"/>
                <a:gd name="T52" fmla="*/ 51 w 83"/>
                <a:gd name="T53" fmla="*/ 15 h 62"/>
                <a:gd name="T54" fmla="*/ 49 w 83"/>
                <a:gd name="T55" fmla="*/ 11 h 62"/>
                <a:gd name="T56" fmla="*/ 47 w 83"/>
                <a:gd name="T57" fmla="*/ 8 h 62"/>
                <a:gd name="T58" fmla="*/ 44 w 83"/>
                <a:gd name="T59" fmla="*/ 5 h 62"/>
                <a:gd name="T60" fmla="*/ 41 w 83"/>
                <a:gd name="T61" fmla="*/ 3 h 62"/>
                <a:gd name="T62" fmla="*/ 36 w 83"/>
                <a:gd name="T63" fmla="*/ 6 h 62"/>
                <a:gd name="T64" fmla="*/ 32 w 83"/>
                <a:gd name="T65" fmla="*/ 11 h 62"/>
                <a:gd name="T66" fmla="*/ 28 w 83"/>
                <a:gd name="T67" fmla="*/ 17 h 62"/>
                <a:gd name="T68" fmla="*/ 25 w 83"/>
                <a:gd name="T69" fmla="*/ 23 h 62"/>
                <a:gd name="T70" fmla="*/ 22 w 83"/>
                <a:gd name="T71" fmla="*/ 31 h 62"/>
                <a:gd name="T72" fmla="*/ 19 w 83"/>
                <a:gd name="T73" fmla="*/ 39 h 62"/>
                <a:gd name="T74" fmla="*/ 18 w 83"/>
                <a:gd name="T75" fmla="*/ 48 h 62"/>
                <a:gd name="T76" fmla="*/ 17 w 83"/>
                <a:gd name="T77" fmla="*/ 57 h 6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3"/>
                <a:gd name="T118" fmla="*/ 0 h 62"/>
                <a:gd name="T119" fmla="*/ 83 w 83"/>
                <a:gd name="T120" fmla="*/ 62 h 6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3" h="62">
                  <a:moveTo>
                    <a:pt x="0" y="56"/>
                  </a:moveTo>
                  <a:lnTo>
                    <a:pt x="1" y="50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4" y="34"/>
                  </a:lnTo>
                  <a:lnTo>
                    <a:pt x="5" y="29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1" y="16"/>
                  </a:lnTo>
                  <a:lnTo>
                    <a:pt x="12" y="14"/>
                  </a:lnTo>
                  <a:lnTo>
                    <a:pt x="14" y="12"/>
                  </a:lnTo>
                  <a:lnTo>
                    <a:pt x="15" y="10"/>
                  </a:lnTo>
                  <a:lnTo>
                    <a:pt x="16" y="9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5"/>
                  </a:lnTo>
                  <a:lnTo>
                    <a:pt x="21" y="4"/>
                  </a:lnTo>
                  <a:lnTo>
                    <a:pt x="23" y="3"/>
                  </a:lnTo>
                  <a:lnTo>
                    <a:pt x="24" y="2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50" y="1"/>
                  </a:lnTo>
                  <a:lnTo>
                    <a:pt x="52" y="1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6"/>
                  </a:lnTo>
                  <a:lnTo>
                    <a:pt x="61" y="7"/>
                  </a:lnTo>
                  <a:lnTo>
                    <a:pt x="63" y="9"/>
                  </a:lnTo>
                  <a:lnTo>
                    <a:pt x="65" y="11"/>
                  </a:lnTo>
                  <a:lnTo>
                    <a:pt x="66" y="14"/>
                  </a:lnTo>
                  <a:lnTo>
                    <a:pt x="68" y="17"/>
                  </a:lnTo>
                  <a:lnTo>
                    <a:pt x="69" y="20"/>
                  </a:lnTo>
                  <a:lnTo>
                    <a:pt x="70" y="23"/>
                  </a:lnTo>
                  <a:lnTo>
                    <a:pt x="71" y="26"/>
                  </a:lnTo>
                  <a:lnTo>
                    <a:pt x="72" y="29"/>
                  </a:lnTo>
                  <a:lnTo>
                    <a:pt x="73" y="33"/>
                  </a:lnTo>
                  <a:lnTo>
                    <a:pt x="74" y="37"/>
                  </a:lnTo>
                  <a:lnTo>
                    <a:pt x="82" y="37"/>
                  </a:lnTo>
                  <a:lnTo>
                    <a:pt x="66" y="61"/>
                  </a:lnTo>
                  <a:lnTo>
                    <a:pt x="49" y="35"/>
                  </a:lnTo>
                  <a:lnTo>
                    <a:pt x="57" y="36"/>
                  </a:lnTo>
                  <a:lnTo>
                    <a:pt x="57" y="33"/>
                  </a:lnTo>
                  <a:lnTo>
                    <a:pt x="56" y="30"/>
                  </a:lnTo>
                  <a:lnTo>
                    <a:pt x="56" y="27"/>
                  </a:lnTo>
                  <a:lnTo>
                    <a:pt x="55" y="25"/>
                  </a:lnTo>
                  <a:lnTo>
                    <a:pt x="54" y="22"/>
                  </a:lnTo>
                  <a:lnTo>
                    <a:pt x="53" y="20"/>
                  </a:lnTo>
                  <a:lnTo>
                    <a:pt x="52" y="18"/>
                  </a:lnTo>
                  <a:lnTo>
                    <a:pt x="51" y="15"/>
                  </a:lnTo>
                  <a:lnTo>
                    <a:pt x="50" y="13"/>
                  </a:lnTo>
                  <a:lnTo>
                    <a:pt x="49" y="11"/>
                  </a:lnTo>
                  <a:lnTo>
                    <a:pt x="48" y="10"/>
                  </a:lnTo>
                  <a:lnTo>
                    <a:pt x="47" y="8"/>
                  </a:lnTo>
                  <a:lnTo>
                    <a:pt x="45" y="7"/>
                  </a:lnTo>
                  <a:lnTo>
                    <a:pt x="44" y="5"/>
                  </a:lnTo>
                  <a:lnTo>
                    <a:pt x="42" y="4"/>
                  </a:lnTo>
                  <a:lnTo>
                    <a:pt x="41" y="3"/>
                  </a:lnTo>
                  <a:lnTo>
                    <a:pt x="39" y="5"/>
                  </a:lnTo>
                  <a:lnTo>
                    <a:pt x="36" y="6"/>
                  </a:lnTo>
                  <a:lnTo>
                    <a:pt x="34" y="8"/>
                  </a:lnTo>
                  <a:lnTo>
                    <a:pt x="32" y="11"/>
                  </a:lnTo>
                  <a:lnTo>
                    <a:pt x="30" y="14"/>
                  </a:lnTo>
                  <a:lnTo>
                    <a:pt x="28" y="17"/>
                  </a:lnTo>
                  <a:lnTo>
                    <a:pt x="26" y="20"/>
                  </a:lnTo>
                  <a:lnTo>
                    <a:pt x="25" y="23"/>
                  </a:lnTo>
                  <a:lnTo>
                    <a:pt x="23" y="27"/>
                  </a:lnTo>
                  <a:lnTo>
                    <a:pt x="22" y="31"/>
                  </a:lnTo>
                  <a:lnTo>
                    <a:pt x="20" y="35"/>
                  </a:lnTo>
                  <a:lnTo>
                    <a:pt x="19" y="39"/>
                  </a:lnTo>
                  <a:lnTo>
                    <a:pt x="18" y="43"/>
                  </a:lnTo>
                  <a:lnTo>
                    <a:pt x="18" y="48"/>
                  </a:lnTo>
                  <a:lnTo>
                    <a:pt x="17" y="52"/>
                  </a:lnTo>
                  <a:lnTo>
                    <a:pt x="17" y="57"/>
                  </a:lnTo>
                  <a:lnTo>
                    <a:pt x="0" y="56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2171700" y="3525838"/>
            <a:ext cx="225425" cy="123825"/>
            <a:chOff x="1368" y="2221"/>
            <a:chExt cx="142" cy="78"/>
          </a:xfrm>
        </p:grpSpPr>
        <p:sp>
          <p:nvSpPr>
            <p:cNvPr id="1656000" name="Oval 63"/>
            <p:cNvSpPr>
              <a:spLocks noChangeArrowheads="1"/>
            </p:cNvSpPr>
            <p:nvPr/>
          </p:nvSpPr>
          <p:spPr bwMode="auto">
            <a:xfrm rot="780000">
              <a:off x="1368" y="2221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6001" name="Freeform 64"/>
            <p:cNvSpPr>
              <a:spLocks/>
            </p:cNvSpPr>
            <p:nvPr/>
          </p:nvSpPr>
          <p:spPr bwMode="auto">
            <a:xfrm>
              <a:off x="1396" y="2229"/>
              <a:ext cx="85" cy="68"/>
            </a:xfrm>
            <a:custGeom>
              <a:avLst/>
              <a:gdLst>
                <a:gd name="T0" fmla="*/ 2 w 85"/>
                <a:gd name="T1" fmla="*/ 42 h 68"/>
                <a:gd name="T2" fmla="*/ 6 w 85"/>
                <a:gd name="T3" fmla="*/ 32 h 68"/>
                <a:gd name="T4" fmla="*/ 11 w 85"/>
                <a:gd name="T5" fmla="*/ 23 h 68"/>
                <a:gd name="T6" fmla="*/ 16 w 85"/>
                <a:gd name="T7" fmla="*/ 15 h 68"/>
                <a:gd name="T8" fmla="*/ 22 w 85"/>
                <a:gd name="T9" fmla="*/ 8 h 68"/>
                <a:gd name="T10" fmla="*/ 25 w 85"/>
                <a:gd name="T11" fmla="*/ 6 h 68"/>
                <a:gd name="T12" fmla="*/ 28 w 85"/>
                <a:gd name="T13" fmla="*/ 4 h 68"/>
                <a:gd name="T14" fmla="*/ 32 w 85"/>
                <a:gd name="T15" fmla="*/ 2 h 68"/>
                <a:gd name="T16" fmla="*/ 35 w 85"/>
                <a:gd name="T17" fmla="*/ 1 h 68"/>
                <a:gd name="T18" fmla="*/ 38 w 85"/>
                <a:gd name="T19" fmla="*/ 0 h 68"/>
                <a:gd name="T20" fmla="*/ 41 w 85"/>
                <a:gd name="T21" fmla="*/ 0 h 68"/>
                <a:gd name="T22" fmla="*/ 44 w 85"/>
                <a:gd name="T23" fmla="*/ 1 h 68"/>
                <a:gd name="T24" fmla="*/ 62 w 85"/>
                <a:gd name="T25" fmla="*/ 6 h 68"/>
                <a:gd name="T26" fmla="*/ 65 w 85"/>
                <a:gd name="T27" fmla="*/ 8 h 68"/>
                <a:gd name="T28" fmla="*/ 68 w 85"/>
                <a:gd name="T29" fmla="*/ 11 h 68"/>
                <a:gd name="T30" fmla="*/ 71 w 85"/>
                <a:gd name="T31" fmla="*/ 16 h 68"/>
                <a:gd name="T32" fmla="*/ 73 w 85"/>
                <a:gd name="T33" fmla="*/ 21 h 68"/>
                <a:gd name="T34" fmla="*/ 75 w 85"/>
                <a:gd name="T35" fmla="*/ 27 h 68"/>
                <a:gd name="T36" fmla="*/ 76 w 85"/>
                <a:gd name="T37" fmla="*/ 34 h 68"/>
                <a:gd name="T38" fmla="*/ 76 w 85"/>
                <a:gd name="T39" fmla="*/ 41 h 68"/>
                <a:gd name="T40" fmla="*/ 84 w 85"/>
                <a:gd name="T41" fmla="*/ 47 h 68"/>
                <a:gd name="T42" fmla="*/ 52 w 85"/>
                <a:gd name="T43" fmla="*/ 38 h 68"/>
                <a:gd name="T44" fmla="*/ 60 w 85"/>
                <a:gd name="T45" fmla="*/ 34 h 68"/>
                <a:gd name="T46" fmla="*/ 59 w 85"/>
                <a:gd name="T47" fmla="*/ 24 h 68"/>
                <a:gd name="T48" fmla="*/ 56 w 85"/>
                <a:gd name="T49" fmla="*/ 15 h 68"/>
                <a:gd name="T50" fmla="*/ 55 w 85"/>
                <a:gd name="T51" fmla="*/ 11 h 68"/>
                <a:gd name="T52" fmla="*/ 53 w 85"/>
                <a:gd name="T53" fmla="*/ 8 h 68"/>
                <a:gd name="T54" fmla="*/ 51 w 85"/>
                <a:gd name="T55" fmla="*/ 5 h 68"/>
                <a:gd name="T56" fmla="*/ 46 w 85"/>
                <a:gd name="T57" fmla="*/ 7 h 68"/>
                <a:gd name="T58" fmla="*/ 41 w 85"/>
                <a:gd name="T59" fmla="*/ 11 h 68"/>
                <a:gd name="T60" fmla="*/ 36 w 85"/>
                <a:gd name="T61" fmla="*/ 15 h 68"/>
                <a:gd name="T62" fmla="*/ 31 w 85"/>
                <a:gd name="T63" fmla="*/ 21 h 68"/>
                <a:gd name="T64" fmla="*/ 27 w 85"/>
                <a:gd name="T65" fmla="*/ 28 h 68"/>
                <a:gd name="T66" fmla="*/ 22 w 85"/>
                <a:gd name="T67" fmla="*/ 36 h 68"/>
                <a:gd name="T68" fmla="*/ 19 w 85"/>
                <a:gd name="T69" fmla="*/ 44 h 68"/>
                <a:gd name="T70" fmla="*/ 16 w 85"/>
                <a:gd name="T71" fmla="*/ 53 h 6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5"/>
                <a:gd name="T109" fmla="*/ 0 h 68"/>
                <a:gd name="T110" fmla="*/ 85 w 85"/>
                <a:gd name="T111" fmla="*/ 68 h 6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5" h="68">
                  <a:moveTo>
                    <a:pt x="0" y="48"/>
                  </a:moveTo>
                  <a:lnTo>
                    <a:pt x="2" y="42"/>
                  </a:lnTo>
                  <a:lnTo>
                    <a:pt x="4" y="37"/>
                  </a:lnTo>
                  <a:lnTo>
                    <a:pt x="6" y="32"/>
                  </a:lnTo>
                  <a:lnTo>
                    <a:pt x="8" y="27"/>
                  </a:lnTo>
                  <a:lnTo>
                    <a:pt x="11" y="23"/>
                  </a:lnTo>
                  <a:lnTo>
                    <a:pt x="13" y="19"/>
                  </a:lnTo>
                  <a:lnTo>
                    <a:pt x="16" y="15"/>
                  </a:lnTo>
                  <a:lnTo>
                    <a:pt x="19" y="11"/>
                  </a:lnTo>
                  <a:lnTo>
                    <a:pt x="22" y="8"/>
                  </a:lnTo>
                  <a:lnTo>
                    <a:pt x="24" y="7"/>
                  </a:lnTo>
                  <a:lnTo>
                    <a:pt x="25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30" y="3"/>
                  </a:lnTo>
                  <a:lnTo>
                    <a:pt x="32" y="2"/>
                  </a:lnTo>
                  <a:lnTo>
                    <a:pt x="33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60" y="5"/>
                  </a:lnTo>
                  <a:lnTo>
                    <a:pt x="62" y="6"/>
                  </a:lnTo>
                  <a:lnTo>
                    <a:pt x="64" y="7"/>
                  </a:lnTo>
                  <a:lnTo>
                    <a:pt x="65" y="8"/>
                  </a:lnTo>
                  <a:lnTo>
                    <a:pt x="67" y="10"/>
                  </a:lnTo>
                  <a:lnTo>
                    <a:pt x="68" y="11"/>
                  </a:lnTo>
                  <a:lnTo>
                    <a:pt x="70" y="13"/>
                  </a:lnTo>
                  <a:lnTo>
                    <a:pt x="71" y="16"/>
                  </a:lnTo>
                  <a:lnTo>
                    <a:pt x="72" y="18"/>
                  </a:lnTo>
                  <a:lnTo>
                    <a:pt x="73" y="21"/>
                  </a:lnTo>
                  <a:lnTo>
                    <a:pt x="74" y="24"/>
                  </a:lnTo>
                  <a:lnTo>
                    <a:pt x="75" y="27"/>
                  </a:lnTo>
                  <a:lnTo>
                    <a:pt x="75" y="30"/>
                  </a:lnTo>
                  <a:lnTo>
                    <a:pt x="76" y="34"/>
                  </a:lnTo>
                  <a:lnTo>
                    <a:pt x="76" y="37"/>
                  </a:lnTo>
                  <a:lnTo>
                    <a:pt x="76" y="41"/>
                  </a:lnTo>
                  <a:lnTo>
                    <a:pt x="76" y="45"/>
                  </a:lnTo>
                  <a:lnTo>
                    <a:pt x="84" y="47"/>
                  </a:lnTo>
                  <a:lnTo>
                    <a:pt x="63" y="67"/>
                  </a:lnTo>
                  <a:lnTo>
                    <a:pt x="52" y="38"/>
                  </a:lnTo>
                  <a:lnTo>
                    <a:pt x="60" y="40"/>
                  </a:lnTo>
                  <a:lnTo>
                    <a:pt x="60" y="34"/>
                  </a:lnTo>
                  <a:lnTo>
                    <a:pt x="59" y="29"/>
                  </a:lnTo>
                  <a:lnTo>
                    <a:pt x="59" y="24"/>
                  </a:lnTo>
                  <a:lnTo>
                    <a:pt x="58" y="20"/>
                  </a:lnTo>
                  <a:lnTo>
                    <a:pt x="56" y="15"/>
                  </a:lnTo>
                  <a:lnTo>
                    <a:pt x="56" y="13"/>
                  </a:lnTo>
                  <a:lnTo>
                    <a:pt x="55" y="11"/>
                  </a:lnTo>
                  <a:lnTo>
                    <a:pt x="54" y="10"/>
                  </a:lnTo>
                  <a:lnTo>
                    <a:pt x="53" y="8"/>
                  </a:lnTo>
                  <a:lnTo>
                    <a:pt x="52" y="6"/>
                  </a:lnTo>
                  <a:lnTo>
                    <a:pt x="51" y="5"/>
                  </a:lnTo>
                  <a:lnTo>
                    <a:pt x="48" y="6"/>
                  </a:lnTo>
                  <a:lnTo>
                    <a:pt x="46" y="7"/>
                  </a:lnTo>
                  <a:lnTo>
                    <a:pt x="43" y="9"/>
                  </a:lnTo>
                  <a:lnTo>
                    <a:pt x="41" y="11"/>
                  </a:lnTo>
                  <a:lnTo>
                    <a:pt x="38" y="13"/>
                  </a:lnTo>
                  <a:lnTo>
                    <a:pt x="36" y="15"/>
                  </a:lnTo>
                  <a:lnTo>
                    <a:pt x="33" y="18"/>
                  </a:lnTo>
                  <a:lnTo>
                    <a:pt x="31" y="21"/>
                  </a:lnTo>
                  <a:lnTo>
                    <a:pt x="29" y="24"/>
                  </a:lnTo>
                  <a:lnTo>
                    <a:pt x="27" y="28"/>
                  </a:lnTo>
                  <a:lnTo>
                    <a:pt x="24" y="32"/>
                  </a:lnTo>
                  <a:lnTo>
                    <a:pt x="22" y="36"/>
                  </a:lnTo>
                  <a:lnTo>
                    <a:pt x="21" y="40"/>
                  </a:lnTo>
                  <a:lnTo>
                    <a:pt x="19" y="44"/>
                  </a:lnTo>
                  <a:lnTo>
                    <a:pt x="17" y="48"/>
                  </a:lnTo>
                  <a:lnTo>
                    <a:pt x="16" y="53"/>
                  </a:lnTo>
                  <a:lnTo>
                    <a:pt x="0" y="48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7" name="Group 65"/>
          <p:cNvGrpSpPr>
            <a:grpSpLocks/>
          </p:cNvGrpSpPr>
          <p:nvPr/>
        </p:nvGrpSpPr>
        <p:grpSpPr bwMode="auto">
          <a:xfrm>
            <a:off x="2057400" y="3643313"/>
            <a:ext cx="225425" cy="123825"/>
            <a:chOff x="1296" y="2295"/>
            <a:chExt cx="142" cy="78"/>
          </a:xfrm>
        </p:grpSpPr>
        <p:sp>
          <p:nvSpPr>
            <p:cNvPr id="1655998" name="Oval 66"/>
            <p:cNvSpPr>
              <a:spLocks noChangeArrowheads="1"/>
            </p:cNvSpPr>
            <p:nvPr/>
          </p:nvSpPr>
          <p:spPr bwMode="auto">
            <a:xfrm rot="1020000">
              <a:off x="1296" y="2295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99" name="Freeform 67"/>
            <p:cNvSpPr>
              <a:spLocks/>
            </p:cNvSpPr>
            <p:nvPr/>
          </p:nvSpPr>
          <p:spPr bwMode="auto">
            <a:xfrm>
              <a:off x="1325" y="2299"/>
              <a:ext cx="84" cy="70"/>
            </a:xfrm>
            <a:custGeom>
              <a:avLst/>
              <a:gdLst>
                <a:gd name="T0" fmla="*/ 2 w 84"/>
                <a:gd name="T1" fmla="*/ 41 h 70"/>
                <a:gd name="T2" fmla="*/ 7 w 84"/>
                <a:gd name="T3" fmla="*/ 30 h 70"/>
                <a:gd name="T4" fmla="*/ 13 w 84"/>
                <a:gd name="T5" fmla="*/ 21 h 70"/>
                <a:gd name="T6" fmla="*/ 19 w 84"/>
                <a:gd name="T7" fmla="*/ 14 h 70"/>
                <a:gd name="T8" fmla="*/ 25 w 84"/>
                <a:gd name="T9" fmla="*/ 7 h 70"/>
                <a:gd name="T10" fmla="*/ 30 w 84"/>
                <a:gd name="T11" fmla="*/ 4 h 70"/>
                <a:gd name="T12" fmla="*/ 33 w 84"/>
                <a:gd name="T13" fmla="*/ 2 h 70"/>
                <a:gd name="T14" fmla="*/ 36 w 84"/>
                <a:gd name="T15" fmla="*/ 1 h 70"/>
                <a:gd name="T16" fmla="*/ 40 w 84"/>
                <a:gd name="T17" fmla="*/ 0 h 70"/>
                <a:gd name="T18" fmla="*/ 43 w 84"/>
                <a:gd name="T19" fmla="*/ 0 h 70"/>
                <a:gd name="T20" fmla="*/ 46 w 84"/>
                <a:gd name="T21" fmla="*/ 1 h 70"/>
                <a:gd name="T22" fmla="*/ 62 w 84"/>
                <a:gd name="T23" fmla="*/ 7 h 70"/>
                <a:gd name="T24" fmla="*/ 66 w 84"/>
                <a:gd name="T25" fmla="*/ 9 h 70"/>
                <a:gd name="T26" fmla="*/ 69 w 84"/>
                <a:gd name="T27" fmla="*/ 12 h 70"/>
                <a:gd name="T28" fmla="*/ 72 w 84"/>
                <a:gd name="T29" fmla="*/ 16 h 70"/>
                <a:gd name="T30" fmla="*/ 74 w 84"/>
                <a:gd name="T31" fmla="*/ 21 h 70"/>
                <a:gd name="T32" fmla="*/ 75 w 84"/>
                <a:gd name="T33" fmla="*/ 27 h 70"/>
                <a:gd name="T34" fmla="*/ 76 w 84"/>
                <a:gd name="T35" fmla="*/ 33 h 70"/>
                <a:gd name="T36" fmla="*/ 76 w 84"/>
                <a:gd name="T37" fmla="*/ 40 h 70"/>
                <a:gd name="T38" fmla="*/ 76 w 84"/>
                <a:gd name="T39" fmla="*/ 48 h 70"/>
                <a:gd name="T40" fmla="*/ 62 w 84"/>
                <a:gd name="T41" fmla="*/ 69 h 70"/>
                <a:gd name="T42" fmla="*/ 60 w 84"/>
                <a:gd name="T43" fmla="*/ 42 h 70"/>
                <a:gd name="T44" fmla="*/ 61 w 84"/>
                <a:gd name="T45" fmla="*/ 31 h 70"/>
                <a:gd name="T46" fmla="*/ 60 w 84"/>
                <a:gd name="T47" fmla="*/ 22 h 70"/>
                <a:gd name="T48" fmla="*/ 58 w 84"/>
                <a:gd name="T49" fmla="*/ 13 h 70"/>
                <a:gd name="T50" fmla="*/ 56 w 84"/>
                <a:gd name="T51" fmla="*/ 10 h 70"/>
                <a:gd name="T52" fmla="*/ 54 w 84"/>
                <a:gd name="T53" fmla="*/ 7 h 70"/>
                <a:gd name="T54" fmla="*/ 49 w 84"/>
                <a:gd name="T55" fmla="*/ 9 h 70"/>
                <a:gd name="T56" fmla="*/ 43 w 84"/>
                <a:gd name="T57" fmla="*/ 12 h 70"/>
                <a:gd name="T58" fmla="*/ 38 w 84"/>
                <a:gd name="T59" fmla="*/ 16 h 70"/>
                <a:gd name="T60" fmla="*/ 33 w 84"/>
                <a:gd name="T61" fmla="*/ 21 h 70"/>
                <a:gd name="T62" fmla="*/ 28 w 84"/>
                <a:gd name="T63" fmla="*/ 28 h 70"/>
                <a:gd name="T64" fmla="*/ 23 w 84"/>
                <a:gd name="T65" fmla="*/ 35 h 70"/>
                <a:gd name="T66" fmla="*/ 19 w 84"/>
                <a:gd name="T67" fmla="*/ 43 h 70"/>
                <a:gd name="T68" fmla="*/ 15 w 84"/>
                <a:gd name="T69" fmla="*/ 52 h 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4"/>
                <a:gd name="T106" fmla="*/ 0 h 70"/>
                <a:gd name="T107" fmla="*/ 84 w 84"/>
                <a:gd name="T108" fmla="*/ 70 h 7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4" h="70">
                  <a:moveTo>
                    <a:pt x="0" y="46"/>
                  </a:moveTo>
                  <a:lnTo>
                    <a:pt x="2" y="41"/>
                  </a:lnTo>
                  <a:lnTo>
                    <a:pt x="5" y="35"/>
                  </a:lnTo>
                  <a:lnTo>
                    <a:pt x="7" y="30"/>
                  </a:lnTo>
                  <a:lnTo>
                    <a:pt x="10" y="26"/>
                  </a:lnTo>
                  <a:lnTo>
                    <a:pt x="13" y="21"/>
                  </a:lnTo>
                  <a:lnTo>
                    <a:pt x="16" y="17"/>
                  </a:lnTo>
                  <a:lnTo>
                    <a:pt x="19" y="14"/>
                  </a:lnTo>
                  <a:lnTo>
                    <a:pt x="22" y="10"/>
                  </a:lnTo>
                  <a:lnTo>
                    <a:pt x="25" y="7"/>
                  </a:lnTo>
                  <a:lnTo>
                    <a:pt x="28" y="5"/>
                  </a:lnTo>
                  <a:lnTo>
                    <a:pt x="30" y="4"/>
                  </a:lnTo>
                  <a:lnTo>
                    <a:pt x="32" y="3"/>
                  </a:lnTo>
                  <a:lnTo>
                    <a:pt x="33" y="2"/>
                  </a:lnTo>
                  <a:lnTo>
                    <a:pt x="35" y="2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6" y="1"/>
                  </a:lnTo>
                  <a:lnTo>
                    <a:pt x="47" y="1"/>
                  </a:lnTo>
                  <a:lnTo>
                    <a:pt x="62" y="7"/>
                  </a:lnTo>
                  <a:lnTo>
                    <a:pt x="64" y="8"/>
                  </a:lnTo>
                  <a:lnTo>
                    <a:pt x="66" y="9"/>
                  </a:lnTo>
                  <a:lnTo>
                    <a:pt x="67" y="10"/>
                  </a:lnTo>
                  <a:lnTo>
                    <a:pt x="69" y="12"/>
                  </a:lnTo>
                  <a:lnTo>
                    <a:pt x="71" y="14"/>
                  </a:lnTo>
                  <a:lnTo>
                    <a:pt x="72" y="16"/>
                  </a:lnTo>
                  <a:lnTo>
                    <a:pt x="73" y="19"/>
                  </a:lnTo>
                  <a:lnTo>
                    <a:pt x="74" y="21"/>
                  </a:lnTo>
                  <a:lnTo>
                    <a:pt x="75" y="24"/>
                  </a:lnTo>
                  <a:lnTo>
                    <a:pt x="75" y="27"/>
                  </a:lnTo>
                  <a:lnTo>
                    <a:pt x="76" y="30"/>
                  </a:lnTo>
                  <a:lnTo>
                    <a:pt x="76" y="33"/>
                  </a:lnTo>
                  <a:lnTo>
                    <a:pt x="76" y="37"/>
                  </a:lnTo>
                  <a:lnTo>
                    <a:pt x="76" y="40"/>
                  </a:lnTo>
                  <a:lnTo>
                    <a:pt x="76" y="44"/>
                  </a:lnTo>
                  <a:lnTo>
                    <a:pt x="76" y="48"/>
                  </a:lnTo>
                  <a:lnTo>
                    <a:pt x="83" y="51"/>
                  </a:lnTo>
                  <a:lnTo>
                    <a:pt x="62" y="69"/>
                  </a:lnTo>
                  <a:lnTo>
                    <a:pt x="52" y="39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61" y="31"/>
                  </a:lnTo>
                  <a:lnTo>
                    <a:pt x="60" y="26"/>
                  </a:lnTo>
                  <a:lnTo>
                    <a:pt x="60" y="22"/>
                  </a:lnTo>
                  <a:lnTo>
                    <a:pt x="59" y="17"/>
                  </a:lnTo>
                  <a:lnTo>
                    <a:pt x="58" y="13"/>
                  </a:lnTo>
                  <a:lnTo>
                    <a:pt x="57" y="12"/>
                  </a:lnTo>
                  <a:lnTo>
                    <a:pt x="56" y="10"/>
                  </a:lnTo>
                  <a:lnTo>
                    <a:pt x="55" y="8"/>
                  </a:lnTo>
                  <a:lnTo>
                    <a:pt x="54" y="7"/>
                  </a:lnTo>
                  <a:lnTo>
                    <a:pt x="51" y="8"/>
                  </a:lnTo>
                  <a:lnTo>
                    <a:pt x="49" y="9"/>
                  </a:lnTo>
                  <a:lnTo>
                    <a:pt x="46" y="10"/>
                  </a:lnTo>
                  <a:lnTo>
                    <a:pt x="43" y="12"/>
                  </a:lnTo>
                  <a:lnTo>
                    <a:pt x="41" y="14"/>
                  </a:lnTo>
                  <a:lnTo>
                    <a:pt x="38" y="16"/>
                  </a:lnTo>
                  <a:lnTo>
                    <a:pt x="35" y="18"/>
                  </a:lnTo>
                  <a:lnTo>
                    <a:pt x="33" y="21"/>
                  </a:lnTo>
                  <a:lnTo>
                    <a:pt x="30" y="24"/>
                  </a:lnTo>
                  <a:lnTo>
                    <a:pt x="28" y="28"/>
                  </a:lnTo>
                  <a:lnTo>
                    <a:pt x="25" y="31"/>
                  </a:lnTo>
                  <a:lnTo>
                    <a:pt x="23" y="35"/>
                  </a:lnTo>
                  <a:lnTo>
                    <a:pt x="21" y="39"/>
                  </a:lnTo>
                  <a:lnTo>
                    <a:pt x="19" y="43"/>
                  </a:lnTo>
                  <a:lnTo>
                    <a:pt x="17" y="48"/>
                  </a:lnTo>
                  <a:lnTo>
                    <a:pt x="15" y="52"/>
                  </a:lnTo>
                  <a:lnTo>
                    <a:pt x="0" y="46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8" name="Group 68"/>
          <p:cNvGrpSpPr>
            <a:grpSpLocks/>
          </p:cNvGrpSpPr>
          <p:nvPr/>
        </p:nvGrpSpPr>
        <p:grpSpPr bwMode="auto">
          <a:xfrm>
            <a:off x="1606550" y="3268663"/>
            <a:ext cx="225425" cy="123825"/>
            <a:chOff x="1012" y="2059"/>
            <a:chExt cx="142" cy="78"/>
          </a:xfrm>
        </p:grpSpPr>
        <p:sp>
          <p:nvSpPr>
            <p:cNvPr id="1655996" name="Oval 69"/>
            <p:cNvSpPr>
              <a:spLocks noChangeArrowheads="1"/>
            </p:cNvSpPr>
            <p:nvPr/>
          </p:nvSpPr>
          <p:spPr bwMode="auto">
            <a:xfrm rot="1860000">
              <a:off x="1012" y="2059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97" name="Freeform 70"/>
            <p:cNvSpPr>
              <a:spLocks/>
            </p:cNvSpPr>
            <p:nvPr/>
          </p:nvSpPr>
          <p:spPr bwMode="auto">
            <a:xfrm>
              <a:off x="1039" y="2064"/>
              <a:ext cx="81" cy="73"/>
            </a:xfrm>
            <a:custGeom>
              <a:avLst/>
              <a:gdLst>
                <a:gd name="T0" fmla="*/ 3 w 81"/>
                <a:gd name="T1" fmla="*/ 29 h 73"/>
                <a:gd name="T2" fmla="*/ 11 w 81"/>
                <a:gd name="T3" fmla="*/ 21 h 73"/>
                <a:gd name="T4" fmla="*/ 18 w 81"/>
                <a:gd name="T5" fmla="*/ 13 h 73"/>
                <a:gd name="T6" fmla="*/ 26 w 81"/>
                <a:gd name="T7" fmla="*/ 8 h 73"/>
                <a:gd name="T8" fmla="*/ 34 w 81"/>
                <a:gd name="T9" fmla="*/ 3 h 73"/>
                <a:gd name="T10" fmla="*/ 41 w 81"/>
                <a:gd name="T11" fmla="*/ 1 h 73"/>
                <a:gd name="T12" fmla="*/ 48 w 81"/>
                <a:gd name="T13" fmla="*/ 0 h 73"/>
                <a:gd name="T14" fmla="*/ 51 w 81"/>
                <a:gd name="T15" fmla="*/ 1 h 73"/>
                <a:gd name="T16" fmla="*/ 54 w 81"/>
                <a:gd name="T17" fmla="*/ 2 h 73"/>
                <a:gd name="T18" fmla="*/ 57 w 81"/>
                <a:gd name="T19" fmla="*/ 3 h 73"/>
                <a:gd name="T20" fmla="*/ 72 w 81"/>
                <a:gd name="T21" fmla="*/ 13 h 73"/>
                <a:gd name="T22" fmla="*/ 75 w 81"/>
                <a:gd name="T23" fmla="*/ 17 h 73"/>
                <a:gd name="T24" fmla="*/ 77 w 81"/>
                <a:gd name="T25" fmla="*/ 21 h 73"/>
                <a:gd name="T26" fmla="*/ 78 w 81"/>
                <a:gd name="T27" fmla="*/ 26 h 73"/>
                <a:gd name="T28" fmla="*/ 78 w 81"/>
                <a:gd name="T29" fmla="*/ 31 h 73"/>
                <a:gd name="T30" fmla="*/ 78 w 81"/>
                <a:gd name="T31" fmla="*/ 38 h 73"/>
                <a:gd name="T32" fmla="*/ 76 w 81"/>
                <a:gd name="T33" fmla="*/ 44 h 73"/>
                <a:gd name="T34" fmla="*/ 74 w 81"/>
                <a:gd name="T35" fmla="*/ 51 h 73"/>
                <a:gd name="T36" fmla="*/ 80 w 81"/>
                <a:gd name="T37" fmla="*/ 60 h 73"/>
                <a:gd name="T38" fmla="*/ 53 w 81"/>
                <a:gd name="T39" fmla="*/ 41 h 73"/>
                <a:gd name="T40" fmla="*/ 61 w 81"/>
                <a:gd name="T41" fmla="*/ 41 h 73"/>
                <a:gd name="T42" fmla="*/ 64 w 81"/>
                <a:gd name="T43" fmla="*/ 30 h 73"/>
                <a:gd name="T44" fmla="*/ 64 w 81"/>
                <a:gd name="T45" fmla="*/ 21 h 73"/>
                <a:gd name="T46" fmla="*/ 63 w 81"/>
                <a:gd name="T47" fmla="*/ 13 h 73"/>
                <a:gd name="T48" fmla="*/ 59 w 81"/>
                <a:gd name="T49" fmla="*/ 10 h 73"/>
                <a:gd name="T50" fmla="*/ 54 w 81"/>
                <a:gd name="T51" fmla="*/ 11 h 73"/>
                <a:gd name="T52" fmla="*/ 47 w 81"/>
                <a:gd name="T53" fmla="*/ 13 h 73"/>
                <a:gd name="T54" fmla="*/ 41 w 81"/>
                <a:gd name="T55" fmla="*/ 17 h 73"/>
                <a:gd name="T56" fmla="*/ 35 w 81"/>
                <a:gd name="T57" fmla="*/ 21 h 73"/>
                <a:gd name="T58" fmla="*/ 28 w 81"/>
                <a:gd name="T59" fmla="*/ 27 h 73"/>
                <a:gd name="T60" fmla="*/ 22 w 81"/>
                <a:gd name="T61" fmla="*/ 33 h 73"/>
                <a:gd name="T62" fmla="*/ 17 w 81"/>
                <a:gd name="T63" fmla="*/ 40 h 73"/>
                <a:gd name="T64" fmla="*/ 0 w 81"/>
                <a:gd name="T65" fmla="*/ 34 h 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1"/>
                <a:gd name="T100" fmla="*/ 0 h 73"/>
                <a:gd name="T101" fmla="*/ 81 w 81"/>
                <a:gd name="T102" fmla="*/ 73 h 7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1" h="73">
                  <a:moveTo>
                    <a:pt x="0" y="34"/>
                  </a:moveTo>
                  <a:lnTo>
                    <a:pt x="3" y="29"/>
                  </a:lnTo>
                  <a:lnTo>
                    <a:pt x="7" y="25"/>
                  </a:lnTo>
                  <a:lnTo>
                    <a:pt x="11" y="21"/>
                  </a:lnTo>
                  <a:lnTo>
                    <a:pt x="15" y="17"/>
                  </a:lnTo>
                  <a:lnTo>
                    <a:pt x="18" y="13"/>
                  </a:lnTo>
                  <a:lnTo>
                    <a:pt x="22" y="10"/>
                  </a:lnTo>
                  <a:lnTo>
                    <a:pt x="26" y="8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8" y="2"/>
                  </a:lnTo>
                  <a:lnTo>
                    <a:pt x="41" y="1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1"/>
                  </a:lnTo>
                  <a:lnTo>
                    <a:pt x="53" y="1"/>
                  </a:lnTo>
                  <a:lnTo>
                    <a:pt x="54" y="2"/>
                  </a:lnTo>
                  <a:lnTo>
                    <a:pt x="56" y="2"/>
                  </a:lnTo>
                  <a:lnTo>
                    <a:pt x="57" y="3"/>
                  </a:lnTo>
                  <a:lnTo>
                    <a:pt x="70" y="12"/>
                  </a:lnTo>
                  <a:lnTo>
                    <a:pt x="72" y="13"/>
                  </a:lnTo>
                  <a:lnTo>
                    <a:pt x="73" y="15"/>
                  </a:lnTo>
                  <a:lnTo>
                    <a:pt x="75" y="17"/>
                  </a:lnTo>
                  <a:lnTo>
                    <a:pt x="76" y="19"/>
                  </a:lnTo>
                  <a:lnTo>
                    <a:pt x="77" y="21"/>
                  </a:lnTo>
                  <a:lnTo>
                    <a:pt x="77" y="23"/>
                  </a:lnTo>
                  <a:lnTo>
                    <a:pt x="78" y="26"/>
                  </a:lnTo>
                  <a:lnTo>
                    <a:pt x="78" y="29"/>
                  </a:lnTo>
                  <a:lnTo>
                    <a:pt x="78" y="31"/>
                  </a:lnTo>
                  <a:lnTo>
                    <a:pt x="78" y="34"/>
                  </a:lnTo>
                  <a:lnTo>
                    <a:pt x="78" y="38"/>
                  </a:lnTo>
                  <a:lnTo>
                    <a:pt x="77" y="41"/>
                  </a:lnTo>
                  <a:lnTo>
                    <a:pt x="76" y="44"/>
                  </a:lnTo>
                  <a:lnTo>
                    <a:pt x="76" y="48"/>
                  </a:lnTo>
                  <a:lnTo>
                    <a:pt x="74" y="51"/>
                  </a:lnTo>
                  <a:lnTo>
                    <a:pt x="73" y="55"/>
                  </a:lnTo>
                  <a:lnTo>
                    <a:pt x="80" y="60"/>
                  </a:lnTo>
                  <a:lnTo>
                    <a:pt x="55" y="72"/>
                  </a:lnTo>
                  <a:lnTo>
                    <a:pt x="53" y="41"/>
                  </a:lnTo>
                  <a:lnTo>
                    <a:pt x="59" y="46"/>
                  </a:lnTo>
                  <a:lnTo>
                    <a:pt x="61" y="41"/>
                  </a:lnTo>
                  <a:lnTo>
                    <a:pt x="63" y="35"/>
                  </a:lnTo>
                  <a:lnTo>
                    <a:pt x="64" y="30"/>
                  </a:lnTo>
                  <a:lnTo>
                    <a:pt x="64" y="25"/>
                  </a:lnTo>
                  <a:lnTo>
                    <a:pt x="64" y="21"/>
                  </a:lnTo>
                  <a:lnTo>
                    <a:pt x="64" y="17"/>
                  </a:lnTo>
                  <a:lnTo>
                    <a:pt x="63" y="13"/>
                  </a:lnTo>
                  <a:lnTo>
                    <a:pt x="62" y="10"/>
                  </a:lnTo>
                  <a:lnTo>
                    <a:pt x="59" y="10"/>
                  </a:lnTo>
                  <a:lnTo>
                    <a:pt x="57" y="10"/>
                  </a:lnTo>
                  <a:lnTo>
                    <a:pt x="54" y="11"/>
                  </a:lnTo>
                  <a:lnTo>
                    <a:pt x="51" y="12"/>
                  </a:lnTo>
                  <a:lnTo>
                    <a:pt x="47" y="13"/>
                  </a:lnTo>
                  <a:lnTo>
                    <a:pt x="44" y="15"/>
                  </a:lnTo>
                  <a:lnTo>
                    <a:pt x="41" y="17"/>
                  </a:lnTo>
                  <a:lnTo>
                    <a:pt x="38" y="19"/>
                  </a:lnTo>
                  <a:lnTo>
                    <a:pt x="35" y="21"/>
                  </a:lnTo>
                  <a:lnTo>
                    <a:pt x="32" y="24"/>
                  </a:lnTo>
                  <a:lnTo>
                    <a:pt x="28" y="27"/>
                  </a:lnTo>
                  <a:lnTo>
                    <a:pt x="25" y="30"/>
                  </a:lnTo>
                  <a:lnTo>
                    <a:pt x="22" y="33"/>
                  </a:lnTo>
                  <a:lnTo>
                    <a:pt x="20" y="36"/>
                  </a:lnTo>
                  <a:lnTo>
                    <a:pt x="17" y="40"/>
                  </a:lnTo>
                  <a:lnTo>
                    <a:pt x="14" y="44"/>
                  </a:lnTo>
                  <a:lnTo>
                    <a:pt x="0" y="34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9" name="Group 71"/>
          <p:cNvGrpSpPr>
            <a:grpSpLocks/>
          </p:cNvGrpSpPr>
          <p:nvPr/>
        </p:nvGrpSpPr>
        <p:grpSpPr bwMode="auto">
          <a:xfrm>
            <a:off x="1506538" y="3379788"/>
            <a:ext cx="225425" cy="125412"/>
            <a:chOff x="949" y="2129"/>
            <a:chExt cx="142" cy="79"/>
          </a:xfrm>
        </p:grpSpPr>
        <p:sp>
          <p:nvSpPr>
            <p:cNvPr id="1655994" name="Oval 72"/>
            <p:cNvSpPr>
              <a:spLocks noChangeArrowheads="1"/>
            </p:cNvSpPr>
            <p:nvPr/>
          </p:nvSpPr>
          <p:spPr bwMode="auto">
            <a:xfrm rot="1560000">
              <a:off x="949" y="2129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95" name="Freeform 73"/>
            <p:cNvSpPr>
              <a:spLocks/>
            </p:cNvSpPr>
            <p:nvPr/>
          </p:nvSpPr>
          <p:spPr bwMode="auto">
            <a:xfrm>
              <a:off x="974" y="2137"/>
              <a:ext cx="83" cy="71"/>
            </a:xfrm>
            <a:custGeom>
              <a:avLst/>
              <a:gdLst>
                <a:gd name="T0" fmla="*/ 3 w 83"/>
                <a:gd name="T1" fmla="*/ 33 h 71"/>
                <a:gd name="T2" fmla="*/ 10 w 83"/>
                <a:gd name="T3" fmla="*/ 24 h 71"/>
                <a:gd name="T4" fmla="*/ 17 w 83"/>
                <a:gd name="T5" fmla="*/ 16 h 71"/>
                <a:gd name="T6" fmla="*/ 24 w 83"/>
                <a:gd name="T7" fmla="*/ 9 h 71"/>
                <a:gd name="T8" fmla="*/ 31 w 83"/>
                <a:gd name="T9" fmla="*/ 4 h 71"/>
                <a:gd name="T10" fmla="*/ 39 w 83"/>
                <a:gd name="T11" fmla="*/ 1 h 71"/>
                <a:gd name="T12" fmla="*/ 44 w 83"/>
                <a:gd name="T13" fmla="*/ 0 h 71"/>
                <a:gd name="T14" fmla="*/ 47 w 83"/>
                <a:gd name="T15" fmla="*/ 0 h 71"/>
                <a:gd name="T16" fmla="*/ 50 w 83"/>
                <a:gd name="T17" fmla="*/ 0 h 71"/>
                <a:gd name="T18" fmla="*/ 53 w 83"/>
                <a:gd name="T19" fmla="*/ 1 h 71"/>
                <a:gd name="T20" fmla="*/ 68 w 83"/>
                <a:gd name="T21" fmla="*/ 10 h 71"/>
                <a:gd name="T22" fmla="*/ 71 w 83"/>
                <a:gd name="T23" fmla="*/ 12 h 71"/>
                <a:gd name="T24" fmla="*/ 74 w 83"/>
                <a:gd name="T25" fmla="*/ 16 h 71"/>
                <a:gd name="T26" fmla="*/ 76 w 83"/>
                <a:gd name="T27" fmla="*/ 20 h 71"/>
                <a:gd name="T28" fmla="*/ 78 w 83"/>
                <a:gd name="T29" fmla="*/ 25 h 71"/>
                <a:gd name="T30" fmla="*/ 78 w 83"/>
                <a:gd name="T31" fmla="*/ 31 h 71"/>
                <a:gd name="T32" fmla="*/ 78 w 83"/>
                <a:gd name="T33" fmla="*/ 38 h 71"/>
                <a:gd name="T34" fmla="*/ 77 w 83"/>
                <a:gd name="T35" fmla="*/ 45 h 71"/>
                <a:gd name="T36" fmla="*/ 75 w 83"/>
                <a:gd name="T37" fmla="*/ 52 h 71"/>
                <a:gd name="T38" fmla="*/ 58 w 83"/>
                <a:gd name="T39" fmla="*/ 70 h 71"/>
                <a:gd name="T40" fmla="*/ 60 w 83"/>
                <a:gd name="T41" fmla="*/ 44 h 71"/>
                <a:gd name="T42" fmla="*/ 62 w 83"/>
                <a:gd name="T43" fmla="*/ 38 h 71"/>
                <a:gd name="T44" fmla="*/ 63 w 83"/>
                <a:gd name="T45" fmla="*/ 28 h 71"/>
                <a:gd name="T46" fmla="*/ 63 w 83"/>
                <a:gd name="T47" fmla="*/ 19 h 71"/>
                <a:gd name="T48" fmla="*/ 61 w 83"/>
                <a:gd name="T49" fmla="*/ 11 h 71"/>
                <a:gd name="T50" fmla="*/ 57 w 83"/>
                <a:gd name="T51" fmla="*/ 8 h 71"/>
                <a:gd name="T52" fmla="*/ 51 w 83"/>
                <a:gd name="T53" fmla="*/ 10 h 71"/>
                <a:gd name="T54" fmla="*/ 45 w 83"/>
                <a:gd name="T55" fmla="*/ 12 h 71"/>
                <a:gd name="T56" fmla="*/ 39 w 83"/>
                <a:gd name="T57" fmla="*/ 16 h 71"/>
                <a:gd name="T58" fmla="*/ 33 w 83"/>
                <a:gd name="T59" fmla="*/ 21 h 71"/>
                <a:gd name="T60" fmla="*/ 28 w 83"/>
                <a:gd name="T61" fmla="*/ 28 h 71"/>
                <a:gd name="T62" fmla="*/ 22 w 83"/>
                <a:gd name="T63" fmla="*/ 34 h 71"/>
                <a:gd name="T64" fmla="*/ 17 w 83"/>
                <a:gd name="T65" fmla="*/ 42 h 71"/>
                <a:gd name="T66" fmla="*/ 0 w 83"/>
                <a:gd name="T67" fmla="*/ 38 h 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3"/>
                <a:gd name="T103" fmla="*/ 0 h 71"/>
                <a:gd name="T104" fmla="*/ 83 w 83"/>
                <a:gd name="T105" fmla="*/ 71 h 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3" h="71">
                  <a:moveTo>
                    <a:pt x="0" y="38"/>
                  </a:moveTo>
                  <a:lnTo>
                    <a:pt x="3" y="33"/>
                  </a:lnTo>
                  <a:lnTo>
                    <a:pt x="6" y="28"/>
                  </a:lnTo>
                  <a:lnTo>
                    <a:pt x="10" y="24"/>
                  </a:lnTo>
                  <a:lnTo>
                    <a:pt x="13" y="20"/>
                  </a:lnTo>
                  <a:lnTo>
                    <a:pt x="17" y="16"/>
                  </a:lnTo>
                  <a:lnTo>
                    <a:pt x="20" y="12"/>
                  </a:lnTo>
                  <a:lnTo>
                    <a:pt x="24" y="9"/>
                  </a:lnTo>
                  <a:lnTo>
                    <a:pt x="28" y="7"/>
                  </a:lnTo>
                  <a:lnTo>
                    <a:pt x="31" y="4"/>
                  </a:lnTo>
                  <a:lnTo>
                    <a:pt x="35" y="3"/>
                  </a:lnTo>
                  <a:lnTo>
                    <a:pt x="39" y="1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1"/>
                  </a:lnTo>
                  <a:lnTo>
                    <a:pt x="53" y="1"/>
                  </a:lnTo>
                  <a:lnTo>
                    <a:pt x="54" y="2"/>
                  </a:lnTo>
                  <a:lnTo>
                    <a:pt x="68" y="10"/>
                  </a:lnTo>
                  <a:lnTo>
                    <a:pt x="70" y="11"/>
                  </a:lnTo>
                  <a:lnTo>
                    <a:pt x="71" y="12"/>
                  </a:lnTo>
                  <a:lnTo>
                    <a:pt x="73" y="14"/>
                  </a:lnTo>
                  <a:lnTo>
                    <a:pt x="74" y="16"/>
                  </a:lnTo>
                  <a:lnTo>
                    <a:pt x="75" y="18"/>
                  </a:lnTo>
                  <a:lnTo>
                    <a:pt x="76" y="20"/>
                  </a:lnTo>
                  <a:lnTo>
                    <a:pt x="77" y="23"/>
                  </a:lnTo>
                  <a:lnTo>
                    <a:pt x="78" y="25"/>
                  </a:lnTo>
                  <a:lnTo>
                    <a:pt x="78" y="28"/>
                  </a:lnTo>
                  <a:lnTo>
                    <a:pt x="78" y="31"/>
                  </a:lnTo>
                  <a:lnTo>
                    <a:pt x="78" y="34"/>
                  </a:lnTo>
                  <a:lnTo>
                    <a:pt x="78" y="38"/>
                  </a:lnTo>
                  <a:lnTo>
                    <a:pt x="77" y="41"/>
                  </a:lnTo>
                  <a:lnTo>
                    <a:pt x="77" y="45"/>
                  </a:lnTo>
                  <a:lnTo>
                    <a:pt x="76" y="48"/>
                  </a:lnTo>
                  <a:lnTo>
                    <a:pt x="75" y="52"/>
                  </a:lnTo>
                  <a:lnTo>
                    <a:pt x="82" y="56"/>
                  </a:lnTo>
                  <a:lnTo>
                    <a:pt x="58" y="70"/>
                  </a:lnTo>
                  <a:lnTo>
                    <a:pt x="53" y="40"/>
                  </a:lnTo>
                  <a:lnTo>
                    <a:pt x="60" y="44"/>
                  </a:lnTo>
                  <a:lnTo>
                    <a:pt x="61" y="41"/>
                  </a:lnTo>
                  <a:lnTo>
                    <a:pt x="62" y="38"/>
                  </a:lnTo>
                  <a:lnTo>
                    <a:pt x="63" y="33"/>
                  </a:lnTo>
                  <a:lnTo>
                    <a:pt x="63" y="28"/>
                  </a:lnTo>
                  <a:lnTo>
                    <a:pt x="63" y="23"/>
                  </a:lnTo>
                  <a:lnTo>
                    <a:pt x="63" y="19"/>
                  </a:lnTo>
                  <a:lnTo>
                    <a:pt x="62" y="15"/>
                  </a:lnTo>
                  <a:lnTo>
                    <a:pt x="61" y="11"/>
                  </a:lnTo>
                  <a:lnTo>
                    <a:pt x="60" y="8"/>
                  </a:lnTo>
                  <a:lnTo>
                    <a:pt x="57" y="8"/>
                  </a:lnTo>
                  <a:lnTo>
                    <a:pt x="54" y="9"/>
                  </a:lnTo>
                  <a:lnTo>
                    <a:pt x="51" y="10"/>
                  </a:lnTo>
                  <a:lnTo>
                    <a:pt x="48" y="11"/>
                  </a:lnTo>
                  <a:lnTo>
                    <a:pt x="45" y="12"/>
                  </a:lnTo>
                  <a:lnTo>
                    <a:pt x="42" y="14"/>
                  </a:lnTo>
                  <a:lnTo>
                    <a:pt x="39" y="16"/>
                  </a:lnTo>
                  <a:lnTo>
                    <a:pt x="36" y="19"/>
                  </a:lnTo>
                  <a:lnTo>
                    <a:pt x="33" y="21"/>
                  </a:lnTo>
                  <a:lnTo>
                    <a:pt x="31" y="24"/>
                  </a:lnTo>
                  <a:lnTo>
                    <a:pt x="28" y="28"/>
                  </a:lnTo>
                  <a:lnTo>
                    <a:pt x="25" y="31"/>
                  </a:lnTo>
                  <a:lnTo>
                    <a:pt x="22" y="34"/>
                  </a:lnTo>
                  <a:lnTo>
                    <a:pt x="20" y="38"/>
                  </a:lnTo>
                  <a:lnTo>
                    <a:pt x="17" y="42"/>
                  </a:lnTo>
                  <a:lnTo>
                    <a:pt x="15" y="46"/>
                  </a:lnTo>
                  <a:lnTo>
                    <a:pt x="0" y="38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10" name="Group 74"/>
          <p:cNvGrpSpPr>
            <a:grpSpLocks/>
          </p:cNvGrpSpPr>
          <p:nvPr/>
        </p:nvGrpSpPr>
        <p:grpSpPr bwMode="auto">
          <a:xfrm>
            <a:off x="1392238" y="2781300"/>
            <a:ext cx="225425" cy="133350"/>
            <a:chOff x="877" y="1752"/>
            <a:chExt cx="142" cy="84"/>
          </a:xfrm>
        </p:grpSpPr>
        <p:sp>
          <p:nvSpPr>
            <p:cNvPr id="1655992" name="Oval 75"/>
            <p:cNvSpPr>
              <a:spLocks noChangeArrowheads="1"/>
            </p:cNvSpPr>
            <p:nvPr/>
          </p:nvSpPr>
          <p:spPr bwMode="auto">
            <a:xfrm rot="-2640000">
              <a:off x="877" y="1752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93" name="Freeform 76"/>
            <p:cNvSpPr>
              <a:spLocks/>
            </p:cNvSpPr>
            <p:nvPr/>
          </p:nvSpPr>
          <p:spPr bwMode="auto">
            <a:xfrm>
              <a:off x="917" y="1758"/>
              <a:ext cx="73" cy="78"/>
            </a:xfrm>
            <a:custGeom>
              <a:avLst/>
              <a:gdLst>
                <a:gd name="T0" fmla="*/ 19 w 73"/>
                <a:gd name="T1" fmla="*/ 72 h 78"/>
                <a:gd name="T2" fmla="*/ 12 w 73"/>
                <a:gd name="T3" fmla="*/ 63 h 78"/>
                <a:gd name="T4" fmla="*/ 7 w 73"/>
                <a:gd name="T5" fmla="*/ 54 h 78"/>
                <a:gd name="T6" fmla="*/ 3 w 73"/>
                <a:gd name="T7" fmla="*/ 45 h 78"/>
                <a:gd name="T8" fmla="*/ 1 w 73"/>
                <a:gd name="T9" fmla="*/ 37 h 78"/>
                <a:gd name="T10" fmla="*/ 0 w 73"/>
                <a:gd name="T11" fmla="*/ 29 h 78"/>
                <a:gd name="T12" fmla="*/ 1 w 73"/>
                <a:gd name="T13" fmla="*/ 22 h 78"/>
                <a:gd name="T14" fmla="*/ 4 w 73"/>
                <a:gd name="T15" fmla="*/ 17 h 78"/>
                <a:gd name="T16" fmla="*/ 18 w 73"/>
                <a:gd name="T17" fmla="*/ 4 h 78"/>
                <a:gd name="T18" fmla="*/ 22 w 73"/>
                <a:gd name="T19" fmla="*/ 2 h 78"/>
                <a:gd name="T20" fmla="*/ 26 w 73"/>
                <a:gd name="T21" fmla="*/ 0 h 78"/>
                <a:gd name="T22" fmla="*/ 31 w 73"/>
                <a:gd name="T23" fmla="*/ 0 h 78"/>
                <a:gd name="T24" fmla="*/ 36 w 73"/>
                <a:gd name="T25" fmla="*/ 0 h 78"/>
                <a:gd name="T26" fmla="*/ 42 w 73"/>
                <a:gd name="T27" fmla="*/ 1 h 78"/>
                <a:gd name="T28" fmla="*/ 48 w 73"/>
                <a:gd name="T29" fmla="*/ 4 h 78"/>
                <a:gd name="T30" fmla="*/ 54 w 73"/>
                <a:gd name="T31" fmla="*/ 7 h 78"/>
                <a:gd name="T32" fmla="*/ 60 w 73"/>
                <a:gd name="T33" fmla="*/ 11 h 78"/>
                <a:gd name="T34" fmla="*/ 72 w 73"/>
                <a:gd name="T35" fmla="*/ 33 h 78"/>
                <a:gd name="T36" fmla="*/ 48 w 73"/>
                <a:gd name="T37" fmla="*/ 22 h 78"/>
                <a:gd name="T38" fmla="*/ 38 w 73"/>
                <a:gd name="T39" fmla="*/ 16 h 78"/>
                <a:gd name="T40" fmla="*/ 30 w 73"/>
                <a:gd name="T41" fmla="*/ 12 h 78"/>
                <a:gd name="T42" fmla="*/ 23 w 73"/>
                <a:gd name="T43" fmla="*/ 11 h 78"/>
                <a:gd name="T44" fmla="*/ 19 w 73"/>
                <a:gd name="T45" fmla="*/ 10 h 78"/>
                <a:gd name="T46" fmla="*/ 16 w 73"/>
                <a:gd name="T47" fmla="*/ 11 h 78"/>
                <a:gd name="T48" fmla="*/ 13 w 73"/>
                <a:gd name="T49" fmla="*/ 14 h 78"/>
                <a:gd name="T50" fmla="*/ 13 w 73"/>
                <a:gd name="T51" fmla="*/ 20 h 78"/>
                <a:gd name="T52" fmla="*/ 13 w 73"/>
                <a:gd name="T53" fmla="*/ 26 h 78"/>
                <a:gd name="T54" fmla="*/ 15 w 73"/>
                <a:gd name="T55" fmla="*/ 33 h 78"/>
                <a:gd name="T56" fmla="*/ 18 w 73"/>
                <a:gd name="T57" fmla="*/ 40 h 78"/>
                <a:gd name="T58" fmla="*/ 22 w 73"/>
                <a:gd name="T59" fmla="*/ 48 h 78"/>
                <a:gd name="T60" fmla="*/ 26 w 73"/>
                <a:gd name="T61" fmla="*/ 55 h 78"/>
                <a:gd name="T62" fmla="*/ 32 w 73"/>
                <a:gd name="T63" fmla="*/ 63 h 78"/>
                <a:gd name="T64" fmla="*/ 23 w 73"/>
                <a:gd name="T65" fmla="*/ 77 h 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78"/>
                <a:gd name="T101" fmla="*/ 73 w 73"/>
                <a:gd name="T102" fmla="*/ 78 h 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78">
                  <a:moveTo>
                    <a:pt x="23" y="77"/>
                  </a:moveTo>
                  <a:lnTo>
                    <a:pt x="19" y="72"/>
                  </a:lnTo>
                  <a:lnTo>
                    <a:pt x="15" y="68"/>
                  </a:lnTo>
                  <a:lnTo>
                    <a:pt x="12" y="63"/>
                  </a:lnTo>
                  <a:lnTo>
                    <a:pt x="9" y="59"/>
                  </a:lnTo>
                  <a:lnTo>
                    <a:pt x="7" y="54"/>
                  </a:lnTo>
                  <a:lnTo>
                    <a:pt x="5" y="49"/>
                  </a:lnTo>
                  <a:lnTo>
                    <a:pt x="3" y="45"/>
                  </a:lnTo>
                  <a:lnTo>
                    <a:pt x="2" y="41"/>
                  </a:lnTo>
                  <a:lnTo>
                    <a:pt x="1" y="37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2" y="20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18" y="4"/>
                  </a:lnTo>
                  <a:lnTo>
                    <a:pt x="20" y="3"/>
                  </a:lnTo>
                  <a:lnTo>
                    <a:pt x="22" y="2"/>
                  </a:lnTo>
                  <a:lnTo>
                    <a:pt x="24" y="1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9" y="1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5"/>
                  </a:lnTo>
                  <a:lnTo>
                    <a:pt x="54" y="7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7" y="6"/>
                  </a:lnTo>
                  <a:lnTo>
                    <a:pt x="72" y="33"/>
                  </a:lnTo>
                  <a:lnTo>
                    <a:pt x="42" y="28"/>
                  </a:lnTo>
                  <a:lnTo>
                    <a:pt x="48" y="22"/>
                  </a:lnTo>
                  <a:lnTo>
                    <a:pt x="43" y="19"/>
                  </a:lnTo>
                  <a:lnTo>
                    <a:pt x="38" y="16"/>
                  </a:lnTo>
                  <a:lnTo>
                    <a:pt x="34" y="14"/>
                  </a:lnTo>
                  <a:lnTo>
                    <a:pt x="30" y="12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1" y="11"/>
                  </a:lnTo>
                  <a:lnTo>
                    <a:pt x="19" y="10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4" y="11"/>
                  </a:lnTo>
                  <a:lnTo>
                    <a:pt x="13" y="14"/>
                  </a:lnTo>
                  <a:lnTo>
                    <a:pt x="13" y="17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4" y="30"/>
                  </a:lnTo>
                  <a:lnTo>
                    <a:pt x="15" y="33"/>
                  </a:lnTo>
                  <a:lnTo>
                    <a:pt x="16" y="37"/>
                  </a:lnTo>
                  <a:lnTo>
                    <a:pt x="18" y="40"/>
                  </a:lnTo>
                  <a:lnTo>
                    <a:pt x="20" y="44"/>
                  </a:lnTo>
                  <a:lnTo>
                    <a:pt x="22" y="48"/>
                  </a:lnTo>
                  <a:lnTo>
                    <a:pt x="24" y="51"/>
                  </a:lnTo>
                  <a:lnTo>
                    <a:pt x="26" y="55"/>
                  </a:lnTo>
                  <a:lnTo>
                    <a:pt x="29" y="59"/>
                  </a:lnTo>
                  <a:lnTo>
                    <a:pt x="32" y="63"/>
                  </a:lnTo>
                  <a:lnTo>
                    <a:pt x="35" y="66"/>
                  </a:lnTo>
                  <a:lnTo>
                    <a:pt x="23" y="77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11" name="Group 77"/>
          <p:cNvGrpSpPr>
            <a:grpSpLocks/>
          </p:cNvGrpSpPr>
          <p:nvPr/>
        </p:nvGrpSpPr>
        <p:grpSpPr bwMode="auto">
          <a:xfrm>
            <a:off x="1544638" y="2828925"/>
            <a:ext cx="225425" cy="130175"/>
            <a:chOff x="973" y="1782"/>
            <a:chExt cx="142" cy="82"/>
          </a:xfrm>
        </p:grpSpPr>
        <p:sp>
          <p:nvSpPr>
            <p:cNvPr id="1655990" name="Oval 78"/>
            <p:cNvSpPr>
              <a:spLocks noChangeArrowheads="1"/>
            </p:cNvSpPr>
            <p:nvPr/>
          </p:nvSpPr>
          <p:spPr bwMode="auto">
            <a:xfrm rot="-2700000">
              <a:off x="973" y="1782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91" name="Freeform 79"/>
            <p:cNvSpPr>
              <a:spLocks/>
            </p:cNvSpPr>
            <p:nvPr/>
          </p:nvSpPr>
          <p:spPr bwMode="auto">
            <a:xfrm>
              <a:off x="1010" y="1786"/>
              <a:ext cx="73" cy="78"/>
            </a:xfrm>
            <a:custGeom>
              <a:avLst/>
              <a:gdLst>
                <a:gd name="T0" fmla="*/ 20 w 73"/>
                <a:gd name="T1" fmla="*/ 73 h 78"/>
                <a:gd name="T2" fmla="*/ 13 w 73"/>
                <a:gd name="T3" fmla="*/ 64 h 78"/>
                <a:gd name="T4" fmla="*/ 8 w 73"/>
                <a:gd name="T5" fmla="*/ 55 h 78"/>
                <a:gd name="T6" fmla="*/ 4 w 73"/>
                <a:gd name="T7" fmla="*/ 46 h 78"/>
                <a:gd name="T8" fmla="*/ 1 w 73"/>
                <a:gd name="T9" fmla="*/ 37 h 78"/>
                <a:gd name="T10" fmla="*/ 0 w 73"/>
                <a:gd name="T11" fmla="*/ 30 h 78"/>
                <a:gd name="T12" fmla="*/ 1 w 73"/>
                <a:gd name="T13" fmla="*/ 23 h 78"/>
                <a:gd name="T14" fmla="*/ 4 w 73"/>
                <a:gd name="T15" fmla="*/ 17 h 78"/>
                <a:gd name="T16" fmla="*/ 18 w 73"/>
                <a:gd name="T17" fmla="*/ 4 h 78"/>
                <a:gd name="T18" fmla="*/ 21 w 73"/>
                <a:gd name="T19" fmla="*/ 2 h 78"/>
                <a:gd name="T20" fmla="*/ 26 w 73"/>
                <a:gd name="T21" fmla="*/ 0 h 78"/>
                <a:gd name="T22" fmla="*/ 30 w 73"/>
                <a:gd name="T23" fmla="*/ 0 h 78"/>
                <a:gd name="T24" fmla="*/ 36 w 73"/>
                <a:gd name="T25" fmla="*/ 0 h 78"/>
                <a:gd name="T26" fmla="*/ 41 w 73"/>
                <a:gd name="T27" fmla="*/ 1 h 78"/>
                <a:gd name="T28" fmla="*/ 47 w 73"/>
                <a:gd name="T29" fmla="*/ 4 h 78"/>
                <a:gd name="T30" fmla="*/ 54 w 73"/>
                <a:gd name="T31" fmla="*/ 7 h 78"/>
                <a:gd name="T32" fmla="*/ 60 w 73"/>
                <a:gd name="T33" fmla="*/ 11 h 78"/>
                <a:gd name="T34" fmla="*/ 72 w 73"/>
                <a:gd name="T35" fmla="*/ 32 h 78"/>
                <a:gd name="T36" fmla="*/ 48 w 73"/>
                <a:gd name="T37" fmla="*/ 22 h 78"/>
                <a:gd name="T38" fmla="*/ 38 w 73"/>
                <a:gd name="T39" fmla="*/ 16 h 78"/>
                <a:gd name="T40" fmla="*/ 29 w 73"/>
                <a:gd name="T41" fmla="*/ 12 h 78"/>
                <a:gd name="T42" fmla="*/ 22 w 73"/>
                <a:gd name="T43" fmla="*/ 11 h 78"/>
                <a:gd name="T44" fmla="*/ 19 w 73"/>
                <a:gd name="T45" fmla="*/ 10 h 78"/>
                <a:gd name="T46" fmla="*/ 15 w 73"/>
                <a:gd name="T47" fmla="*/ 11 h 78"/>
                <a:gd name="T48" fmla="*/ 12 w 73"/>
                <a:gd name="T49" fmla="*/ 14 h 78"/>
                <a:gd name="T50" fmla="*/ 12 w 73"/>
                <a:gd name="T51" fmla="*/ 20 h 78"/>
                <a:gd name="T52" fmla="*/ 13 w 73"/>
                <a:gd name="T53" fmla="*/ 26 h 78"/>
                <a:gd name="T54" fmla="*/ 15 w 73"/>
                <a:gd name="T55" fmla="*/ 33 h 78"/>
                <a:gd name="T56" fmla="*/ 18 w 73"/>
                <a:gd name="T57" fmla="*/ 40 h 78"/>
                <a:gd name="T58" fmla="*/ 22 w 73"/>
                <a:gd name="T59" fmla="*/ 48 h 78"/>
                <a:gd name="T60" fmla="*/ 27 w 73"/>
                <a:gd name="T61" fmla="*/ 55 h 78"/>
                <a:gd name="T62" fmla="*/ 33 w 73"/>
                <a:gd name="T63" fmla="*/ 63 h 78"/>
                <a:gd name="T64" fmla="*/ 24 w 73"/>
                <a:gd name="T65" fmla="*/ 77 h 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78"/>
                <a:gd name="T101" fmla="*/ 73 w 73"/>
                <a:gd name="T102" fmla="*/ 78 h 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78">
                  <a:moveTo>
                    <a:pt x="24" y="77"/>
                  </a:moveTo>
                  <a:lnTo>
                    <a:pt x="20" y="73"/>
                  </a:lnTo>
                  <a:lnTo>
                    <a:pt x="16" y="68"/>
                  </a:lnTo>
                  <a:lnTo>
                    <a:pt x="13" y="64"/>
                  </a:lnTo>
                  <a:lnTo>
                    <a:pt x="10" y="59"/>
                  </a:lnTo>
                  <a:lnTo>
                    <a:pt x="8" y="55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1" y="37"/>
                  </a:lnTo>
                  <a:lnTo>
                    <a:pt x="1" y="33"/>
                  </a:lnTo>
                  <a:lnTo>
                    <a:pt x="0" y="30"/>
                  </a:lnTo>
                  <a:lnTo>
                    <a:pt x="1" y="26"/>
                  </a:lnTo>
                  <a:lnTo>
                    <a:pt x="1" y="23"/>
                  </a:lnTo>
                  <a:lnTo>
                    <a:pt x="2" y="20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18" y="4"/>
                  </a:lnTo>
                  <a:lnTo>
                    <a:pt x="20" y="3"/>
                  </a:lnTo>
                  <a:lnTo>
                    <a:pt x="21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1"/>
                  </a:lnTo>
                  <a:lnTo>
                    <a:pt x="41" y="1"/>
                  </a:lnTo>
                  <a:lnTo>
                    <a:pt x="44" y="2"/>
                  </a:lnTo>
                  <a:lnTo>
                    <a:pt x="47" y="4"/>
                  </a:lnTo>
                  <a:lnTo>
                    <a:pt x="51" y="5"/>
                  </a:lnTo>
                  <a:lnTo>
                    <a:pt x="54" y="7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6" y="5"/>
                  </a:lnTo>
                  <a:lnTo>
                    <a:pt x="72" y="32"/>
                  </a:lnTo>
                  <a:lnTo>
                    <a:pt x="42" y="28"/>
                  </a:lnTo>
                  <a:lnTo>
                    <a:pt x="48" y="22"/>
                  </a:lnTo>
                  <a:lnTo>
                    <a:pt x="43" y="19"/>
                  </a:lnTo>
                  <a:lnTo>
                    <a:pt x="38" y="16"/>
                  </a:lnTo>
                  <a:lnTo>
                    <a:pt x="34" y="14"/>
                  </a:lnTo>
                  <a:lnTo>
                    <a:pt x="29" y="12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0" y="11"/>
                  </a:lnTo>
                  <a:lnTo>
                    <a:pt x="19" y="10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2" y="14"/>
                  </a:lnTo>
                  <a:lnTo>
                    <a:pt x="12" y="17"/>
                  </a:lnTo>
                  <a:lnTo>
                    <a:pt x="12" y="20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4" y="30"/>
                  </a:lnTo>
                  <a:lnTo>
                    <a:pt x="15" y="33"/>
                  </a:lnTo>
                  <a:lnTo>
                    <a:pt x="17" y="37"/>
                  </a:lnTo>
                  <a:lnTo>
                    <a:pt x="18" y="40"/>
                  </a:lnTo>
                  <a:lnTo>
                    <a:pt x="20" y="44"/>
                  </a:lnTo>
                  <a:lnTo>
                    <a:pt x="22" y="48"/>
                  </a:lnTo>
                  <a:lnTo>
                    <a:pt x="25" y="51"/>
                  </a:lnTo>
                  <a:lnTo>
                    <a:pt x="27" y="55"/>
                  </a:lnTo>
                  <a:lnTo>
                    <a:pt x="30" y="59"/>
                  </a:lnTo>
                  <a:lnTo>
                    <a:pt x="33" y="63"/>
                  </a:lnTo>
                  <a:lnTo>
                    <a:pt x="36" y="66"/>
                  </a:lnTo>
                  <a:lnTo>
                    <a:pt x="24" y="77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12" name="Group 80"/>
          <p:cNvGrpSpPr>
            <a:grpSpLocks/>
          </p:cNvGrpSpPr>
          <p:nvPr/>
        </p:nvGrpSpPr>
        <p:grpSpPr bwMode="auto">
          <a:xfrm>
            <a:off x="6867525" y="3213100"/>
            <a:ext cx="125413" cy="225425"/>
            <a:chOff x="4326" y="2024"/>
            <a:chExt cx="79" cy="142"/>
          </a:xfrm>
        </p:grpSpPr>
        <p:sp>
          <p:nvSpPr>
            <p:cNvPr id="1655988" name="Oval 81"/>
            <p:cNvSpPr>
              <a:spLocks noChangeArrowheads="1"/>
            </p:cNvSpPr>
            <p:nvPr/>
          </p:nvSpPr>
          <p:spPr bwMode="auto">
            <a:xfrm rot="-2880000">
              <a:off x="4294" y="2056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89" name="Freeform 82"/>
            <p:cNvSpPr>
              <a:spLocks/>
            </p:cNvSpPr>
            <p:nvPr/>
          </p:nvSpPr>
          <p:spPr bwMode="auto">
            <a:xfrm>
              <a:off x="4332" y="2058"/>
              <a:ext cx="73" cy="79"/>
            </a:xfrm>
            <a:custGeom>
              <a:avLst/>
              <a:gdLst>
                <a:gd name="T0" fmla="*/ 22 w 73"/>
                <a:gd name="T1" fmla="*/ 74 h 79"/>
                <a:gd name="T2" fmla="*/ 15 w 73"/>
                <a:gd name="T3" fmla="*/ 65 h 79"/>
                <a:gd name="T4" fmla="*/ 8 w 73"/>
                <a:gd name="T5" fmla="*/ 56 h 79"/>
                <a:gd name="T6" fmla="*/ 4 w 73"/>
                <a:gd name="T7" fmla="*/ 48 h 79"/>
                <a:gd name="T8" fmla="*/ 1 w 73"/>
                <a:gd name="T9" fmla="*/ 39 h 79"/>
                <a:gd name="T10" fmla="*/ 0 w 73"/>
                <a:gd name="T11" fmla="*/ 32 h 79"/>
                <a:gd name="T12" fmla="*/ 1 w 73"/>
                <a:gd name="T13" fmla="*/ 25 h 79"/>
                <a:gd name="T14" fmla="*/ 3 w 73"/>
                <a:gd name="T15" fmla="*/ 19 h 79"/>
                <a:gd name="T16" fmla="*/ 5 w 73"/>
                <a:gd name="T17" fmla="*/ 17 h 79"/>
                <a:gd name="T18" fmla="*/ 18 w 73"/>
                <a:gd name="T19" fmla="*/ 4 h 79"/>
                <a:gd name="T20" fmla="*/ 21 w 73"/>
                <a:gd name="T21" fmla="*/ 2 h 79"/>
                <a:gd name="T22" fmla="*/ 26 w 73"/>
                <a:gd name="T23" fmla="*/ 0 h 79"/>
                <a:gd name="T24" fmla="*/ 31 w 73"/>
                <a:gd name="T25" fmla="*/ 0 h 79"/>
                <a:gd name="T26" fmla="*/ 37 w 73"/>
                <a:gd name="T27" fmla="*/ 1 h 79"/>
                <a:gd name="T28" fmla="*/ 43 w 73"/>
                <a:gd name="T29" fmla="*/ 2 h 79"/>
                <a:gd name="T30" fmla="*/ 49 w 73"/>
                <a:gd name="T31" fmla="*/ 5 h 79"/>
                <a:gd name="T32" fmla="*/ 56 w 73"/>
                <a:gd name="T33" fmla="*/ 8 h 79"/>
                <a:gd name="T34" fmla="*/ 65 w 73"/>
                <a:gd name="T35" fmla="*/ 4 h 79"/>
                <a:gd name="T36" fmla="*/ 41 w 73"/>
                <a:gd name="T37" fmla="*/ 28 h 79"/>
                <a:gd name="T38" fmla="*/ 42 w 73"/>
                <a:gd name="T39" fmla="*/ 19 h 79"/>
                <a:gd name="T40" fmla="*/ 33 w 73"/>
                <a:gd name="T41" fmla="*/ 15 h 79"/>
                <a:gd name="T42" fmla="*/ 26 w 73"/>
                <a:gd name="T43" fmla="*/ 13 h 79"/>
                <a:gd name="T44" fmla="*/ 21 w 73"/>
                <a:gd name="T45" fmla="*/ 12 h 79"/>
                <a:gd name="T46" fmla="*/ 17 w 73"/>
                <a:gd name="T47" fmla="*/ 12 h 79"/>
                <a:gd name="T48" fmla="*/ 14 w 73"/>
                <a:gd name="T49" fmla="*/ 12 h 79"/>
                <a:gd name="T50" fmla="*/ 12 w 73"/>
                <a:gd name="T51" fmla="*/ 16 h 79"/>
                <a:gd name="T52" fmla="*/ 12 w 73"/>
                <a:gd name="T53" fmla="*/ 22 h 79"/>
                <a:gd name="T54" fmla="*/ 13 w 73"/>
                <a:gd name="T55" fmla="*/ 28 h 79"/>
                <a:gd name="T56" fmla="*/ 15 w 73"/>
                <a:gd name="T57" fmla="*/ 35 h 79"/>
                <a:gd name="T58" fmla="*/ 18 w 73"/>
                <a:gd name="T59" fmla="*/ 42 h 79"/>
                <a:gd name="T60" fmla="*/ 23 w 73"/>
                <a:gd name="T61" fmla="*/ 49 h 79"/>
                <a:gd name="T62" fmla="*/ 28 w 73"/>
                <a:gd name="T63" fmla="*/ 57 h 79"/>
                <a:gd name="T64" fmla="*/ 34 w 73"/>
                <a:gd name="T65" fmla="*/ 64 h 79"/>
                <a:gd name="T66" fmla="*/ 26 w 73"/>
                <a:gd name="T67" fmla="*/ 78 h 7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3"/>
                <a:gd name="T103" fmla="*/ 0 h 79"/>
                <a:gd name="T104" fmla="*/ 73 w 73"/>
                <a:gd name="T105" fmla="*/ 79 h 7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3" h="79">
                  <a:moveTo>
                    <a:pt x="26" y="78"/>
                  </a:moveTo>
                  <a:lnTo>
                    <a:pt x="22" y="74"/>
                  </a:lnTo>
                  <a:lnTo>
                    <a:pt x="18" y="70"/>
                  </a:lnTo>
                  <a:lnTo>
                    <a:pt x="15" y="65"/>
                  </a:lnTo>
                  <a:lnTo>
                    <a:pt x="11" y="61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8"/>
                  </a:lnTo>
                  <a:lnTo>
                    <a:pt x="2" y="43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2" y="22"/>
                  </a:lnTo>
                  <a:lnTo>
                    <a:pt x="3" y="19"/>
                  </a:lnTo>
                  <a:lnTo>
                    <a:pt x="4" y="18"/>
                  </a:lnTo>
                  <a:lnTo>
                    <a:pt x="5" y="17"/>
                  </a:lnTo>
                  <a:lnTo>
                    <a:pt x="16" y="5"/>
                  </a:lnTo>
                  <a:lnTo>
                    <a:pt x="18" y="4"/>
                  </a:lnTo>
                  <a:lnTo>
                    <a:pt x="19" y="3"/>
                  </a:lnTo>
                  <a:lnTo>
                    <a:pt x="21" y="2"/>
                  </a:lnTo>
                  <a:lnTo>
                    <a:pt x="24" y="1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7" y="1"/>
                  </a:lnTo>
                  <a:lnTo>
                    <a:pt x="40" y="1"/>
                  </a:lnTo>
                  <a:lnTo>
                    <a:pt x="43" y="2"/>
                  </a:lnTo>
                  <a:lnTo>
                    <a:pt x="46" y="3"/>
                  </a:lnTo>
                  <a:lnTo>
                    <a:pt x="49" y="5"/>
                  </a:lnTo>
                  <a:lnTo>
                    <a:pt x="52" y="6"/>
                  </a:lnTo>
                  <a:lnTo>
                    <a:pt x="56" y="8"/>
                  </a:lnTo>
                  <a:lnTo>
                    <a:pt x="59" y="10"/>
                  </a:lnTo>
                  <a:lnTo>
                    <a:pt x="65" y="4"/>
                  </a:lnTo>
                  <a:lnTo>
                    <a:pt x="72" y="31"/>
                  </a:lnTo>
                  <a:lnTo>
                    <a:pt x="41" y="28"/>
                  </a:lnTo>
                  <a:lnTo>
                    <a:pt x="47" y="22"/>
                  </a:lnTo>
                  <a:lnTo>
                    <a:pt x="42" y="19"/>
                  </a:lnTo>
                  <a:lnTo>
                    <a:pt x="37" y="17"/>
                  </a:lnTo>
                  <a:lnTo>
                    <a:pt x="33" y="15"/>
                  </a:lnTo>
                  <a:lnTo>
                    <a:pt x="28" y="13"/>
                  </a:lnTo>
                  <a:lnTo>
                    <a:pt x="26" y="13"/>
                  </a:lnTo>
                  <a:lnTo>
                    <a:pt x="24" y="12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2" y="13"/>
                  </a:lnTo>
                  <a:lnTo>
                    <a:pt x="12" y="16"/>
                  </a:lnTo>
                  <a:lnTo>
                    <a:pt x="11" y="19"/>
                  </a:lnTo>
                  <a:lnTo>
                    <a:pt x="12" y="22"/>
                  </a:lnTo>
                  <a:lnTo>
                    <a:pt x="12" y="25"/>
                  </a:lnTo>
                  <a:lnTo>
                    <a:pt x="13" y="28"/>
                  </a:lnTo>
                  <a:lnTo>
                    <a:pt x="14" y="32"/>
                  </a:lnTo>
                  <a:lnTo>
                    <a:pt x="15" y="35"/>
                  </a:lnTo>
                  <a:lnTo>
                    <a:pt x="17" y="38"/>
                  </a:lnTo>
                  <a:lnTo>
                    <a:pt x="18" y="42"/>
                  </a:lnTo>
                  <a:lnTo>
                    <a:pt x="20" y="46"/>
                  </a:lnTo>
                  <a:lnTo>
                    <a:pt x="23" y="49"/>
                  </a:lnTo>
                  <a:lnTo>
                    <a:pt x="25" y="53"/>
                  </a:lnTo>
                  <a:lnTo>
                    <a:pt x="28" y="57"/>
                  </a:lnTo>
                  <a:lnTo>
                    <a:pt x="31" y="60"/>
                  </a:lnTo>
                  <a:lnTo>
                    <a:pt x="34" y="64"/>
                  </a:lnTo>
                  <a:lnTo>
                    <a:pt x="37" y="67"/>
                  </a:lnTo>
                  <a:lnTo>
                    <a:pt x="26" y="78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13" name="Group 83"/>
          <p:cNvGrpSpPr>
            <a:grpSpLocks/>
          </p:cNvGrpSpPr>
          <p:nvPr/>
        </p:nvGrpSpPr>
        <p:grpSpPr bwMode="auto">
          <a:xfrm>
            <a:off x="6623050" y="3205163"/>
            <a:ext cx="225425" cy="133350"/>
            <a:chOff x="4172" y="2019"/>
            <a:chExt cx="142" cy="84"/>
          </a:xfrm>
        </p:grpSpPr>
        <p:sp>
          <p:nvSpPr>
            <p:cNvPr id="1655986" name="Oval 84"/>
            <p:cNvSpPr>
              <a:spLocks noChangeArrowheads="1"/>
            </p:cNvSpPr>
            <p:nvPr/>
          </p:nvSpPr>
          <p:spPr bwMode="auto">
            <a:xfrm rot="-2700000">
              <a:off x="4172" y="2019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87" name="Freeform 85"/>
            <p:cNvSpPr>
              <a:spLocks/>
            </p:cNvSpPr>
            <p:nvPr/>
          </p:nvSpPr>
          <p:spPr bwMode="auto">
            <a:xfrm>
              <a:off x="4212" y="2025"/>
              <a:ext cx="73" cy="78"/>
            </a:xfrm>
            <a:custGeom>
              <a:avLst/>
              <a:gdLst>
                <a:gd name="T0" fmla="*/ 19 w 73"/>
                <a:gd name="T1" fmla="*/ 73 h 78"/>
                <a:gd name="T2" fmla="*/ 13 w 73"/>
                <a:gd name="T3" fmla="*/ 64 h 78"/>
                <a:gd name="T4" fmla="*/ 7 w 73"/>
                <a:gd name="T5" fmla="*/ 55 h 78"/>
                <a:gd name="T6" fmla="*/ 3 w 73"/>
                <a:gd name="T7" fmla="*/ 46 h 78"/>
                <a:gd name="T8" fmla="*/ 1 w 73"/>
                <a:gd name="T9" fmla="*/ 37 h 78"/>
                <a:gd name="T10" fmla="*/ 0 w 73"/>
                <a:gd name="T11" fmla="*/ 30 h 78"/>
                <a:gd name="T12" fmla="*/ 1 w 73"/>
                <a:gd name="T13" fmla="*/ 23 h 78"/>
                <a:gd name="T14" fmla="*/ 4 w 73"/>
                <a:gd name="T15" fmla="*/ 17 h 78"/>
                <a:gd name="T16" fmla="*/ 18 w 73"/>
                <a:gd name="T17" fmla="*/ 4 h 78"/>
                <a:gd name="T18" fmla="*/ 21 w 73"/>
                <a:gd name="T19" fmla="*/ 2 h 78"/>
                <a:gd name="T20" fmla="*/ 26 w 73"/>
                <a:gd name="T21" fmla="*/ 0 h 78"/>
                <a:gd name="T22" fmla="*/ 30 w 73"/>
                <a:gd name="T23" fmla="*/ 0 h 78"/>
                <a:gd name="T24" fmla="*/ 36 w 73"/>
                <a:gd name="T25" fmla="*/ 0 h 78"/>
                <a:gd name="T26" fmla="*/ 41 w 73"/>
                <a:gd name="T27" fmla="*/ 1 h 78"/>
                <a:gd name="T28" fmla="*/ 47 w 73"/>
                <a:gd name="T29" fmla="*/ 4 h 78"/>
                <a:gd name="T30" fmla="*/ 54 w 73"/>
                <a:gd name="T31" fmla="*/ 7 h 78"/>
                <a:gd name="T32" fmla="*/ 60 w 73"/>
                <a:gd name="T33" fmla="*/ 11 h 78"/>
                <a:gd name="T34" fmla="*/ 72 w 73"/>
                <a:gd name="T35" fmla="*/ 33 h 78"/>
                <a:gd name="T36" fmla="*/ 48 w 73"/>
                <a:gd name="T37" fmla="*/ 22 h 78"/>
                <a:gd name="T38" fmla="*/ 38 w 73"/>
                <a:gd name="T39" fmla="*/ 16 h 78"/>
                <a:gd name="T40" fmla="*/ 30 w 73"/>
                <a:gd name="T41" fmla="*/ 12 h 78"/>
                <a:gd name="T42" fmla="*/ 23 w 73"/>
                <a:gd name="T43" fmla="*/ 11 h 78"/>
                <a:gd name="T44" fmla="*/ 19 w 73"/>
                <a:gd name="T45" fmla="*/ 10 h 78"/>
                <a:gd name="T46" fmla="*/ 16 w 73"/>
                <a:gd name="T47" fmla="*/ 11 h 78"/>
                <a:gd name="T48" fmla="*/ 13 w 73"/>
                <a:gd name="T49" fmla="*/ 14 h 78"/>
                <a:gd name="T50" fmla="*/ 13 w 73"/>
                <a:gd name="T51" fmla="*/ 20 h 78"/>
                <a:gd name="T52" fmla="*/ 13 w 73"/>
                <a:gd name="T53" fmla="*/ 26 h 78"/>
                <a:gd name="T54" fmla="*/ 15 w 73"/>
                <a:gd name="T55" fmla="*/ 33 h 78"/>
                <a:gd name="T56" fmla="*/ 18 w 73"/>
                <a:gd name="T57" fmla="*/ 40 h 78"/>
                <a:gd name="T58" fmla="*/ 22 w 73"/>
                <a:gd name="T59" fmla="*/ 48 h 78"/>
                <a:gd name="T60" fmla="*/ 27 w 73"/>
                <a:gd name="T61" fmla="*/ 55 h 78"/>
                <a:gd name="T62" fmla="*/ 33 w 73"/>
                <a:gd name="T63" fmla="*/ 63 h 78"/>
                <a:gd name="T64" fmla="*/ 23 w 73"/>
                <a:gd name="T65" fmla="*/ 77 h 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78"/>
                <a:gd name="T101" fmla="*/ 73 w 73"/>
                <a:gd name="T102" fmla="*/ 78 h 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78">
                  <a:moveTo>
                    <a:pt x="23" y="77"/>
                  </a:moveTo>
                  <a:lnTo>
                    <a:pt x="19" y="73"/>
                  </a:lnTo>
                  <a:lnTo>
                    <a:pt x="16" y="68"/>
                  </a:lnTo>
                  <a:lnTo>
                    <a:pt x="13" y="64"/>
                  </a:lnTo>
                  <a:lnTo>
                    <a:pt x="10" y="59"/>
                  </a:lnTo>
                  <a:lnTo>
                    <a:pt x="7" y="55"/>
                  </a:lnTo>
                  <a:lnTo>
                    <a:pt x="5" y="50"/>
                  </a:lnTo>
                  <a:lnTo>
                    <a:pt x="3" y="46"/>
                  </a:lnTo>
                  <a:lnTo>
                    <a:pt x="2" y="42"/>
                  </a:lnTo>
                  <a:lnTo>
                    <a:pt x="1" y="37"/>
                  </a:lnTo>
                  <a:lnTo>
                    <a:pt x="1" y="33"/>
                  </a:lnTo>
                  <a:lnTo>
                    <a:pt x="0" y="30"/>
                  </a:lnTo>
                  <a:lnTo>
                    <a:pt x="1" y="26"/>
                  </a:lnTo>
                  <a:lnTo>
                    <a:pt x="1" y="23"/>
                  </a:lnTo>
                  <a:lnTo>
                    <a:pt x="2" y="20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18" y="4"/>
                  </a:lnTo>
                  <a:lnTo>
                    <a:pt x="20" y="3"/>
                  </a:lnTo>
                  <a:lnTo>
                    <a:pt x="21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1"/>
                  </a:lnTo>
                  <a:lnTo>
                    <a:pt x="41" y="1"/>
                  </a:lnTo>
                  <a:lnTo>
                    <a:pt x="44" y="2"/>
                  </a:lnTo>
                  <a:lnTo>
                    <a:pt x="47" y="4"/>
                  </a:lnTo>
                  <a:lnTo>
                    <a:pt x="51" y="5"/>
                  </a:lnTo>
                  <a:lnTo>
                    <a:pt x="54" y="7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6" y="5"/>
                  </a:lnTo>
                  <a:lnTo>
                    <a:pt x="72" y="33"/>
                  </a:lnTo>
                  <a:lnTo>
                    <a:pt x="42" y="28"/>
                  </a:lnTo>
                  <a:lnTo>
                    <a:pt x="48" y="22"/>
                  </a:lnTo>
                  <a:lnTo>
                    <a:pt x="43" y="19"/>
                  </a:lnTo>
                  <a:lnTo>
                    <a:pt x="38" y="16"/>
                  </a:lnTo>
                  <a:lnTo>
                    <a:pt x="34" y="14"/>
                  </a:lnTo>
                  <a:lnTo>
                    <a:pt x="30" y="12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1" y="11"/>
                  </a:lnTo>
                  <a:lnTo>
                    <a:pt x="19" y="10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4" y="11"/>
                  </a:lnTo>
                  <a:lnTo>
                    <a:pt x="13" y="14"/>
                  </a:lnTo>
                  <a:lnTo>
                    <a:pt x="13" y="17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4" y="30"/>
                  </a:lnTo>
                  <a:lnTo>
                    <a:pt x="15" y="33"/>
                  </a:lnTo>
                  <a:lnTo>
                    <a:pt x="16" y="37"/>
                  </a:lnTo>
                  <a:lnTo>
                    <a:pt x="18" y="40"/>
                  </a:lnTo>
                  <a:lnTo>
                    <a:pt x="20" y="44"/>
                  </a:lnTo>
                  <a:lnTo>
                    <a:pt x="22" y="48"/>
                  </a:lnTo>
                  <a:lnTo>
                    <a:pt x="24" y="51"/>
                  </a:lnTo>
                  <a:lnTo>
                    <a:pt x="27" y="55"/>
                  </a:lnTo>
                  <a:lnTo>
                    <a:pt x="30" y="59"/>
                  </a:lnTo>
                  <a:lnTo>
                    <a:pt x="33" y="63"/>
                  </a:lnTo>
                  <a:lnTo>
                    <a:pt x="36" y="66"/>
                  </a:lnTo>
                  <a:lnTo>
                    <a:pt x="23" y="77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sp>
        <p:nvSpPr>
          <p:cNvPr id="1655876" name="Freeform 86"/>
          <p:cNvSpPr>
            <a:spLocks/>
          </p:cNvSpPr>
          <p:nvPr/>
        </p:nvSpPr>
        <p:spPr bwMode="auto">
          <a:xfrm>
            <a:off x="2463800" y="4903788"/>
            <a:ext cx="282575" cy="142875"/>
          </a:xfrm>
          <a:custGeom>
            <a:avLst/>
            <a:gdLst>
              <a:gd name="T0" fmla="*/ 2147483647 w 178"/>
              <a:gd name="T1" fmla="*/ 0 h 90"/>
              <a:gd name="T2" fmla="*/ 2147483647 w 178"/>
              <a:gd name="T3" fmla="*/ 2147483647 h 90"/>
              <a:gd name="T4" fmla="*/ 2147483647 w 178"/>
              <a:gd name="T5" fmla="*/ 2147483647 h 90"/>
              <a:gd name="T6" fmla="*/ 0 w 178"/>
              <a:gd name="T7" fmla="*/ 2147483647 h 90"/>
              <a:gd name="T8" fmla="*/ 0 60000 65536"/>
              <a:gd name="T9" fmla="*/ 0 60000 65536"/>
              <a:gd name="T10" fmla="*/ 0 60000 65536"/>
              <a:gd name="T11" fmla="*/ 0 60000 65536"/>
              <a:gd name="T12" fmla="*/ 0 w 178"/>
              <a:gd name="T13" fmla="*/ 0 h 90"/>
              <a:gd name="T14" fmla="*/ 178 w 178"/>
              <a:gd name="T15" fmla="*/ 90 h 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8" h="90">
                <a:moveTo>
                  <a:pt x="177" y="0"/>
                </a:moveTo>
                <a:lnTo>
                  <a:pt x="138" y="44"/>
                </a:lnTo>
                <a:lnTo>
                  <a:pt x="155" y="89"/>
                </a:lnTo>
                <a:lnTo>
                  <a:pt x="0" y="36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77" name="Line 87"/>
          <p:cNvSpPr>
            <a:spLocks noChangeShapeType="1"/>
          </p:cNvSpPr>
          <p:nvPr/>
        </p:nvSpPr>
        <p:spPr bwMode="auto">
          <a:xfrm>
            <a:off x="1651000" y="4679950"/>
            <a:ext cx="201613" cy="635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55878" name="Freeform 88"/>
          <p:cNvSpPr>
            <a:spLocks/>
          </p:cNvSpPr>
          <p:nvPr/>
        </p:nvSpPr>
        <p:spPr bwMode="auto">
          <a:xfrm>
            <a:off x="1595438" y="4721225"/>
            <a:ext cx="165100" cy="146050"/>
          </a:xfrm>
          <a:custGeom>
            <a:avLst/>
            <a:gdLst>
              <a:gd name="T0" fmla="*/ 0 w 104"/>
              <a:gd name="T1" fmla="*/ 2147483647 h 92"/>
              <a:gd name="T2" fmla="*/ 2147483647 w 104"/>
              <a:gd name="T3" fmla="*/ 2147483647 h 92"/>
              <a:gd name="T4" fmla="*/ 2147483647 w 104"/>
              <a:gd name="T5" fmla="*/ 0 h 92"/>
              <a:gd name="T6" fmla="*/ 0 60000 65536"/>
              <a:gd name="T7" fmla="*/ 0 60000 65536"/>
              <a:gd name="T8" fmla="*/ 0 60000 65536"/>
              <a:gd name="T9" fmla="*/ 0 w 104"/>
              <a:gd name="T10" fmla="*/ 0 h 92"/>
              <a:gd name="T11" fmla="*/ 104 w 104"/>
              <a:gd name="T12" fmla="*/ 92 h 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92">
                <a:moveTo>
                  <a:pt x="0" y="67"/>
                </a:moveTo>
                <a:lnTo>
                  <a:pt x="73" y="91"/>
                </a:lnTo>
                <a:lnTo>
                  <a:pt x="103" y="0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79" name="Freeform 89"/>
          <p:cNvSpPr>
            <a:spLocks/>
          </p:cNvSpPr>
          <p:nvPr/>
        </p:nvSpPr>
        <p:spPr bwMode="auto">
          <a:xfrm>
            <a:off x="3016250" y="4860925"/>
            <a:ext cx="82550" cy="268288"/>
          </a:xfrm>
          <a:custGeom>
            <a:avLst/>
            <a:gdLst>
              <a:gd name="T0" fmla="*/ 2147483647 w 52"/>
              <a:gd name="T1" fmla="*/ 0 h 169"/>
              <a:gd name="T2" fmla="*/ 2147483647 w 52"/>
              <a:gd name="T3" fmla="*/ 2147483647 h 169"/>
              <a:gd name="T4" fmla="*/ 0 w 52"/>
              <a:gd name="T5" fmla="*/ 2147483647 h 169"/>
              <a:gd name="T6" fmla="*/ 0 60000 65536"/>
              <a:gd name="T7" fmla="*/ 0 60000 65536"/>
              <a:gd name="T8" fmla="*/ 0 60000 65536"/>
              <a:gd name="T9" fmla="*/ 0 w 52"/>
              <a:gd name="T10" fmla="*/ 0 h 169"/>
              <a:gd name="T11" fmla="*/ 52 w 52"/>
              <a:gd name="T12" fmla="*/ 169 h 1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" h="169">
                <a:moveTo>
                  <a:pt x="8" y="0"/>
                </a:moveTo>
                <a:lnTo>
                  <a:pt x="51" y="54"/>
                </a:lnTo>
                <a:lnTo>
                  <a:pt x="0" y="168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80" name="Oval 90"/>
          <p:cNvSpPr>
            <a:spLocks noChangeArrowheads="1"/>
          </p:cNvSpPr>
          <p:nvPr/>
        </p:nvSpPr>
        <p:spPr bwMode="auto">
          <a:xfrm>
            <a:off x="2743200" y="4835525"/>
            <a:ext cx="325438" cy="1746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81" name="Freeform 91"/>
          <p:cNvSpPr>
            <a:spLocks/>
          </p:cNvSpPr>
          <p:nvPr/>
        </p:nvSpPr>
        <p:spPr bwMode="auto">
          <a:xfrm>
            <a:off x="4202113" y="4408488"/>
            <a:ext cx="388937" cy="601662"/>
          </a:xfrm>
          <a:custGeom>
            <a:avLst/>
            <a:gdLst>
              <a:gd name="T0" fmla="*/ 2147483647 w 245"/>
              <a:gd name="T1" fmla="*/ 2147483647 h 379"/>
              <a:gd name="T2" fmla="*/ 2147483647 w 245"/>
              <a:gd name="T3" fmla="*/ 2147483647 h 379"/>
              <a:gd name="T4" fmla="*/ 2147483647 w 245"/>
              <a:gd name="T5" fmla="*/ 2147483647 h 379"/>
              <a:gd name="T6" fmla="*/ 0 w 245"/>
              <a:gd name="T7" fmla="*/ 0 h 379"/>
              <a:gd name="T8" fmla="*/ 0 60000 65536"/>
              <a:gd name="T9" fmla="*/ 0 60000 65536"/>
              <a:gd name="T10" fmla="*/ 0 60000 65536"/>
              <a:gd name="T11" fmla="*/ 0 60000 65536"/>
              <a:gd name="T12" fmla="*/ 0 w 245"/>
              <a:gd name="T13" fmla="*/ 0 h 379"/>
              <a:gd name="T14" fmla="*/ 245 w 245"/>
              <a:gd name="T15" fmla="*/ 379 h 3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5" h="379">
                <a:moveTo>
                  <a:pt x="244" y="378"/>
                </a:moveTo>
                <a:lnTo>
                  <a:pt x="90" y="252"/>
                </a:lnTo>
                <a:lnTo>
                  <a:pt x="42" y="180"/>
                </a:lnTo>
                <a:lnTo>
                  <a:pt x="0" y="0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1655882" name="Rectangle 92"/>
          <p:cNvSpPr>
            <a:spLocks noChangeArrowheads="1"/>
          </p:cNvSpPr>
          <p:nvPr/>
        </p:nvSpPr>
        <p:spPr bwMode="auto">
          <a:xfrm rot="1140000">
            <a:off x="1422400" y="4746625"/>
            <a:ext cx="176213" cy="10636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83" name="Rectangle 93"/>
          <p:cNvSpPr>
            <a:spLocks noChangeArrowheads="1"/>
          </p:cNvSpPr>
          <p:nvPr/>
        </p:nvSpPr>
        <p:spPr bwMode="auto">
          <a:xfrm rot="1140000">
            <a:off x="1474788" y="4597400"/>
            <a:ext cx="179387" cy="10636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84" name="Rectangle 94"/>
          <p:cNvSpPr>
            <a:spLocks noChangeArrowheads="1"/>
          </p:cNvSpPr>
          <p:nvPr/>
        </p:nvSpPr>
        <p:spPr bwMode="auto">
          <a:xfrm rot="1140000">
            <a:off x="1831975" y="4805363"/>
            <a:ext cx="676275" cy="10636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85" name="Rectangle 95"/>
          <p:cNvSpPr>
            <a:spLocks noChangeArrowheads="1"/>
          </p:cNvSpPr>
          <p:nvPr/>
        </p:nvSpPr>
        <p:spPr bwMode="auto">
          <a:xfrm>
            <a:off x="0" y="4495800"/>
            <a:ext cx="1381125" cy="19208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Arial" charset="0"/>
              </a:rPr>
              <a:t>  Polarized Source</a:t>
            </a:r>
          </a:p>
        </p:txBody>
      </p:sp>
      <p:sp>
        <p:nvSpPr>
          <p:cNvPr id="1655886" name="Rectangle 96"/>
          <p:cNvSpPr>
            <a:spLocks noChangeArrowheads="1"/>
          </p:cNvSpPr>
          <p:nvPr/>
        </p:nvSpPr>
        <p:spPr bwMode="auto">
          <a:xfrm>
            <a:off x="1630363" y="3979863"/>
            <a:ext cx="1271587" cy="317500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400">
                <a:solidFill>
                  <a:schemeClr val="tx1"/>
                </a:solidFill>
                <a:latin typeface="Arial" charset="0"/>
              </a:rPr>
              <a:t>Spin Rotators</a:t>
            </a:r>
          </a:p>
        </p:txBody>
      </p:sp>
      <p:grpSp>
        <p:nvGrpSpPr>
          <p:cNvPr id="14" name="Group 97"/>
          <p:cNvGrpSpPr>
            <a:grpSpLocks/>
          </p:cNvGrpSpPr>
          <p:nvPr/>
        </p:nvGrpSpPr>
        <p:grpSpPr bwMode="auto">
          <a:xfrm>
            <a:off x="3879850" y="4748213"/>
            <a:ext cx="225425" cy="123825"/>
            <a:chOff x="2444" y="2991"/>
            <a:chExt cx="142" cy="78"/>
          </a:xfrm>
        </p:grpSpPr>
        <p:sp>
          <p:nvSpPr>
            <p:cNvPr id="1655984" name="Oval 98"/>
            <p:cNvSpPr>
              <a:spLocks noChangeArrowheads="1"/>
            </p:cNvSpPr>
            <p:nvPr/>
          </p:nvSpPr>
          <p:spPr bwMode="auto">
            <a:xfrm rot="240000">
              <a:off x="2444" y="2991"/>
              <a:ext cx="142" cy="7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85" name="Freeform 99"/>
            <p:cNvSpPr>
              <a:spLocks/>
            </p:cNvSpPr>
            <p:nvPr/>
          </p:nvSpPr>
          <p:spPr bwMode="auto">
            <a:xfrm>
              <a:off x="2476" y="2995"/>
              <a:ext cx="83" cy="63"/>
            </a:xfrm>
            <a:custGeom>
              <a:avLst/>
              <a:gdLst>
                <a:gd name="T0" fmla="*/ 1 w 83"/>
                <a:gd name="T1" fmla="*/ 48 h 63"/>
                <a:gd name="T2" fmla="*/ 3 w 83"/>
                <a:gd name="T3" fmla="*/ 37 h 63"/>
                <a:gd name="T4" fmla="*/ 7 w 83"/>
                <a:gd name="T5" fmla="*/ 27 h 63"/>
                <a:gd name="T6" fmla="*/ 11 w 83"/>
                <a:gd name="T7" fmla="*/ 18 h 63"/>
                <a:gd name="T8" fmla="*/ 15 w 83"/>
                <a:gd name="T9" fmla="*/ 12 h 63"/>
                <a:gd name="T10" fmla="*/ 17 w 83"/>
                <a:gd name="T11" fmla="*/ 9 h 63"/>
                <a:gd name="T12" fmla="*/ 20 w 83"/>
                <a:gd name="T13" fmla="*/ 6 h 63"/>
                <a:gd name="T14" fmla="*/ 23 w 83"/>
                <a:gd name="T15" fmla="*/ 4 h 63"/>
                <a:gd name="T16" fmla="*/ 26 w 83"/>
                <a:gd name="T17" fmla="*/ 2 h 63"/>
                <a:gd name="T18" fmla="*/ 29 w 83"/>
                <a:gd name="T19" fmla="*/ 1 h 63"/>
                <a:gd name="T20" fmla="*/ 31 w 83"/>
                <a:gd name="T21" fmla="*/ 0 h 63"/>
                <a:gd name="T22" fmla="*/ 35 w 83"/>
                <a:gd name="T23" fmla="*/ 0 h 63"/>
                <a:gd name="T24" fmla="*/ 52 w 83"/>
                <a:gd name="T25" fmla="*/ 2 h 63"/>
                <a:gd name="T26" fmla="*/ 56 w 83"/>
                <a:gd name="T27" fmla="*/ 3 h 63"/>
                <a:gd name="T28" fmla="*/ 60 w 83"/>
                <a:gd name="T29" fmla="*/ 5 h 63"/>
                <a:gd name="T30" fmla="*/ 63 w 83"/>
                <a:gd name="T31" fmla="*/ 8 h 63"/>
                <a:gd name="T32" fmla="*/ 66 w 83"/>
                <a:gd name="T33" fmla="*/ 13 h 63"/>
                <a:gd name="T34" fmla="*/ 69 w 83"/>
                <a:gd name="T35" fmla="*/ 18 h 63"/>
                <a:gd name="T36" fmla="*/ 71 w 83"/>
                <a:gd name="T37" fmla="*/ 24 h 63"/>
                <a:gd name="T38" fmla="*/ 73 w 83"/>
                <a:gd name="T39" fmla="*/ 31 h 63"/>
                <a:gd name="T40" fmla="*/ 74 w 83"/>
                <a:gd name="T41" fmla="*/ 38 h 63"/>
                <a:gd name="T42" fmla="*/ 66 w 83"/>
                <a:gd name="T43" fmla="*/ 62 h 63"/>
                <a:gd name="T44" fmla="*/ 58 w 83"/>
                <a:gd name="T45" fmla="*/ 36 h 63"/>
                <a:gd name="T46" fmla="*/ 56 w 83"/>
                <a:gd name="T47" fmla="*/ 25 h 63"/>
                <a:gd name="T48" fmla="*/ 54 w 83"/>
                <a:gd name="T49" fmla="*/ 18 h 63"/>
                <a:gd name="T50" fmla="*/ 52 w 83"/>
                <a:gd name="T51" fmla="*/ 14 h 63"/>
                <a:gd name="T52" fmla="*/ 50 w 83"/>
                <a:gd name="T53" fmla="*/ 10 h 63"/>
                <a:gd name="T54" fmla="*/ 48 w 83"/>
                <a:gd name="T55" fmla="*/ 7 h 63"/>
                <a:gd name="T56" fmla="*/ 45 w 83"/>
                <a:gd name="T57" fmla="*/ 4 h 63"/>
                <a:gd name="T58" fmla="*/ 42 w 83"/>
                <a:gd name="T59" fmla="*/ 4 h 63"/>
                <a:gd name="T60" fmla="*/ 37 w 83"/>
                <a:gd name="T61" fmla="*/ 8 h 63"/>
                <a:gd name="T62" fmla="*/ 32 w 83"/>
                <a:gd name="T63" fmla="*/ 13 h 63"/>
                <a:gd name="T64" fmla="*/ 28 w 83"/>
                <a:gd name="T65" fmla="*/ 19 h 63"/>
                <a:gd name="T66" fmla="*/ 24 w 83"/>
                <a:gd name="T67" fmla="*/ 26 h 63"/>
                <a:gd name="T68" fmla="*/ 21 w 83"/>
                <a:gd name="T69" fmla="*/ 33 h 63"/>
                <a:gd name="T70" fmla="*/ 19 w 83"/>
                <a:gd name="T71" fmla="*/ 42 h 63"/>
                <a:gd name="T72" fmla="*/ 17 w 83"/>
                <a:gd name="T73" fmla="*/ 51 h 63"/>
                <a:gd name="T74" fmla="*/ 0 w 83"/>
                <a:gd name="T75" fmla="*/ 54 h 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3"/>
                <a:gd name="T115" fmla="*/ 0 h 63"/>
                <a:gd name="T116" fmla="*/ 83 w 83"/>
                <a:gd name="T117" fmla="*/ 63 h 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3" h="63">
                  <a:moveTo>
                    <a:pt x="0" y="54"/>
                  </a:moveTo>
                  <a:lnTo>
                    <a:pt x="1" y="48"/>
                  </a:lnTo>
                  <a:lnTo>
                    <a:pt x="2" y="42"/>
                  </a:lnTo>
                  <a:lnTo>
                    <a:pt x="3" y="37"/>
                  </a:lnTo>
                  <a:lnTo>
                    <a:pt x="5" y="32"/>
                  </a:lnTo>
                  <a:lnTo>
                    <a:pt x="7" y="27"/>
                  </a:lnTo>
                  <a:lnTo>
                    <a:pt x="9" y="22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7" y="9"/>
                  </a:lnTo>
                  <a:lnTo>
                    <a:pt x="19" y="8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3" y="4"/>
                  </a:lnTo>
                  <a:lnTo>
                    <a:pt x="24" y="3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5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5" y="10"/>
                  </a:lnTo>
                  <a:lnTo>
                    <a:pt x="66" y="13"/>
                  </a:lnTo>
                  <a:lnTo>
                    <a:pt x="68" y="15"/>
                  </a:lnTo>
                  <a:lnTo>
                    <a:pt x="69" y="18"/>
                  </a:lnTo>
                  <a:lnTo>
                    <a:pt x="70" y="21"/>
                  </a:lnTo>
                  <a:lnTo>
                    <a:pt x="71" y="24"/>
                  </a:lnTo>
                  <a:lnTo>
                    <a:pt x="72" y="27"/>
                  </a:lnTo>
                  <a:lnTo>
                    <a:pt x="73" y="31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82" y="39"/>
                  </a:lnTo>
                  <a:lnTo>
                    <a:pt x="66" y="62"/>
                  </a:lnTo>
                  <a:lnTo>
                    <a:pt x="49" y="35"/>
                  </a:lnTo>
                  <a:lnTo>
                    <a:pt x="58" y="36"/>
                  </a:lnTo>
                  <a:lnTo>
                    <a:pt x="57" y="30"/>
                  </a:lnTo>
                  <a:lnTo>
                    <a:pt x="56" y="25"/>
                  </a:lnTo>
                  <a:lnTo>
                    <a:pt x="55" y="21"/>
                  </a:lnTo>
                  <a:lnTo>
                    <a:pt x="54" y="18"/>
                  </a:lnTo>
                  <a:lnTo>
                    <a:pt x="53" y="16"/>
                  </a:lnTo>
                  <a:lnTo>
                    <a:pt x="52" y="14"/>
                  </a:lnTo>
                  <a:lnTo>
                    <a:pt x="51" y="12"/>
                  </a:lnTo>
                  <a:lnTo>
                    <a:pt x="50" y="10"/>
                  </a:lnTo>
                  <a:lnTo>
                    <a:pt x="49" y="9"/>
                  </a:lnTo>
                  <a:lnTo>
                    <a:pt x="48" y="7"/>
                  </a:lnTo>
                  <a:lnTo>
                    <a:pt x="46" y="5"/>
                  </a:lnTo>
                  <a:lnTo>
                    <a:pt x="45" y="4"/>
                  </a:lnTo>
                  <a:lnTo>
                    <a:pt x="44" y="3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7" y="8"/>
                  </a:lnTo>
                  <a:lnTo>
                    <a:pt x="35" y="10"/>
                  </a:lnTo>
                  <a:lnTo>
                    <a:pt x="32" y="13"/>
                  </a:lnTo>
                  <a:lnTo>
                    <a:pt x="30" y="16"/>
                  </a:lnTo>
                  <a:lnTo>
                    <a:pt x="28" y="19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3" y="29"/>
                  </a:lnTo>
                  <a:lnTo>
                    <a:pt x="21" y="33"/>
                  </a:lnTo>
                  <a:lnTo>
                    <a:pt x="20" y="38"/>
                  </a:lnTo>
                  <a:lnTo>
                    <a:pt x="19" y="42"/>
                  </a:lnTo>
                  <a:lnTo>
                    <a:pt x="18" y="47"/>
                  </a:lnTo>
                  <a:lnTo>
                    <a:pt x="17" y="51"/>
                  </a:lnTo>
                  <a:lnTo>
                    <a:pt x="16" y="56"/>
                  </a:lnTo>
                  <a:lnTo>
                    <a:pt x="0" y="54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sp>
        <p:nvSpPr>
          <p:cNvPr id="1655888" name="Line 100"/>
          <p:cNvSpPr>
            <a:spLocks noChangeShapeType="1"/>
          </p:cNvSpPr>
          <p:nvPr/>
        </p:nvSpPr>
        <p:spPr bwMode="auto">
          <a:xfrm>
            <a:off x="3733800" y="4419600"/>
            <a:ext cx="144463" cy="3175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889" name="Line 101"/>
          <p:cNvSpPr>
            <a:spLocks noChangeShapeType="1"/>
          </p:cNvSpPr>
          <p:nvPr/>
        </p:nvSpPr>
        <p:spPr bwMode="auto">
          <a:xfrm flipV="1">
            <a:off x="2971800" y="3886200"/>
            <a:ext cx="609600" cy="1524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890" name="Line 102"/>
          <p:cNvSpPr>
            <a:spLocks noChangeShapeType="1"/>
          </p:cNvSpPr>
          <p:nvPr/>
        </p:nvSpPr>
        <p:spPr bwMode="auto">
          <a:xfrm flipV="1">
            <a:off x="2971800" y="3962400"/>
            <a:ext cx="1447800" cy="1524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891" name="Line 103"/>
          <p:cNvSpPr>
            <a:spLocks noChangeShapeType="1"/>
          </p:cNvSpPr>
          <p:nvPr/>
        </p:nvSpPr>
        <p:spPr bwMode="auto">
          <a:xfrm flipH="1">
            <a:off x="7010400" y="3048000"/>
            <a:ext cx="228600" cy="2286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5" name="Group 104"/>
          <p:cNvGrpSpPr>
            <a:grpSpLocks/>
          </p:cNvGrpSpPr>
          <p:nvPr/>
        </p:nvGrpSpPr>
        <p:grpSpPr bwMode="auto">
          <a:xfrm>
            <a:off x="4419600" y="5332413"/>
            <a:ext cx="155575" cy="153987"/>
            <a:chOff x="2834" y="3316"/>
            <a:chExt cx="98" cy="97"/>
          </a:xfrm>
        </p:grpSpPr>
        <p:sp>
          <p:nvSpPr>
            <p:cNvPr id="1655979" name="Oval 105"/>
            <p:cNvSpPr>
              <a:spLocks noChangeArrowheads="1"/>
            </p:cNvSpPr>
            <p:nvPr/>
          </p:nvSpPr>
          <p:spPr bwMode="auto">
            <a:xfrm rot="2640000">
              <a:off x="2834" y="3367"/>
              <a:ext cx="47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80" name="Line 106"/>
            <p:cNvSpPr>
              <a:spLocks noChangeShapeType="1"/>
            </p:cNvSpPr>
            <p:nvPr/>
          </p:nvSpPr>
          <p:spPr bwMode="auto">
            <a:xfrm>
              <a:off x="2905" y="3370"/>
              <a:ext cx="1" cy="3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81" name="Line 107"/>
            <p:cNvSpPr>
              <a:spLocks noChangeShapeType="1"/>
            </p:cNvSpPr>
            <p:nvPr/>
          </p:nvSpPr>
          <p:spPr bwMode="auto">
            <a:xfrm>
              <a:off x="2931" y="3370"/>
              <a:ext cx="1" cy="3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82" name="Line 108"/>
            <p:cNvSpPr>
              <a:spLocks noChangeShapeType="1"/>
            </p:cNvSpPr>
            <p:nvPr/>
          </p:nvSpPr>
          <p:spPr bwMode="auto">
            <a:xfrm>
              <a:off x="2848" y="3341"/>
              <a:ext cx="32" cy="0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83" name="Line 109"/>
            <p:cNvSpPr>
              <a:spLocks noChangeShapeType="1"/>
            </p:cNvSpPr>
            <p:nvPr/>
          </p:nvSpPr>
          <p:spPr bwMode="auto">
            <a:xfrm>
              <a:off x="2848" y="3316"/>
              <a:ext cx="32" cy="0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10"/>
          <p:cNvGrpSpPr>
            <a:grpSpLocks/>
          </p:cNvGrpSpPr>
          <p:nvPr/>
        </p:nvGrpSpPr>
        <p:grpSpPr bwMode="auto">
          <a:xfrm>
            <a:off x="2808288" y="5033963"/>
            <a:ext cx="153987" cy="174625"/>
            <a:chOff x="1769" y="3171"/>
            <a:chExt cx="97" cy="110"/>
          </a:xfrm>
        </p:grpSpPr>
        <p:sp>
          <p:nvSpPr>
            <p:cNvPr id="1655974" name="Oval 111"/>
            <p:cNvSpPr>
              <a:spLocks noChangeArrowheads="1"/>
            </p:cNvSpPr>
            <p:nvPr/>
          </p:nvSpPr>
          <p:spPr bwMode="auto">
            <a:xfrm rot="6480000">
              <a:off x="1769" y="3186"/>
              <a:ext cx="46" cy="45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75" name="Line 112"/>
            <p:cNvSpPr>
              <a:spLocks noChangeShapeType="1"/>
            </p:cNvSpPr>
            <p:nvPr/>
          </p:nvSpPr>
          <p:spPr bwMode="auto">
            <a:xfrm flipH="1">
              <a:off x="1799" y="3244"/>
              <a:ext cx="28" cy="14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76" name="Line 113"/>
            <p:cNvSpPr>
              <a:spLocks noChangeShapeType="1"/>
            </p:cNvSpPr>
            <p:nvPr/>
          </p:nvSpPr>
          <p:spPr bwMode="auto">
            <a:xfrm flipH="1">
              <a:off x="1811" y="3267"/>
              <a:ext cx="28" cy="14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77" name="Line 114"/>
            <p:cNvSpPr>
              <a:spLocks noChangeShapeType="1"/>
            </p:cNvSpPr>
            <p:nvPr/>
          </p:nvSpPr>
          <p:spPr bwMode="auto">
            <a:xfrm>
              <a:off x="1829" y="3182"/>
              <a:ext cx="14" cy="28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78" name="Line 115"/>
            <p:cNvSpPr>
              <a:spLocks noChangeShapeType="1"/>
            </p:cNvSpPr>
            <p:nvPr/>
          </p:nvSpPr>
          <p:spPr bwMode="auto">
            <a:xfrm>
              <a:off x="1852" y="3171"/>
              <a:ext cx="14" cy="28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16"/>
          <p:cNvGrpSpPr>
            <a:grpSpLocks/>
          </p:cNvGrpSpPr>
          <p:nvPr/>
        </p:nvGrpSpPr>
        <p:grpSpPr bwMode="auto">
          <a:xfrm>
            <a:off x="4495800" y="2276475"/>
            <a:ext cx="144463" cy="188913"/>
            <a:chOff x="2832" y="1434"/>
            <a:chExt cx="91" cy="119"/>
          </a:xfrm>
        </p:grpSpPr>
        <p:sp>
          <p:nvSpPr>
            <p:cNvPr id="1655969" name="Oval 117"/>
            <p:cNvSpPr>
              <a:spLocks noChangeArrowheads="1"/>
            </p:cNvSpPr>
            <p:nvPr/>
          </p:nvSpPr>
          <p:spPr bwMode="auto">
            <a:xfrm>
              <a:off x="2832" y="1468"/>
              <a:ext cx="46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70" name="Line 118"/>
            <p:cNvSpPr>
              <a:spLocks noChangeShapeType="1"/>
            </p:cNvSpPr>
            <p:nvPr/>
          </p:nvSpPr>
          <p:spPr bwMode="auto">
            <a:xfrm flipH="1">
              <a:off x="2878" y="1512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71" name="Line 119"/>
            <p:cNvSpPr>
              <a:spLocks noChangeShapeType="1"/>
            </p:cNvSpPr>
            <p:nvPr/>
          </p:nvSpPr>
          <p:spPr bwMode="auto">
            <a:xfrm flipH="1">
              <a:off x="2896" y="1530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72" name="Line 120"/>
            <p:cNvSpPr>
              <a:spLocks noChangeShapeType="1"/>
            </p:cNvSpPr>
            <p:nvPr/>
          </p:nvSpPr>
          <p:spPr bwMode="auto">
            <a:xfrm>
              <a:off x="2882" y="1452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73" name="Line 121"/>
            <p:cNvSpPr>
              <a:spLocks noChangeShapeType="1"/>
            </p:cNvSpPr>
            <p:nvPr/>
          </p:nvSpPr>
          <p:spPr bwMode="auto">
            <a:xfrm>
              <a:off x="2900" y="1434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22"/>
          <p:cNvGrpSpPr>
            <a:grpSpLocks/>
          </p:cNvGrpSpPr>
          <p:nvPr/>
        </p:nvGrpSpPr>
        <p:grpSpPr bwMode="auto">
          <a:xfrm>
            <a:off x="4397375" y="2151063"/>
            <a:ext cx="152400" cy="188912"/>
            <a:chOff x="2770" y="1355"/>
            <a:chExt cx="96" cy="119"/>
          </a:xfrm>
        </p:grpSpPr>
        <p:sp>
          <p:nvSpPr>
            <p:cNvPr id="1655964" name="Oval 123"/>
            <p:cNvSpPr>
              <a:spLocks noChangeArrowheads="1"/>
            </p:cNvSpPr>
            <p:nvPr/>
          </p:nvSpPr>
          <p:spPr bwMode="auto">
            <a:xfrm>
              <a:off x="2819" y="1396"/>
              <a:ext cx="47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65" name="Line 124"/>
            <p:cNvSpPr>
              <a:spLocks noChangeShapeType="1"/>
            </p:cNvSpPr>
            <p:nvPr/>
          </p:nvSpPr>
          <p:spPr bwMode="auto">
            <a:xfrm flipV="1">
              <a:off x="2792" y="1373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66" name="Line 125"/>
            <p:cNvSpPr>
              <a:spLocks noChangeShapeType="1"/>
            </p:cNvSpPr>
            <p:nvPr/>
          </p:nvSpPr>
          <p:spPr bwMode="auto">
            <a:xfrm flipV="1">
              <a:off x="2774" y="1355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67" name="Line 126"/>
            <p:cNvSpPr>
              <a:spLocks noChangeShapeType="1"/>
            </p:cNvSpPr>
            <p:nvPr/>
          </p:nvSpPr>
          <p:spPr bwMode="auto">
            <a:xfrm flipH="1" flipV="1">
              <a:off x="2788" y="1433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68" name="Line 127"/>
            <p:cNvSpPr>
              <a:spLocks noChangeShapeType="1"/>
            </p:cNvSpPr>
            <p:nvPr/>
          </p:nvSpPr>
          <p:spPr bwMode="auto">
            <a:xfrm flipH="1" flipV="1">
              <a:off x="2770" y="1451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55896" name="Rectangle 128"/>
          <p:cNvSpPr>
            <a:spLocks noChangeArrowheads="1"/>
          </p:cNvSpPr>
          <p:nvPr/>
        </p:nvSpPr>
        <p:spPr bwMode="auto">
          <a:xfrm>
            <a:off x="228600" y="5257800"/>
            <a:ext cx="1677988" cy="192088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Arial" charset="0"/>
              </a:rPr>
              <a:t>  200 MeV Polarimeter</a:t>
            </a:r>
          </a:p>
        </p:txBody>
      </p:sp>
      <p:sp>
        <p:nvSpPr>
          <p:cNvPr id="1655897" name="Rectangle 129"/>
          <p:cNvSpPr>
            <a:spLocks noChangeArrowheads="1"/>
          </p:cNvSpPr>
          <p:nvPr/>
        </p:nvSpPr>
        <p:spPr bwMode="auto">
          <a:xfrm>
            <a:off x="4419600" y="5903913"/>
            <a:ext cx="1905000" cy="19208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Arial" charset="0"/>
              </a:rPr>
              <a:t> AGS Internal Polarimeter</a:t>
            </a:r>
          </a:p>
        </p:txBody>
      </p:sp>
      <p:sp>
        <p:nvSpPr>
          <p:cNvPr id="1655898" name="Rectangle 130"/>
          <p:cNvSpPr>
            <a:spLocks noChangeArrowheads="1"/>
          </p:cNvSpPr>
          <p:nvPr/>
        </p:nvSpPr>
        <p:spPr bwMode="auto">
          <a:xfrm>
            <a:off x="3756025" y="5500688"/>
            <a:ext cx="144463" cy="85725"/>
          </a:xfrm>
          <a:prstGeom prst="rect">
            <a:avLst/>
          </a:prstGeom>
          <a:solidFill>
            <a:srgbClr val="33CC33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55899" name="Rectangle 131"/>
          <p:cNvSpPr>
            <a:spLocks noChangeArrowheads="1"/>
          </p:cNvSpPr>
          <p:nvPr/>
        </p:nvSpPr>
        <p:spPr bwMode="auto">
          <a:xfrm>
            <a:off x="2590800" y="5684838"/>
            <a:ext cx="923925" cy="19208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Arial" charset="0"/>
              </a:rPr>
              <a:t>  Rf Dipole</a:t>
            </a:r>
          </a:p>
        </p:txBody>
      </p:sp>
      <p:sp>
        <p:nvSpPr>
          <p:cNvPr id="1655900" name="Line 132"/>
          <p:cNvSpPr>
            <a:spLocks noChangeShapeType="1"/>
          </p:cNvSpPr>
          <p:nvPr/>
        </p:nvSpPr>
        <p:spPr bwMode="auto">
          <a:xfrm flipV="1">
            <a:off x="3581400" y="5638800"/>
            <a:ext cx="228600" cy="1524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01" name="Line 133"/>
          <p:cNvSpPr>
            <a:spLocks noChangeShapeType="1"/>
          </p:cNvSpPr>
          <p:nvPr/>
        </p:nvSpPr>
        <p:spPr bwMode="auto">
          <a:xfrm flipH="1" flipV="1">
            <a:off x="4572000" y="5486400"/>
            <a:ext cx="381000" cy="3810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02" name="Line 134"/>
          <p:cNvSpPr>
            <a:spLocks noChangeShapeType="1"/>
          </p:cNvSpPr>
          <p:nvPr/>
        </p:nvSpPr>
        <p:spPr bwMode="auto">
          <a:xfrm flipV="1">
            <a:off x="1905000" y="5105400"/>
            <a:ext cx="838200" cy="1524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03" name="Rectangle 135"/>
          <p:cNvSpPr>
            <a:spLocks noChangeArrowheads="1"/>
          </p:cNvSpPr>
          <p:nvPr/>
        </p:nvSpPr>
        <p:spPr bwMode="auto">
          <a:xfrm>
            <a:off x="5943600" y="1562100"/>
            <a:ext cx="2286000" cy="287338"/>
          </a:xfrm>
          <a:prstGeom prst="rect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eaLnBrk="0" hangingPunct="0"/>
            <a:r>
              <a:rPr lang="en-US" sz="18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>
                <a:solidFill>
                  <a:srgbClr val="000000"/>
                </a:solidFill>
                <a:latin typeface="Arial" charset="0"/>
              </a:rPr>
              <a:t>RHIC pC Polarimeters</a:t>
            </a:r>
          </a:p>
        </p:txBody>
      </p:sp>
      <p:grpSp>
        <p:nvGrpSpPr>
          <p:cNvPr id="19" name="Group 136"/>
          <p:cNvGrpSpPr>
            <a:grpSpLocks/>
          </p:cNvGrpSpPr>
          <p:nvPr/>
        </p:nvGrpSpPr>
        <p:grpSpPr bwMode="auto">
          <a:xfrm>
            <a:off x="6216650" y="2465388"/>
            <a:ext cx="139700" cy="223837"/>
            <a:chOff x="3916" y="1553"/>
            <a:chExt cx="88" cy="141"/>
          </a:xfrm>
        </p:grpSpPr>
        <p:sp>
          <p:nvSpPr>
            <p:cNvPr id="1655957" name="Oval 137"/>
            <p:cNvSpPr>
              <a:spLocks noChangeArrowheads="1"/>
            </p:cNvSpPr>
            <p:nvPr/>
          </p:nvSpPr>
          <p:spPr bwMode="auto">
            <a:xfrm rot="9540000">
              <a:off x="3939" y="1600"/>
              <a:ext cx="45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grpSp>
          <p:nvGrpSpPr>
            <p:cNvPr id="20" name="Group 138"/>
            <p:cNvGrpSpPr>
              <a:grpSpLocks/>
            </p:cNvGrpSpPr>
            <p:nvPr/>
          </p:nvGrpSpPr>
          <p:grpSpPr bwMode="auto">
            <a:xfrm>
              <a:off x="3916" y="1658"/>
              <a:ext cx="40" cy="36"/>
              <a:chOff x="3916" y="1658"/>
              <a:chExt cx="40" cy="36"/>
            </a:xfrm>
          </p:grpSpPr>
          <p:sp>
            <p:nvSpPr>
              <p:cNvPr id="1655962" name="Line 139"/>
              <p:cNvSpPr>
                <a:spLocks noChangeShapeType="1"/>
              </p:cNvSpPr>
              <p:nvPr/>
            </p:nvSpPr>
            <p:spPr bwMode="auto">
              <a:xfrm flipH="1" flipV="1">
                <a:off x="3927" y="1658"/>
                <a:ext cx="29" cy="1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963" name="Line 140"/>
              <p:cNvSpPr>
                <a:spLocks noChangeShapeType="1"/>
              </p:cNvSpPr>
              <p:nvPr/>
            </p:nvSpPr>
            <p:spPr bwMode="auto">
              <a:xfrm flipH="1" flipV="1">
                <a:off x="3916" y="1681"/>
                <a:ext cx="29" cy="1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141"/>
            <p:cNvGrpSpPr>
              <a:grpSpLocks/>
            </p:cNvGrpSpPr>
            <p:nvPr/>
          </p:nvGrpSpPr>
          <p:grpSpPr bwMode="auto">
            <a:xfrm>
              <a:off x="3964" y="1553"/>
              <a:ext cx="40" cy="36"/>
              <a:chOff x="3964" y="1553"/>
              <a:chExt cx="40" cy="36"/>
            </a:xfrm>
          </p:grpSpPr>
          <p:sp>
            <p:nvSpPr>
              <p:cNvPr id="1655960" name="Line 142"/>
              <p:cNvSpPr>
                <a:spLocks noChangeShapeType="1"/>
              </p:cNvSpPr>
              <p:nvPr/>
            </p:nvSpPr>
            <p:spPr bwMode="auto">
              <a:xfrm flipH="1" flipV="1">
                <a:off x="3975" y="1553"/>
                <a:ext cx="29" cy="1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961" name="Line 143"/>
              <p:cNvSpPr>
                <a:spLocks noChangeShapeType="1"/>
              </p:cNvSpPr>
              <p:nvPr/>
            </p:nvSpPr>
            <p:spPr bwMode="auto">
              <a:xfrm flipH="1" flipV="1">
                <a:off x="3964" y="1576"/>
                <a:ext cx="29" cy="1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144"/>
          <p:cNvGrpSpPr>
            <a:grpSpLocks/>
          </p:cNvGrpSpPr>
          <p:nvPr/>
        </p:nvGrpSpPr>
        <p:grpSpPr bwMode="auto">
          <a:xfrm>
            <a:off x="2438400" y="1600200"/>
            <a:ext cx="2971800" cy="609600"/>
            <a:chOff x="1536" y="1008"/>
            <a:chExt cx="1872" cy="384"/>
          </a:xfrm>
        </p:grpSpPr>
        <p:sp>
          <p:nvSpPr>
            <p:cNvPr id="1655955" name="Line 145"/>
            <p:cNvSpPr>
              <a:spLocks noChangeShapeType="1"/>
            </p:cNvSpPr>
            <p:nvPr/>
          </p:nvSpPr>
          <p:spPr bwMode="auto">
            <a:xfrm>
              <a:off x="2543" y="1232"/>
              <a:ext cx="97" cy="160"/>
            </a:xfrm>
            <a:prstGeom prst="line">
              <a:avLst/>
            </a:prstGeom>
            <a:noFill/>
            <a:ln w="12700">
              <a:solidFill>
                <a:srgbClr val="FFFF99"/>
              </a:solidFill>
              <a:round/>
              <a:headEnd type="none" w="sm" len="sm"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56" name="Rectangle 146"/>
            <p:cNvSpPr>
              <a:spLocks noChangeArrowheads="1"/>
            </p:cNvSpPr>
            <p:nvPr/>
          </p:nvSpPr>
          <p:spPr bwMode="auto">
            <a:xfrm>
              <a:off x="1536" y="1008"/>
              <a:ext cx="1872" cy="181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US" sz="180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en-US" sz="1600">
                  <a:solidFill>
                    <a:schemeClr val="tx1"/>
                  </a:solidFill>
                  <a:latin typeface="Arial" charset="0"/>
                </a:rPr>
                <a:t>Absolute Polarimeter (H jet)</a:t>
              </a:r>
            </a:p>
          </p:txBody>
        </p:sp>
      </p:grpSp>
      <p:sp>
        <p:nvSpPr>
          <p:cNvPr id="1655906" name="Line 147"/>
          <p:cNvSpPr>
            <a:spLocks noChangeShapeType="1"/>
          </p:cNvSpPr>
          <p:nvPr/>
        </p:nvSpPr>
        <p:spPr bwMode="auto">
          <a:xfrm flipH="1">
            <a:off x="4648200" y="1905000"/>
            <a:ext cx="1295400" cy="3048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07" name="Rectangle 148"/>
          <p:cNvSpPr>
            <a:spLocks noChangeArrowheads="1"/>
          </p:cNvSpPr>
          <p:nvPr/>
        </p:nvSpPr>
        <p:spPr bwMode="auto">
          <a:xfrm>
            <a:off x="1892300" y="3200400"/>
            <a:ext cx="881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800" b="1">
                <a:solidFill>
                  <a:srgbClr val="FFFFCC"/>
                </a:solidFill>
                <a:latin typeface="Arial" charset="0"/>
              </a:rPr>
              <a:t>P</a:t>
            </a:r>
            <a:r>
              <a:rPr lang="en-US" sz="1400" b="1">
                <a:solidFill>
                  <a:srgbClr val="FFFFCC"/>
                </a:solidFill>
                <a:latin typeface="Arial" charset="0"/>
              </a:rPr>
              <a:t>HENIX</a:t>
            </a:r>
          </a:p>
        </p:txBody>
      </p:sp>
      <p:sp>
        <p:nvSpPr>
          <p:cNvPr id="1655909" name="Rectangle 150"/>
          <p:cNvSpPr>
            <a:spLocks noChangeArrowheads="1"/>
          </p:cNvSpPr>
          <p:nvPr/>
        </p:nvSpPr>
        <p:spPr bwMode="auto">
          <a:xfrm>
            <a:off x="6324600" y="2209800"/>
            <a:ext cx="180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800" b="1" dirty="0">
                <a:solidFill>
                  <a:srgbClr val="FFFFCC"/>
                </a:solidFill>
                <a:latin typeface="Arial" charset="0"/>
              </a:rPr>
              <a:t>B</a:t>
            </a:r>
            <a:r>
              <a:rPr lang="en-US" sz="1400" b="1" dirty="0">
                <a:solidFill>
                  <a:srgbClr val="FFFFCC"/>
                </a:solidFill>
                <a:latin typeface="Arial" charset="0"/>
              </a:rPr>
              <a:t>RAHMS &amp; PP2PP</a:t>
            </a:r>
          </a:p>
        </p:txBody>
      </p:sp>
      <p:sp>
        <p:nvSpPr>
          <p:cNvPr id="1655910" name="Rectangle 151"/>
          <p:cNvSpPr>
            <a:spLocks noChangeArrowheads="1"/>
          </p:cNvSpPr>
          <p:nvPr/>
        </p:nvSpPr>
        <p:spPr bwMode="auto">
          <a:xfrm>
            <a:off x="3873500" y="3429000"/>
            <a:ext cx="701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800" b="1">
                <a:solidFill>
                  <a:srgbClr val="FFFFCC"/>
                </a:solidFill>
                <a:latin typeface="Arial" charset="0"/>
              </a:rPr>
              <a:t>S</a:t>
            </a:r>
            <a:r>
              <a:rPr lang="en-US" sz="1400" b="1">
                <a:solidFill>
                  <a:srgbClr val="FFFFCC"/>
                </a:solidFill>
                <a:latin typeface="Arial" charset="0"/>
              </a:rPr>
              <a:t>TAR</a:t>
            </a:r>
          </a:p>
        </p:txBody>
      </p:sp>
      <p:sp>
        <p:nvSpPr>
          <p:cNvPr id="1655911" name="Line 152"/>
          <p:cNvSpPr>
            <a:spLocks noChangeShapeType="1"/>
          </p:cNvSpPr>
          <p:nvPr/>
        </p:nvSpPr>
        <p:spPr bwMode="auto">
          <a:xfrm>
            <a:off x="685800" y="2057400"/>
            <a:ext cx="685800" cy="7620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12" name="Line 153"/>
          <p:cNvSpPr>
            <a:spLocks noChangeShapeType="1"/>
          </p:cNvSpPr>
          <p:nvPr/>
        </p:nvSpPr>
        <p:spPr bwMode="auto">
          <a:xfrm flipV="1">
            <a:off x="2514600" y="2590800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13" name="Line 154"/>
          <p:cNvSpPr>
            <a:spLocks noChangeShapeType="1"/>
          </p:cNvSpPr>
          <p:nvPr/>
        </p:nvSpPr>
        <p:spPr bwMode="auto">
          <a:xfrm>
            <a:off x="2819400" y="2514600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14" name="Line 155"/>
          <p:cNvSpPr>
            <a:spLocks noChangeShapeType="1"/>
          </p:cNvSpPr>
          <p:nvPr/>
        </p:nvSpPr>
        <p:spPr bwMode="auto">
          <a:xfrm flipV="1">
            <a:off x="3429000" y="2438400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15" name="Line 156"/>
          <p:cNvSpPr>
            <a:spLocks noChangeShapeType="1"/>
          </p:cNvSpPr>
          <p:nvPr/>
        </p:nvSpPr>
        <p:spPr bwMode="auto">
          <a:xfrm>
            <a:off x="5124450" y="3471863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16" name="Line 157"/>
          <p:cNvSpPr>
            <a:spLocks noChangeShapeType="1"/>
          </p:cNvSpPr>
          <p:nvPr/>
        </p:nvSpPr>
        <p:spPr bwMode="auto">
          <a:xfrm flipV="1">
            <a:off x="5410200" y="3424238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17" name="Line 158"/>
          <p:cNvSpPr>
            <a:spLocks noChangeShapeType="1"/>
          </p:cNvSpPr>
          <p:nvPr/>
        </p:nvSpPr>
        <p:spPr bwMode="auto">
          <a:xfrm>
            <a:off x="5681663" y="3395663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18" name="Rectangle 159"/>
          <p:cNvSpPr>
            <a:spLocks noChangeArrowheads="1"/>
          </p:cNvSpPr>
          <p:nvPr/>
        </p:nvSpPr>
        <p:spPr bwMode="auto">
          <a:xfrm>
            <a:off x="3429000" y="6172200"/>
            <a:ext cx="1574800" cy="287338"/>
          </a:xfrm>
          <a:prstGeom prst="rect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200">
                <a:solidFill>
                  <a:schemeClr val="tx1"/>
                </a:solidFill>
                <a:latin typeface="Arial" charset="0"/>
              </a:rPr>
              <a:t>AGS pC Polarimeter</a:t>
            </a:r>
          </a:p>
        </p:txBody>
      </p:sp>
      <p:grpSp>
        <p:nvGrpSpPr>
          <p:cNvPr id="23" name="Group 160"/>
          <p:cNvGrpSpPr>
            <a:grpSpLocks/>
          </p:cNvGrpSpPr>
          <p:nvPr/>
        </p:nvGrpSpPr>
        <p:grpSpPr bwMode="auto">
          <a:xfrm>
            <a:off x="3432175" y="4752975"/>
            <a:ext cx="225425" cy="123825"/>
            <a:chOff x="2444" y="2991"/>
            <a:chExt cx="142" cy="78"/>
          </a:xfrm>
        </p:grpSpPr>
        <p:sp>
          <p:nvSpPr>
            <p:cNvPr id="1655953" name="Oval 161"/>
            <p:cNvSpPr>
              <a:spLocks noChangeArrowheads="1"/>
            </p:cNvSpPr>
            <p:nvPr/>
          </p:nvSpPr>
          <p:spPr bwMode="auto">
            <a:xfrm rot="240000">
              <a:off x="2444" y="2991"/>
              <a:ext cx="142" cy="7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54" name="Freeform 162"/>
            <p:cNvSpPr>
              <a:spLocks/>
            </p:cNvSpPr>
            <p:nvPr/>
          </p:nvSpPr>
          <p:spPr bwMode="auto">
            <a:xfrm>
              <a:off x="2476" y="2995"/>
              <a:ext cx="83" cy="63"/>
            </a:xfrm>
            <a:custGeom>
              <a:avLst/>
              <a:gdLst>
                <a:gd name="T0" fmla="*/ 1 w 83"/>
                <a:gd name="T1" fmla="*/ 48 h 63"/>
                <a:gd name="T2" fmla="*/ 3 w 83"/>
                <a:gd name="T3" fmla="*/ 37 h 63"/>
                <a:gd name="T4" fmla="*/ 7 w 83"/>
                <a:gd name="T5" fmla="*/ 27 h 63"/>
                <a:gd name="T6" fmla="*/ 11 w 83"/>
                <a:gd name="T7" fmla="*/ 18 h 63"/>
                <a:gd name="T8" fmla="*/ 15 w 83"/>
                <a:gd name="T9" fmla="*/ 12 h 63"/>
                <a:gd name="T10" fmla="*/ 17 w 83"/>
                <a:gd name="T11" fmla="*/ 9 h 63"/>
                <a:gd name="T12" fmla="*/ 20 w 83"/>
                <a:gd name="T13" fmla="*/ 6 h 63"/>
                <a:gd name="T14" fmla="*/ 23 w 83"/>
                <a:gd name="T15" fmla="*/ 4 h 63"/>
                <a:gd name="T16" fmla="*/ 26 w 83"/>
                <a:gd name="T17" fmla="*/ 2 h 63"/>
                <a:gd name="T18" fmla="*/ 29 w 83"/>
                <a:gd name="T19" fmla="*/ 1 h 63"/>
                <a:gd name="T20" fmla="*/ 31 w 83"/>
                <a:gd name="T21" fmla="*/ 0 h 63"/>
                <a:gd name="T22" fmla="*/ 35 w 83"/>
                <a:gd name="T23" fmla="*/ 0 h 63"/>
                <a:gd name="T24" fmla="*/ 52 w 83"/>
                <a:gd name="T25" fmla="*/ 2 h 63"/>
                <a:gd name="T26" fmla="*/ 56 w 83"/>
                <a:gd name="T27" fmla="*/ 3 h 63"/>
                <a:gd name="T28" fmla="*/ 60 w 83"/>
                <a:gd name="T29" fmla="*/ 5 h 63"/>
                <a:gd name="T30" fmla="*/ 63 w 83"/>
                <a:gd name="T31" fmla="*/ 8 h 63"/>
                <a:gd name="T32" fmla="*/ 66 w 83"/>
                <a:gd name="T33" fmla="*/ 13 h 63"/>
                <a:gd name="T34" fmla="*/ 69 w 83"/>
                <a:gd name="T35" fmla="*/ 18 h 63"/>
                <a:gd name="T36" fmla="*/ 71 w 83"/>
                <a:gd name="T37" fmla="*/ 24 h 63"/>
                <a:gd name="T38" fmla="*/ 73 w 83"/>
                <a:gd name="T39" fmla="*/ 31 h 63"/>
                <a:gd name="T40" fmla="*/ 74 w 83"/>
                <a:gd name="T41" fmla="*/ 38 h 63"/>
                <a:gd name="T42" fmla="*/ 66 w 83"/>
                <a:gd name="T43" fmla="*/ 62 h 63"/>
                <a:gd name="T44" fmla="*/ 58 w 83"/>
                <a:gd name="T45" fmla="*/ 36 h 63"/>
                <a:gd name="T46" fmla="*/ 56 w 83"/>
                <a:gd name="T47" fmla="*/ 25 h 63"/>
                <a:gd name="T48" fmla="*/ 54 w 83"/>
                <a:gd name="T49" fmla="*/ 18 h 63"/>
                <a:gd name="T50" fmla="*/ 52 w 83"/>
                <a:gd name="T51" fmla="*/ 14 h 63"/>
                <a:gd name="T52" fmla="*/ 50 w 83"/>
                <a:gd name="T53" fmla="*/ 10 h 63"/>
                <a:gd name="T54" fmla="*/ 48 w 83"/>
                <a:gd name="T55" fmla="*/ 7 h 63"/>
                <a:gd name="T56" fmla="*/ 45 w 83"/>
                <a:gd name="T57" fmla="*/ 4 h 63"/>
                <a:gd name="T58" fmla="*/ 42 w 83"/>
                <a:gd name="T59" fmla="*/ 4 h 63"/>
                <a:gd name="T60" fmla="*/ 37 w 83"/>
                <a:gd name="T61" fmla="*/ 8 h 63"/>
                <a:gd name="T62" fmla="*/ 32 w 83"/>
                <a:gd name="T63" fmla="*/ 13 h 63"/>
                <a:gd name="T64" fmla="*/ 28 w 83"/>
                <a:gd name="T65" fmla="*/ 19 h 63"/>
                <a:gd name="T66" fmla="*/ 24 w 83"/>
                <a:gd name="T67" fmla="*/ 26 h 63"/>
                <a:gd name="T68" fmla="*/ 21 w 83"/>
                <a:gd name="T69" fmla="*/ 33 h 63"/>
                <a:gd name="T70" fmla="*/ 19 w 83"/>
                <a:gd name="T71" fmla="*/ 42 h 63"/>
                <a:gd name="T72" fmla="*/ 17 w 83"/>
                <a:gd name="T73" fmla="*/ 51 h 63"/>
                <a:gd name="T74" fmla="*/ 0 w 83"/>
                <a:gd name="T75" fmla="*/ 54 h 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3"/>
                <a:gd name="T115" fmla="*/ 0 h 63"/>
                <a:gd name="T116" fmla="*/ 83 w 83"/>
                <a:gd name="T117" fmla="*/ 63 h 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3" h="63">
                  <a:moveTo>
                    <a:pt x="0" y="54"/>
                  </a:moveTo>
                  <a:lnTo>
                    <a:pt x="1" y="48"/>
                  </a:lnTo>
                  <a:lnTo>
                    <a:pt x="2" y="42"/>
                  </a:lnTo>
                  <a:lnTo>
                    <a:pt x="3" y="37"/>
                  </a:lnTo>
                  <a:lnTo>
                    <a:pt x="5" y="32"/>
                  </a:lnTo>
                  <a:lnTo>
                    <a:pt x="7" y="27"/>
                  </a:lnTo>
                  <a:lnTo>
                    <a:pt x="9" y="22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7" y="9"/>
                  </a:lnTo>
                  <a:lnTo>
                    <a:pt x="19" y="8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3" y="4"/>
                  </a:lnTo>
                  <a:lnTo>
                    <a:pt x="24" y="3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5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5" y="10"/>
                  </a:lnTo>
                  <a:lnTo>
                    <a:pt x="66" y="13"/>
                  </a:lnTo>
                  <a:lnTo>
                    <a:pt x="68" y="15"/>
                  </a:lnTo>
                  <a:lnTo>
                    <a:pt x="69" y="18"/>
                  </a:lnTo>
                  <a:lnTo>
                    <a:pt x="70" y="21"/>
                  </a:lnTo>
                  <a:lnTo>
                    <a:pt x="71" y="24"/>
                  </a:lnTo>
                  <a:lnTo>
                    <a:pt x="72" y="27"/>
                  </a:lnTo>
                  <a:lnTo>
                    <a:pt x="73" y="31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82" y="39"/>
                  </a:lnTo>
                  <a:lnTo>
                    <a:pt x="66" y="62"/>
                  </a:lnTo>
                  <a:lnTo>
                    <a:pt x="49" y="35"/>
                  </a:lnTo>
                  <a:lnTo>
                    <a:pt x="58" y="36"/>
                  </a:lnTo>
                  <a:lnTo>
                    <a:pt x="57" y="30"/>
                  </a:lnTo>
                  <a:lnTo>
                    <a:pt x="56" y="25"/>
                  </a:lnTo>
                  <a:lnTo>
                    <a:pt x="55" y="21"/>
                  </a:lnTo>
                  <a:lnTo>
                    <a:pt x="54" y="18"/>
                  </a:lnTo>
                  <a:lnTo>
                    <a:pt x="53" y="16"/>
                  </a:lnTo>
                  <a:lnTo>
                    <a:pt x="52" y="14"/>
                  </a:lnTo>
                  <a:lnTo>
                    <a:pt x="51" y="12"/>
                  </a:lnTo>
                  <a:lnTo>
                    <a:pt x="50" y="10"/>
                  </a:lnTo>
                  <a:lnTo>
                    <a:pt x="49" y="9"/>
                  </a:lnTo>
                  <a:lnTo>
                    <a:pt x="48" y="7"/>
                  </a:lnTo>
                  <a:lnTo>
                    <a:pt x="46" y="5"/>
                  </a:lnTo>
                  <a:lnTo>
                    <a:pt x="45" y="4"/>
                  </a:lnTo>
                  <a:lnTo>
                    <a:pt x="44" y="3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7" y="8"/>
                  </a:lnTo>
                  <a:lnTo>
                    <a:pt x="35" y="10"/>
                  </a:lnTo>
                  <a:lnTo>
                    <a:pt x="32" y="13"/>
                  </a:lnTo>
                  <a:lnTo>
                    <a:pt x="30" y="16"/>
                  </a:lnTo>
                  <a:lnTo>
                    <a:pt x="28" y="19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3" y="29"/>
                  </a:lnTo>
                  <a:lnTo>
                    <a:pt x="21" y="33"/>
                  </a:lnTo>
                  <a:lnTo>
                    <a:pt x="20" y="38"/>
                  </a:lnTo>
                  <a:lnTo>
                    <a:pt x="19" y="42"/>
                  </a:lnTo>
                  <a:lnTo>
                    <a:pt x="18" y="47"/>
                  </a:lnTo>
                  <a:lnTo>
                    <a:pt x="17" y="51"/>
                  </a:lnTo>
                  <a:lnTo>
                    <a:pt x="16" y="56"/>
                  </a:lnTo>
                  <a:lnTo>
                    <a:pt x="0" y="54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24" name="Group 163"/>
          <p:cNvGrpSpPr>
            <a:grpSpLocks/>
          </p:cNvGrpSpPr>
          <p:nvPr/>
        </p:nvGrpSpPr>
        <p:grpSpPr bwMode="auto">
          <a:xfrm>
            <a:off x="4191000" y="5410200"/>
            <a:ext cx="155575" cy="153988"/>
            <a:chOff x="2834" y="3316"/>
            <a:chExt cx="98" cy="97"/>
          </a:xfrm>
        </p:grpSpPr>
        <p:sp>
          <p:nvSpPr>
            <p:cNvPr id="1655948" name="Oval 164"/>
            <p:cNvSpPr>
              <a:spLocks noChangeArrowheads="1"/>
            </p:cNvSpPr>
            <p:nvPr/>
          </p:nvSpPr>
          <p:spPr bwMode="auto">
            <a:xfrm rot="2640000">
              <a:off x="2834" y="3367"/>
              <a:ext cx="47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49" name="Line 165"/>
            <p:cNvSpPr>
              <a:spLocks noChangeShapeType="1"/>
            </p:cNvSpPr>
            <p:nvPr/>
          </p:nvSpPr>
          <p:spPr bwMode="auto">
            <a:xfrm>
              <a:off x="2905" y="3370"/>
              <a:ext cx="1" cy="3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50" name="Line 166"/>
            <p:cNvSpPr>
              <a:spLocks noChangeShapeType="1"/>
            </p:cNvSpPr>
            <p:nvPr/>
          </p:nvSpPr>
          <p:spPr bwMode="auto">
            <a:xfrm>
              <a:off x="2931" y="3370"/>
              <a:ext cx="1" cy="3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51" name="Line 167"/>
            <p:cNvSpPr>
              <a:spLocks noChangeShapeType="1"/>
            </p:cNvSpPr>
            <p:nvPr/>
          </p:nvSpPr>
          <p:spPr bwMode="auto">
            <a:xfrm>
              <a:off x="2848" y="3341"/>
              <a:ext cx="32" cy="0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952" name="Line 168"/>
            <p:cNvSpPr>
              <a:spLocks noChangeShapeType="1"/>
            </p:cNvSpPr>
            <p:nvPr/>
          </p:nvSpPr>
          <p:spPr bwMode="auto">
            <a:xfrm>
              <a:off x="2848" y="3316"/>
              <a:ext cx="32" cy="0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55921" name="Line 169"/>
          <p:cNvSpPr>
            <a:spLocks noChangeShapeType="1"/>
          </p:cNvSpPr>
          <p:nvPr/>
        </p:nvSpPr>
        <p:spPr bwMode="auto">
          <a:xfrm flipH="1" flipV="1">
            <a:off x="4225925" y="5638800"/>
            <a:ext cx="0" cy="4572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5" name="Group 170"/>
          <p:cNvGrpSpPr>
            <a:grpSpLocks/>
          </p:cNvGrpSpPr>
          <p:nvPr/>
        </p:nvGrpSpPr>
        <p:grpSpPr bwMode="auto">
          <a:xfrm>
            <a:off x="4575175" y="5057775"/>
            <a:ext cx="225425" cy="123825"/>
            <a:chOff x="2444" y="2991"/>
            <a:chExt cx="142" cy="78"/>
          </a:xfrm>
        </p:grpSpPr>
        <p:sp>
          <p:nvSpPr>
            <p:cNvPr id="1655946" name="Oval 171"/>
            <p:cNvSpPr>
              <a:spLocks noChangeArrowheads="1"/>
            </p:cNvSpPr>
            <p:nvPr/>
          </p:nvSpPr>
          <p:spPr bwMode="auto">
            <a:xfrm rot="240000">
              <a:off x="2444" y="2991"/>
              <a:ext cx="142" cy="7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655947" name="Freeform 172"/>
            <p:cNvSpPr>
              <a:spLocks/>
            </p:cNvSpPr>
            <p:nvPr/>
          </p:nvSpPr>
          <p:spPr bwMode="auto">
            <a:xfrm>
              <a:off x="2476" y="2995"/>
              <a:ext cx="83" cy="63"/>
            </a:xfrm>
            <a:custGeom>
              <a:avLst/>
              <a:gdLst>
                <a:gd name="T0" fmla="*/ 1 w 83"/>
                <a:gd name="T1" fmla="*/ 48 h 63"/>
                <a:gd name="T2" fmla="*/ 3 w 83"/>
                <a:gd name="T3" fmla="*/ 37 h 63"/>
                <a:gd name="T4" fmla="*/ 7 w 83"/>
                <a:gd name="T5" fmla="*/ 27 h 63"/>
                <a:gd name="T6" fmla="*/ 11 w 83"/>
                <a:gd name="T7" fmla="*/ 18 h 63"/>
                <a:gd name="T8" fmla="*/ 15 w 83"/>
                <a:gd name="T9" fmla="*/ 12 h 63"/>
                <a:gd name="T10" fmla="*/ 17 w 83"/>
                <a:gd name="T11" fmla="*/ 9 h 63"/>
                <a:gd name="T12" fmla="*/ 20 w 83"/>
                <a:gd name="T13" fmla="*/ 6 h 63"/>
                <a:gd name="T14" fmla="*/ 23 w 83"/>
                <a:gd name="T15" fmla="*/ 4 h 63"/>
                <a:gd name="T16" fmla="*/ 26 w 83"/>
                <a:gd name="T17" fmla="*/ 2 h 63"/>
                <a:gd name="T18" fmla="*/ 29 w 83"/>
                <a:gd name="T19" fmla="*/ 1 h 63"/>
                <a:gd name="T20" fmla="*/ 31 w 83"/>
                <a:gd name="T21" fmla="*/ 0 h 63"/>
                <a:gd name="T22" fmla="*/ 35 w 83"/>
                <a:gd name="T23" fmla="*/ 0 h 63"/>
                <a:gd name="T24" fmla="*/ 52 w 83"/>
                <a:gd name="T25" fmla="*/ 2 h 63"/>
                <a:gd name="T26" fmla="*/ 56 w 83"/>
                <a:gd name="T27" fmla="*/ 3 h 63"/>
                <a:gd name="T28" fmla="*/ 60 w 83"/>
                <a:gd name="T29" fmla="*/ 5 h 63"/>
                <a:gd name="T30" fmla="*/ 63 w 83"/>
                <a:gd name="T31" fmla="*/ 8 h 63"/>
                <a:gd name="T32" fmla="*/ 66 w 83"/>
                <a:gd name="T33" fmla="*/ 13 h 63"/>
                <a:gd name="T34" fmla="*/ 69 w 83"/>
                <a:gd name="T35" fmla="*/ 18 h 63"/>
                <a:gd name="T36" fmla="*/ 71 w 83"/>
                <a:gd name="T37" fmla="*/ 24 h 63"/>
                <a:gd name="T38" fmla="*/ 73 w 83"/>
                <a:gd name="T39" fmla="*/ 31 h 63"/>
                <a:gd name="T40" fmla="*/ 74 w 83"/>
                <a:gd name="T41" fmla="*/ 38 h 63"/>
                <a:gd name="T42" fmla="*/ 66 w 83"/>
                <a:gd name="T43" fmla="*/ 62 h 63"/>
                <a:gd name="T44" fmla="*/ 58 w 83"/>
                <a:gd name="T45" fmla="*/ 36 h 63"/>
                <a:gd name="T46" fmla="*/ 56 w 83"/>
                <a:gd name="T47" fmla="*/ 25 h 63"/>
                <a:gd name="T48" fmla="*/ 54 w 83"/>
                <a:gd name="T49" fmla="*/ 18 h 63"/>
                <a:gd name="T50" fmla="*/ 52 w 83"/>
                <a:gd name="T51" fmla="*/ 14 h 63"/>
                <a:gd name="T52" fmla="*/ 50 w 83"/>
                <a:gd name="T53" fmla="*/ 10 h 63"/>
                <a:gd name="T54" fmla="*/ 48 w 83"/>
                <a:gd name="T55" fmla="*/ 7 h 63"/>
                <a:gd name="T56" fmla="*/ 45 w 83"/>
                <a:gd name="T57" fmla="*/ 4 h 63"/>
                <a:gd name="T58" fmla="*/ 42 w 83"/>
                <a:gd name="T59" fmla="*/ 4 h 63"/>
                <a:gd name="T60" fmla="*/ 37 w 83"/>
                <a:gd name="T61" fmla="*/ 8 h 63"/>
                <a:gd name="T62" fmla="*/ 32 w 83"/>
                <a:gd name="T63" fmla="*/ 13 h 63"/>
                <a:gd name="T64" fmla="*/ 28 w 83"/>
                <a:gd name="T65" fmla="*/ 19 h 63"/>
                <a:gd name="T66" fmla="*/ 24 w 83"/>
                <a:gd name="T67" fmla="*/ 26 h 63"/>
                <a:gd name="T68" fmla="*/ 21 w 83"/>
                <a:gd name="T69" fmla="*/ 33 h 63"/>
                <a:gd name="T70" fmla="*/ 19 w 83"/>
                <a:gd name="T71" fmla="*/ 42 h 63"/>
                <a:gd name="T72" fmla="*/ 17 w 83"/>
                <a:gd name="T73" fmla="*/ 51 h 63"/>
                <a:gd name="T74" fmla="*/ 0 w 83"/>
                <a:gd name="T75" fmla="*/ 54 h 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3"/>
                <a:gd name="T115" fmla="*/ 0 h 63"/>
                <a:gd name="T116" fmla="*/ 83 w 83"/>
                <a:gd name="T117" fmla="*/ 63 h 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3" h="63">
                  <a:moveTo>
                    <a:pt x="0" y="54"/>
                  </a:moveTo>
                  <a:lnTo>
                    <a:pt x="1" y="48"/>
                  </a:lnTo>
                  <a:lnTo>
                    <a:pt x="2" y="42"/>
                  </a:lnTo>
                  <a:lnTo>
                    <a:pt x="3" y="37"/>
                  </a:lnTo>
                  <a:lnTo>
                    <a:pt x="5" y="32"/>
                  </a:lnTo>
                  <a:lnTo>
                    <a:pt x="7" y="27"/>
                  </a:lnTo>
                  <a:lnTo>
                    <a:pt x="9" y="22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7" y="9"/>
                  </a:lnTo>
                  <a:lnTo>
                    <a:pt x="19" y="8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3" y="4"/>
                  </a:lnTo>
                  <a:lnTo>
                    <a:pt x="24" y="3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5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5" y="10"/>
                  </a:lnTo>
                  <a:lnTo>
                    <a:pt x="66" y="13"/>
                  </a:lnTo>
                  <a:lnTo>
                    <a:pt x="68" y="15"/>
                  </a:lnTo>
                  <a:lnTo>
                    <a:pt x="69" y="18"/>
                  </a:lnTo>
                  <a:lnTo>
                    <a:pt x="70" y="21"/>
                  </a:lnTo>
                  <a:lnTo>
                    <a:pt x="71" y="24"/>
                  </a:lnTo>
                  <a:lnTo>
                    <a:pt x="72" y="27"/>
                  </a:lnTo>
                  <a:lnTo>
                    <a:pt x="73" y="31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82" y="39"/>
                  </a:lnTo>
                  <a:lnTo>
                    <a:pt x="66" y="62"/>
                  </a:lnTo>
                  <a:lnTo>
                    <a:pt x="49" y="35"/>
                  </a:lnTo>
                  <a:lnTo>
                    <a:pt x="58" y="36"/>
                  </a:lnTo>
                  <a:lnTo>
                    <a:pt x="57" y="30"/>
                  </a:lnTo>
                  <a:lnTo>
                    <a:pt x="56" y="25"/>
                  </a:lnTo>
                  <a:lnTo>
                    <a:pt x="55" y="21"/>
                  </a:lnTo>
                  <a:lnTo>
                    <a:pt x="54" y="18"/>
                  </a:lnTo>
                  <a:lnTo>
                    <a:pt x="53" y="16"/>
                  </a:lnTo>
                  <a:lnTo>
                    <a:pt x="52" y="14"/>
                  </a:lnTo>
                  <a:lnTo>
                    <a:pt x="51" y="12"/>
                  </a:lnTo>
                  <a:lnTo>
                    <a:pt x="50" y="10"/>
                  </a:lnTo>
                  <a:lnTo>
                    <a:pt x="49" y="9"/>
                  </a:lnTo>
                  <a:lnTo>
                    <a:pt x="48" y="7"/>
                  </a:lnTo>
                  <a:lnTo>
                    <a:pt x="46" y="5"/>
                  </a:lnTo>
                  <a:lnTo>
                    <a:pt x="45" y="4"/>
                  </a:lnTo>
                  <a:lnTo>
                    <a:pt x="44" y="3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7" y="8"/>
                  </a:lnTo>
                  <a:lnTo>
                    <a:pt x="35" y="10"/>
                  </a:lnTo>
                  <a:lnTo>
                    <a:pt x="32" y="13"/>
                  </a:lnTo>
                  <a:lnTo>
                    <a:pt x="30" y="16"/>
                  </a:lnTo>
                  <a:lnTo>
                    <a:pt x="28" y="19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3" y="29"/>
                  </a:lnTo>
                  <a:lnTo>
                    <a:pt x="21" y="33"/>
                  </a:lnTo>
                  <a:lnTo>
                    <a:pt x="20" y="38"/>
                  </a:lnTo>
                  <a:lnTo>
                    <a:pt x="19" y="42"/>
                  </a:lnTo>
                  <a:lnTo>
                    <a:pt x="18" y="47"/>
                  </a:lnTo>
                  <a:lnTo>
                    <a:pt x="17" y="51"/>
                  </a:lnTo>
                  <a:lnTo>
                    <a:pt x="16" y="56"/>
                  </a:lnTo>
                  <a:lnTo>
                    <a:pt x="0" y="54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sp>
        <p:nvSpPr>
          <p:cNvPr id="1655923" name="Rectangle 173"/>
          <p:cNvSpPr>
            <a:spLocks noChangeArrowheads="1"/>
          </p:cNvSpPr>
          <p:nvPr/>
        </p:nvSpPr>
        <p:spPr bwMode="auto">
          <a:xfrm>
            <a:off x="3057525" y="4135438"/>
            <a:ext cx="1133475" cy="28416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n-US" sz="1200">
                <a:solidFill>
                  <a:schemeClr val="tx1"/>
                </a:solidFill>
                <a:latin typeface="Arial" charset="0"/>
              </a:rPr>
              <a:t>Partial Snake</a:t>
            </a:r>
          </a:p>
        </p:txBody>
      </p:sp>
      <p:sp>
        <p:nvSpPr>
          <p:cNvPr id="1655924" name="Rectangle 174"/>
          <p:cNvSpPr>
            <a:spLocks noChangeArrowheads="1"/>
          </p:cNvSpPr>
          <p:nvPr/>
        </p:nvSpPr>
        <p:spPr bwMode="auto">
          <a:xfrm>
            <a:off x="7239000" y="2743200"/>
            <a:ext cx="1301750" cy="287338"/>
          </a:xfrm>
          <a:prstGeom prst="rect">
            <a:avLst/>
          </a:prstGeom>
          <a:solidFill>
            <a:srgbClr val="00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200">
                <a:solidFill>
                  <a:schemeClr val="tx1"/>
                </a:solidFill>
                <a:latin typeface="Arial" charset="0"/>
              </a:rPr>
              <a:t>Siberian Snakes</a:t>
            </a:r>
          </a:p>
        </p:txBody>
      </p:sp>
      <p:sp>
        <p:nvSpPr>
          <p:cNvPr id="1655925" name="Rectangle 175"/>
          <p:cNvSpPr>
            <a:spLocks noChangeArrowheads="1"/>
          </p:cNvSpPr>
          <p:nvPr/>
        </p:nvSpPr>
        <p:spPr bwMode="auto">
          <a:xfrm>
            <a:off x="152400" y="1770063"/>
            <a:ext cx="1371600" cy="287337"/>
          </a:xfrm>
          <a:prstGeom prst="rect">
            <a:avLst/>
          </a:prstGeom>
          <a:solidFill>
            <a:srgbClr val="00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n-US" sz="1200">
                <a:solidFill>
                  <a:schemeClr val="tx1"/>
                </a:solidFill>
                <a:latin typeface="Arial" charset="0"/>
              </a:rPr>
              <a:t>Siberian Snakes</a:t>
            </a:r>
          </a:p>
        </p:txBody>
      </p:sp>
      <p:grpSp>
        <p:nvGrpSpPr>
          <p:cNvPr id="26" name="Group 176"/>
          <p:cNvGrpSpPr>
            <a:grpSpLocks/>
          </p:cNvGrpSpPr>
          <p:nvPr/>
        </p:nvGrpSpPr>
        <p:grpSpPr bwMode="auto">
          <a:xfrm>
            <a:off x="4765675" y="4267200"/>
            <a:ext cx="1120775" cy="762000"/>
            <a:chOff x="3002" y="2688"/>
            <a:chExt cx="706" cy="480"/>
          </a:xfrm>
        </p:grpSpPr>
        <p:sp>
          <p:nvSpPr>
            <p:cNvPr id="1655944" name="Rectangle 177"/>
            <p:cNvSpPr>
              <a:spLocks noChangeArrowheads="1"/>
            </p:cNvSpPr>
            <p:nvPr/>
          </p:nvSpPr>
          <p:spPr bwMode="auto">
            <a:xfrm>
              <a:off x="3002" y="2688"/>
              <a:ext cx="706" cy="29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chemeClr val="tx1"/>
                  </a:solidFill>
                  <a:latin typeface="Arial" charset="0"/>
                </a:rPr>
                <a:t>Helical Partial</a:t>
              </a:r>
            </a:p>
            <a:p>
              <a:pPr eaLnBrk="0" hangingPunct="0"/>
              <a:r>
                <a:rPr lang="en-US" sz="1200">
                  <a:solidFill>
                    <a:schemeClr val="tx1"/>
                  </a:solidFill>
                  <a:latin typeface="Arial" charset="0"/>
                </a:rPr>
                <a:t>  Snake</a:t>
              </a:r>
            </a:p>
          </p:txBody>
        </p:sp>
        <p:sp>
          <p:nvSpPr>
            <p:cNvPr id="1655945" name="Line 178"/>
            <p:cNvSpPr>
              <a:spLocks noChangeShapeType="1"/>
            </p:cNvSpPr>
            <p:nvPr/>
          </p:nvSpPr>
          <p:spPr bwMode="auto">
            <a:xfrm flipH="1">
              <a:off x="3024" y="2976"/>
              <a:ext cx="240" cy="192"/>
            </a:xfrm>
            <a:prstGeom prst="line">
              <a:avLst/>
            </a:prstGeom>
            <a:noFill/>
            <a:ln w="12700">
              <a:solidFill>
                <a:srgbClr val="FFFF99"/>
              </a:solidFill>
              <a:round/>
              <a:headEnd type="none" w="sm" len="sm"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179"/>
          <p:cNvGrpSpPr>
            <a:grpSpLocks/>
          </p:cNvGrpSpPr>
          <p:nvPr/>
        </p:nvGrpSpPr>
        <p:grpSpPr bwMode="auto">
          <a:xfrm>
            <a:off x="2057400" y="4440238"/>
            <a:ext cx="1295400" cy="360362"/>
            <a:chOff x="1296" y="2797"/>
            <a:chExt cx="816" cy="227"/>
          </a:xfrm>
        </p:grpSpPr>
        <p:sp>
          <p:nvSpPr>
            <p:cNvPr id="1655942" name="Rectangle 180"/>
            <p:cNvSpPr>
              <a:spLocks noChangeArrowheads="1"/>
            </p:cNvSpPr>
            <p:nvPr/>
          </p:nvSpPr>
          <p:spPr bwMode="auto">
            <a:xfrm>
              <a:off x="1296" y="2797"/>
              <a:ext cx="810" cy="179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chemeClr val="tx1"/>
                  </a:solidFill>
                  <a:latin typeface="Arial" charset="0"/>
                </a:rPr>
                <a:t>Strong Snake</a:t>
              </a:r>
            </a:p>
          </p:txBody>
        </p:sp>
        <p:sp>
          <p:nvSpPr>
            <p:cNvPr id="1655943" name="Line 181"/>
            <p:cNvSpPr>
              <a:spLocks noChangeShapeType="1"/>
            </p:cNvSpPr>
            <p:nvPr/>
          </p:nvSpPr>
          <p:spPr bwMode="auto">
            <a:xfrm>
              <a:off x="1872" y="2976"/>
              <a:ext cx="240" cy="48"/>
            </a:xfrm>
            <a:prstGeom prst="line">
              <a:avLst/>
            </a:prstGeom>
            <a:noFill/>
            <a:ln w="12700">
              <a:solidFill>
                <a:srgbClr val="FFFF99"/>
              </a:solidFill>
              <a:round/>
              <a:headEnd type="none" w="sm" len="sm"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55928" name="Rectangle 182"/>
          <p:cNvSpPr>
            <a:spLocks noChangeArrowheads="1"/>
          </p:cNvSpPr>
          <p:nvPr/>
        </p:nvSpPr>
        <p:spPr bwMode="auto">
          <a:xfrm>
            <a:off x="5638800" y="3124200"/>
            <a:ext cx="936625" cy="19208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Arial" charset="0"/>
              </a:rPr>
              <a:t> Spin Flipper</a:t>
            </a:r>
          </a:p>
        </p:txBody>
      </p:sp>
      <p:sp>
        <p:nvSpPr>
          <p:cNvPr id="1655929" name="Line 183"/>
          <p:cNvSpPr>
            <a:spLocks noChangeShapeType="1"/>
          </p:cNvSpPr>
          <p:nvPr/>
        </p:nvSpPr>
        <p:spPr bwMode="auto">
          <a:xfrm>
            <a:off x="6096000" y="3352800"/>
            <a:ext cx="304800" cy="1524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22520" name="Rectangle 18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RHIC as a polarized </a:t>
            </a:r>
            <a:r>
              <a:rPr lang="en-US" dirty="0" err="1" smtClean="0"/>
              <a:t>p+p</a:t>
            </a:r>
            <a:r>
              <a:rPr lang="en-US" dirty="0" smtClean="0"/>
              <a:t> collider</a:t>
            </a:r>
          </a:p>
        </p:txBody>
      </p:sp>
      <p:sp>
        <p:nvSpPr>
          <p:cNvPr id="1655931" name="Line 185"/>
          <p:cNvSpPr>
            <a:spLocks noChangeShapeType="1"/>
          </p:cNvSpPr>
          <p:nvPr/>
        </p:nvSpPr>
        <p:spPr bwMode="auto">
          <a:xfrm flipV="1">
            <a:off x="2057400" y="3746500"/>
            <a:ext cx="76200" cy="2286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33" name="Line 187"/>
          <p:cNvSpPr>
            <a:spLocks noChangeShapeType="1"/>
          </p:cNvSpPr>
          <p:nvPr/>
        </p:nvSpPr>
        <p:spPr bwMode="auto">
          <a:xfrm>
            <a:off x="3124200" y="2466975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5934" name="Line 188"/>
          <p:cNvSpPr>
            <a:spLocks noChangeShapeType="1"/>
          </p:cNvSpPr>
          <p:nvPr/>
        </p:nvSpPr>
        <p:spPr bwMode="auto">
          <a:xfrm flipV="1">
            <a:off x="4833938" y="3505200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22525" name="Picture 345" descr="Hel_Sect_Photo"/>
          <p:cNvPicPr>
            <a:picLocks noChangeAspect="1" noChangeArrowheads="1"/>
          </p:cNvPicPr>
          <p:nvPr/>
        </p:nvPicPr>
        <p:blipFill>
          <a:blip r:embed="rId4" cstate="print"/>
          <a:srcRect l="21216" t="14598" r="21674" b="15193"/>
          <a:stretch>
            <a:fillRect/>
          </a:stretch>
        </p:blipFill>
        <p:spPr bwMode="auto">
          <a:xfrm>
            <a:off x="138113" y="1339850"/>
            <a:ext cx="1309687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22526" name="Object 346"/>
          <p:cNvGraphicFramePr>
            <a:graphicFrameLocks noChangeAspect="1"/>
          </p:cNvGraphicFramePr>
          <p:nvPr/>
        </p:nvGraphicFramePr>
        <p:xfrm>
          <a:off x="22225" y="3233738"/>
          <a:ext cx="1654175" cy="1262062"/>
        </p:xfrm>
        <a:graphic>
          <a:graphicData uri="http://schemas.openxmlformats.org/presentationml/2006/ole">
            <p:oleObj spid="_x0000_s384002" name="Bitmap Image" r:id="rId5" imgW="5706272" imgH="4352381" progId="PBrush">
              <p:embed/>
            </p:oleObj>
          </a:graphicData>
        </a:graphic>
      </p:graphicFrame>
      <p:pic>
        <p:nvPicPr>
          <p:cNvPr id="1422527" name="Picture 347" descr="P1010001-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1713" y="1031875"/>
            <a:ext cx="1792287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2528" name="Picture 348" descr="install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9538" y="127000"/>
            <a:ext cx="1516062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2529" name="Picture 486" descr="F-1"/>
          <p:cNvPicPr>
            <a:picLocks noChangeAspect="1" noChangeArrowheads="1"/>
          </p:cNvPicPr>
          <p:nvPr/>
        </p:nvPicPr>
        <p:blipFill>
          <a:blip r:embed="rId8" cstate="print">
            <a:lum bright="6000"/>
          </a:blip>
          <a:srcRect t="6250" r="33853" b="22487"/>
          <a:stretch>
            <a:fillRect/>
          </a:stretch>
        </p:blipFill>
        <p:spPr bwMode="auto">
          <a:xfrm>
            <a:off x="252413" y="5065713"/>
            <a:ext cx="2389187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2530" name="Picture 487" descr="B-7"/>
          <p:cNvPicPr>
            <a:picLocks noChangeAspect="1" noChangeArrowheads="1"/>
          </p:cNvPicPr>
          <p:nvPr/>
        </p:nvPicPr>
        <p:blipFill>
          <a:blip r:embed="rId9" cstate="print">
            <a:lum bright="-6000"/>
          </a:blip>
          <a:srcRect l="21875" t="10417" b="18750"/>
          <a:stretch>
            <a:fillRect/>
          </a:stretch>
        </p:blipFill>
        <p:spPr bwMode="auto">
          <a:xfrm>
            <a:off x="7005638" y="5254625"/>
            <a:ext cx="2138362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2531" name="Picture 488" descr="rf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29400" y="3573463"/>
            <a:ext cx="1958975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2532" name="Picture 490" descr="AGScoldhelix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10000" y="5573713"/>
            <a:ext cx="2514600" cy="12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22533" name="Object 3"/>
          <p:cNvGraphicFramePr>
            <a:graphicFrameLocks noChangeAspect="1"/>
          </p:cNvGraphicFramePr>
          <p:nvPr/>
        </p:nvGraphicFramePr>
        <p:xfrm>
          <a:off x="2309813" y="152400"/>
          <a:ext cx="944562" cy="1447800"/>
        </p:xfrm>
        <a:graphic>
          <a:graphicData uri="http://schemas.openxmlformats.org/presentationml/2006/ole">
            <p:oleObj spid="_x0000_s384003" name="Photo Editor Photo" r:id="rId12" imgW="3123810" imgH="4800000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422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42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22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22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2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22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2522" grpId="0"/>
      <p:bldP spid="14225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C625-9991-4B5F-9E1F-9C73A5D82C6F}" type="slidenum">
              <a:rPr lang="en-US"/>
              <a:pPr/>
              <a:t>31</a:t>
            </a:fld>
            <a:endParaRPr lang="en-US"/>
          </a:p>
        </p:txBody>
      </p:sp>
      <p:sp>
        <p:nvSpPr>
          <p:cNvPr id="87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Spin physics at RHIC</a:t>
            </a:r>
          </a:p>
        </p:txBody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38862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Polarized protons at RHIC 2002-present</a:t>
            </a:r>
          </a:p>
          <a:p>
            <a:pPr>
              <a:lnSpc>
                <a:spcPct val="90000"/>
              </a:lnSpc>
            </a:pPr>
            <a:r>
              <a:rPr lang="en-US" sz="2400"/>
              <a:t>Mainly </a:t>
            </a:r>
            <a:r>
              <a:rPr lang="en-US" sz="1900">
                <a:latin typeface="Symbol" pitchFamily="18" charset="2"/>
                <a:ea typeface="ＭＳ Ｐゴシック" pitchFamily="50" charset="-128"/>
                <a:sym typeface="Symbol" pitchFamily="18" charset="2"/>
              </a:rPr>
              <a:t>Ö</a:t>
            </a:r>
            <a:r>
              <a:rPr lang="en-US" altLang="ja-JP" sz="1900">
                <a:ea typeface="ＭＳ Ｐゴシック" pitchFamily="50" charset="-128"/>
                <a:sym typeface="Symbol" pitchFamily="18" charset="2"/>
              </a:rPr>
              <a:t>s </a:t>
            </a:r>
            <a:r>
              <a:rPr lang="en-US" sz="2400"/>
              <a:t>= 200 GeV, also 62.4 GeV in 2006, started 500 GeV program in 2009</a:t>
            </a:r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400"/>
              <a:t>Two large multipurpose detectors: STAR and PHENIX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Longitudinal or transverse polarization</a:t>
            </a:r>
          </a:p>
          <a:p>
            <a:pPr>
              <a:lnSpc>
                <a:spcPct val="90000"/>
              </a:lnSpc>
            </a:pPr>
            <a:r>
              <a:rPr lang="en-US" sz="2400"/>
              <a:t>One small spectrometer until 2006: BRAHMS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Transverse polarization only</a:t>
            </a:r>
          </a:p>
        </p:txBody>
      </p:sp>
      <p:pic>
        <p:nvPicPr>
          <p:cNvPr id="876548" name="Picture 4"/>
          <p:cNvPicPr>
            <a:picLocks noChangeAspect="1" noChangeArrowheads="1"/>
          </p:cNvPicPr>
          <p:nvPr/>
        </p:nvPicPr>
        <p:blipFill>
          <a:blip r:embed="rId3" cstate="print"/>
          <a:srcRect r="6363" b="23721"/>
          <a:stretch>
            <a:fillRect/>
          </a:stretch>
        </p:blipFill>
        <p:spPr bwMode="auto">
          <a:xfrm>
            <a:off x="4191000" y="1371600"/>
            <a:ext cx="4800600" cy="3646488"/>
          </a:xfrm>
          <a:prstGeom prst="rect">
            <a:avLst/>
          </a:prstGeom>
          <a:noFill/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7237413" y="1384300"/>
            <a:ext cx="1731962" cy="1646238"/>
            <a:chOff x="4559" y="1023"/>
            <a:chExt cx="1091" cy="1037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4559" y="1023"/>
              <a:ext cx="1091" cy="1037"/>
              <a:chOff x="3716" y="436"/>
              <a:chExt cx="2112" cy="1588"/>
            </a:xfrm>
          </p:grpSpPr>
          <p:pic>
            <p:nvPicPr>
              <p:cNvPr id="876554" name="Picture 10" descr="brahms_pictur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716" y="440"/>
                <a:ext cx="2112" cy="15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6555" name="Picture 11" descr="brahms_logo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422" y="436"/>
                <a:ext cx="1259" cy="379"/>
              </a:xfrm>
              <a:prstGeom prst="rect">
                <a:avLst/>
              </a:prstGeom>
              <a:noFill/>
            </p:spPr>
          </p:pic>
        </p:grpSp>
        <p:sp>
          <p:nvSpPr>
            <p:cNvPr id="876556" name="Text Box 12"/>
            <p:cNvSpPr txBox="1">
              <a:spLocks noChangeArrowheads="1"/>
            </p:cNvSpPr>
            <p:nvPr/>
          </p:nvSpPr>
          <p:spPr bwMode="auto">
            <a:xfrm>
              <a:off x="4673" y="1536"/>
              <a:ext cx="941" cy="460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tx1"/>
                  </a:solidFill>
                </a:rPr>
                <a:t>Transverse spin only </a:t>
              </a:r>
            </a:p>
            <a:p>
              <a:r>
                <a:rPr lang="en-US" sz="1400">
                  <a:solidFill>
                    <a:schemeClr val="tx1"/>
                  </a:solidFill>
                </a:rPr>
                <a:t>(No rotators)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6276975" y="3316288"/>
            <a:ext cx="1893888" cy="1425575"/>
            <a:chOff x="2544" y="2299"/>
            <a:chExt cx="2311" cy="1375"/>
          </a:xfrm>
        </p:grpSpPr>
        <p:pic>
          <p:nvPicPr>
            <p:cNvPr id="876558" name="Picture 14" descr="Collab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4" y="2299"/>
              <a:ext cx="2311" cy="1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876559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84" y="2400"/>
              <a:ext cx="816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4308475" y="3113088"/>
            <a:ext cx="1706563" cy="1709737"/>
            <a:chOff x="144" y="2103"/>
            <a:chExt cx="2081" cy="1649"/>
          </a:xfrm>
        </p:grpSpPr>
        <p:pic>
          <p:nvPicPr>
            <p:cNvPr id="876561" name="Picture 17" descr="2004june9_1024x81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4" y="2103"/>
              <a:ext cx="2081" cy="1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6562" name="Picture 18" descr="1phenix-logo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56" y="3233"/>
              <a:ext cx="1152" cy="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76563" name="Text Box 19"/>
          <p:cNvSpPr txBox="1">
            <a:spLocks noChangeArrowheads="1"/>
          </p:cNvSpPr>
          <p:nvPr/>
        </p:nvSpPr>
        <p:spPr bwMode="auto">
          <a:xfrm>
            <a:off x="4427538" y="3222625"/>
            <a:ext cx="1336675" cy="5175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Longitudinal or transverse spin </a:t>
            </a:r>
          </a:p>
        </p:txBody>
      </p:sp>
      <p:sp>
        <p:nvSpPr>
          <p:cNvPr id="876564" name="Text Box 20"/>
          <p:cNvSpPr txBox="1">
            <a:spLocks noChangeArrowheads="1"/>
          </p:cNvSpPr>
          <p:nvPr/>
        </p:nvSpPr>
        <p:spPr bwMode="auto">
          <a:xfrm>
            <a:off x="6400800" y="3951288"/>
            <a:ext cx="1338263" cy="5175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Longitudinal or transverse spin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Transversely polarized </a:t>
            </a:r>
            <a:r>
              <a:rPr lang="en-US" sz="4000" dirty="0" err="1" smtClean="0"/>
              <a:t>hadronic</a:t>
            </a:r>
            <a:r>
              <a:rPr lang="en-US" sz="4000" dirty="0" smtClean="0"/>
              <a:t> collisions: A discovery ground</a:t>
            </a:r>
            <a:endParaRPr lang="en-US" sz="4000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9B82-3B77-407A-B5CA-6E41329FD284}" type="slidenum">
              <a:rPr lang="en-US"/>
              <a:pPr/>
              <a:t>32</a:t>
            </a:fld>
            <a:endParaRPr lang="en-US"/>
          </a:p>
        </p:txBody>
      </p:sp>
      <p:pic>
        <p:nvPicPr>
          <p:cNvPr id="1355780" name="Picture 4" descr="zg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906588"/>
            <a:ext cx="3886200" cy="388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5781" name="Text Box 5"/>
          <p:cNvSpPr txBox="1">
            <a:spLocks noChangeArrowheads="1"/>
          </p:cNvSpPr>
          <p:nvPr/>
        </p:nvSpPr>
        <p:spPr bwMode="auto">
          <a:xfrm>
            <a:off x="544417" y="5834349"/>
            <a:ext cx="38459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CC"/>
                </a:solidFill>
              </a:rPr>
              <a:t>W.H. </a:t>
            </a:r>
            <a:r>
              <a:rPr lang="en-US" dirty="0" err="1">
                <a:solidFill>
                  <a:srgbClr val="FFFFCC"/>
                </a:solidFill>
              </a:rPr>
              <a:t>Dragoset</a:t>
            </a:r>
            <a:r>
              <a:rPr lang="en-US" dirty="0">
                <a:solidFill>
                  <a:srgbClr val="FFFFCC"/>
                </a:solidFill>
              </a:rPr>
              <a:t> et al., PRL36, 929 (1976)</a:t>
            </a:r>
          </a:p>
        </p:txBody>
      </p:sp>
      <p:sp>
        <p:nvSpPr>
          <p:cNvPr id="1355782" name="Text Box 6"/>
          <p:cNvSpPr txBox="1">
            <a:spLocks noChangeArrowheads="1"/>
          </p:cNvSpPr>
          <p:nvPr/>
        </p:nvSpPr>
        <p:spPr bwMode="auto">
          <a:xfrm>
            <a:off x="530052" y="1535668"/>
            <a:ext cx="3051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CC"/>
                </a:solidFill>
              </a:rPr>
              <a:t>Argonne ZGS, </a:t>
            </a:r>
            <a:r>
              <a:rPr lang="en-US" dirty="0" err="1">
                <a:solidFill>
                  <a:srgbClr val="FFFFCC"/>
                </a:solidFill>
              </a:rPr>
              <a:t>p</a:t>
            </a:r>
            <a:r>
              <a:rPr lang="en-US" baseline="-18000" dirty="0" err="1">
                <a:solidFill>
                  <a:srgbClr val="FFFFCC"/>
                </a:solidFill>
              </a:rPr>
              <a:t>beam</a:t>
            </a:r>
            <a:r>
              <a:rPr lang="en-US" dirty="0">
                <a:solidFill>
                  <a:srgbClr val="FFFFCC"/>
                </a:solidFill>
              </a:rPr>
              <a:t> = 12 </a:t>
            </a:r>
            <a:r>
              <a:rPr lang="en-US" dirty="0" err="1">
                <a:solidFill>
                  <a:srgbClr val="FFFFCC"/>
                </a:solidFill>
              </a:rPr>
              <a:t>GeV</a:t>
            </a:r>
            <a:r>
              <a:rPr lang="en-US" dirty="0">
                <a:solidFill>
                  <a:srgbClr val="FFFFCC"/>
                </a:solidFill>
              </a:rPr>
              <a:t>/c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181600" y="2547938"/>
            <a:ext cx="3048000" cy="1566862"/>
            <a:chOff x="1680" y="3141"/>
            <a:chExt cx="1872" cy="864"/>
          </a:xfrm>
        </p:grpSpPr>
        <p:sp>
          <p:nvSpPr>
            <p:cNvPr id="1355786" name="Rectangle 10"/>
            <p:cNvSpPr>
              <a:spLocks noChangeArrowheads="1"/>
            </p:cNvSpPr>
            <p:nvPr/>
          </p:nvSpPr>
          <p:spPr bwMode="auto">
            <a:xfrm>
              <a:off x="1680" y="3189"/>
              <a:ext cx="1872" cy="8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776" y="3141"/>
              <a:ext cx="1579" cy="845"/>
              <a:chOff x="1776" y="2666"/>
              <a:chExt cx="2088" cy="1271"/>
            </a:xfrm>
          </p:grpSpPr>
          <p:sp>
            <p:nvSpPr>
              <p:cNvPr id="1355788" name="Line 12"/>
              <p:cNvSpPr>
                <a:spLocks noChangeShapeType="1"/>
              </p:cNvSpPr>
              <p:nvPr/>
            </p:nvSpPr>
            <p:spPr bwMode="auto">
              <a:xfrm flipV="1">
                <a:off x="1776" y="3024"/>
                <a:ext cx="1968" cy="528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" name="Group 13"/>
              <p:cNvGrpSpPr>
                <a:grpSpLocks/>
              </p:cNvGrpSpPr>
              <p:nvPr/>
            </p:nvGrpSpPr>
            <p:grpSpPr bwMode="auto">
              <a:xfrm>
                <a:off x="2352" y="3072"/>
                <a:ext cx="288" cy="480"/>
                <a:chOff x="4320" y="1488"/>
                <a:chExt cx="288" cy="480"/>
              </a:xfrm>
            </p:grpSpPr>
            <p:sp>
              <p:nvSpPr>
                <p:cNvPr id="1355790" name="AutoShape 14"/>
                <p:cNvSpPr>
                  <a:spLocks noChangeArrowheads="1"/>
                </p:cNvSpPr>
                <p:nvPr/>
              </p:nvSpPr>
              <p:spPr bwMode="auto">
                <a:xfrm>
                  <a:off x="4416" y="1488"/>
                  <a:ext cx="86" cy="480"/>
                </a:xfrm>
                <a:prstGeom prst="upArrow">
                  <a:avLst>
                    <a:gd name="adj1" fmla="val 50000"/>
                    <a:gd name="adj2" fmla="val 139535"/>
                  </a:avLst>
                </a:prstGeom>
                <a:gradFill rotWithShape="0">
                  <a:gsLst>
                    <a:gs pos="0">
                      <a:srgbClr val="B2B2B2">
                        <a:gamma/>
                        <a:shade val="0"/>
                        <a:invGamma/>
                      </a:srgbClr>
                    </a:gs>
                    <a:gs pos="50000">
                      <a:srgbClr val="B2B2B2"/>
                    </a:gs>
                    <a:gs pos="100000">
                      <a:srgbClr val="B2B2B2">
                        <a:gamma/>
                        <a:shade val="0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333399"/>
                  </a:solidFill>
                  <a:miter lim="800000"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355791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4320" y="1632"/>
                  <a:ext cx="288" cy="2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3300"/>
                    </a:gs>
                  </a:gsLst>
                  <a:lin ang="2700000" scaled="1"/>
                </a:gradFill>
                <a:ln w="9525">
                  <a:solidFill>
                    <a:srgbClr val="0033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355792" name="Oval 16"/>
              <p:cNvSpPr>
                <a:spLocks noChangeAspect="1" noChangeArrowheads="1"/>
              </p:cNvSpPr>
              <p:nvPr/>
            </p:nvSpPr>
            <p:spPr bwMode="auto">
              <a:xfrm>
                <a:off x="3120" y="3024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3300"/>
                  </a:gs>
                </a:gsLst>
                <a:lin ang="2700000" scaled="1"/>
              </a:gradFill>
              <a:ln w="9525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5793" name="AutoShape 17"/>
              <p:cNvSpPr>
                <a:spLocks noChangeAspect="1" noChangeArrowheads="1"/>
              </p:cNvSpPr>
              <p:nvPr/>
            </p:nvSpPr>
            <p:spPr bwMode="auto">
              <a:xfrm>
                <a:off x="2736" y="3120"/>
                <a:ext cx="288" cy="288"/>
              </a:xfrm>
              <a:prstGeom prst="irregularSeal1">
                <a:avLst/>
              </a:prstGeom>
              <a:solidFill>
                <a:srgbClr val="FF0000"/>
              </a:solidFill>
              <a:ln w="9525">
                <a:solidFill>
                  <a:srgbClr val="33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5794" name="Line 18"/>
              <p:cNvSpPr>
                <a:spLocks noChangeShapeType="1"/>
              </p:cNvSpPr>
              <p:nvPr/>
            </p:nvSpPr>
            <p:spPr bwMode="auto">
              <a:xfrm flipV="1">
                <a:off x="2880" y="2928"/>
                <a:ext cx="48" cy="192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 type="stealth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5795" name="Line 19"/>
              <p:cNvSpPr>
                <a:spLocks noChangeShapeType="1"/>
              </p:cNvSpPr>
              <p:nvPr/>
            </p:nvSpPr>
            <p:spPr bwMode="auto">
              <a:xfrm>
                <a:off x="2976" y="3360"/>
                <a:ext cx="240" cy="144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 type="stealth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5796" name="Text Box 20"/>
              <p:cNvSpPr txBox="1">
                <a:spLocks noChangeArrowheads="1"/>
              </p:cNvSpPr>
              <p:nvPr/>
            </p:nvSpPr>
            <p:spPr bwMode="auto">
              <a:xfrm>
                <a:off x="2823" y="2666"/>
                <a:ext cx="589" cy="4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altLang="ja-JP" sz="3200">
                    <a:solidFill>
                      <a:srgbClr val="FF3399"/>
                    </a:solidFill>
                    <a:ea typeface="ＭＳ Ｐゴシック" pitchFamily="34" charset="-128"/>
                  </a:rPr>
                  <a:t>left</a:t>
                </a:r>
              </a:p>
            </p:txBody>
          </p:sp>
          <p:sp>
            <p:nvSpPr>
              <p:cNvPr id="1355797" name="Text Box 21"/>
              <p:cNvSpPr txBox="1">
                <a:spLocks noChangeArrowheads="1"/>
              </p:cNvSpPr>
              <p:nvPr/>
            </p:nvSpPr>
            <p:spPr bwMode="auto">
              <a:xfrm>
                <a:off x="3073" y="3457"/>
                <a:ext cx="791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/>
                <a:r>
                  <a:rPr lang="en-US" altLang="ja-JP" sz="3200">
                    <a:solidFill>
                      <a:srgbClr val="FF3399"/>
                    </a:solidFill>
                    <a:ea typeface="ＭＳ Ｐゴシック" pitchFamily="34" charset="-128"/>
                  </a:rPr>
                  <a:t>right</a:t>
                </a:r>
              </a:p>
            </p:txBody>
          </p:sp>
        </p:grpSp>
      </p:grp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3962400" y="4267200"/>
            <a:ext cx="5081588" cy="1200329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What’s the origin of such striking asymmetries?? 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We’ll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need to wait more than a decade for the birth of a new subfield in order to explore the possibilities . . .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1939925" y="3657600"/>
          <a:ext cx="1349375" cy="457200"/>
        </p:xfrm>
        <a:graphic>
          <a:graphicData uri="http://schemas.openxmlformats.org/presentationml/2006/ole">
            <p:oleObj spid="_x0000_s186371" name="Equation" r:id="rId5" imgW="711000" imgH="2412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AFA1E-9173-4383-BFF5-F6F013948620}" type="slidenum">
              <a:rPr lang="en-US"/>
              <a:pPr/>
              <a:t>33</a:t>
            </a:fld>
            <a:endParaRPr lang="en-US"/>
          </a:p>
        </p:txBody>
      </p:sp>
      <p:sp>
        <p:nvSpPr>
          <p:cNvPr id="14049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Transverse-momentum-dependent distributions and </a:t>
            </a:r>
            <a:r>
              <a:rPr lang="en-US" sz="4000" dirty="0" smtClean="0"/>
              <a:t>single-spin asymmetries</a:t>
            </a:r>
            <a:endParaRPr lang="en-US" sz="4000" dirty="0"/>
          </a:p>
        </p:txBody>
      </p:sp>
      <p:pic>
        <p:nvPicPr>
          <p:cNvPr id="1404933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1" y="1371600"/>
            <a:ext cx="3482382" cy="535980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404937" name="Rectangle 9"/>
          <p:cNvSpPr>
            <a:spLocks noChangeArrowheads="1"/>
          </p:cNvSpPr>
          <p:nvPr/>
        </p:nvSpPr>
        <p:spPr bwMode="auto">
          <a:xfrm>
            <a:off x="3657600" y="5421868"/>
            <a:ext cx="29941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CC"/>
                </a:solidFill>
              </a:rPr>
              <a:t>D.W. Sivers, PRD41, 83 (1990)</a:t>
            </a:r>
          </a:p>
        </p:txBody>
      </p:sp>
      <p:sp>
        <p:nvSpPr>
          <p:cNvPr id="1404938" name="Text Box 10"/>
          <p:cNvSpPr txBox="1">
            <a:spLocks noChangeArrowheads="1"/>
          </p:cNvSpPr>
          <p:nvPr/>
        </p:nvSpPr>
        <p:spPr bwMode="auto">
          <a:xfrm>
            <a:off x="3733800" y="1542633"/>
            <a:ext cx="51816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1989: </a:t>
            </a:r>
            <a:r>
              <a:rPr lang="en-US" sz="22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Sivers mechanism” </a:t>
            </a:r>
            <a:r>
              <a:rPr lang="en-US" sz="22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proposed</a:t>
            </a:r>
          </a:p>
          <a:p>
            <a:endParaRPr lang="en-US" sz="2200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Take into account the</a:t>
            </a:r>
            <a:r>
              <a:rPr lang="en-US" sz="22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transverse momentum</a:t>
            </a:r>
            <a:r>
              <a:rPr lang="en-US" sz="22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200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200" baseline="-25000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2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) of quarks within the proton, and postulate a </a:t>
            </a:r>
            <a:r>
              <a:rPr lang="en-US" sz="22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correlation</a:t>
            </a:r>
            <a:r>
              <a:rPr lang="en-US" sz="22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between quark </a:t>
            </a:r>
            <a:r>
              <a:rPr lang="en-US" sz="2200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200" baseline="-25000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2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and proton spin!	</a:t>
            </a:r>
            <a:endParaRPr lang="en-US" sz="22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57600" y="3972580"/>
            <a:ext cx="54864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Single-spin asymmetries ~ S•(p</a:t>
            </a:r>
            <a:r>
              <a:rPr lang="en-US" sz="2800" i="1" baseline="-18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8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×p</a:t>
            </a:r>
            <a:r>
              <a:rPr lang="en-US" sz="2800" i="1" baseline="-18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8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endParaRPr lang="en-US" sz="2800" i="1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1352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Transverse </a:t>
            </a:r>
            <a:r>
              <a:rPr lang="en-US" sz="3600" dirty="0" smtClean="0"/>
              <a:t>single-spin </a:t>
            </a:r>
            <a:r>
              <a:rPr lang="en-US" sz="3600" dirty="0"/>
              <a:t>a</a:t>
            </a:r>
            <a:r>
              <a:rPr lang="en-US" sz="3600" dirty="0" smtClean="0"/>
              <a:t>symmetries</a:t>
            </a:r>
            <a:r>
              <a:rPr lang="en-US" sz="3600" dirty="0"/>
              <a:t>: </a:t>
            </a:r>
            <a:br>
              <a:rPr lang="en-US" sz="3600" dirty="0"/>
            </a:br>
            <a:r>
              <a:rPr lang="en-US" sz="3600" dirty="0"/>
              <a:t>From </a:t>
            </a:r>
            <a:r>
              <a:rPr lang="en-US" sz="3600" dirty="0" smtClean="0"/>
              <a:t>low </a:t>
            </a:r>
            <a:r>
              <a:rPr lang="en-US" sz="3600" dirty="0"/>
              <a:t>to h</a:t>
            </a:r>
            <a:r>
              <a:rPr lang="en-US" sz="3600" dirty="0" smtClean="0"/>
              <a:t>igh energies!</a:t>
            </a:r>
            <a:endParaRPr lang="en-US" sz="3600" dirty="0"/>
          </a:p>
        </p:txBody>
      </p:sp>
      <p:sp>
        <p:nvSpPr>
          <p:cNvPr id="1352712" name="Text Box 8"/>
          <p:cNvSpPr txBox="1">
            <a:spLocks noChangeArrowheads="1"/>
          </p:cNvSpPr>
          <p:nvPr/>
        </p:nvSpPr>
        <p:spPr bwMode="auto">
          <a:xfrm>
            <a:off x="448548" y="1357086"/>
            <a:ext cx="13067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ANL </a:t>
            </a:r>
          </a:p>
          <a:p>
            <a:r>
              <a:rPr lang="en-US" altLang="ja-JP" dirty="0" smtClean="0">
                <a:solidFill>
                  <a:srgbClr val="FFFFCC"/>
                </a:solidFill>
                <a:ea typeface="ＭＳ Ｐゴシック" pitchFamily="34" charset="-128"/>
                <a:sym typeface="Symbol" pitchFamily="18" charset="2"/>
              </a:rPr>
              <a:t></a:t>
            </a:r>
            <a:r>
              <a:rPr lang="en-US" altLang="ja-JP" dirty="0">
                <a:solidFill>
                  <a:srgbClr val="FFFFCC"/>
                </a:solidFill>
                <a:ea typeface="ＭＳ Ｐゴシック" pitchFamily="34" charset="-128"/>
              </a:rPr>
              <a:t>s=4.9 </a:t>
            </a:r>
            <a:r>
              <a:rPr lang="en-US" altLang="ja-JP" dirty="0" err="1">
                <a:solidFill>
                  <a:srgbClr val="FFFFCC"/>
                </a:solidFill>
                <a:ea typeface="ＭＳ Ｐゴシック" pitchFamily="34" charset="-128"/>
              </a:rPr>
              <a:t>GeV</a:t>
            </a:r>
            <a:r>
              <a:rPr lang="en-US" dirty="0">
                <a:solidFill>
                  <a:srgbClr val="FFFFCC"/>
                </a:solidFill>
              </a:rPr>
              <a:t> </a:t>
            </a:r>
          </a:p>
        </p:txBody>
      </p:sp>
      <p:graphicFrame>
        <p:nvGraphicFramePr>
          <p:cNvPr id="1352738" name="Object 34"/>
          <p:cNvGraphicFramePr>
            <a:graphicFrameLocks noChangeAspect="1"/>
          </p:cNvGraphicFramePr>
          <p:nvPr>
            <p:ph sz="half" idx="2"/>
          </p:nvPr>
        </p:nvGraphicFramePr>
        <p:xfrm>
          <a:off x="381000" y="5334000"/>
          <a:ext cx="1782305" cy="914400"/>
        </p:xfrm>
        <a:graphic>
          <a:graphicData uri="http://schemas.openxmlformats.org/presentationml/2006/ole">
            <p:oleObj spid="_x0000_s187394" name="Equation" r:id="rId4" imgW="990360" imgH="507960" progId="Equation.3">
              <p:embed/>
            </p:oleObj>
          </a:graphicData>
        </a:graphic>
      </p:graphicFrame>
      <p:pic>
        <p:nvPicPr>
          <p:cNvPr id="18923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14975"/>
            <a:ext cx="9144000" cy="2697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2714685" y="1349883"/>
            <a:ext cx="13067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BNL </a:t>
            </a:r>
          </a:p>
          <a:p>
            <a:r>
              <a:rPr lang="en-US" altLang="ja-JP" dirty="0" smtClean="0">
                <a:solidFill>
                  <a:srgbClr val="FFFFCC"/>
                </a:solidFill>
                <a:ea typeface="ＭＳ Ｐゴシック" pitchFamily="34" charset="-128"/>
                <a:sym typeface="Symbol" pitchFamily="18" charset="2"/>
              </a:rPr>
              <a:t></a:t>
            </a:r>
            <a:r>
              <a:rPr lang="en-US" altLang="ja-JP" dirty="0" smtClean="0">
                <a:solidFill>
                  <a:srgbClr val="FFFFCC"/>
                </a:solidFill>
                <a:ea typeface="ＭＳ Ｐゴシック" pitchFamily="34" charset="-128"/>
              </a:rPr>
              <a:t>s=6.6 </a:t>
            </a:r>
            <a:r>
              <a:rPr lang="en-US" altLang="ja-JP" dirty="0" err="1" smtClean="0">
                <a:solidFill>
                  <a:srgbClr val="FFFFCC"/>
                </a:solidFill>
                <a:ea typeface="ＭＳ Ｐゴシック" pitchFamily="34" charset="-128"/>
              </a:rPr>
              <a:t>GeV</a:t>
            </a:r>
            <a:r>
              <a:rPr lang="en-US" dirty="0" smtClean="0">
                <a:solidFill>
                  <a:srgbClr val="FFFFCC"/>
                </a:solidFill>
              </a:rPr>
              <a:t> 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66660" y="1295400"/>
            <a:ext cx="14237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FNAL </a:t>
            </a:r>
          </a:p>
          <a:p>
            <a:r>
              <a:rPr lang="en-US" altLang="ja-JP" dirty="0" smtClean="0">
                <a:solidFill>
                  <a:srgbClr val="FFFFCC"/>
                </a:solidFill>
                <a:ea typeface="ＭＳ Ｐゴシック" pitchFamily="34" charset="-128"/>
                <a:sym typeface="Symbol" pitchFamily="18" charset="2"/>
              </a:rPr>
              <a:t></a:t>
            </a:r>
            <a:r>
              <a:rPr lang="en-US" altLang="ja-JP" dirty="0" smtClean="0">
                <a:solidFill>
                  <a:srgbClr val="FFFFCC"/>
                </a:solidFill>
                <a:ea typeface="ＭＳ Ｐゴシック" pitchFamily="34" charset="-128"/>
              </a:rPr>
              <a:t>s=19.4 </a:t>
            </a:r>
            <a:r>
              <a:rPr lang="en-US" altLang="ja-JP" dirty="0" err="1" smtClean="0">
                <a:solidFill>
                  <a:srgbClr val="FFFFCC"/>
                </a:solidFill>
                <a:ea typeface="ＭＳ Ｐゴシック" pitchFamily="34" charset="-128"/>
              </a:rPr>
              <a:t>GeV</a:t>
            </a:r>
            <a:r>
              <a:rPr lang="en-US" dirty="0" smtClean="0">
                <a:solidFill>
                  <a:srgbClr val="FFFFCC"/>
                </a:solidFill>
              </a:rPr>
              <a:t> 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45621" y="1302711"/>
            <a:ext cx="14237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RHIC </a:t>
            </a:r>
          </a:p>
          <a:p>
            <a:r>
              <a:rPr lang="en-US" altLang="ja-JP" dirty="0" smtClean="0">
                <a:solidFill>
                  <a:srgbClr val="FFFFCC"/>
                </a:solidFill>
                <a:ea typeface="ＭＳ Ｐゴシック" pitchFamily="34" charset="-128"/>
                <a:sym typeface="Symbol" pitchFamily="18" charset="2"/>
              </a:rPr>
              <a:t></a:t>
            </a:r>
            <a:r>
              <a:rPr lang="en-US" altLang="ja-JP" dirty="0" smtClean="0">
                <a:solidFill>
                  <a:srgbClr val="FFFFCC"/>
                </a:solidFill>
                <a:ea typeface="ＭＳ Ｐゴシック" pitchFamily="34" charset="-128"/>
              </a:rPr>
              <a:t>s=62.4 </a:t>
            </a:r>
            <a:r>
              <a:rPr lang="en-US" altLang="ja-JP" dirty="0" err="1" smtClean="0">
                <a:solidFill>
                  <a:srgbClr val="FFFFCC"/>
                </a:solidFill>
                <a:ea typeface="ＭＳ Ｐゴシック" pitchFamily="34" charset="-128"/>
              </a:rPr>
              <a:t>GeV</a:t>
            </a:r>
            <a:r>
              <a:rPr lang="en-US" dirty="0" smtClean="0">
                <a:solidFill>
                  <a:srgbClr val="FFFFCC"/>
                </a:solidFill>
              </a:rPr>
              <a:t> </a:t>
            </a:r>
            <a:endParaRPr lang="en-US" dirty="0">
              <a:solidFill>
                <a:srgbClr val="FFFFCC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876800" y="4953000"/>
            <a:ext cx="3048000" cy="1566862"/>
            <a:chOff x="1680" y="3141"/>
            <a:chExt cx="1872" cy="864"/>
          </a:xfrm>
        </p:grpSpPr>
        <p:sp>
          <p:nvSpPr>
            <p:cNvPr id="22" name="Rectangle 8"/>
            <p:cNvSpPr>
              <a:spLocks noChangeArrowheads="1"/>
            </p:cNvSpPr>
            <p:nvPr/>
          </p:nvSpPr>
          <p:spPr bwMode="auto">
            <a:xfrm>
              <a:off x="1680" y="3189"/>
              <a:ext cx="1872" cy="8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776" y="3141"/>
              <a:ext cx="1579" cy="845"/>
              <a:chOff x="1776" y="2666"/>
              <a:chExt cx="2088" cy="1271"/>
            </a:xfrm>
          </p:grpSpPr>
          <p:sp>
            <p:nvSpPr>
              <p:cNvPr id="24" name="Line 10"/>
              <p:cNvSpPr>
                <a:spLocks noChangeShapeType="1"/>
              </p:cNvSpPr>
              <p:nvPr/>
            </p:nvSpPr>
            <p:spPr bwMode="auto">
              <a:xfrm flipV="1">
                <a:off x="1776" y="3024"/>
                <a:ext cx="1968" cy="528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2352" y="3072"/>
                <a:ext cx="288" cy="480"/>
                <a:chOff x="4320" y="1488"/>
                <a:chExt cx="288" cy="480"/>
              </a:xfrm>
            </p:grpSpPr>
            <p:sp>
              <p:nvSpPr>
                <p:cNvPr id="32" name="AutoShape 12"/>
                <p:cNvSpPr>
                  <a:spLocks noChangeArrowheads="1"/>
                </p:cNvSpPr>
                <p:nvPr/>
              </p:nvSpPr>
              <p:spPr bwMode="auto">
                <a:xfrm>
                  <a:off x="4416" y="1488"/>
                  <a:ext cx="86" cy="480"/>
                </a:xfrm>
                <a:prstGeom prst="upArrow">
                  <a:avLst>
                    <a:gd name="adj1" fmla="val 50000"/>
                    <a:gd name="adj2" fmla="val 139535"/>
                  </a:avLst>
                </a:prstGeom>
                <a:gradFill rotWithShape="0">
                  <a:gsLst>
                    <a:gs pos="0">
                      <a:srgbClr val="B2B2B2">
                        <a:gamma/>
                        <a:shade val="0"/>
                        <a:invGamma/>
                      </a:srgbClr>
                    </a:gs>
                    <a:gs pos="50000">
                      <a:srgbClr val="B2B2B2"/>
                    </a:gs>
                    <a:gs pos="100000">
                      <a:srgbClr val="B2B2B2">
                        <a:gamma/>
                        <a:shade val="0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333399"/>
                  </a:solidFill>
                  <a:miter lim="800000"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33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4320" y="1632"/>
                  <a:ext cx="288" cy="2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3300"/>
                    </a:gs>
                  </a:gsLst>
                  <a:lin ang="2700000" scaled="1"/>
                </a:gradFill>
                <a:ln w="9525">
                  <a:solidFill>
                    <a:srgbClr val="0033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6" name="Oval 14"/>
              <p:cNvSpPr>
                <a:spLocks noChangeAspect="1" noChangeArrowheads="1"/>
              </p:cNvSpPr>
              <p:nvPr/>
            </p:nvSpPr>
            <p:spPr bwMode="auto">
              <a:xfrm>
                <a:off x="3120" y="3024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3300"/>
                  </a:gs>
                </a:gsLst>
                <a:lin ang="2700000" scaled="1"/>
              </a:gradFill>
              <a:ln w="9525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AutoShape 15"/>
              <p:cNvSpPr>
                <a:spLocks noChangeAspect="1" noChangeArrowheads="1"/>
              </p:cNvSpPr>
              <p:nvPr/>
            </p:nvSpPr>
            <p:spPr bwMode="auto">
              <a:xfrm>
                <a:off x="2736" y="3120"/>
                <a:ext cx="288" cy="288"/>
              </a:xfrm>
              <a:prstGeom prst="irregularSeal1">
                <a:avLst/>
              </a:prstGeom>
              <a:solidFill>
                <a:srgbClr val="FF0000"/>
              </a:solidFill>
              <a:ln w="9525">
                <a:solidFill>
                  <a:srgbClr val="33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16"/>
              <p:cNvSpPr>
                <a:spLocks noChangeShapeType="1"/>
              </p:cNvSpPr>
              <p:nvPr/>
            </p:nvSpPr>
            <p:spPr bwMode="auto">
              <a:xfrm flipV="1">
                <a:off x="2880" y="2928"/>
                <a:ext cx="48" cy="192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 type="stealth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17"/>
              <p:cNvSpPr>
                <a:spLocks noChangeShapeType="1"/>
              </p:cNvSpPr>
              <p:nvPr/>
            </p:nvSpPr>
            <p:spPr bwMode="auto">
              <a:xfrm>
                <a:off x="2976" y="3360"/>
                <a:ext cx="240" cy="144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 type="stealth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 Box 18"/>
              <p:cNvSpPr txBox="1">
                <a:spLocks noChangeArrowheads="1"/>
              </p:cNvSpPr>
              <p:nvPr/>
            </p:nvSpPr>
            <p:spPr bwMode="auto">
              <a:xfrm>
                <a:off x="2823" y="2666"/>
                <a:ext cx="589" cy="4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altLang="ja-JP" sz="3200">
                    <a:solidFill>
                      <a:srgbClr val="FF3399"/>
                    </a:solidFill>
                    <a:ea typeface="ＭＳ Ｐゴシック" pitchFamily="34" charset="-128"/>
                  </a:rPr>
                  <a:t>left</a:t>
                </a:r>
              </a:p>
            </p:txBody>
          </p:sp>
          <p:sp>
            <p:nvSpPr>
              <p:cNvPr id="31" name="Text Box 19"/>
              <p:cNvSpPr txBox="1">
                <a:spLocks noChangeArrowheads="1"/>
              </p:cNvSpPr>
              <p:nvPr/>
            </p:nvSpPr>
            <p:spPr bwMode="auto">
              <a:xfrm>
                <a:off x="3073" y="3457"/>
                <a:ext cx="791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/>
                <a:r>
                  <a:rPr lang="en-US" altLang="ja-JP" sz="3200">
                    <a:solidFill>
                      <a:srgbClr val="FF3399"/>
                    </a:solidFill>
                    <a:ea typeface="ＭＳ Ｐゴシック" pitchFamily="34" charset="-128"/>
                  </a:rPr>
                  <a:t>right</a:t>
                </a:r>
              </a:p>
            </p:txBody>
          </p:sp>
        </p:grpSp>
      </p:grpSp>
      <p:pic>
        <p:nvPicPr>
          <p:cNvPr id="34" name="Picture 1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57425" y="1371600"/>
            <a:ext cx="4629150" cy="44672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5594350" y="3276600"/>
            <a:ext cx="6540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200" dirty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sz="4200" baseline="30000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6" name="Picture 8" descr="BRAHMS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00" y="762000"/>
            <a:ext cx="990600" cy="530058"/>
          </a:xfrm>
          <a:prstGeom prst="rect">
            <a:avLst/>
          </a:prstGeom>
          <a:noFill/>
        </p:spPr>
      </p:pic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3048000" y="5562600"/>
            <a:ext cx="1560513" cy="704850"/>
            <a:chOff x="0" y="0"/>
            <a:chExt cx="983" cy="444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0" y="0"/>
              <a:ext cx="496" cy="438"/>
              <a:chOff x="0" y="0"/>
              <a:chExt cx="496" cy="438"/>
            </a:xfrm>
          </p:grpSpPr>
          <p:sp>
            <p:nvSpPr>
              <p:cNvPr id="40" name="AutoShape 5"/>
              <p:cNvSpPr>
                <a:spLocks/>
              </p:cNvSpPr>
              <p:nvPr/>
            </p:nvSpPr>
            <p:spPr bwMode="auto">
              <a:xfrm>
                <a:off x="0" y="0"/>
                <a:ext cx="496" cy="43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8272"/>
                    </a:moveTo>
                    <a:lnTo>
                      <a:pt x="8264" y="8272"/>
                    </a:lnTo>
                    <a:lnTo>
                      <a:pt x="10800" y="0"/>
                    </a:lnTo>
                    <a:lnTo>
                      <a:pt x="13336" y="8272"/>
                    </a:lnTo>
                    <a:lnTo>
                      <a:pt x="21600" y="8272"/>
                    </a:lnTo>
                    <a:lnTo>
                      <a:pt x="14932" y="13328"/>
                    </a:lnTo>
                    <a:lnTo>
                      <a:pt x="17468" y="21600"/>
                    </a:lnTo>
                    <a:lnTo>
                      <a:pt x="10800" y="16499"/>
                    </a:lnTo>
                    <a:lnTo>
                      <a:pt x="4132" y="21600"/>
                    </a:lnTo>
                    <a:lnTo>
                      <a:pt x="6668" y="13328"/>
                    </a:lnTo>
                    <a:close/>
                    <a:moveTo>
                      <a:pt x="0" y="8272"/>
                    </a:moveTo>
                  </a:path>
                </a:pathLst>
              </a:cu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" name="Rectangle 6"/>
              <p:cNvSpPr>
                <a:spLocks/>
              </p:cNvSpPr>
              <p:nvPr/>
            </p:nvSpPr>
            <p:spPr bwMode="auto">
              <a:xfrm>
                <a:off x="152" y="165"/>
                <a:ext cx="190" cy="16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9" name="Rectangle 7"/>
            <p:cNvSpPr>
              <a:spLocks/>
            </p:cNvSpPr>
            <p:nvPr/>
          </p:nvSpPr>
          <p:spPr bwMode="auto">
            <a:xfrm>
              <a:off x="172" y="118"/>
              <a:ext cx="811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57799" bIns="0">
              <a:spAutoFit/>
            </a:bodyPr>
            <a:lstStyle/>
            <a:p>
              <a:pPr marL="57150" algn="l" eaLnBrk="1" hangingPunct="1"/>
              <a:r>
                <a:rPr lang="en-US" sz="3400" b="1" i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/>
                  <a:sym typeface="Helvetica"/>
                </a:rPr>
                <a:t>STAR</a:t>
              </a:r>
            </a:p>
          </p:txBody>
        </p:sp>
      </p:grpSp>
      <p:sp>
        <p:nvSpPr>
          <p:cNvPr id="42" name="Rectangle 41"/>
          <p:cNvSpPr/>
          <p:nvPr/>
        </p:nvSpPr>
        <p:spPr>
          <a:xfrm>
            <a:off x="4669627" y="1419225"/>
            <a:ext cx="1495922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RHIC </a:t>
            </a:r>
          </a:p>
          <a:p>
            <a:r>
              <a:rPr lang="en-US" altLang="ja-JP" sz="2000" dirty="0" smtClean="0">
                <a:solidFill>
                  <a:schemeClr val="tx1"/>
                </a:solidFill>
                <a:ea typeface="ＭＳ Ｐゴシック" pitchFamily="34" charset="-128"/>
                <a:sym typeface="Symbol" pitchFamily="18" charset="2"/>
              </a:rPr>
              <a:t></a:t>
            </a:r>
            <a:r>
              <a:rPr lang="en-US" altLang="ja-JP" sz="2000" dirty="0" smtClean="0">
                <a:solidFill>
                  <a:schemeClr val="tx1"/>
                </a:solidFill>
                <a:ea typeface="ＭＳ Ｐゴシック" pitchFamily="34" charset="-128"/>
              </a:rPr>
              <a:t>s=200 GeV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6858000" y="2057400"/>
            <a:ext cx="2286000" cy="3048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2501-B949-4497-900A-85D7539E1911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066800" y="2057400"/>
            <a:ext cx="7162800" cy="1384995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Effects persist to RHIC energies</a:t>
            </a:r>
          </a:p>
          <a:p>
            <a:pPr algn="ctr"/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Can probe this non-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perturbative</a:t>
            </a:r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structure of nucleon in a 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calculable regime</a:t>
            </a:r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!</a:t>
            </a:r>
            <a:endParaRPr lang="en-US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2" grpId="0" animBg="1"/>
      <p:bldP spid="43" grpId="0" animBg="1"/>
      <p:bldP spid="4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High-</a:t>
            </a:r>
            <a:r>
              <a:rPr lang="en-US" sz="4000" dirty="0" err="1" smtClean="0"/>
              <a:t>x</a:t>
            </a:r>
            <a:r>
              <a:rPr lang="en-US" sz="4000" baseline="-25000" dirty="0" err="1" smtClean="0"/>
              <a:t>F</a:t>
            </a:r>
            <a:r>
              <a:rPr lang="en-US" sz="4000" dirty="0" smtClean="0"/>
              <a:t> asymmetries, </a:t>
            </a:r>
            <a:br>
              <a:rPr lang="en-US" sz="4000" dirty="0" smtClean="0"/>
            </a:br>
            <a:r>
              <a:rPr lang="en-US" sz="4000" dirty="0" smtClean="0"/>
              <a:t>but not valence quarks??</a:t>
            </a:r>
            <a:endParaRPr lang="en-US" sz="4000" dirty="0"/>
          </a:p>
        </p:txBody>
      </p:sp>
      <p:sp>
        <p:nvSpPr>
          <p:cNvPr id="3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59FB-7DEB-45DF-BF94-DE0F7425313E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457156" name="Rectangle 4"/>
          <p:cNvSpPr>
            <a:spLocks noChangeArrowheads="1"/>
          </p:cNvSpPr>
          <p:nvPr/>
        </p:nvSpPr>
        <p:spPr bwMode="auto">
          <a:xfrm>
            <a:off x="5703888" y="4572000"/>
            <a:ext cx="3354387" cy="2209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457158" name="Picture 6" descr="k_fe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362200"/>
            <a:ext cx="3200400" cy="2157413"/>
          </a:xfrm>
          <a:prstGeom prst="rect">
            <a:avLst/>
          </a:prstGeom>
          <a:noFill/>
        </p:spPr>
      </p:pic>
      <p:pic>
        <p:nvPicPr>
          <p:cNvPr id="1457159" name="Picture 7" descr="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597400"/>
            <a:ext cx="3200400" cy="2157413"/>
          </a:xfrm>
          <a:prstGeom prst="rect">
            <a:avLst/>
          </a:prstGeom>
          <a:noFill/>
        </p:spPr>
      </p:pic>
      <p:pic>
        <p:nvPicPr>
          <p:cNvPr id="1457160" name="Picture 8" descr="BRAHMS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4038600"/>
            <a:ext cx="1447800" cy="774700"/>
          </a:xfrm>
          <a:prstGeom prst="rect">
            <a:avLst/>
          </a:prstGeom>
          <a:noFill/>
        </p:spPr>
      </p:pic>
      <p:sp>
        <p:nvSpPr>
          <p:cNvPr id="1457162" name="Text Box 10"/>
          <p:cNvSpPr txBox="1">
            <a:spLocks noChangeArrowheads="1"/>
          </p:cNvSpPr>
          <p:nvPr/>
        </p:nvSpPr>
        <p:spPr bwMode="auto">
          <a:xfrm>
            <a:off x="722313" y="2598738"/>
            <a:ext cx="514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57163" name="Text Box 11"/>
          <p:cNvSpPr txBox="1">
            <a:spLocks noChangeArrowheads="1"/>
          </p:cNvSpPr>
          <p:nvPr/>
        </p:nvSpPr>
        <p:spPr bwMode="auto">
          <a:xfrm>
            <a:off x="812800" y="4800600"/>
            <a:ext cx="41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57165" name="Text Box 13"/>
          <p:cNvSpPr txBox="1">
            <a:spLocks noChangeArrowheads="1"/>
          </p:cNvSpPr>
          <p:nvPr/>
        </p:nvSpPr>
        <p:spPr bwMode="auto">
          <a:xfrm>
            <a:off x="728663" y="3657600"/>
            <a:ext cx="1293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200 GeV</a:t>
            </a:r>
          </a:p>
        </p:txBody>
      </p:sp>
      <p:sp>
        <p:nvSpPr>
          <p:cNvPr id="1457166" name="Text Box 14"/>
          <p:cNvSpPr txBox="1">
            <a:spLocks noChangeArrowheads="1"/>
          </p:cNvSpPr>
          <p:nvPr/>
        </p:nvSpPr>
        <p:spPr bwMode="auto">
          <a:xfrm>
            <a:off x="739775" y="5943600"/>
            <a:ext cx="1293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200 GeV</a:t>
            </a:r>
          </a:p>
        </p:txBody>
      </p:sp>
      <p:sp>
        <p:nvSpPr>
          <p:cNvPr id="1457170" name="Text Box 18"/>
          <p:cNvSpPr txBox="1">
            <a:spLocks noChangeArrowheads="1"/>
          </p:cNvSpPr>
          <p:nvPr/>
        </p:nvSpPr>
        <p:spPr bwMode="auto">
          <a:xfrm>
            <a:off x="3429000" y="2895600"/>
            <a:ext cx="16796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CC"/>
                </a:solidFill>
              </a:rPr>
              <a:t>K</a:t>
            </a:r>
            <a:r>
              <a:rPr lang="en-US" baseline="30000" dirty="0">
                <a:solidFill>
                  <a:srgbClr val="FFFFCC"/>
                </a:solidFill>
              </a:rPr>
              <a:t>-</a:t>
            </a:r>
            <a:r>
              <a:rPr lang="en-US" dirty="0">
                <a:solidFill>
                  <a:srgbClr val="FFFFCC"/>
                </a:solidFill>
              </a:rPr>
              <a:t> asymmetries </a:t>
            </a:r>
          </a:p>
          <a:p>
            <a:r>
              <a:rPr lang="en-US" dirty="0" err="1">
                <a:solidFill>
                  <a:srgbClr val="FFFFCC"/>
                </a:solidFill>
              </a:rPr>
              <a:t>underpredicted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1457171" name="Line 19"/>
          <p:cNvSpPr>
            <a:spLocks noChangeShapeType="1"/>
          </p:cNvSpPr>
          <p:nvPr/>
        </p:nvSpPr>
        <p:spPr bwMode="auto">
          <a:xfrm>
            <a:off x="3505200" y="2514600"/>
            <a:ext cx="2057400" cy="0"/>
          </a:xfrm>
          <a:prstGeom prst="line">
            <a:avLst/>
          </a:prstGeom>
          <a:noFill/>
          <a:ln w="38100">
            <a:solidFill>
              <a:srgbClr val="FFFF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57172" name="Text Box 20"/>
          <p:cNvSpPr txBox="1">
            <a:spLocks noChangeArrowheads="1"/>
          </p:cNvSpPr>
          <p:nvPr/>
        </p:nvSpPr>
        <p:spPr bwMode="auto">
          <a:xfrm>
            <a:off x="3411538" y="2079625"/>
            <a:ext cx="23355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CC"/>
                </a:solidFill>
              </a:rPr>
              <a:t>Note different scales</a:t>
            </a:r>
          </a:p>
        </p:txBody>
      </p:sp>
      <p:sp>
        <p:nvSpPr>
          <p:cNvPr id="1457173" name="Rectangle 21"/>
          <p:cNvSpPr>
            <a:spLocks noChangeArrowheads="1"/>
          </p:cNvSpPr>
          <p:nvPr/>
        </p:nvSpPr>
        <p:spPr bwMode="auto">
          <a:xfrm>
            <a:off x="5715000" y="2362200"/>
            <a:ext cx="3352800" cy="213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703888" y="4637088"/>
            <a:ext cx="3298825" cy="2001837"/>
            <a:chOff x="3552" y="2921"/>
            <a:chExt cx="2078" cy="1261"/>
          </a:xfrm>
        </p:grpSpPr>
        <p:pic>
          <p:nvPicPr>
            <p:cNvPr id="1457175" name="Picture 2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54" y="2929"/>
              <a:ext cx="1776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57176" name="Picture 2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52" y="2921"/>
              <a:ext cx="443" cy="1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5791200" y="2427288"/>
            <a:ext cx="3276600" cy="2039937"/>
            <a:chOff x="3543" y="1529"/>
            <a:chExt cx="2169" cy="1285"/>
          </a:xfrm>
        </p:grpSpPr>
        <p:pic>
          <p:nvPicPr>
            <p:cNvPr id="1457178" name="Picture 2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909" y="1539"/>
              <a:ext cx="1803" cy="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57179" name="Picture 2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43" y="1529"/>
              <a:ext cx="455" cy="1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57181" name="Text Box 29"/>
          <p:cNvSpPr txBox="1">
            <a:spLocks noChangeArrowheads="1"/>
          </p:cNvSpPr>
          <p:nvPr/>
        </p:nvSpPr>
        <p:spPr bwMode="auto">
          <a:xfrm>
            <a:off x="6434138" y="3733800"/>
            <a:ext cx="1370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62.4 GeV</a:t>
            </a:r>
          </a:p>
        </p:txBody>
      </p:sp>
      <p:sp>
        <p:nvSpPr>
          <p:cNvPr id="1457182" name="Text Box 30"/>
          <p:cNvSpPr txBox="1">
            <a:spLocks noChangeArrowheads="1"/>
          </p:cNvSpPr>
          <p:nvPr/>
        </p:nvSpPr>
        <p:spPr bwMode="auto">
          <a:xfrm>
            <a:off x="6400800" y="5943600"/>
            <a:ext cx="1370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62.4 GeV</a:t>
            </a:r>
          </a:p>
        </p:txBody>
      </p:sp>
      <p:sp>
        <p:nvSpPr>
          <p:cNvPr id="1457183" name="Text Box 31"/>
          <p:cNvSpPr txBox="1">
            <a:spLocks noChangeArrowheads="1"/>
          </p:cNvSpPr>
          <p:nvPr/>
        </p:nvSpPr>
        <p:spPr bwMode="auto">
          <a:xfrm>
            <a:off x="6597650" y="4768850"/>
            <a:ext cx="41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57184" name="Text Box 32"/>
          <p:cNvSpPr txBox="1">
            <a:spLocks noChangeArrowheads="1"/>
          </p:cNvSpPr>
          <p:nvPr/>
        </p:nvSpPr>
        <p:spPr bwMode="auto">
          <a:xfrm>
            <a:off x="6510338" y="2568575"/>
            <a:ext cx="514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57185" name="Text Box 33"/>
          <p:cNvSpPr txBox="1">
            <a:spLocks noChangeArrowheads="1"/>
          </p:cNvSpPr>
          <p:nvPr/>
        </p:nvSpPr>
        <p:spPr bwMode="auto">
          <a:xfrm>
            <a:off x="3340100" y="5105400"/>
            <a:ext cx="25273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CC"/>
                </a:solidFill>
              </a:rPr>
              <a:t>Large antiproton asymmetry</a:t>
            </a:r>
            <a:r>
              <a:rPr lang="en-US" dirty="0" smtClean="0">
                <a:solidFill>
                  <a:srgbClr val="FFFFCC"/>
                </a:solidFill>
              </a:rPr>
              <a:t>?! 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(No one has attempted calculations yet . . .)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8" name="Text Box 34"/>
          <p:cNvSpPr txBox="1">
            <a:spLocks noChangeArrowheads="1"/>
          </p:cNvSpPr>
          <p:nvPr/>
        </p:nvSpPr>
        <p:spPr bwMode="auto">
          <a:xfrm>
            <a:off x="168275" y="1447800"/>
            <a:ext cx="7908925" cy="646331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Pattern of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pion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species asymmetries in the forward direction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valence quark effect.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But this conclusion confounded by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kaon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and antiproton asymmetries from RHIC!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81974" y="2057400"/>
            <a:ext cx="240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PRL 101, 042001 (2008)</a:t>
            </a:r>
            <a:endParaRPr lang="en-US" dirty="0">
              <a:solidFill>
                <a:srgbClr val="FFFFCC"/>
              </a:solidFill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2319867" y="3352800"/>
          <a:ext cx="804333" cy="762000"/>
        </p:xfrm>
        <a:graphic>
          <a:graphicData uri="http://schemas.openxmlformats.org/presentationml/2006/ole">
            <p:oleObj spid="_x0000_s242689" name="Equation" r:id="rId10" imgW="482400" imgH="457200" progId="Equation.3">
              <p:embed/>
            </p:oleObj>
          </a:graphicData>
        </a:graphic>
      </p:graphicFrame>
      <p:graphicFrame>
        <p:nvGraphicFramePr>
          <p:cNvPr id="242693" name="Object 5"/>
          <p:cNvGraphicFramePr>
            <a:graphicFrameLocks noChangeAspect="1"/>
          </p:cNvGraphicFramePr>
          <p:nvPr/>
        </p:nvGraphicFramePr>
        <p:xfrm>
          <a:off x="453364" y="457200"/>
          <a:ext cx="1634199" cy="838200"/>
        </p:xfrm>
        <a:graphic>
          <a:graphicData uri="http://schemas.openxmlformats.org/presentationml/2006/ole">
            <p:oleObj spid="_x0000_s242693" name="Equation" r:id="rId11" imgW="990360" imgH="50796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 noChangeAspect="1"/>
          </p:cNvGrpSpPr>
          <p:nvPr/>
        </p:nvGrpSpPr>
        <p:grpSpPr bwMode="auto">
          <a:xfrm>
            <a:off x="3811242" y="1565275"/>
            <a:ext cx="4951758" cy="4911725"/>
            <a:chOff x="96" y="960"/>
            <a:chExt cx="3216" cy="3190"/>
          </a:xfrm>
        </p:grpSpPr>
        <p:pic>
          <p:nvPicPr>
            <p:cNvPr id="137232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6" y="960"/>
              <a:ext cx="3216" cy="3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7233" name="Rectangle 17"/>
            <p:cNvSpPr>
              <a:spLocks noChangeAspect="1" noChangeArrowheads="1"/>
            </p:cNvSpPr>
            <p:nvPr/>
          </p:nvSpPr>
          <p:spPr bwMode="auto">
            <a:xfrm>
              <a:off x="1980" y="2730"/>
              <a:ext cx="1218" cy="132"/>
            </a:xfrm>
            <a:prstGeom prst="rect">
              <a:avLst/>
            </a:prstGeom>
            <a:solidFill>
              <a:srgbClr val="808080">
                <a:alpha val="47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34" name="Rectangle 18"/>
            <p:cNvSpPr>
              <a:spLocks noChangeAspect="1" noChangeArrowheads="1"/>
            </p:cNvSpPr>
            <p:nvPr/>
          </p:nvSpPr>
          <p:spPr bwMode="auto">
            <a:xfrm>
              <a:off x="1980" y="3265"/>
              <a:ext cx="1218" cy="47"/>
            </a:xfrm>
            <a:prstGeom prst="rect">
              <a:avLst/>
            </a:prstGeom>
            <a:solidFill>
              <a:srgbClr val="969696">
                <a:alpha val="37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35" name="Rectangle 19"/>
            <p:cNvSpPr>
              <a:spLocks noChangeAspect="1" noChangeArrowheads="1"/>
            </p:cNvSpPr>
            <p:nvPr/>
          </p:nvSpPr>
          <p:spPr bwMode="auto">
            <a:xfrm>
              <a:off x="1980" y="2598"/>
              <a:ext cx="1218" cy="132"/>
            </a:xfrm>
            <a:prstGeom prst="rect">
              <a:avLst/>
            </a:prstGeom>
            <a:solidFill>
              <a:srgbClr val="808080">
                <a:alpha val="47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36" name="Rectangle 20"/>
            <p:cNvSpPr>
              <a:spLocks noChangeAspect="1" noChangeArrowheads="1"/>
            </p:cNvSpPr>
            <p:nvPr/>
          </p:nvSpPr>
          <p:spPr bwMode="auto">
            <a:xfrm>
              <a:off x="1980" y="3313"/>
              <a:ext cx="1218" cy="47"/>
            </a:xfrm>
            <a:prstGeom prst="rect">
              <a:avLst/>
            </a:prstGeom>
            <a:solidFill>
              <a:srgbClr val="969696">
                <a:alpha val="37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600" dirty="0" smtClean="0"/>
              <a:t>Another surprise: Transverse single-spin asymmetry in eta meson production</a:t>
            </a:r>
            <a:endParaRPr lang="en-US" sz="3600" dirty="0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48200" y="2895600"/>
            <a:ext cx="1524000" cy="1066800"/>
            <a:chOff x="2640" y="912"/>
            <a:chExt cx="864" cy="528"/>
          </a:xfrm>
        </p:grpSpPr>
        <p:sp>
          <p:nvSpPr>
            <p:cNvPr id="137228" name="AutoShape 12"/>
            <p:cNvSpPr>
              <a:spLocks noChangeArrowheads="1"/>
            </p:cNvSpPr>
            <p:nvPr/>
          </p:nvSpPr>
          <p:spPr bwMode="auto">
            <a:xfrm>
              <a:off x="2640" y="912"/>
              <a:ext cx="601" cy="528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 sz="2400" b="1" i="1">
                <a:cs typeface="ＭＳ Ｐゴシック" pitchFamily="34" charset="-128"/>
              </a:endParaRPr>
            </a:p>
          </p:txBody>
        </p:sp>
        <p:sp>
          <p:nvSpPr>
            <p:cNvPr id="137229" name="Text Box 13"/>
            <p:cNvSpPr txBox="1">
              <a:spLocks noChangeArrowheads="1"/>
            </p:cNvSpPr>
            <p:nvPr/>
          </p:nvSpPr>
          <p:spPr bwMode="auto">
            <a:xfrm>
              <a:off x="2851" y="1058"/>
              <a:ext cx="653" cy="31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r>
                <a:rPr lang="en-US" sz="1800" b="1" i="1">
                  <a:solidFill>
                    <a:srgbClr val="1C0E8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" charset="0"/>
                  <a:cs typeface="ＭＳ Ｐゴシック" pitchFamily="34" charset="-128"/>
                </a:rPr>
                <a:t>STAR</a:t>
              </a:r>
            </a:p>
          </p:txBody>
        </p:sp>
      </p:grp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82479" y="1962090"/>
          <a:ext cx="3551321" cy="838200"/>
        </p:xfrm>
        <a:graphic>
          <a:graphicData uri="http://schemas.openxmlformats.org/presentationml/2006/ole">
            <p:oleObj spid="_x0000_s188421" name="Equation" r:id="rId5" imgW="2044440" imgH="482400" progId="Equation.3">
              <p:embed/>
            </p:oleObj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49642" y="2876490"/>
            <a:ext cx="3123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Larger than the neutral </a:t>
            </a:r>
            <a:r>
              <a:rPr lang="en-US" sz="2000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pion</a:t>
            </a: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0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94410" name="Object 10"/>
          <p:cNvGraphicFramePr>
            <a:graphicFrameLocks noChangeAspect="1"/>
          </p:cNvGraphicFramePr>
          <p:nvPr/>
        </p:nvGraphicFramePr>
        <p:xfrm>
          <a:off x="914400" y="3352800"/>
          <a:ext cx="1935162" cy="1506537"/>
        </p:xfrm>
        <a:graphic>
          <a:graphicData uri="http://schemas.openxmlformats.org/presentationml/2006/ole">
            <p:oleObj spid="_x0000_s188422" name="Equation" r:id="rId6" imgW="1143000" imgH="888840" progId="Equation.3">
              <p:embed/>
            </p:oleObj>
          </a:graphicData>
        </a:graphic>
      </p:graphicFrame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89441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1600200"/>
            <a:ext cx="4905604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34"/>
          <p:cNvSpPr txBox="1">
            <a:spLocks noChangeArrowheads="1"/>
          </p:cNvSpPr>
          <p:nvPr/>
        </p:nvSpPr>
        <p:spPr bwMode="auto">
          <a:xfrm>
            <a:off x="701675" y="1371600"/>
            <a:ext cx="7756525" cy="52322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Further evidence against a valence quark effect!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34"/>
          <p:cNvSpPr txBox="1">
            <a:spLocks noChangeArrowheads="1"/>
          </p:cNvSpPr>
          <p:nvPr/>
        </p:nvSpPr>
        <p:spPr bwMode="auto">
          <a:xfrm>
            <a:off x="685800" y="4913293"/>
            <a:ext cx="3048000" cy="1384995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Note earlier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Fermilab</a:t>
            </a:r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E704 data consistent . . .</a:t>
            </a:r>
            <a:endParaRPr lang="en-US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894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PHENIX etas show no sharp increase for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F</a:t>
            </a:r>
            <a:r>
              <a:rPr lang="en-US" dirty="0" smtClean="0"/>
              <a:t> &gt; 0.5! 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77028" y="6357258"/>
            <a:ext cx="2971800" cy="500742"/>
          </a:xfrm>
        </p:spPr>
        <p:txBody>
          <a:bodyPr/>
          <a:lstStyle/>
          <a:p>
            <a:r>
              <a:rPr lang="en-US" smtClean="0"/>
              <a:t>C. Aidala, UConn, January 20,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 bwMode="auto">
          <a:xfrm>
            <a:off x="644616" y="1734372"/>
            <a:ext cx="7356384" cy="4361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76" descr="PHENIX big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953000"/>
            <a:ext cx="1752600" cy="571500"/>
          </a:xfrm>
          <a:prstGeom prst="rect">
            <a:avLst/>
          </a:prstGeom>
          <a:noFill/>
        </p:spPr>
      </p:pic>
      <p:pic>
        <p:nvPicPr>
          <p:cNvPr id="7" name="Picture 6" descr="PHENIXEtaPi0MP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1295400"/>
            <a:ext cx="4385842" cy="4913678"/>
          </a:xfrm>
          <a:prstGeom prst="rect">
            <a:avLst/>
          </a:prstGeom>
        </p:spPr>
      </p:pic>
      <p:pic>
        <p:nvPicPr>
          <p:cNvPr id="8" name="Picture 76" descr="PHENIX big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705100"/>
            <a:ext cx="1752600" cy="5715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181600" y="1871008"/>
            <a:ext cx="365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But still suggests larger asymmetry for etas than for neutral </a:t>
            </a:r>
            <a:r>
              <a:rPr lang="en-US" sz="3000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pions</a:t>
            </a:r>
            <a:r>
              <a:rPr lang="en-US" sz="3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30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914400" y="5294293"/>
            <a:ext cx="7756525" cy="954107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Will need to wait for final results from both collaborations . . 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err="1" smtClean="0"/>
              <a:t>pQCD</a:t>
            </a:r>
            <a:r>
              <a:rPr lang="en-US" sz="3400" dirty="0" smtClean="0"/>
              <a:t> calculations for </a:t>
            </a:r>
            <a:r>
              <a:rPr lang="en-US" sz="3400" dirty="0" smtClean="0">
                <a:latin typeface="Symbol" pitchFamily="18" charset="2"/>
              </a:rPr>
              <a:t>h</a:t>
            </a:r>
            <a:r>
              <a:rPr lang="en-US" sz="3400" dirty="0" smtClean="0"/>
              <a:t> mesons recently enabled by first-ever fragmentation function </a:t>
            </a:r>
            <a:r>
              <a:rPr lang="en-US" sz="3400" dirty="0" err="1" smtClean="0"/>
              <a:t>parametrization</a:t>
            </a:r>
            <a:endParaRPr lang="en-US" sz="3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600200"/>
            <a:ext cx="30480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Simultaneous fit to world </a:t>
            </a:r>
            <a:r>
              <a:rPr lang="en-US" sz="2800" dirty="0" err="1" smtClean="0"/>
              <a:t>e+e</a:t>
            </a:r>
            <a:r>
              <a:rPr lang="en-US" sz="2800" dirty="0" smtClean="0"/>
              <a:t>- </a:t>
            </a:r>
            <a:r>
              <a:rPr lang="en-US" sz="2800" i="1" dirty="0" smtClean="0"/>
              <a:t>and</a:t>
            </a:r>
            <a:r>
              <a:rPr lang="en-US" sz="2800" dirty="0" smtClean="0"/>
              <a:t> </a:t>
            </a:r>
            <a:r>
              <a:rPr lang="en-US" sz="2800" dirty="0" err="1" smtClean="0"/>
              <a:t>p+p</a:t>
            </a:r>
            <a:r>
              <a:rPr lang="en-US" sz="2800" dirty="0" smtClean="0"/>
              <a:t> data</a:t>
            </a:r>
          </a:p>
          <a:p>
            <a:pPr lvl="1"/>
            <a:r>
              <a:rPr lang="en-US" sz="2400" dirty="0" err="1" smtClean="0"/>
              <a:t>e+e</a:t>
            </a:r>
            <a:r>
              <a:rPr lang="en-US" sz="2400" dirty="0" smtClean="0"/>
              <a:t>- annihilation to hadrons simplest colliding system to study FFs</a:t>
            </a:r>
          </a:p>
          <a:p>
            <a:pPr lvl="1"/>
            <a:r>
              <a:rPr lang="en-US" sz="2400" dirty="0" smtClean="0"/>
              <a:t>Technique to include semi-inclusive deep-inelastic scattering and </a:t>
            </a:r>
            <a:r>
              <a:rPr lang="en-US" sz="2400" dirty="0" err="1" smtClean="0"/>
              <a:t>p+p</a:t>
            </a:r>
            <a:r>
              <a:rPr lang="en-US" sz="2400" dirty="0" smtClean="0"/>
              <a:t> data in addition to </a:t>
            </a:r>
            <a:r>
              <a:rPr lang="en-US" sz="2400" dirty="0" err="1" smtClean="0"/>
              <a:t>e+e</a:t>
            </a:r>
            <a:r>
              <a:rPr lang="en-US" sz="2400" dirty="0" smtClean="0"/>
              <a:t> only developed in 2007!</a:t>
            </a:r>
          </a:p>
          <a:p>
            <a:pPr lvl="1"/>
            <a:r>
              <a:rPr lang="en-US" sz="2400" dirty="0" smtClean="0"/>
              <a:t>Included PHENIX </a:t>
            </a:r>
            <a:r>
              <a:rPr lang="en-US" sz="2400" dirty="0" err="1" smtClean="0"/>
              <a:t>p+p</a:t>
            </a:r>
            <a:r>
              <a:rPr lang="en-US" sz="2400" dirty="0" smtClean="0"/>
              <a:t> cross section in eta FF </a:t>
            </a:r>
            <a:r>
              <a:rPr lang="en-US" sz="2400" dirty="0" err="1" smtClean="0"/>
              <a:t>parametrization</a:t>
            </a:r>
            <a:endParaRPr lang="en-US" sz="24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pic>
        <p:nvPicPr>
          <p:cNvPr id="1249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1055" y="1847850"/>
            <a:ext cx="420814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5476" y="2906616"/>
            <a:ext cx="3573924" cy="27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1729" y="2888468"/>
            <a:ext cx="2327970" cy="2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461844" y="5754469"/>
            <a:ext cx="5224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CAA, F. Ellinghaus, R. </a:t>
            </a:r>
            <a:r>
              <a:rPr lang="en-US" dirty="0" err="1" smtClean="0">
                <a:solidFill>
                  <a:srgbClr val="FFFFCC"/>
                </a:solidFill>
              </a:rPr>
              <a:t>Sassot</a:t>
            </a:r>
            <a:r>
              <a:rPr lang="en-US" dirty="0" smtClean="0">
                <a:solidFill>
                  <a:srgbClr val="FFFFCC"/>
                </a:solidFill>
              </a:rPr>
              <a:t>, J.P. Seele, M. Stratmann, 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PRD83, 034002 (2011)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eta transverse single-spin asymmetry theory calculation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486400" y="1600200"/>
            <a:ext cx="34290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Using new eta FF </a:t>
            </a:r>
            <a:r>
              <a:rPr lang="en-US" dirty="0" err="1" smtClean="0"/>
              <a:t>parametrization</a:t>
            </a:r>
            <a:r>
              <a:rPr lang="en-US" dirty="0" smtClean="0"/>
              <a:t>, first theory calculation now published (STAR kinematics)</a:t>
            </a:r>
          </a:p>
          <a:p>
            <a:r>
              <a:rPr lang="en-US" dirty="0" smtClean="0"/>
              <a:t>Obtain larger asymmetry for eta than for </a:t>
            </a:r>
            <a:r>
              <a:rPr lang="en-US" dirty="0" smtClean="0"/>
              <a:t>neutral </a:t>
            </a:r>
            <a:r>
              <a:rPr lang="en-US" dirty="0" err="1" smtClean="0"/>
              <a:t>pion</a:t>
            </a:r>
            <a:r>
              <a:rPr lang="en-US" dirty="0" smtClean="0"/>
              <a:t> </a:t>
            </a:r>
            <a:r>
              <a:rPr lang="en-US" dirty="0" smtClean="0"/>
              <a:t>over entire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F</a:t>
            </a:r>
            <a:r>
              <a:rPr lang="en-US" dirty="0" smtClean="0"/>
              <a:t> range, not nearly as large as STAR result</a:t>
            </a:r>
          </a:p>
          <a:p>
            <a:r>
              <a:rPr lang="en-US" dirty="0" smtClean="0"/>
              <a:t>Due to strangeness contribution!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81200"/>
            <a:ext cx="4876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4800" y="5791200"/>
            <a:ext cx="48881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CC"/>
                </a:solidFill>
              </a:rPr>
              <a:t>Kanazawa + Koike, PRD83, 114024 (2011)</a:t>
            </a:r>
            <a:endParaRPr lang="en-US" sz="2200" dirty="0">
              <a:solidFill>
                <a:srgbClr val="FFFFCC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66862"/>
            <a:ext cx="8001000" cy="3479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495800" y="1600200"/>
            <a:ext cx="1752600" cy="3124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34"/>
          <p:cNvSpPr txBox="1">
            <a:spLocks noChangeArrowheads="1"/>
          </p:cNvSpPr>
          <p:nvPr/>
        </p:nvSpPr>
        <p:spPr bwMode="auto">
          <a:xfrm>
            <a:off x="685800" y="2286000"/>
            <a:ext cx="7756525" cy="1384995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Cyclical process of refinement—the more non-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perturbative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functions are constrained, the more we can learn from additional measurements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8BD9-C76A-4CA9-9F2C-CF88D537F904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145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The proton as a QCD “laboratory”</a:t>
            </a:r>
            <a:endParaRPr lang="en-US" dirty="0"/>
          </a:p>
        </p:txBody>
      </p:sp>
      <p:pic>
        <p:nvPicPr>
          <p:cNvPr id="1459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1044575"/>
            <a:ext cx="8278812" cy="4975225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</p:pic>
      <p:sp>
        <p:nvSpPr>
          <p:cNvPr id="1459204" name="Rectangle 4"/>
          <p:cNvSpPr>
            <a:spLocks noChangeArrowheads="1"/>
          </p:cNvSpPr>
          <p:nvPr/>
        </p:nvSpPr>
        <p:spPr bwMode="auto">
          <a:xfrm>
            <a:off x="490538" y="6019800"/>
            <a:ext cx="826135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59205" name="Rectangle 5"/>
          <p:cNvSpPr>
            <a:spLocks noChangeArrowheads="1"/>
          </p:cNvSpPr>
          <p:nvPr/>
        </p:nvSpPr>
        <p:spPr bwMode="auto">
          <a:xfrm>
            <a:off x="1219200" y="5943600"/>
            <a:ext cx="164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itchFamily="34" charset="0"/>
              </a:rPr>
              <a:t>observation &amp; models</a:t>
            </a:r>
          </a:p>
        </p:txBody>
      </p:sp>
      <p:sp>
        <p:nvSpPr>
          <p:cNvPr id="1459206" name="Rectangle 6"/>
          <p:cNvSpPr>
            <a:spLocks noChangeArrowheads="1"/>
          </p:cNvSpPr>
          <p:nvPr/>
        </p:nvSpPr>
        <p:spPr bwMode="auto">
          <a:xfrm>
            <a:off x="4365625" y="5919652"/>
            <a:ext cx="24192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itchFamily="34" charset="0"/>
              </a:rPr>
              <a:t>precision measurements</a:t>
            </a:r>
          </a:p>
          <a:p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</a:rPr>
              <a:t>&amp; more powerful theoretical tools</a:t>
            </a:r>
            <a:endParaRPr lang="en-US" sz="12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0800" y="3276600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Proton—simplest stable bound state in QCD!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5692466" y="4872335"/>
            <a:ext cx="55816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?...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819400" y="5943600"/>
            <a:ext cx="14975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</a:rPr>
              <a:t>fundamental theory</a:t>
            </a:r>
            <a:endParaRPr lang="en-US" sz="1200" dirty="0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7533805" y="5908264"/>
            <a:ext cx="10005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Arial" pitchFamily="34" charset="0"/>
              </a:rPr>
              <a:t>a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</a:rPr>
              <a:t>pplication?</a:t>
            </a:r>
            <a:endParaRPr lang="en-US" sz="1200" dirty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775"/>
            <a:ext cx="8229600" cy="914400"/>
          </a:xfrm>
        </p:spPr>
        <p:txBody>
          <a:bodyPr>
            <a:noAutofit/>
          </a:bodyPr>
          <a:lstStyle/>
          <a:p>
            <a:r>
              <a:rPr lang="en-US" sz="3500" dirty="0" smtClean="0"/>
              <a:t>Testing TMD-factorization breaking with (unpolarized) </a:t>
            </a:r>
            <a:r>
              <a:rPr lang="en-US" sz="3500" dirty="0" err="1" smtClean="0"/>
              <a:t>p+p</a:t>
            </a:r>
            <a:r>
              <a:rPr lang="en-US" sz="3500" dirty="0" smtClean="0"/>
              <a:t> collisions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4191000" cy="47244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Want to test prediction using photon-hadron and dihadron correlation measurements in unpolarized </a:t>
            </a:r>
            <a:r>
              <a:rPr lang="en-US" sz="2400" dirty="0" err="1" smtClean="0"/>
              <a:t>p+p</a:t>
            </a:r>
            <a:r>
              <a:rPr lang="en-US" sz="2400" dirty="0" smtClean="0"/>
              <a:t> collisions</a:t>
            </a:r>
          </a:p>
          <a:p>
            <a:pPr lvl="1"/>
            <a:r>
              <a:rPr lang="en-US" sz="2000" dirty="0" smtClean="0"/>
              <a:t>Lots of expertise on such measurements within PHENIX, driven by heavy ion program!</a:t>
            </a:r>
          </a:p>
          <a:p>
            <a:r>
              <a:rPr lang="en-US" sz="2400" dirty="0" smtClean="0"/>
              <a:t>Calculate observable </a:t>
            </a:r>
            <a:r>
              <a:rPr lang="en-US" sz="2400" i="1" dirty="0" smtClean="0"/>
              <a:t>assuming factorization works</a:t>
            </a:r>
          </a:p>
          <a:p>
            <a:r>
              <a:rPr lang="en-US" sz="2400" dirty="0" smtClean="0"/>
              <a:t>Will show different shapes than data??  </a:t>
            </a:r>
          </a:p>
          <a:p>
            <a:r>
              <a:rPr lang="en-US" sz="2200" dirty="0" smtClean="0"/>
              <a:t>BUT—first need reduced uncertainties on the transverse-momentum-dependent distributions as input to the calculations</a:t>
            </a:r>
          </a:p>
          <a:p>
            <a:pPr lvl="1"/>
            <a:r>
              <a:rPr lang="en-US" sz="1800" dirty="0" smtClean="0"/>
              <a:t>Working w/T. Rogers to </a:t>
            </a:r>
            <a:r>
              <a:rPr lang="en-US" sz="1800" dirty="0" err="1" smtClean="0"/>
              <a:t>parametrize</a:t>
            </a:r>
            <a:r>
              <a:rPr lang="en-US" sz="1800" dirty="0" smtClean="0"/>
              <a:t> using </a:t>
            </a:r>
            <a:r>
              <a:rPr lang="en-US" sz="1800" dirty="0" err="1" smtClean="0"/>
              <a:t>Drell</a:t>
            </a:r>
            <a:r>
              <a:rPr lang="en-US" sz="1800" dirty="0" smtClean="0"/>
              <a:t>-Yan and Z boson data, including recent Z measurements from the </a:t>
            </a:r>
            <a:r>
              <a:rPr lang="en-US" sz="1800" dirty="0" err="1" smtClean="0"/>
              <a:t>Fermilab</a:t>
            </a:r>
            <a:r>
              <a:rPr lang="en-US" sz="1800" dirty="0" smtClean="0"/>
              <a:t> </a:t>
            </a:r>
            <a:r>
              <a:rPr lang="en-US" sz="1800" dirty="0" err="1" smtClean="0"/>
              <a:t>Tevatron</a:t>
            </a:r>
            <a:r>
              <a:rPr lang="en-US" sz="1800" dirty="0" smtClean="0"/>
              <a:t> and CERN LHC!</a:t>
            </a:r>
          </a:p>
          <a:p>
            <a:pPr lvl="1"/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20326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0660" y="1676400"/>
            <a:ext cx="4500939" cy="306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475606" y="1295400"/>
            <a:ext cx="4668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CC"/>
                </a:solidFill>
              </a:rPr>
              <a:t>PHENIX experiment, PRD82, 072001 (2010)</a:t>
            </a:r>
            <a:endParaRPr lang="en-US" sz="2000" dirty="0">
              <a:solidFill>
                <a:srgbClr val="FFFF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52332" y="469198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(Curves shown here just empirical parameterizations from experimental paper)</a:t>
            </a:r>
            <a:endParaRPr lang="en-US" dirty="0">
              <a:solidFill>
                <a:srgbClr val="FFFFCC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90" y="1323975"/>
            <a:ext cx="513663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799" y="517118"/>
            <a:ext cx="1600295" cy="1259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228505" y="1518532"/>
            <a:ext cx="18636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PRD 81:094006 (2010)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 rot="592611">
            <a:off x="4323675" y="1699030"/>
            <a:ext cx="916400" cy="2514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553200" y="2209800"/>
            <a:ext cx="2406684" cy="11079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/>
              <a:t>Z boson production</a:t>
            </a:r>
          </a:p>
          <a:p>
            <a:r>
              <a:rPr lang="en-US" sz="2200" dirty="0" smtClean="0"/>
              <a:t>CDF </a:t>
            </a:r>
            <a:r>
              <a:rPr lang="en-US" sz="2200" dirty="0" smtClean="0"/>
              <a:t>experiment,</a:t>
            </a:r>
          </a:p>
          <a:p>
            <a:r>
              <a:rPr lang="en-US" sz="2200" dirty="0" err="1" smtClean="0"/>
              <a:t>Tevatron</a:t>
            </a:r>
            <a:endParaRPr lang="en-US" sz="2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032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58" name="Text Box 2"/>
          <p:cNvSpPr txBox="1">
            <a:spLocks noChangeArrowheads="1"/>
          </p:cNvSpPr>
          <p:nvPr/>
        </p:nvSpPr>
        <p:spPr bwMode="auto">
          <a:xfrm>
            <a:off x="533400" y="1752600"/>
            <a:ext cx="8305800" cy="3631763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000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Transversity</a:t>
            </a: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pdf</a:t>
            </a: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:  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Correlates </a:t>
            </a:r>
            <a:r>
              <a:rPr lang="en-US" sz="20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proton transverse spin </a:t>
            </a:r>
            <a:r>
              <a:rPr lang="en-US" sz="20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000" i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quark </a:t>
            </a:r>
            <a:r>
              <a:rPr lang="en-US" sz="20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transverse spin</a:t>
            </a:r>
            <a:endParaRPr lang="en-US" sz="2000" i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Sivers </a:t>
            </a:r>
            <a:r>
              <a:rPr lang="en-US" sz="2000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pdf</a:t>
            </a: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:   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Correlates </a:t>
            </a:r>
            <a:r>
              <a:rPr lang="en-US" sz="20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proton transverse spin</a:t>
            </a: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000" i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quark transverse momentum</a:t>
            </a:r>
          </a:p>
          <a:p>
            <a:pPr algn="l" eaLnBrk="1" hangingPunct="1">
              <a:spcBef>
                <a:spcPct val="50000"/>
              </a:spcBef>
            </a:pPr>
            <a:endParaRPr lang="en-US" sz="20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Boer-</a:t>
            </a:r>
            <a:r>
              <a:rPr lang="en-US" sz="2000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Mulders</a:t>
            </a: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pdf</a:t>
            </a: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:   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Correlates </a:t>
            </a:r>
            <a:r>
              <a:rPr lang="en-US" sz="20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quark transverse spin </a:t>
            </a:r>
            <a:r>
              <a:rPr lang="en-US" sz="20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sz="2000" i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quark transverse momentum</a:t>
            </a:r>
          </a:p>
        </p:txBody>
      </p:sp>
      <p:sp>
        <p:nvSpPr>
          <p:cNvPr id="1453071" name="Rectangle 15"/>
          <p:cNvSpPr>
            <a:spLocks noGrp="1" noChangeArrowheads="1"/>
          </p:cNvSpPr>
          <p:nvPr>
            <p:ph type="title" sz="quarter"/>
          </p:nvPr>
        </p:nvSpPr>
        <p:spPr>
          <a:xfrm>
            <a:off x="347663" y="152400"/>
            <a:ext cx="8678862" cy="914400"/>
          </a:xfrm>
          <a:noFill/>
          <a:ln/>
        </p:spPr>
        <p:txBody>
          <a:bodyPr>
            <a:noAutofit/>
          </a:bodyPr>
          <a:lstStyle/>
          <a:p>
            <a:r>
              <a:rPr lang="en-US" sz="4000" dirty="0" smtClean="0"/>
              <a:t>Single-spin asymmetries and </a:t>
            </a:r>
            <a:br>
              <a:rPr lang="en-US" sz="4000" dirty="0" smtClean="0"/>
            </a:br>
            <a:r>
              <a:rPr lang="en-US" sz="4000" dirty="0" smtClean="0"/>
              <a:t>the proton as a QCD “laboratory”</a:t>
            </a:r>
            <a:endParaRPr lang="en-US" sz="400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E729D-4A9E-497C-A7DB-296958F94F75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2362200" y="2590800"/>
            <a:ext cx="3048000" cy="52322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-S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smtClean="0">
                <a:latin typeface="Times New Roman" pitchFamily="18" charset="0"/>
                <a:cs typeface="Times New Roman" pitchFamily="18" charset="0"/>
              </a:rPr>
              <a:t>coupling??</a:t>
            </a:r>
            <a:endParaRPr lang="en-US" sz="2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2362200" y="3972580"/>
            <a:ext cx="3048000" cy="52322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coupling??</a:t>
            </a:r>
          </a:p>
        </p:txBody>
      </p:sp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2362200" y="5334000"/>
            <a:ext cx="3048000" cy="52322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coupling??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We still have a ways to go from the quarks and gluons of QCD to full descriptions of the protons and nuclei of the world around us!</a:t>
            </a:r>
          </a:p>
          <a:p>
            <a:r>
              <a:rPr lang="en-US" dirty="0" smtClean="0"/>
              <a:t>The proton as the simplest QCD bound state provides a QCD “laboratory” analogous to the atom’s role in the development of QED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685800" y="4748016"/>
            <a:ext cx="7756525" cy="1384995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After an initial “discovery and development” period lasting ~30 years, we’re now taking the first steps into an exciting new era of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quantitative QCD!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Afterword: </a:t>
            </a:r>
            <a:br>
              <a:rPr lang="en-US" dirty="0" smtClean="0"/>
            </a:br>
            <a:r>
              <a:rPr lang="en-US" dirty="0" smtClean="0"/>
              <a:t>QCD “versus” nucleon structure?</a:t>
            </a:r>
            <a:br>
              <a:rPr lang="en-US" dirty="0" smtClean="0"/>
            </a:br>
            <a:r>
              <a:rPr lang="en-US" dirty="0" smtClean="0"/>
              <a:t>A personal perspective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3046" y="1869831"/>
            <a:ext cx="779412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We shall not cease from exploration </a:t>
            </a:r>
            <a:br>
              <a:rPr lang="en-US" sz="4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 the end of all our exploring </a:t>
            </a:r>
            <a:br>
              <a:rPr lang="en-US" sz="4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Will be to arrive where we started </a:t>
            </a:r>
            <a:br>
              <a:rPr lang="en-US" sz="4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 know the place for the first time.</a:t>
            </a:r>
          </a:p>
          <a:p>
            <a:endParaRPr lang="en-US" sz="4000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		T.S. Eliot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Drell</a:t>
            </a:r>
            <a:r>
              <a:rPr lang="en-US" dirty="0" smtClean="0"/>
              <a:t>-Yan complementary to DIS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3174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179" y="1371600"/>
            <a:ext cx="8243821" cy="5135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 smtClean="0"/>
              <a:t>Fermilab</a:t>
            </a:r>
            <a:r>
              <a:rPr lang="en-US" sz="3600" dirty="0" smtClean="0"/>
              <a:t> E906/</a:t>
            </a:r>
            <a:r>
              <a:rPr lang="en-US" sz="3600" dirty="0" err="1" smtClean="0"/>
              <a:t>Seaquest</a:t>
            </a:r>
            <a:r>
              <a:rPr lang="en-US" sz="3600" dirty="0" smtClean="0"/>
              <a:t>: A dedicated </a:t>
            </a:r>
            <a:r>
              <a:rPr lang="en-US" sz="3600" dirty="0" err="1" smtClean="0"/>
              <a:t>Drell</a:t>
            </a:r>
            <a:r>
              <a:rPr lang="en-US" sz="3600" dirty="0" smtClean="0"/>
              <a:t>-Yan experiment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4572000" cy="39925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Follow-up experiment to FNAL E866 with main goal of extending measurements to higher </a:t>
            </a:r>
            <a:r>
              <a:rPr lang="en-US" i="1" dirty="0" smtClean="0"/>
              <a:t>x</a:t>
            </a:r>
          </a:p>
          <a:p>
            <a:r>
              <a:rPr lang="en-US" dirty="0" smtClean="0"/>
              <a:t>120 </a:t>
            </a:r>
            <a:r>
              <a:rPr lang="en-US" dirty="0" err="1" smtClean="0"/>
              <a:t>GeV</a:t>
            </a:r>
            <a:r>
              <a:rPr lang="en-US" dirty="0" smtClean="0"/>
              <a:t> proton beam from FNAL Main Injector (E866: 800 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D-Y cross section ~1/s – improved statistics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 dirty="0"/>
          </a:p>
        </p:txBody>
      </p:sp>
      <p:grpSp>
        <p:nvGrpSpPr>
          <p:cNvPr id="6" name="Group 8"/>
          <p:cNvGrpSpPr/>
          <p:nvPr/>
        </p:nvGrpSpPr>
        <p:grpSpPr>
          <a:xfrm>
            <a:off x="5257800" y="1797911"/>
            <a:ext cx="3657600" cy="2393089"/>
            <a:chOff x="2419350" y="2052638"/>
            <a:chExt cx="4305300" cy="2752725"/>
          </a:xfrm>
        </p:grpSpPr>
        <p:pic>
          <p:nvPicPr>
            <p:cNvPr id="12083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19350" y="2052638"/>
              <a:ext cx="4305300" cy="275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2427452" y="2348087"/>
              <a:ext cx="247096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28600" y="1371600"/>
          <a:ext cx="4667250" cy="685800"/>
        </p:xfrm>
        <a:graphic>
          <a:graphicData uri="http://schemas.openxmlformats.org/presentationml/2006/ole">
            <p:oleObj spid="_x0000_s453634" name="Equation" r:id="rId4" imgW="3111480" imgH="457200" progId="Equation.3">
              <p:embed/>
            </p:oleObj>
          </a:graphicData>
        </a:graphic>
      </p:graphicFrame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888274"/>
            <a:ext cx="1447800" cy="82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4180046"/>
            <a:ext cx="2733675" cy="239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336074" y="5055513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E866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7848600" y="2133600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</a:t>
            </a:r>
            <a:endParaRPr lang="en-US" dirty="0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1802674"/>
            <a:ext cx="3889829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229600" cy="1143000"/>
          </a:xfrm>
        </p:spPr>
        <p:txBody>
          <a:bodyPr/>
          <a:lstStyle/>
          <a:p>
            <a:r>
              <a:rPr lang="en-US" dirty="0" err="1" smtClean="0"/>
              <a:t>Fermilab</a:t>
            </a:r>
            <a:r>
              <a:rPr lang="en-US" dirty="0" smtClean="0"/>
              <a:t> E906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2895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Targets: Hydrogen and deuterium (liquid), C, Ca, W nuclei </a:t>
            </a:r>
          </a:p>
          <a:p>
            <a:pPr lvl="1"/>
            <a:r>
              <a:rPr lang="en-US" sz="2400" dirty="0" smtClean="0"/>
              <a:t>Also cold nuclear matter program</a:t>
            </a:r>
          </a:p>
          <a:p>
            <a:r>
              <a:rPr lang="en-US" sz="2800" dirty="0" smtClean="0"/>
              <a:t>Commissioning starts in March, data-taking through ~2013</a:t>
            </a:r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102202"/>
            <a:ext cx="5943600" cy="445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250" y="0"/>
            <a:ext cx="2952750" cy="214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E906 Station 4 plane for tracking and muon identification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5" name="Picture 4" descr="Prop-tube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7976" y="1441864"/>
            <a:ext cx="6971224" cy="52284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2133600"/>
            <a:ext cx="167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Assembled from old proportional tubes scavenged from LANL “threat reduction” experiments!</a:t>
            </a:r>
            <a:endParaRPr lang="en-US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B2E64-6934-4094-B5FB-09B89F258EDB}" type="slidenum">
              <a:rPr lang="en-US"/>
              <a:pPr/>
              <a:t>5</a:t>
            </a:fld>
            <a:endParaRPr lang="en-US"/>
          </a:p>
        </p:txBody>
      </p:sp>
      <p:sp>
        <p:nvSpPr>
          <p:cNvPr id="134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Nucleon </a:t>
            </a:r>
            <a:r>
              <a:rPr lang="en-US" dirty="0" smtClean="0"/>
              <a:t>structure</a:t>
            </a:r>
            <a:r>
              <a:rPr lang="en-US" dirty="0"/>
              <a:t>:  The </a:t>
            </a:r>
            <a:r>
              <a:rPr lang="en-US" dirty="0" smtClean="0"/>
              <a:t>early </a:t>
            </a:r>
            <a:r>
              <a:rPr lang="en-US" dirty="0"/>
              <a:t>y</a:t>
            </a:r>
            <a:r>
              <a:rPr lang="en-US" dirty="0" smtClean="0"/>
              <a:t>ears</a:t>
            </a:r>
            <a:endParaRPr lang="en-US" dirty="0"/>
          </a:p>
        </p:txBody>
      </p:sp>
      <p:sp>
        <p:nvSpPr>
          <p:cNvPr id="134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143000"/>
            <a:ext cx="5791200" cy="49530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1933:  </a:t>
            </a:r>
            <a:r>
              <a:rPr lang="en-US" sz="2800" dirty="0" err="1"/>
              <a:t>Estermann</a:t>
            </a:r>
            <a:r>
              <a:rPr lang="en-US" sz="2800" dirty="0"/>
              <a:t> and Stern measure the proton’s anomalous magnetic moment </a:t>
            </a:r>
            <a:r>
              <a:rPr lang="en-US" sz="2800" dirty="0">
                <a:sym typeface="Wingdings" pitchFamily="2" charset="2"/>
              </a:rPr>
              <a:t> </a:t>
            </a:r>
            <a:r>
              <a:rPr lang="en-US" sz="2800" dirty="0"/>
              <a:t>indicates proton not a </a:t>
            </a:r>
            <a:r>
              <a:rPr lang="en-US" sz="2800" dirty="0" err="1"/>
              <a:t>pointlike</a:t>
            </a:r>
            <a:r>
              <a:rPr lang="en-US" sz="2800" dirty="0"/>
              <a:t> particle!</a:t>
            </a:r>
          </a:p>
          <a:p>
            <a:r>
              <a:rPr lang="en-US" sz="2800" dirty="0" smtClean="0"/>
              <a:t>1960s</a:t>
            </a:r>
            <a:r>
              <a:rPr lang="en-US" sz="2800" dirty="0"/>
              <a:t>: Quark structure of the </a:t>
            </a:r>
            <a:r>
              <a:rPr lang="en-US" sz="2800" dirty="0" smtClean="0"/>
              <a:t>nucleon</a:t>
            </a:r>
          </a:p>
          <a:p>
            <a:pPr lvl="1"/>
            <a:r>
              <a:rPr lang="en-US" sz="2400" dirty="0" smtClean="0"/>
              <a:t>SLAC inelastic electron-nucleon scattering experiments by Friedman, Kendall, Taylor </a:t>
            </a:r>
            <a:r>
              <a:rPr lang="en-US" sz="2400" dirty="0" smtClean="0">
                <a:sym typeface="Wingdings" pitchFamily="2" charset="2"/>
              </a:rPr>
              <a:t> Nobel Prize</a:t>
            </a:r>
          </a:p>
          <a:p>
            <a:pPr lvl="1"/>
            <a:r>
              <a:rPr lang="en-US" sz="2400" dirty="0" smtClean="0"/>
              <a:t>Theoretical development by Gell-Mann </a:t>
            </a:r>
            <a:r>
              <a:rPr lang="en-US" sz="2400" dirty="0" smtClean="0">
                <a:sym typeface="Wingdings" pitchFamily="2" charset="2"/>
              </a:rPr>
              <a:t> Nobel Prize</a:t>
            </a:r>
            <a:endParaRPr lang="en-US" sz="2800" dirty="0" smtClean="0"/>
          </a:p>
          <a:p>
            <a:r>
              <a:rPr lang="en-US" sz="2800" dirty="0" smtClean="0"/>
              <a:t>1970s: Formulation of QCD . . .</a:t>
            </a:r>
          </a:p>
        </p:txBody>
      </p:sp>
      <p:graphicFrame>
        <p:nvGraphicFramePr>
          <p:cNvPr id="1344516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6248400" y="2081213"/>
          <a:ext cx="2319338" cy="2293937"/>
        </p:xfrm>
        <a:graphic>
          <a:graphicData uri="http://schemas.openxmlformats.org/presentationml/2006/ole">
            <p:oleObj spid="_x0000_s65538" name="Bitmap Image" r:id="rId4" imgW="3571852" imgH="3533981" progId="PBrush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Azimuthal</a:t>
            </a:r>
            <a:r>
              <a:rPr lang="en-US" dirty="0" smtClean="0"/>
              <a:t> dependence of </a:t>
            </a:r>
            <a:r>
              <a:rPr lang="en-US" dirty="0" err="1" smtClean="0"/>
              <a:t>unpolarized</a:t>
            </a:r>
            <a:r>
              <a:rPr lang="en-US" dirty="0" smtClean="0"/>
              <a:t> </a:t>
            </a:r>
            <a:r>
              <a:rPr lang="en-US" dirty="0" err="1" smtClean="0"/>
              <a:t>Drell</a:t>
            </a:r>
            <a:r>
              <a:rPr lang="en-US" dirty="0" smtClean="0"/>
              <a:t>-Yan cross section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ChangeAspect="1"/>
          </p:cNvGraphicFramePr>
          <p:nvPr>
            <p:ph sz="half" idx="1"/>
          </p:nvPr>
        </p:nvGraphicFramePr>
        <p:xfrm>
          <a:off x="457200" y="1600200"/>
          <a:ext cx="5984162" cy="858838"/>
        </p:xfrm>
        <a:graphic>
          <a:graphicData uri="http://schemas.openxmlformats.org/presentationml/2006/ole">
            <p:oleObj spid="_x0000_s454658" name="Equation" r:id="rId3" imgW="2743200" imgH="393480" progId="Equation.3">
              <p:embed/>
            </p:oleObj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4267200" cy="36877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cos2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/>
              <a:t> term sensitive to correlations between quark transverse spin and quark transverse momentum! </a:t>
            </a:r>
            <a:r>
              <a:rPr lang="en-US" dirty="0" smtClean="0">
                <a:sym typeface="Wingdings" pitchFamily="2" charset="2"/>
              </a:rPr>
              <a:t> Boer-</a:t>
            </a:r>
            <a:r>
              <a:rPr lang="en-US" dirty="0" err="1" smtClean="0">
                <a:sym typeface="Wingdings" pitchFamily="2" charset="2"/>
              </a:rPr>
              <a:t>Mulders</a:t>
            </a:r>
            <a:r>
              <a:rPr lang="en-US" dirty="0" smtClean="0">
                <a:sym typeface="Wingdings" pitchFamily="2" charset="2"/>
              </a:rPr>
              <a:t> TMD</a:t>
            </a:r>
            <a:endParaRPr lang="en-US" dirty="0" smtClean="0"/>
          </a:p>
          <a:p>
            <a:r>
              <a:rPr lang="en-US" dirty="0" smtClean="0"/>
              <a:t>Large cos2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/>
              <a:t> dependence seen in </a:t>
            </a:r>
            <a:r>
              <a:rPr lang="en-US" dirty="0" err="1" smtClean="0"/>
              <a:t>pion</a:t>
            </a:r>
            <a:r>
              <a:rPr lang="en-US" dirty="0" smtClean="0"/>
              <a:t>-induced </a:t>
            </a:r>
            <a:r>
              <a:rPr lang="en-US" dirty="0" err="1" smtClean="0"/>
              <a:t>Drell</a:t>
            </a:r>
            <a:r>
              <a:rPr lang="en-US" dirty="0" smtClean="0"/>
              <a:t>-Yan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grpSp>
        <p:nvGrpSpPr>
          <p:cNvPr id="3" name="Group 12"/>
          <p:cNvGrpSpPr/>
          <p:nvPr/>
        </p:nvGrpSpPr>
        <p:grpSpPr>
          <a:xfrm>
            <a:off x="685800" y="2743200"/>
            <a:ext cx="3095625" cy="2867025"/>
            <a:chOff x="685800" y="2743200"/>
            <a:chExt cx="3095625" cy="2867025"/>
          </a:xfrm>
        </p:grpSpPr>
        <p:pic>
          <p:nvPicPr>
            <p:cNvPr id="24371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0" y="2743200"/>
              <a:ext cx="3095625" cy="286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685800" y="2895600"/>
              <a:ext cx="357790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 smtClean="0">
                  <a:latin typeface="Symbol" pitchFamily="18" charset="2"/>
                </a:rPr>
                <a:t>n</a:t>
              </a:r>
              <a:endParaRPr lang="en-US" sz="2600" dirty="0">
                <a:latin typeface="Symbol" pitchFamily="18" charset="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76185" y="5246915"/>
              <a:ext cx="99687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Q</a:t>
              </a:r>
              <a:r>
                <a:rPr lang="en-US" sz="1600" baseline="-25000" dirty="0" smtClean="0"/>
                <a:t>T</a:t>
              </a:r>
              <a:r>
                <a:rPr lang="en-US" sz="1600" dirty="0" smtClean="0"/>
                <a:t> (</a:t>
              </a:r>
              <a:r>
                <a:rPr lang="en-US" sz="1600" dirty="0" err="1" smtClean="0"/>
                <a:t>GeV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85800" y="5638800"/>
            <a:ext cx="3060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CC"/>
                </a:solidFill>
              </a:rPr>
              <a:t>D. Boer, PRD60, 014012 (1999)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3124200"/>
            <a:ext cx="1152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194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</a:p>
          <a:p>
            <a:r>
              <a:rPr lang="en-US" dirty="0" smtClean="0">
                <a:latin typeface="Symbol" pitchFamily="18" charset="2"/>
              </a:rPr>
              <a:t>p</a:t>
            </a:r>
            <a:r>
              <a:rPr lang="en-US" baseline="30000" dirty="0" smtClean="0">
                <a:latin typeface="Symbol" pitchFamily="18" charset="2"/>
              </a:rPr>
              <a:t>-</a:t>
            </a:r>
            <a:r>
              <a:rPr lang="en-US" dirty="0" smtClean="0"/>
              <a:t>+W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97726" y="2882537"/>
            <a:ext cx="127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NA10 </a:t>
            </a:r>
            <a:r>
              <a:rPr lang="en-US" dirty="0" err="1" smtClean="0"/>
              <a:t>dataa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Azimuthal</a:t>
            </a:r>
            <a:r>
              <a:rPr lang="en-US" dirty="0" smtClean="0"/>
              <a:t> dependence of </a:t>
            </a:r>
            <a:r>
              <a:rPr lang="en-US" dirty="0" err="1" smtClean="0"/>
              <a:t>Drell</a:t>
            </a:r>
            <a:r>
              <a:rPr lang="en-US" dirty="0" smtClean="0"/>
              <a:t>-Yan cross section in terms of TMDs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600201"/>
            <a:ext cx="5334000" cy="1447800"/>
          </a:xfrm>
        </p:spPr>
        <p:txBody>
          <a:bodyPr/>
          <a:lstStyle/>
          <a:p>
            <a:r>
              <a:rPr lang="en-US" dirty="0" smtClean="0"/>
              <a:t>Arnold, Metz, Schlegel, PRD79, 034005 (2009)</a:t>
            </a:r>
            <a:endParaRPr lang="en-US" dirty="0"/>
          </a:p>
        </p:txBody>
      </p:sp>
      <p:pic>
        <p:nvPicPr>
          <p:cNvPr id="318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859" y="3209437"/>
            <a:ext cx="7978541" cy="242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about proton-induced </a:t>
            </a:r>
            <a:r>
              <a:rPr lang="en-US" dirty="0" err="1" smtClean="0"/>
              <a:t>Drell</a:t>
            </a:r>
            <a:r>
              <a:rPr lang="en-US" dirty="0" smtClean="0"/>
              <a:t>-Yan?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105400" y="1600200"/>
            <a:ext cx="35814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Significantly reduced cos2</a:t>
            </a:r>
            <a:r>
              <a:rPr lang="en-US" sz="2400" dirty="0" smtClean="0">
                <a:latin typeface="Symbol" pitchFamily="18" charset="2"/>
              </a:rPr>
              <a:t>f</a:t>
            </a:r>
            <a:r>
              <a:rPr lang="en-US" sz="2400" dirty="0" smtClean="0"/>
              <a:t> dependence in proton-induced D-Y</a:t>
            </a:r>
          </a:p>
          <a:p>
            <a:r>
              <a:rPr lang="en-US" sz="2400" dirty="0" smtClean="0"/>
              <a:t>Suggests sea quark transverse spin-momentum correlations small?</a:t>
            </a:r>
          </a:p>
          <a:p>
            <a:r>
              <a:rPr lang="en-US" sz="2400" dirty="0" smtClean="0"/>
              <a:t>Will be interesting to measure for higher-</a:t>
            </a:r>
            <a:r>
              <a:rPr lang="en-US" sz="2400" i="1" dirty="0" smtClean="0"/>
              <a:t>x</a:t>
            </a:r>
            <a:r>
              <a:rPr lang="en-US" sz="2400" dirty="0" smtClean="0"/>
              <a:t> sea quarks in E906!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3809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200"/>
            <a:ext cx="432190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05200" y="3657600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E866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622074" y="3810000"/>
            <a:ext cx="164592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09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497285"/>
            <a:ext cx="544204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76348" y="5005252"/>
          <a:ext cx="2772833" cy="381000"/>
        </p:xfrm>
        <a:graphic>
          <a:graphicData uri="http://schemas.openxmlformats.org/presentationml/2006/ole">
            <p:oleObj spid="_x0000_s455682" name="Equation" r:id="rId5" imgW="1663560" imgH="228600" progId="Equation.3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90600" y="2438400"/>
            <a:ext cx="2252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E866, PRL 99, 082301 </a:t>
            </a:r>
          </a:p>
          <a:p>
            <a:r>
              <a:rPr lang="en-US" dirty="0" smtClean="0"/>
              <a:t>(2007)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Electron-Ion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 facility to bring this new era of quantitative QCD to maturity!</a:t>
            </a:r>
          </a:p>
          <a:p>
            <a:r>
              <a:rPr lang="en-US" i="1" dirty="0" smtClean="0"/>
              <a:t>How can QCD matter be described in terms of the quark and gluon </a:t>
            </a:r>
            <a:r>
              <a:rPr lang="en-US" i="1" dirty="0" err="1" smtClean="0"/>
              <a:t>d.o.f</a:t>
            </a:r>
            <a:r>
              <a:rPr lang="en-US" i="1" dirty="0" smtClean="0"/>
              <a:t>. in the field theory?</a:t>
            </a:r>
          </a:p>
          <a:p>
            <a:r>
              <a:rPr lang="en-US" i="1" dirty="0" smtClean="0"/>
              <a:t>How does a colored quark or gluon become a colorless object?</a:t>
            </a:r>
          </a:p>
          <a:p>
            <a:r>
              <a:rPr lang="en-US" dirty="0" smtClean="0"/>
              <a:t>Study in detail</a:t>
            </a:r>
          </a:p>
          <a:p>
            <a:pPr lvl="1"/>
            <a:r>
              <a:rPr lang="en-US" dirty="0" smtClean="0"/>
              <a:t>“Simple” QCD bound states: Nucleons</a:t>
            </a:r>
          </a:p>
          <a:p>
            <a:pPr lvl="1"/>
            <a:r>
              <a:rPr lang="en-US" dirty="0" smtClean="0"/>
              <a:t>Collections of QCD bound states: Nuclei </a:t>
            </a:r>
          </a:p>
          <a:p>
            <a:pPr lvl="1"/>
            <a:r>
              <a:rPr lang="en-US" dirty="0" smtClean="0"/>
              <a:t>Hadronization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2710" y="3886200"/>
            <a:ext cx="1258090" cy="98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5331" y="3890584"/>
            <a:ext cx="1024638" cy="98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1447800" y="4953000"/>
            <a:ext cx="6324600" cy="1077218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Collider energies: Focus on 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sea quarks and </a:t>
            </a:r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gluons</a:t>
            </a:r>
            <a:endParaRPr lang="en-US" sz="3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101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886200"/>
            <a:ext cx="1295400" cy="97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310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/>
          <a:lstStyle/>
          <a:p>
            <a:r>
              <a:rPr lang="en-US" dirty="0" smtClean="0"/>
              <a:t>Why an Electron-Ion Collider?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5410200" cy="4953000"/>
          </a:xfrm>
        </p:spPr>
        <p:txBody>
          <a:bodyPr/>
          <a:lstStyle/>
          <a:p>
            <a:r>
              <a:rPr lang="en-US" sz="2600" dirty="0" smtClean="0"/>
              <a:t>Electroweak probe</a:t>
            </a:r>
          </a:p>
          <a:p>
            <a:pPr lvl="1"/>
            <a:r>
              <a:rPr lang="en-US" sz="2400" dirty="0" smtClean="0"/>
              <a:t>“Clean” processes to interpret (QED)</a:t>
            </a:r>
          </a:p>
          <a:p>
            <a:pPr lvl="1"/>
            <a:r>
              <a:rPr lang="en-US" sz="2400" dirty="0" smtClean="0"/>
              <a:t>Measurement of scattered electron </a:t>
            </a:r>
            <a:r>
              <a:rPr lang="en-US" sz="2400" dirty="0" smtClean="0">
                <a:sym typeface="Wingdings" pitchFamily="2" charset="2"/>
              </a:rPr>
              <a:t> full kinematic information on partonic scattering</a:t>
            </a:r>
            <a:endParaRPr lang="en-US" sz="2400" dirty="0" smtClean="0"/>
          </a:p>
          <a:p>
            <a:r>
              <a:rPr lang="en-US" sz="2600" dirty="0" smtClean="0"/>
              <a:t>Collider mode </a:t>
            </a:r>
            <a:r>
              <a:rPr lang="en-US" sz="2600" dirty="0" smtClean="0">
                <a:sym typeface="Wingdings" pitchFamily="2" charset="2"/>
              </a:rPr>
              <a:t> Higher energies</a:t>
            </a:r>
          </a:p>
          <a:p>
            <a:pPr lvl="1"/>
            <a:r>
              <a:rPr lang="en-US" sz="2400" dirty="0" smtClean="0">
                <a:sym typeface="Wingdings" pitchFamily="2" charset="2"/>
              </a:rPr>
              <a:t>Quarks and gluons relevant </a:t>
            </a:r>
            <a:r>
              <a:rPr lang="en-US" sz="2400" dirty="0" err="1" smtClean="0">
                <a:sym typeface="Wingdings" pitchFamily="2" charset="2"/>
              </a:rPr>
              <a:t>d.o.f</a:t>
            </a:r>
            <a:r>
              <a:rPr lang="en-US" sz="2400" dirty="0" smtClean="0">
                <a:sym typeface="Wingdings" pitchFamily="2" charset="2"/>
              </a:rPr>
              <a:t>.</a:t>
            </a:r>
          </a:p>
          <a:p>
            <a:pPr lvl="1"/>
            <a:r>
              <a:rPr lang="en-US" sz="2400" dirty="0" smtClean="0">
                <a:sym typeface="Wingdings" pitchFamily="2" charset="2"/>
              </a:rPr>
              <a:t>Perturbative QCD applicable</a:t>
            </a:r>
          </a:p>
          <a:p>
            <a:pPr lvl="1"/>
            <a:r>
              <a:rPr lang="en-US" sz="2400" dirty="0" smtClean="0">
                <a:sym typeface="Wingdings" pitchFamily="2" charset="2"/>
              </a:rPr>
              <a:t>Heavier probes accessible (e.g. charm, bottom, W boson exchange)</a:t>
            </a:r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3337" t="5580" r="1112" b="697"/>
          <a:stretch>
            <a:fillRect/>
          </a:stretch>
        </p:blipFill>
        <p:spPr bwMode="auto">
          <a:xfrm>
            <a:off x="5638800" y="1225681"/>
            <a:ext cx="3401191" cy="266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Accelerator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4724400"/>
          </a:xfrm>
        </p:spPr>
        <p:txBody>
          <a:bodyPr/>
          <a:lstStyle/>
          <a:p>
            <a:r>
              <a:rPr lang="en-US" i="1" dirty="0" smtClean="0"/>
              <a:t>Polarized</a:t>
            </a:r>
            <a:r>
              <a:rPr lang="en-US" dirty="0" smtClean="0"/>
              <a:t> beams of p, </a:t>
            </a:r>
            <a:r>
              <a:rPr lang="en-US" baseline="30000" dirty="0" smtClean="0"/>
              <a:t>3</a:t>
            </a:r>
            <a:r>
              <a:rPr lang="en-US" dirty="0" smtClean="0"/>
              <a:t>He</a:t>
            </a:r>
            <a:endParaRPr lang="en-US" baseline="30000" dirty="0" smtClean="0"/>
          </a:p>
          <a:p>
            <a:pPr lvl="1"/>
            <a:r>
              <a:rPr lang="en-US" dirty="0" smtClean="0"/>
              <a:t>Previously only fixed-target polarized experiments!</a:t>
            </a:r>
          </a:p>
          <a:p>
            <a:r>
              <a:rPr lang="en-US" dirty="0" smtClean="0"/>
              <a:t>Beams of light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heavy ions </a:t>
            </a:r>
          </a:p>
          <a:p>
            <a:pPr lvl="1"/>
            <a:r>
              <a:rPr lang="en-US" dirty="0" smtClean="0"/>
              <a:t>Previously only fixed-target </a:t>
            </a:r>
            <a:r>
              <a:rPr lang="en-US" dirty="0" err="1" smtClean="0"/>
              <a:t>e+A</a:t>
            </a:r>
            <a:r>
              <a:rPr lang="en-US" dirty="0" smtClean="0"/>
              <a:t> experiments!</a:t>
            </a:r>
          </a:p>
          <a:p>
            <a:r>
              <a:rPr lang="en-US" dirty="0" smtClean="0"/>
              <a:t>Luminosity </a:t>
            </a:r>
            <a:r>
              <a:rPr lang="en-US" i="1" dirty="0" smtClean="0"/>
              <a:t>100-1000x</a:t>
            </a:r>
            <a:r>
              <a:rPr lang="en-US" dirty="0" smtClean="0"/>
              <a:t> that of HERA </a:t>
            </a:r>
            <a:r>
              <a:rPr lang="en-US" dirty="0" err="1" smtClean="0"/>
              <a:t>e+p</a:t>
            </a:r>
            <a:r>
              <a:rPr lang="en-US" dirty="0" smtClean="0"/>
              <a:t> collider</a:t>
            </a:r>
          </a:p>
          <a:p>
            <a:r>
              <a:rPr lang="en-US" dirty="0" smtClean="0"/>
              <a:t>Two concepts: Add electron facility to RHIC at BNL or ion facility to CEBAF at </a:t>
            </a:r>
            <a:r>
              <a:rPr lang="en-US" dirty="0" err="1" smtClean="0"/>
              <a:t>JLab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ln w="19050"/>
        </p:spPr>
        <p:txBody>
          <a:bodyPr/>
          <a:lstStyle/>
          <a:p>
            <a:r>
              <a:rPr lang="en-US" smtClean="0"/>
              <a:t>C. Aidala, DNP, October 27, 2011</a:t>
            </a:r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4800601"/>
            <a:ext cx="2142082" cy="196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3025" y="4801558"/>
            <a:ext cx="2162175" cy="197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0"/>
          <p:cNvGrpSpPr/>
          <p:nvPr/>
        </p:nvGrpSpPr>
        <p:grpSpPr>
          <a:xfrm>
            <a:off x="914401" y="3133200"/>
            <a:ext cx="2666999" cy="3629799"/>
            <a:chOff x="914401" y="3133200"/>
            <a:chExt cx="2666999" cy="3629799"/>
          </a:xfrm>
        </p:grpSpPr>
        <p:pic>
          <p:nvPicPr>
            <p:cNvPr id="2265089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1" y="3133200"/>
              <a:ext cx="2666999" cy="3629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2789081" y="4114800"/>
              <a:ext cx="63991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chemeClr val="tx1"/>
                  </a:solidFill>
                </a:rPr>
                <a:t>EIC</a:t>
              </a:r>
              <a:endParaRPr lang="en-US" sz="2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39"/>
          <p:cNvGrpSpPr/>
          <p:nvPr/>
        </p:nvGrpSpPr>
        <p:grpSpPr>
          <a:xfrm>
            <a:off x="1295400" y="4800600"/>
            <a:ext cx="1143000" cy="1447800"/>
            <a:chOff x="1295400" y="4800600"/>
            <a:chExt cx="1143000" cy="1447800"/>
          </a:xfrm>
        </p:grpSpPr>
        <p:cxnSp>
          <p:nvCxnSpPr>
            <p:cNvPr id="15" name="Straight Connector 14"/>
            <p:cNvCxnSpPr/>
            <p:nvPr/>
          </p:nvCxnSpPr>
          <p:spPr bwMode="auto">
            <a:xfrm rot="5400000">
              <a:off x="838200" y="5334000"/>
              <a:ext cx="9144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rot="16200000" flipV="1">
              <a:off x="1295400" y="5791200"/>
              <a:ext cx="457200" cy="457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10800000">
              <a:off x="1752600" y="6248400"/>
              <a:ext cx="4572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rot="10800000" flipV="1">
              <a:off x="1295400" y="4800600"/>
              <a:ext cx="304800" cy="76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rot="16200000" flipH="1">
              <a:off x="1371600" y="5029200"/>
              <a:ext cx="1295400" cy="838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 rot="10800000" flipV="1">
              <a:off x="2209800" y="6096000"/>
              <a:ext cx="228600" cy="1524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90974" y="3124200"/>
            <a:ext cx="386242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5192106" y="4447055"/>
            <a:ext cx="14398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EIC (20x100)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GeV</a:t>
            </a:r>
            <a:endParaRPr lang="en-US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EIC (10x100)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GeV</a:t>
            </a:r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14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DF6-C6D5-4041-90E2-D0227888AA66}" type="slidenum">
              <a:rPr lang="en-US"/>
              <a:pPr/>
              <a:t>56</a:t>
            </a:fld>
            <a:endParaRPr lang="en-US"/>
          </a:p>
        </p:txBody>
      </p:sp>
      <p:pic>
        <p:nvPicPr>
          <p:cNvPr id="1243138" name="Picture 2" descr="Phenix_2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1821" y="867696"/>
            <a:ext cx="4359275" cy="5638800"/>
          </a:xfrm>
          <a:prstGeom prst="rect">
            <a:avLst/>
          </a:prstGeom>
          <a:noFill/>
        </p:spPr>
      </p:pic>
      <p:sp>
        <p:nvSpPr>
          <p:cNvPr id="124313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609600"/>
          </a:xfrm>
        </p:spPr>
        <p:txBody>
          <a:bodyPr>
            <a:normAutofit fontScale="90000"/>
          </a:bodyPr>
          <a:lstStyle/>
          <a:p>
            <a:r>
              <a:rPr lang="en-US" sz="4000"/>
              <a:t>PHENIX detector</a:t>
            </a:r>
          </a:p>
        </p:txBody>
      </p:sp>
      <p:sp>
        <p:nvSpPr>
          <p:cNvPr id="124314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362200"/>
            <a:ext cx="4267200" cy="39624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EAEAEA"/>
                </a:solidFill>
              </a:rPr>
              <a:t>2 central spectrometers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Track charged particles and detect electromagnetic processes </a:t>
            </a:r>
          </a:p>
          <a:p>
            <a:pPr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EAEAEA"/>
                </a:solidFill>
              </a:rPr>
              <a:t>2 forward muon spectrometers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Identify and track </a:t>
            </a:r>
            <a:r>
              <a:rPr lang="en-US" sz="1400" dirty="0" err="1"/>
              <a:t>muons</a:t>
            </a:r>
            <a:endParaRPr lang="en-US" sz="1400" dirty="0"/>
          </a:p>
          <a:p>
            <a:pPr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endParaRPr lang="en-US" sz="1600" dirty="0">
              <a:solidFill>
                <a:srgbClr val="EAEAEA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EAEAEA"/>
                </a:solidFill>
              </a:rPr>
              <a:t>2 forward calorimeters (as of 2007)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Measure forward </a:t>
            </a:r>
            <a:r>
              <a:rPr lang="en-US" sz="1400" dirty="0" err="1"/>
              <a:t>pions</a:t>
            </a:r>
            <a:r>
              <a:rPr lang="en-US" sz="1400" dirty="0"/>
              <a:t>, etas</a:t>
            </a:r>
          </a:p>
          <a:p>
            <a:pPr lvl="1"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endParaRPr lang="en-US" sz="1600" dirty="0">
              <a:solidFill>
                <a:srgbClr val="EAEAEA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EAEAEA"/>
                </a:solidFill>
              </a:rPr>
              <a:t>Relative Luminosity</a:t>
            </a:r>
            <a:endParaRPr lang="en-US" sz="1600" dirty="0">
              <a:solidFill>
                <a:srgbClr val="EAEAEA"/>
              </a:solidFill>
              <a:latin typeface="Symbol" pitchFamily="18" charset="2"/>
            </a:endParaRPr>
          </a:p>
          <a:p>
            <a:pPr lvl="1">
              <a:lnSpc>
                <a:spcPct val="80000"/>
              </a:lnSpc>
            </a:pPr>
            <a:r>
              <a:rPr lang="en-US" sz="1400" dirty="0"/>
              <a:t>Beam-Beam Counter (BBC) 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Zero-Degree Calorimeter (ZDC)</a:t>
            </a:r>
            <a:endParaRPr lang="en-US" sz="1400" dirty="0">
              <a:solidFill>
                <a:srgbClr val="EAEAEA"/>
              </a:solidFill>
            </a:endParaRPr>
          </a:p>
        </p:txBody>
      </p:sp>
      <p:graphicFrame>
        <p:nvGraphicFramePr>
          <p:cNvPr id="1243146" name="Object 10"/>
          <p:cNvGraphicFramePr>
            <a:graphicFrameLocks noChangeAspect="1"/>
          </p:cNvGraphicFramePr>
          <p:nvPr>
            <p:ph sz="quarter" idx="2"/>
          </p:nvPr>
        </p:nvGraphicFramePr>
        <p:xfrm>
          <a:off x="3179763" y="3733800"/>
          <a:ext cx="1165225" cy="565150"/>
        </p:xfrm>
        <a:graphic>
          <a:graphicData uri="http://schemas.openxmlformats.org/presentationml/2006/ole">
            <p:oleObj spid="_x0000_s387074" name="Equation" r:id="rId5" imgW="838080" imgH="406080" progId="Equation.3">
              <p:embed/>
            </p:oleObj>
          </a:graphicData>
        </a:graphic>
      </p:graphicFrame>
      <p:pic>
        <p:nvPicPr>
          <p:cNvPr id="1243140" name="Picture 4" descr="PHENIX big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922338"/>
            <a:ext cx="1143000" cy="373062"/>
          </a:xfrm>
          <a:prstGeom prst="rect">
            <a:avLst/>
          </a:prstGeom>
          <a:noFill/>
        </p:spPr>
      </p:pic>
      <p:graphicFrame>
        <p:nvGraphicFramePr>
          <p:cNvPr id="1243144" name="Object 8"/>
          <p:cNvGraphicFramePr>
            <a:graphicFrameLocks noChangeAspect="1"/>
          </p:cNvGraphicFramePr>
          <p:nvPr/>
        </p:nvGraphicFramePr>
        <p:xfrm>
          <a:off x="2971800" y="2819400"/>
          <a:ext cx="1538288" cy="601663"/>
        </p:xfrm>
        <a:graphic>
          <a:graphicData uri="http://schemas.openxmlformats.org/presentationml/2006/ole">
            <p:oleObj spid="_x0000_s387075" name="Equation" r:id="rId7" imgW="1104840" imgH="431640" progId="Equation.3">
              <p:embed/>
            </p:oleObj>
          </a:graphicData>
        </a:graphic>
      </p:graphicFrame>
      <p:graphicFrame>
        <p:nvGraphicFramePr>
          <p:cNvPr id="1243148" name="Object 12"/>
          <p:cNvGraphicFramePr>
            <a:graphicFrameLocks noChangeAspect="1"/>
          </p:cNvGraphicFramePr>
          <p:nvPr>
            <p:ph sz="quarter" idx="3"/>
          </p:nvPr>
        </p:nvGraphicFramePr>
        <p:xfrm>
          <a:off x="3200400" y="4800600"/>
          <a:ext cx="1201738" cy="582613"/>
        </p:xfrm>
        <a:graphic>
          <a:graphicData uri="http://schemas.openxmlformats.org/presentationml/2006/ole">
            <p:oleObj spid="_x0000_s387076" name="Equation" r:id="rId8" imgW="838080" imgH="406080" progId="Equation.3">
              <p:embed/>
            </p:oleObj>
          </a:graphicData>
        </a:graphic>
      </p:graphicFrame>
      <p:sp>
        <p:nvSpPr>
          <p:cNvPr id="1243150" name="Text Box 14"/>
          <p:cNvSpPr txBox="1">
            <a:spLocks noChangeArrowheads="1"/>
          </p:cNvSpPr>
          <p:nvPr/>
        </p:nvSpPr>
        <p:spPr bwMode="auto">
          <a:xfrm>
            <a:off x="242888" y="823913"/>
            <a:ext cx="5230812" cy="138588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sz="2600" b="1" u="sng" dirty="0">
                <a:solidFill>
                  <a:srgbClr val="F41E08"/>
                </a:solidFill>
                <a:latin typeface="Comic Sans MS" pitchFamily="66" charset="0"/>
              </a:rPr>
              <a:t>Philosophy:</a:t>
            </a:r>
            <a:endParaRPr lang="en-US" sz="2600" u="sng" dirty="0">
              <a:solidFill>
                <a:schemeClr val="tx1"/>
              </a:solidFill>
              <a:latin typeface="Comic Sans MS" pitchFamily="66" charset="0"/>
            </a:endParaRPr>
          </a:p>
          <a:p>
            <a:pPr lvl="1" algn="l">
              <a:lnSpc>
                <a:spcPct val="140000"/>
              </a:lnSpc>
              <a:buFont typeface="Wingdings" pitchFamily="2" charset="2"/>
              <a:buNone/>
            </a:pPr>
            <a:r>
              <a:rPr lang="en-US" sz="1600" b="1" dirty="0">
                <a:solidFill>
                  <a:schemeClr val="tx1"/>
                </a:solidFill>
                <a:latin typeface="Comic Sans MS" pitchFamily="66" charset="0"/>
              </a:rPr>
              <a:t>High rate capability to measure rare probes, </a:t>
            </a:r>
          </a:p>
          <a:p>
            <a:pPr lvl="1" algn="l">
              <a:lnSpc>
                <a:spcPct val="140000"/>
              </a:lnSpc>
              <a:buFont typeface="Wingdings" pitchFamily="2" charset="2"/>
              <a:buNone/>
            </a:pPr>
            <a:r>
              <a:rPr lang="en-US" sz="1600" b="1" dirty="0">
                <a:solidFill>
                  <a:schemeClr val="tx1"/>
                </a:solidFill>
                <a:latin typeface="Comic Sans MS" pitchFamily="66" charset="0"/>
              </a:rPr>
              <a:t>limited acceptance.</a:t>
            </a:r>
          </a:p>
        </p:txBody>
      </p:sp>
      <p:sp>
        <p:nvSpPr>
          <p:cNvPr id="1243152" name="Oval 16"/>
          <p:cNvSpPr>
            <a:spLocks noChangeArrowheads="1"/>
          </p:cNvSpPr>
          <p:nvPr/>
        </p:nvSpPr>
        <p:spPr bwMode="auto">
          <a:xfrm>
            <a:off x="6077871" y="4934871"/>
            <a:ext cx="457200" cy="304800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43153" name="Oval 17"/>
          <p:cNvSpPr>
            <a:spLocks noChangeArrowheads="1"/>
          </p:cNvSpPr>
          <p:nvPr/>
        </p:nvSpPr>
        <p:spPr bwMode="auto">
          <a:xfrm>
            <a:off x="7039896" y="4939634"/>
            <a:ext cx="457200" cy="304800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Autofit/>
          </a:bodyPr>
          <a:lstStyle/>
          <a:p>
            <a:r>
              <a:rPr lang="en-US" sz="3800" dirty="0" smtClean="0"/>
              <a:t>Upgrading the PHENIX detector:</a:t>
            </a:r>
            <a:br>
              <a:rPr lang="en-US" sz="3800" dirty="0" smtClean="0"/>
            </a:br>
            <a:r>
              <a:rPr lang="en-US" sz="3800" dirty="0" smtClean="0"/>
              <a:t>Thinking big . . . Or, well, small</a:t>
            </a:r>
            <a:endParaRPr lang="en-US" sz="3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963" y="1066800"/>
            <a:ext cx="7458075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 l="2367" r="3551"/>
          <a:stretch>
            <a:fillRect/>
          </a:stretch>
        </p:blipFill>
        <p:spPr bwMode="auto">
          <a:xfrm>
            <a:off x="959607" y="1604502"/>
            <a:ext cx="7267549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483383" y="6096000"/>
            <a:ext cx="35364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Current PHENIX detector</a:t>
            </a:r>
            <a:endParaRPr lang="en-US" sz="2600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5827796"/>
            <a:ext cx="5181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Conceptual design for detector to be installed between ~2017 and ~2021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detector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4191000" cy="4495800"/>
          </a:xfrm>
        </p:spPr>
        <p:txBody>
          <a:bodyPr/>
          <a:lstStyle/>
          <a:p>
            <a:r>
              <a:rPr lang="en-US" sz="2600" dirty="0" smtClean="0"/>
              <a:t>PHENIX discussing major overhaul of detector beyond ~2016</a:t>
            </a:r>
          </a:p>
          <a:p>
            <a:r>
              <a:rPr lang="en-US" sz="2200" dirty="0" smtClean="0"/>
              <a:t>Being designed such that it could take advantage of initial electron-proton, electron-ion collisions</a:t>
            </a:r>
          </a:p>
          <a:p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grpSp>
        <p:nvGrpSpPr>
          <p:cNvPr id="5" name="Group 9"/>
          <p:cNvGrpSpPr/>
          <p:nvPr/>
        </p:nvGrpSpPr>
        <p:grpSpPr>
          <a:xfrm>
            <a:off x="4191000" y="1923871"/>
            <a:ext cx="4902525" cy="2924175"/>
            <a:chOff x="4191000" y="1923871"/>
            <a:chExt cx="4902525" cy="2924175"/>
          </a:xfrm>
        </p:grpSpPr>
        <p:pic>
          <p:nvPicPr>
            <p:cNvPr id="22876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1923871"/>
              <a:ext cx="4902525" cy="2924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 bwMode="auto">
            <a:xfrm>
              <a:off x="4191000" y="4572000"/>
              <a:ext cx="5334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25366" t="8333" r="5854" b="30000"/>
          <a:stretch>
            <a:fillRect/>
          </a:stretch>
        </p:blipFill>
        <p:spPr bwMode="auto">
          <a:xfrm>
            <a:off x="7315200" y="4800600"/>
            <a:ext cx="1618782" cy="169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562600" y="5105400"/>
            <a:ext cx="16049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FFFFCC"/>
                </a:solidFill>
              </a:rPr>
              <a:t>SPHNX??</a:t>
            </a:r>
            <a:endParaRPr lang="en-US" sz="3000" dirty="0">
              <a:solidFill>
                <a:srgbClr val="FFFFCC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252"/>
            <a:ext cx="8229600" cy="1143000"/>
          </a:xfrm>
        </p:spPr>
        <p:txBody>
          <a:bodyPr>
            <a:noAutofit/>
          </a:bodyPr>
          <a:lstStyle/>
          <a:p>
            <a:r>
              <a:rPr lang="en-US" sz="3000" dirty="0" smtClean="0"/>
              <a:t>Testing factorization breaking with </a:t>
            </a:r>
            <a:r>
              <a:rPr lang="en-US" sz="3000" dirty="0" err="1" smtClean="0"/>
              <a:t>p+p</a:t>
            </a:r>
            <a:r>
              <a:rPr lang="en-US" sz="3000" dirty="0" smtClean="0"/>
              <a:t> comparison measurements for heavy ion physics:</a:t>
            </a:r>
            <a:br>
              <a:rPr lang="en-US" sz="3000" dirty="0" smtClean="0"/>
            </a:br>
            <a:r>
              <a:rPr lang="en-US" sz="3000" dirty="0" smtClean="0"/>
              <a:t>Unanticipated synergy between programs!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191000" cy="4495800"/>
          </a:xfrm>
        </p:spPr>
        <p:txBody>
          <a:bodyPr/>
          <a:lstStyle/>
          <a:p>
            <a:r>
              <a:rPr lang="en-US" sz="2200" dirty="0" smtClean="0"/>
              <a:t>Implications for observables describable using Collins-</a:t>
            </a:r>
            <a:r>
              <a:rPr lang="en-US" sz="2200" dirty="0" err="1" smtClean="0"/>
              <a:t>Soper</a:t>
            </a:r>
            <a:r>
              <a:rPr lang="en-US" sz="2200" dirty="0" smtClean="0"/>
              <a:t>-Sterman (“Q</a:t>
            </a:r>
            <a:r>
              <a:rPr lang="en-US" sz="2200" baseline="-25000" dirty="0" smtClean="0"/>
              <a:t>T</a:t>
            </a:r>
            <a:r>
              <a:rPr lang="en-US" sz="2200" dirty="0" smtClean="0"/>
              <a:t>”) </a:t>
            </a:r>
            <a:r>
              <a:rPr lang="en-US" sz="2200" dirty="0" err="1" smtClean="0"/>
              <a:t>resummation</a:t>
            </a:r>
            <a:r>
              <a:rPr lang="en-US" sz="2200" dirty="0" smtClean="0"/>
              <a:t> formalism</a:t>
            </a:r>
          </a:p>
          <a:p>
            <a:r>
              <a:rPr lang="en-US" sz="2200" dirty="0" smtClean="0"/>
              <a:t>Try to test using photon-</a:t>
            </a:r>
            <a:r>
              <a:rPr lang="en-US" sz="2200" dirty="0" err="1" smtClean="0"/>
              <a:t>hadron</a:t>
            </a:r>
            <a:r>
              <a:rPr lang="en-US" sz="2200" dirty="0" smtClean="0"/>
              <a:t> and </a:t>
            </a:r>
            <a:r>
              <a:rPr lang="en-US" sz="2200" dirty="0" err="1" smtClean="0"/>
              <a:t>dihadron</a:t>
            </a:r>
            <a:r>
              <a:rPr lang="en-US" sz="2200" dirty="0" smtClean="0"/>
              <a:t> correlation measurements in </a:t>
            </a:r>
            <a:r>
              <a:rPr lang="en-US" sz="2200" dirty="0" err="1" smtClean="0"/>
              <a:t>unpolarized</a:t>
            </a:r>
            <a:r>
              <a:rPr lang="en-US" sz="2200" dirty="0" smtClean="0"/>
              <a:t> </a:t>
            </a:r>
            <a:r>
              <a:rPr lang="en-US" sz="2200" dirty="0" err="1" smtClean="0"/>
              <a:t>p+p</a:t>
            </a:r>
            <a:r>
              <a:rPr lang="en-US" sz="2200" dirty="0" smtClean="0"/>
              <a:t> collisions at RHIC</a:t>
            </a:r>
          </a:p>
          <a:p>
            <a:r>
              <a:rPr lang="en-US" sz="2200" dirty="0" smtClean="0"/>
              <a:t>Lots of expertise on such measurements within PHENIX, driven by heavy ion program!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20326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0660" y="1650304"/>
            <a:ext cx="4500939" cy="306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745926" y="1294356"/>
            <a:ext cx="37321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CC"/>
                </a:solidFill>
              </a:rPr>
              <a:t>PHENIX, PRD82, 072001 (2010)</a:t>
            </a:r>
            <a:endParaRPr lang="en-US" sz="2200" dirty="0">
              <a:solidFill>
                <a:srgbClr val="FFFF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9600" y="46482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FFFFCC"/>
                </a:solidFill>
              </a:rPr>
              <a:t>(Curves shown here just empirical parameterizations from PHENIX paper)</a:t>
            </a:r>
            <a:endParaRPr lang="en-US" sz="2000" dirty="0">
              <a:solidFill>
                <a:srgbClr val="FFFFCC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5334000"/>
            <a:ext cx="38671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6" descr="PHENIX big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5417" y="5637527"/>
            <a:ext cx="1405983" cy="45847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3DC6-BCAF-4E8A-864F-F7F3B9F4BE96}" type="slidenum">
              <a:rPr lang="en-US"/>
              <a:pPr/>
              <a:t>6</a:t>
            </a:fld>
            <a:endParaRPr lang="en-US"/>
          </a:p>
        </p:txBody>
      </p:sp>
      <p:sp>
        <p:nvSpPr>
          <p:cNvPr id="1167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Deep-inelastic lepton-nucleon scattering</a:t>
            </a:r>
            <a:r>
              <a:rPr lang="en-US" sz="4000" dirty="0"/>
              <a:t>: </a:t>
            </a:r>
            <a:br>
              <a:rPr lang="en-US" sz="4000" dirty="0"/>
            </a:br>
            <a:r>
              <a:rPr lang="en-US" sz="4000" dirty="0"/>
              <a:t>A </a:t>
            </a:r>
            <a:r>
              <a:rPr lang="en-US" sz="4000" dirty="0" smtClean="0"/>
              <a:t>tool </a:t>
            </a:r>
            <a:r>
              <a:rPr lang="en-US" sz="4000" dirty="0"/>
              <a:t>of the </a:t>
            </a:r>
            <a:r>
              <a:rPr lang="en-US" sz="4000" dirty="0" smtClean="0"/>
              <a:t>trade</a:t>
            </a:r>
            <a:endParaRPr lang="en-US" sz="4000" dirty="0"/>
          </a:p>
        </p:txBody>
      </p:sp>
      <p:sp>
        <p:nvSpPr>
          <p:cNvPr id="1167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733800"/>
            <a:ext cx="8686800" cy="2819400"/>
          </a:xfrm>
        </p:spPr>
        <p:txBody>
          <a:bodyPr/>
          <a:lstStyle/>
          <a:p>
            <a:r>
              <a:rPr lang="en-US" sz="2800"/>
              <a:t>Probe nucleon with an electron or muon beam</a:t>
            </a:r>
          </a:p>
          <a:p>
            <a:r>
              <a:rPr lang="en-US" sz="2800"/>
              <a:t>Interacts electromagnetically with (charged) quarks and antiquarks</a:t>
            </a:r>
          </a:p>
          <a:p>
            <a:r>
              <a:rPr lang="en-US" sz="2800"/>
              <a:t>“Clean” process theoretically—quantum electrodynamics well understood and easy to calculate!</a:t>
            </a:r>
          </a:p>
        </p:txBody>
      </p:sp>
      <p:pic>
        <p:nvPicPr>
          <p:cNvPr id="1167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399736"/>
            <a:ext cx="31480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3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6289-FFFA-4C90-B390-A17EF9BC1669}" type="slidenum">
              <a:rPr lang="en-US"/>
              <a:pPr/>
              <a:t>7</a:t>
            </a:fld>
            <a:endParaRPr lang="en-US"/>
          </a:p>
        </p:txBody>
      </p:sp>
      <p:sp>
        <p:nvSpPr>
          <p:cNvPr id="1239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6096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Parton distribution functions inside a nucleon: </a:t>
            </a:r>
            <a:br>
              <a:rPr lang="en-US" sz="3600" dirty="0" smtClean="0"/>
            </a:br>
            <a:r>
              <a:rPr lang="en-US" sz="3600" dirty="0" smtClean="0"/>
              <a:t>The language we’ve developed (so far!)</a:t>
            </a:r>
            <a:endParaRPr lang="en-US" sz="36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828800"/>
            <a:ext cx="8686800" cy="4343400"/>
            <a:chOff x="144" y="1728"/>
            <a:chExt cx="5472" cy="1541"/>
          </a:xfrm>
        </p:grpSpPr>
        <p:pic>
          <p:nvPicPr>
            <p:cNvPr id="1239044" name="Picture 4" descr="proton_structure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" y="1728"/>
              <a:ext cx="2688" cy="154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239045" name="Picture 5" descr="proton_structure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28" y="1728"/>
              <a:ext cx="2688" cy="1536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1239046" name="Text Box 6"/>
          <p:cNvSpPr txBox="1">
            <a:spLocks noChangeArrowheads="1"/>
          </p:cNvSpPr>
          <p:nvPr/>
        </p:nvSpPr>
        <p:spPr bwMode="auto">
          <a:xfrm>
            <a:off x="1360488" y="6140450"/>
            <a:ext cx="49879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9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Halzen</a:t>
            </a:r>
            <a:r>
              <a:rPr lang="en-US" sz="19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and Martin, “Quarks and Leptons”, p. 201</a:t>
            </a:r>
          </a:p>
        </p:txBody>
      </p:sp>
      <p:sp>
        <p:nvSpPr>
          <p:cNvPr id="1239047" name="Text Box 7"/>
          <p:cNvSpPr txBox="1">
            <a:spLocks noChangeArrowheads="1"/>
          </p:cNvSpPr>
          <p:nvPr/>
        </p:nvSpPr>
        <p:spPr bwMode="auto">
          <a:xfrm>
            <a:off x="3276600" y="3551238"/>
            <a:ext cx="9144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x</a:t>
            </a:r>
            <a:r>
              <a:rPr lang="en-US" sz="2000" baseline="-14000">
                <a:solidFill>
                  <a:schemeClr val="tx1"/>
                </a:solidFill>
              </a:rPr>
              <a:t>Bjorken</a:t>
            </a:r>
          </a:p>
        </p:txBody>
      </p:sp>
      <p:sp>
        <p:nvSpPr>
          <p:cNvPr id="1239048" name="Text Box 8"/>
          <p:cNvSpPr txBox="1">
            <a:spLocks noChangeArrowheads="1"/>
          </p:cNvSpPr>
          <p:nvPr/>
        </p:nvSpPr>
        <p:spPr bwMode="auto">
          <a:xfrm>
            <a:off x="3352800" y="5776913"/>
            <a:ext cx="9144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x</a:t>
            </a:r>
            <a:r>
              <a:rPr lang="en-US" sz="2000" baseline="-14000">
                <a:solidFill>
                  <a:schemeClr val="tx1"/>
                </a:solidFill>
              </a:rPr>
              <a:t>Bjorken</a:t>
            </a:r>
          </a:p>
        </p:txBody>
      </p:sp>
      <p:sp>
        <p:nvSpPr>
          <p:cNvPr id="1239049" name="Text Box 9"/>
          <p:cNvSpPr txBox="1">
            <a:spLocks noChangeArrowheads="1"/>
          </p:cNvSpPr>
          <p:nvPr/>
        </p:nvSpPr>
        <p:spPr bwMode="auto">
          <a:xfrm>
            <a:off x="4038600" y="3505200"/>
            <a:ext cx="304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1</a:t>
            </a:r>
            <a:endParaRPr lang="en-US" sz="1800" baseline="-14000">
              <a:solidFill>
                <a:schemeClr val="tx1"/>
              </a:solidFill>
            </a:endParaRPr>
          </a:p>
        </p:txBody>
      </p:sp>
      <p:sp>
        <p:nvSpPr>
          <p:cNvPr id="1239050" name="Text Box 10"/>
          <p:cNvSpPr txBox="1">
            <a:spLocks noChangeArrowheads="1"/>
          </p:cNvSpPr>
          <p:nvPr/>
        </p:nvSpPr>
        <p:spPr bwMode="auto">
          <a:xfrm>
            <a:off x="7696200" y="5562600"/>
            <a:ext cx="9144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x</a:t>
            </a:r>
            <a:r>
              <a:rPr lang="en-US" sz="2000" baseline="-14000">
                <a:solidFill>
                  <a:schemeClr val="tx1"/>
                </a:solidFill>
              </a:rPr>
              <a:t>Bjorken</a:t>
            </a:r>
          </a:p>
        </p:txBody>
      </p:sp>
      <p:sp>
        <p:nvSpPr>
          <p:cNvPr id="1239051" name="Text Box 11"/>
          <p:cNvSpPr txBox="1">
            <a:spLocks noChangeArrowheads="1"/>
          </p:cNvSpPr>
          <p:nvPr/>
        </p:nvSpPr>
        <p:spPr bwMode="auto">
          <a:xfrm>
            <a:off x="4191000" y="5715000"/>
            <a:ext cx="304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1</a:t>
            </a:r>
            <a:endParaRPr lang="en-US" sz="1800" baseline="-14000">
              <a:solidFill>
                <a:schemeClr val="tx1"/>
              </a:solidFill>
            </a:endParaRPr>
          </a:p>
        </p:txBody>
      </p:sp>
      <p:sp>
        <p:nvSpPr>
          <p:cNvPr id="1239052" name="Text Box 12"/>
          <p:cNvSpPr txBox="1">
            <a:spLocks noChangeArrowheads="1"/>
          </p:cNvSpPr>
          <p:nvPr/>
        </p:nvSpPr>
        <p:spPr bwMode="auto">
          <a:xfrm>
            <a:off x="8534400" y="5410200"/>
            <a:ext cx="304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1</a:t>
            </a:r>
            <a:endParaRPr lang="en-US" sz="1800" baseline="-14000">
              <a:solidFill>
                <a:schemeClr val="tx1"/>
              </a:solidFill>
            </a:endParaRPr>
          </a:p>
        </p:txBody>
      </p:sp>
      <p:sp>
        <p:nvSpPr>
          <p:cNvPr id="1239053" name="Text Box 13"/>
          <p:cNvSpPr txBox="1">
            <a:spLocks noChangeArrowheads="1"/>
          </p:cNvSpPr>
          <p:nvPr/>
        </p:nvSpPr>
        <p:spPr bwMode="auto">
          <a:xfrm>
            <a:off x="2971800" y="57150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1/3</a:t>
            </a:r>
            <a:endParaRPr lang="en-US" sz="1400" baseline="-14000">
              <a:solidFill>
                <a:schemeClr val="tx1"/>
              </a:solidFill>
            </a:endParaRPr>
          </a:p>
        </p:txBody>
      </p:sp>
      <p:sp>
        <p:nvSpPr>
          <p:cNvPr id="1239054" name="Text Box 14"/>
          <p:cNvSpPr txBox="1">
            <a:spLocks noChangeArrowheads="1"/>
          </p:cNvSpPr>
          <p:nvPr/>
        </p:nvSpPr>
        <p:spPr bwMode="auto">
          <a:xfrm>
            <a:off x="7467600" y="54102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1/3</a:t>
            </a:r>
            <a:endParaRPr lang="en-US" sz="1400" baseline="-14000">
              <a:solidFill>
                <a:schemeClr val="tx1"/>
              </a:solidFill>
            </a:endParaRPr>
          </a:p>
        </p:txBody>
      </p:sp>
      <p:sp>
        <p:nvSpPr>
          <p:cNvPr id="1239055" name="Text Box 15"/>
          <p:cNvSpPr txBox="1">
            <a:spLocks noChangeArrowheads="1"/>
          </p:cNvSpPr>
          <p:nvPr/>
        </p:nvSpPr>
        <p:spPr bwMode="auto">
          <a:xfrm>
            <a:off x="7800975" y="3581400"/>
            <a:ext cx="9144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x</a:t>
            </a:r>
            <a:r>
              <a:rPr lang="en-US" sz="2000" baseline="-14000" dirty="0" err="1">
                <a:solidFill>
                  <a:schemeClr val="tx1"/>
                </a:solidFill>
              </a:rPr>
              <a:t>Bjorken</a:t>
            </a:r>
            <a:endParaRPr lang="en-US" sz="2000" baseline="-14000" dirty="0">
              <a:solidFill>
                <a:schemeClr val="tx1"/>
              </a:solidFill>
            </a:endParaRPr>
          </a:p>
        </p:txBody>
      </p:sp>
      <p:sp>
        <p:nvSpPr>
          <p:cNvPr id="1239056" name="Text Box 16"/>
          <p:cNvSpPr txBox="1">
            <a:spLocks noChangeArrowheads="1"/>
          </p:cNvSpPr>
          <p:nvPr/>
        </p:nvSpPr>
        <p:spPr bwMode="auto">
          <a:xfrm>
            <a:off x="7543800" y="34290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1/3</a:t>
            </a:r>
            <a:endParaRPr lang="en-US" sz="1400" baseline="-14000">
              <a:solidFill>
                <a:schemeClr val="tx1"/>
              </a:solidFill>
            </a:endParaRPr>
          </a:p>
        </p:txBody>
      </p:sp>
      <p:sp>
        <p:nvSpPr>
          <p:cNvPr id="1239057" name="Text Box 17"/>
          <p:cNvSpPr txBox="1">
            <a:spLocks noChangeArrowheads="1"/>
          </p:cNvSpPr>
          <p:nvPr/>
        </p:nvSpPr>
        <p:spPr bwMode="auto">
          <a:xfrm>
            <a:off x="8534400" y="3429000"/>
            <a:ext cx="304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1</a:t>
            </a:r>
            <a:endParaRPr lang="en-US" sz="1800" baseline="-14000">
              <a:solidFill>
                <a:schemeClr val="tx1"/>
              </a:solidFill>
            </a:endParaRPr>
          </a:p>
        </p:txBody>
      </p:sp>
      <p:sp>
        <p:nvSpPr>
          <p:cNvPr id="1239058" name="Text Box 18"/>
          <p:cNvSpPr txBox="1">
            <a:spLocks noChangeArrowheads="1"/>
          </p:cNvSpPr>
          <p:nvPr/>
        </p:nvSpPr>
        <p:spPr bwMode="auto">
          <a:xfrm>
            <a:off x="7972425" y="4329113"/>
            <a:ext cx="8509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Valence</a:t>
            </a:r>
          </a:p>
        </p:txBody>
      </p:sp>
      <p:sp>
        <p:nvSpPr>
          <p:cNvPr id="1239059" name="Text Box 19"/>
          <p:cNvSpPr txBox="1">
            <a:spLocks noChangeArrowheads="1"/>
          </p:cNvSpPr>
          <p:nvPr/>
        </p:nvSpPr>
        <p:spPr bwMode="auto">
          <a:xfrm>
            <a:off x="7289800" y="3854450"/>
            <a:ext cx="477838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Sea</a:t>
            </a:r>
          </a:p>
        </p:txBody>
      </p:sp>
      <p:sp>
        <p:nvSpPr>
          <p:cNvPr id="1239060" name="Rectangle 20"/>
          <p:cNvSpPr>
            <a:spLocks noChangeArrowheads="1"/>
          </p:cNvSpPr>
          <p:nvPr/>
        </p:nvSpPr>
        <p:spPr bwMode="auto">
          <a:xfrm>
            <a:off x="7696200" y="39624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061" name="Text Box 21"/>
          <p:cNvSpPr txBox="1">
            <a:spLocks noChangeArrowheads="1"/>
          </p:cNvSpPr>
          <p:nvPr/>
        </p:nvSpPr>
        <p:spPr bwMode="auto">
          <a:xfrm>
            <a:off x="276225" y="2400300"/>
            <a:ext cx="16192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A point particle</a:t>
            </a:r>
          </a:p>
        </p:txBody>
      </p:sp>
      <p:sp>
        <p:nvSpPr>
          <p:cNvPr id="1239062" name="Text Box 22"/>
          <p:cNvSpPr txBox="1">
            <a:spLocks noChangeArrowheads="1"/>
          </p:cNvSpPr>
          <p:nvPr/>
        </p:nvSpPr>
        <p:spPr bwMode="auto">
          <a:xfrm>
            <a:off x="260350" y="4176713"/>
            <a:ext cx="17208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3 valence quarks</a:t>
            </a:r>
          </a:p>
        </p:txBody>
      </p:sp>
      <p:sp>
        <p:nvSpPr>
          <p:cNvPr id="1239063" name="Text Box 23"/>
          <p:cNvSpPr txBox="1">
            <a:spLocks noChangeArrowheads="1"/>
          </p:cNvSpPr>
          <p:nvPr/>
        </p:nvSpPr>
        <p:spPr bwMode="auto">
          <a:xfrm>
            <a:off x="4660900" y="2009775"/>
            <a:ext cx="23495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3 bound valence quarks</a:t>
            </a:r>
          </a:p>
        </p:txBody>
      </p:sp>
      <p:sp>
        <p:nvSpPr>
          <p:cNvPr id="1239065" name="Text Box 25"/>
          <p:cNvSpPr txBox="1">
            <a:spLocks noChangeArrowheads="1"/>
          </p:cNvSpPr>
          <p:nvPr/>
        </p:nvSpPr>
        <p:spPr bwMode="auto">
          <a:xfrm>
            <a:off x="6205538" y="5535613"/>
            <a:ext cx="731837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Small x</a:t>
            </a:r>
          </a:p>
        </p:txBody>
      </p:sp>
      <p:sp>
        <p:nvSpPr>
          <p:cNvPr id="1239066" name="Text Box 26"/>
          <p:cNvSpPr txBox="1">
            <a:spLocks noChangeArrowheads="1"/>
          </p:cNvSpPr>
          <p:nvPr/>
        </p:nvSpPr>
        <p:spPr bwMode="auto">
          <a:xfrm>
            <a:off x="787400" y="1066800"/>
            <a:ext cx="721922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FFCC"/>
                </a:solidFill>
              </a:rPr>
              <a:t>What momentum fraction would the scattering particle carry </a:t>
            </a:r>
          </a:p>
          <a:p>
            <a:r>
              <a:rPr lang="en-US" sz="2200" dirty="0">
                <a:solidFill>
                  <a:srgbClr val="FFFFCC"/>
                </a:solidFill>
              </a:rPr>
              <a:t>if the proton were made of …</a:t>
            </a:r>
          </a:p>
        </p:txBody>
      </p:sp>
      <p:sp>
        <p:nvSpPr>
          <p:cNvPr id="1239068" name="Rectangle 28"/>
          <p:cNvSpPr>
            <a:spLocks noChangeArrowheads="1"/>
          </p:cNvSpPr>
          <p:nvPr/>
        </p:nvSpPr>
        <p:spPr bwMode="auto">
          <a:xfrm>
            <a:off x="7216775" y="4267200"/>
            <a:ext cx="457200" cy="1096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876800" y="3795932"/>
            <a:ext cx="990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9064" name="Text Box 24"/>
          <p:cNvSpPr txBox="1">
            <a:spLocks noChangeArrowheads="1"/>
          </p:cNvSpPr>
          <p:nvPr/>
        </p:nvSpPr>
        <p:spPr bwMode="auto">
          <a:xfrm>
            <a:off x="4670645" y="3575447"/>
            <a:ext cx="297023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700" dirty="0">
                <a:solidFill>
                  <a:schemeClr val="tx1"/>
                </a:solidFill>
              </a:rPr>
              <a:t>3 bound valence quarks </a:t>
            </a:r>
            <a:r>
              <a:rPr lang="en-US" sz="1700" dirty="0" smtClean="0"/>
              <a:t>+ some</a:t>
            </a:r>
            <a:endParaRPr lang="en-US" sz="1700" dirty="0">
              <a:solidFill>
                <a:schemeClr val="tx1"/>
              </a:solidFill>
            </a:endParaRPr>
          </a:p>
          <a:p>
            <a:r>
              <a:rPr lang="en-US" sz="1700" dirty="0" smtClean="0"/>
              <a:t>low-momentum</a:t>
            </a:r>
            <a:r>
              <a:rPr lang="en-US" sz="1700" dirty="0" smtClean="0">
                <a:solidFill>
                  <a:schemeClr val="tx1"/>
                </a:solidFill>
              </a:rPr>
              <a:t> </a:t>
            </a:r>
            <a:r>
              <a:rPr lang="en-US" sz="1700" dirty="0">
                <a:solidFill>
                  <a:schemeClr val="tx1"/>
                </a:solidFill>
              </a:rPr>
              <a:t>sea quarks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89401-88CB-4FF5-A584-67545E3FC2E8}" type="slidenum">
              <a:rPr lang="en-US"/>
              <a:pPr/>
              <a:t>8</a:t>
            </a:fld>
            <a:endParaRPr lang="en-US"/>
          </a:p>
        </p:txBody>
      </p:sp>
      <p:sp>
        <p:nvSpPr>
          <p:cNvPr id="1169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Decades of DIS </a:t>
            </a:r>
            <a:r>
              <a:rPr lang="en-US" sz="3400" dirty="0" smtClean="0"/>
              <a:t>data</a:t>
            </a:r>
            <a:r>
              <a:rPr lang="en-US" sz="3400" dirty="0"/>
              <a:t>: What </a:t>
            </a:r>
            <a:r>
              <a:rPr lang="en-US" sz="3400" dirty="0" smtClean="0"/>
              <a:t>have we </a:t>
            </a:r>
            <a:r>
              <a:rPr lang="en-US" sz="3400" dirty="0"/>
              <a:t>l</a:t>
            </a:r>
            <a:r>
              <a:rPr lang="en-US" sz="3400" dirty="0" smtClean="0"/>
              <a:t>earned</a:t>
            </a:r>
            <a:r>
              <a:rPr lang="en-US" sz="3400" dirty="0"/>
              <a:t>?</a:t>
            </a:r>
          </a:p>
        </p:txBody>
      </p:sp>
      <p:sp>
        <p:nvSpPr>
          <p:cNvPr id="1169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752600"/>
            <a:ext cx="4267200" cy="4495800"/>
          </a:xfrm>
        </p:spPr>
        <p:txBody>
          <a:bodyPr/>
          <a:lstStyle/>
          <a:p>
            <a:r>
              <a:rPr lang="en-US" sz="2800"/>
              <a:t>Wealth of data largely thanks to proton-electron collider, HERA, in Hamburg, which shut down in July 2007</a:t>
            </a:r>
          </a:p>
          <a:p>
            <a:r>
              <a:rPr lang="en-US" sz="2800"/>
              <a:t>Rich structure at low </a:t>
            </a:r>
            <a:r>
              <a:rPr lang="en-US" sz="2800" i="1"/>
              <a:t>x</a:t>
            </a:r>
          </a:p>
          <a:p>
            <a:r>
              <a:rPr lang="en-US" sz="2800"/>
              <a:t>Half proton’s linear momentum carried by gluons!</a:t>
            </a:r>
          </a:p>
        </p:txBody>
      </p:sp>
      <p:sp>
        <p:nvSpPr>
          <p:cNvPr id="1169413" name="Text Box 5"/>
          <p:cNvSpPr txBox="1">
            <a:spLocks noChangeArrowheads="1"/>
          </p:cNvSpPr>
          <p:nvPr/>
        </p:nvSpPr>
        <p:spPr bwMode="auto">
          <a:xfrm>
            <a:off x="5529263" y="5562600"/>
            <a:ext cx="28003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FFCC"/>
                </a:solidFill>
              </a:rPr>
              <a:t>PRD67, 012007 (2003)</a:t>
            </a:r>
          </a:p>
        </p:txBody>
      </p:sp>
      <p:pic>
        <p:nvPicPr>
          <p:cNvPr id="1169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1066800"/>
            <a:ext cx="3903662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6941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0288" y="990600"/>
            <a:ext cx="399891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69416" name="Oval 8"/>
          <p:cNvSpPr>
            <a:spLocks noChangeArrowheads="1"/>
          </p:cNvSpPr>
          <p:nvPr/>
        </p:nvSpPr>
        <p:spPr bwMode="auto">
          <a:xfrm>
            <a:off x="5410200" y="1143000"/>
            <a:ext cx="1752600" cy="2209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169417" name="Object 9"/>
          <p:cNvGraphicFramePr>
            <a:graphicFrameLocks noChangeAspect="1"/>
          </p:cNvGraphicFramePr>
          <p:nvPr>
            <p:ph sz="half" idx="2"/>
          </p:nvPr>
        </p:nvGraphicFramePr>
        <p:xfrm>
          <a:off x="33338" y="960438"/>
          <a:ext cx="4767262" cy="673100"/>
        </p:xfrm>
        <a:graphic>
          <a:graphicData uri="http://schemas.openxmlformats.org/presentationml/2006/ole">
            <p:oleObj spid="_x0000_s67586" name="Equation" r:id="rId6" imgW="3606480" imgH="50796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69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69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169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6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9416" grpId="0" animBg="1"/>
      <p:bldP spid="11694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UConn, January 20, 2012</a:t>
            </a: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CE15-428D-4DCB-836F-0B824C66AD5D}" type="slidenum">
              <a:rPr lang="en-US"/>
              <a:pPr/>
              <a:t>9</a:t>
            </a:fld>
            <a:endParaRPr lang="en-US"/>
          </a:p>
        </p:txBody>
      </p:sp>
      <p:sp>
        <p:nvSpPr>
          <p:cNvPr id="1173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And a </a:t>
            </a:r>
            <a:r>
              <a:rPr lang="en-US" sz="4000" dirty="0" smtClean="0"/>
              <a:t>(relatively</a:t>
            </a:r>
            <a:r>
              <a:rPr lang="en-US" sz="4000" dirty="0"/>
              <a:t>) </a:t>
            </a:r>
            <a:r>
              <a:rPr lang="en-US" sz="4000" dirty="0" smtClean="0"/>
              <a:t>recent </a:t>
            </a:r>
            <a:r>
              <a:rPr lang="en-US" sz="4000" dirty="0"/>
              <a:t>s</a:t>
            </a:r>
            <a:r>
              <a:rPr lang="en-US" sz="4000" dirty="0" smtClean="0"/>
              <a:t>urprise </a:t>
            </a:r>
            <a:r>
              <a:rPr lang="en-US" sz="4000" dirty="0"/>
              <a:t>f</a:t>
            </a:r>
            <a:r>
              <a:rPr lang="en-US" sz="4000" dirty="0" smtClean="0"/>
              <a:t>rom </a:t>
            </a:r>
            <a:r>
              <a:rPr lang="en-US" sz="4000" dirty="0" err="1"/>
              <a:t>p+p</a:t>
            </a:r>
            <a:r>
              <a:rPr lang="en-US" sz="4000" dirty="0"/>
              <a:t>, </a:t>
            </a:r>
            <a:r>
              <a:rPr lang="en-US" sz="4000" dirty="0" err="1"/>
              <a:t>p+d</a:t>
            </a:r>
            <a:r>
              <a:rPr lang="en-US" sz="4000" dirty="0"/>
              <a:t> </a:t>
            </a:r>
            <a:r>
              <a:rPr lang="en-US" sz="4000" dirty="0" smtClean="0"/>
              <a:t>collisions</a:t>
            </a:r>
            <a:endParaRPr lang="en-US" sz="4000" dirty="0"/>
          </a:p>
        </p:txBody>
      </p:sp>
      <p:sp>
        <p:nvSpPr>
          <p:cNvPr id="1173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4495800" cy="4953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 err="1"/>
              <a:t>Fermilab</a:t>
            </a:r>
            <a:r>
              <a:rPr lang="en-US" sz="2800" dirty="0"/>
              <a:t> Experiment 866 used proton-hydrogen and proton-deuterium collisions to probe nucleon structure via the </a:t>
            </a:r>
            <a:r>
              <a:rPr lang="en-US" sz="2800" dirty="0" err="1"/>
              <a:t>Drell</a:t>
            </a:r>
            <a:r>
              <a:rPr lang="en-US" sz="2800" dirty="0"/>
              <a:t>-Yan process 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Anti-up/anti-down asymmetry in the quark sea, with an unexpected </a:t>
            </a:r>
            <a:r>
              <a:rPr lang="en-US" sz="2800" i="1" dirty="0"/>
              <a:t>x</a:t>
            </a:r>
            <a:r>
              <a:rPr lang="en-US" sz="2800" dirty="0"/>
              <a:t> behavior</a:t>
            </a:r>
            <a:r>
              <a:rPr lang="en-US" sz="2800" dirty="0" smtClean="0"/>
              <a:t>!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Indicates “primordial” sea quarks, in addition to those dynamically generated by gluon splitting!</a:t>
            </a:r>
            <a:endParaRPr lang="en-US" sz="2800" dirty="0"/>
          </a:p>
        </p:txBody>
      </p:sp>
      <p:pic>
        <p:nvPicPr>
          <p:cNvPr id="11735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9655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73511" name="Text Box 7"/>
          <p:cNvSpPr txBox="1">
            <a:spLocks noChangeArrowheads="1"/>
          </p:cNvSpPr>
          <p:nvPr/>
        </p:nvSpPr>
        <p:spPr bwMode="auto">
          <a:xfrm>
            <a:off x="5462588" y="5738813"/>
            <a:ext cx="2800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FFCC"/>
                </a:solidFill>
              </a:rPr>
              <a:t>PRD64, 052002 (2001)</a:t>
            </a:r>
          </a:p>
        </p:txBody>
      </p:sp>
      <p:graphicFrame>
        <p:nvGraphicFramePr>
          <p:cNvPr id="1173512" name="Object 8"/>
          <p:cNvGraphicFramePr>
            <a:graphicFrameLocks noChangeAspect="1"/>
          </p:cNvGraphicFramePr>
          <p:nvPr>
            <p:ph sz="half" idx="2"/>
          </p:nvPr>
        </p:nvGraphicFramePr>
        <p:xfrm>
          <a:off x="990600" y="2867464"/>
          <a:ext cx="2819400" cy="611188"/>
        </p:xfrm>
        <a:graphic>
          <a:graphicData uri="http://schemas.openxmlformats.org/presentationml/2006/ole">
            <p:oleObj spid="_x0000_s68610" name="Equation" r:id="rId5" imgW="1054080" imgH="228600" progId="Equation.3">
              <p:embed/>
            </p:oleObj>
          </a:graphicData>
        </a:graphic>
      </p:graphicFrame>
      <p:sp>
        <p:nvSpPr>
          <p:cNvPr id="1173514" name="Text Box 10"/>
          <p:cNvSpPr txBox="1">
            <a:spLocks noChangeArrowheads="1"/>
          </p:cNvSpPr>
          <p:nvPr/>
        </p:nvSpPr>
        <p:spPr bwMode="auto">
          <a:xfrm>
            <a:off x="1128932" y="3035300"/>
            <a:ext cx="6934200" cy="16891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Hadronic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collisions play a complementary role to DIS and have let us continue to find surprises in the rich linear momentum structure of the proton, even after &gt; 40 years!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5867400" y="1676400"/>
          <a:ext cx="520700" cy="662709"/>
        </p:xfrm>
        <a:graphic>
          <a:graphicData uri="http://schemas.openxmlformats.org/presentationml/2006/ole">
            <p:oleObj spid="_x0000_s68611" name="Equation" r:id="rId6" imgW="279360" imgH="35532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73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73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3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35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12735</TotalTime>
  <Words>3862</Words>
  <Application>Microsoft Office PowerPoint</Application>
  <PresentationFormat>On-screen Show (4:3)</PresentationFormat>
  <Paragraphs>594</Paragraphs>
  <Slides>59</Slides>
  <Notes>36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Office Theme</vt:lpstr>
      <vt:lpstr>Equation</vt:lpstr>
      <vt:lpstr>Bitmap Image</vt:lpstr>
      <vt:lpstr>Photo Editor Photo</vt:lpstr>
      <vt:lpstr>From Quarks and Gluons to the World Around Us: Advancing Quantum Chromodynamics by Probing Nucleon Structure</vt:lpstr>
      <vt:lpstr>Theory of strong interactions:  Quantum Chromodynamics</vt:lpstr>
      <vt:lpstr>How do we understand the visible matter in our universe in terms of the fundamental quarks and gluons of QCD?</vt:lpstr>
      <vt:lpstr>The proton as a QCD “laboratory”</vt:lpstr>
      <vt:lpstr>Nucleon structure:  The early years</vt:lpstr>
      <vt:lpstr>Deep-inelastic lepton-nucleon scattering:  A tool of the trade</vt:lpstr>
      <vt:lpstr>Parton distribution functions inside a nucleon:  The language we’ve developed (so far!)</vt:lpstr>
      <vt:lpstr>Decades of DIS data: What have we learned?</vt:lpstr>
      <vt:lpstr>And a (relatively) recent surprise from p+p, p+d collisions</vt:lpstr>
      <vt:lpstr>Observations with different probes allow us to learn different things!</vt:lpstr>
      <vt:lpstr>Mapping out the proton</vt:lpstr>
      <vt:lpstr>Perturbative QCD</vt:lpstr>
      <vt:lpstr>Predictive power of pQCD</vt:lpstr>
      <vt:lpstr>Factorization and universality in perturbative QCD</vt:lpstr>
      <vt:lpstr>QCD: How far have we come?</vt:lpstr>
      <vt:lpstr>Advancing into the era of quantitative QCD: Theory already forging ahead!</vt:lpstr>
      <vt:lpstr>Example: Threshold resummation to extend pQCD to lower energies </vt:lpstr>
      <vt:lpstr>Example: Phenomenological applications of a non-linear gluon saturation regime at low x</vt:lpstr>
      <vt:lpstr>Dropping the simplifying assumption of collinearity: Transverse-momentum-dependent distributions (TMDs)</vt:lpstr>
      <vt:lpstr>Critical to perform experimental work where quarks and gluons are relevant d.o.f. in the processes studied!</vt:lpstr>
      <vt:lpstr>Evidence for variety of spin-momentum correlations in proton,  and in process of hadronization!</vt:lpstr>
      <vt:lpstr>Slide 22</vt:lpstr>
      <vt:lpstr>Modified universality of T-odd  transverse-momentum-dependent distributions:  Color in action! </vt:lpstr>
      <vt:lpstr>What things “look” like depends on  how you “look”!</vt:lpstr>
      <vt:lpstr>Factorization, color, and hadronic collisions</vt:lpstr>
      <vt:lpstr>How to keep pushing forward experimentally?</vt:lpstr>
      <vt:lpstr>The Relativistic Heavy Ion Collider  at Brookhaven National Laboratory</vt:lpstr>
      <vt:lpstr>Why did we build RHIC? </vt:lpstr>
      <vt:lpstr>First and only polarized proton collider</vt:lpstr>
      <vt:lpstr>RHIC as a polarized p+p collider</vt:lpstr>
      <vt:lpstr>Spin physics at RHIC</vt:lpstr>
      <vt:lpstr>Transversely polarized hadronic collisions: A discovery ground</vt:lpstr>
      <vt:lpstr>Transverse-momentum-dependent distributions and single-spin asymmetries</vt:lpstr>
      <vt:lpstr>Transverse single-spin asymmetries:  From low to high energies!</vt:lpstr>
      <vt:lpstr>High-xF asymmetries,  but not valence quarks??</vt:lpstr>
      <vt:lpstr>Another surprise: Transverse single-spin asymmetry in eta meson production</vt:lpstr>
      <vt:lpstr>Recent PHENIX etas show no sharp increase for xF &gt; 0.5!  </vt:lpstr>
      <vt:lpstr>pQCD calculations for h mesons recently enabled by first-ever fragmentation function parametrization</vt:lpstr>
      <vt:lpstr>First eta transverse single-spin asymmetry theory calculation</vt:lpstr>
      <vt:lpstr>Testing TMD-factorization breaking with (unpolarized) p+p collisions</vt:lpstr>
      <vt:lpstr>Single-spin asymmetries and  the proton as a QCD “laboratory”</vt:lpstr>
      <vt:lpstr>Summary and outlook</vt:lpstr>
      <vt:lpstr>Afterword:  QCD “versus” nucleon structure? A personal perspective</vt:lpstr>
      <vt:lpstr>Slide 44</vt:lpstr>
      <vt:lpstr>Extra</vt:lpstr>
      <vt:lpstr>Drell-Yan complementary to DIS</vt:lpstr>
      <vt:lpstr>Fermilab E906/Seaquest: A dedicated Drell-Yan experiment</vt:lpstr>
      <vt:lpstr>Fermilab E906</vt:lpstr>
      <vt:lpstr>E906 Station 4 plane for tracking and muon identification</vt:lpstr>
      <vt:lpstr>Azimuthal dependence of unpolarized Drell-Yan cross section</vt:lpstr>
      <vt:lpstr>Azimuthal dependence of Drell-Yan cross section in terms of TMDs</vt:lpstr>
      <vt:lpstr>What about proton-induced Drell-Yan?</vt:lpstr>
      <vt:lpstr>The Electron-Ion Collider</vt:lpstr>
      <vt:lpstr>Why an Electron-Ion Collider?</vt:lpstr>
      <vt:lpstr>Accelerator concepts</vt:lpstr>
      <vt:lpstr>PHENIX detector</vt:lpstr>
      <vt:lpstr>Upgrading the PHENIX detector: Thinking big . . . Or, well, small</vt:lpstr>
      <vt:lpstr>sPHENIX detector concept</vt:lpstr>
      <vt:lpstr>Testing factorization breaking with p+p comparison measurements for heavy ion physics: Unanticipated synergy between programs!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Collinear pdf’s: Moving into a new era in understanding nucleon structure</dc:title>
  <dc:creator>Christine Aidala</dc:creator>
  <cp:lastModifiedBy>Christine A. Aidala</cp:lastModifiedBy>
  <cp:revision>1705</cp:revision>
  <dcterms:created xsi:type="dcterms:W3CDTF">2006-08-16T00:00:00Z</dcterms:created>
  <dcterms:modified xsi:type="dcterms:W3CDTF">2012-01-20T14:11:06Z</dcterms:modified>
</cp:coreProperties>
</file>