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handoutMasterIdLst>
    <p:handoutMasterId r:id="rId92"/>
  </p:handoutMasterIdLst>
  <p:sldIdLst>
    <p:sldId id="256" r:id="rId2"/>
    <p:sldId id="541" r:id="rId3"/>
    <p:sldId id="540" r:id="rId4"/>
    <p:sldId id="758" r:id="rId5"/>
    <p:sldId id="763" r:id="rId6"/>
    <p:sldId id="764" r:id="rId7"/>
    <p:sldId id="652" r:id="rId8"/>
    <p:sldId id="653" r:id="rId9"/>
    <p:sldId id="717" r:id="rId10"/>
    <p:sldId id="718" r:id="rId11"/>
    <p:sldId id="719" r:id="rId12"/>
    <p:sldId id="660" r:id="rId13"/>
    <p:sldId id="661" r:id="rId14"/>
    <p:sldId id="662" r:id="rId15"/>
    <p:sldId id="664" r:id="rId16"/>
    <p:sldId id="728" r:id="rId17"/>
    <p:sldId id="705" r:id="rId18"/>
    <p:sldId id="707" r:id="rId19"/>
    <p:sldId id="667" r:id="rId20"/>
    <p:sldId id="710" r:id="rId21"/>
    <p:sldId id="759" r:id="rId22"/>
    <p:sldId id="670" r:id="rId23"/>
    <p:sldId id="689" r:id="rId24"/>
    <p:sldId id="721" r:id="rId25"/>
    <p:sldId id="678" r:id="rId26"/>
    <p:sldId id="722" r:id="rId27"/>
    <p:sldId id="723" r:id="rId28"/>
    <p:sldId id="680" r:id="rId29"/>
    <p:sldId id="695" r:id="rId30"/>
    <p:sldId id="686" r:id="rId31"/>
    <p:sldId id="735" r:id="rId32"/>
    <p:sldId id="691" r:id="rId33"/>
    <p:sldId id="738" r:id="rId34"/>
    <p:sldId id="739" r:id="rId35"/>
    <p:sldId id="736" r:id="rId36"/>
    <p:sldId id="742" r:id="rId37"/>
    <p:sldId id="765" r:id="rId38"/>
    <p:sldId id="766" r:id="rId39"/>
    <p:sldId id="767" r:id="rId40"/>
    <p:sldId id="768" r:id="rId41"/>
    <p:sldId id="769" r:id="rId42"/>
    <p:sldId id="770" r:id="rId43"/>
    <p:sldId id="771" r:id="rId44"/>
    <p:sldId id="772" r:id="rId45"/>
    <p:sldId id="773" r:id="rId46"/>
    <p:sldId id="774" r:id="rId47"/>
    <p:sldId id="775" r:id="rId48"/>
    <p:sldId id="776" r:id="rId49"/>
    <p:sldId id="777" r:id="rId50"/>
    <p:sldId id="778" r:id="rId51"/>
    <p:sldId id="779" r:id="rId52"/>
    <p:sldId id="780" r:id="rId53"/>
    <p:sldId id="781" r:id="rId54"/>
    <p:sldId id="782" r:id="rId55"/>
    <p:sldId id="783" r:id="rId56"/>
    <p:sldId id="784" r:id="rId57"/>
    <p:sldId id="785" r:id="rId58"/>
    <p:sldId id="786" r:id="rId59"/>
    <p:sldId id="787" r:id="rId60"/>
    <p:sldId id="788" r:id="rId61"/>
    <p:sldId id="789" r:id="rId62"/>
    <p:sldId id="790" r:id="rId63"/>
    <p:sldId id="791" r:id="rId64"/>
    <p:sldId id="792" r:id="rId65"/>
    <p:sldId id="327" r:id="rId66"/>
    <p:sldId id="749" r:id="rId67"/>
    <p:sldId id="750" r:id="rId68"/>
    <p:sldId id="756" r:id="rId69"/>
    <p:sldId id="751" r:id="rId70"/>
    <p:sldId id="752" r:id="rId71"/>
    <p:sldId id="755" r:id="rId72"/>
    <p:sldId id="687" r:id="rId73"/>
    <p:sldId id="685" r:id="rId74"/>
    <p:sldId id="698" r:id="rId75"/>
    <p:sldId id="724" r:id="rId76"/>
    <p:sldId id="725" r:id="rId77"/>
    <p:sldId id="726" r:id="rId78"/>
    <p:sldId id="727" r:id="rId79"/>
    <p:sldId id="690" r:id="rId80"/>
    <p:sldId id="760" r:id="rId81"/>
    <p:sldId id="762" r:id="rId82"/>
    <p:sldId id="761" r:id="rId83"/>
    <p:sldId id="734" r:id="rId84"/>
    <p:sldId id="740" r:id="rId85"/>
    <p:sldId id="741" r:id="rId86"/>
    <p:sldId id="700" r:id="rId87"/>
    <p:sldId id="702" r:id="rId88"/>
    <p:sldId id="704" r:id="rId89"/>
    <p:sldId id="69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0099"/>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555" autoAdjust="0"/>
  </p:normalViewPr>
  <p:slideViewPr>
    <p:cSldViewPr>
      <p:cViewPr varScale="1">
        <p:scale>
          <a:sx n="79" d="100"/>
          <a:sy n="79" d="100"/>
        </p:scale>
        <p:origin x="1574"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68"/>
    </p:cViewPr>
  </p:sorterViewPr>
  <p:notesViewPr>
    <p:cSldViewPr>
      <p:cViewPr varScale="1">
        <p:scale>
          <a:sx n="53" d="100"/>
          <a:sy n="53" d="100"/>
        </p:scale>
        <p:origin x="-182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5" Type="http://schemas.openxmlformats.org/officeDocument/2006/relationships/image" Target="../media/image64.wmf"/><Relationship Id="rId4"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3870F4-5374-4858-AA1F-D2FC12811746}" type="datetimeFigureOut">
              <a:rPr lang="en-US" smtClean="0"/>
              <a:pPr/>
              <a:t>9/11/2019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152AF1-52DA-47EB-B043-718F908E9248}" type="slidenum">
              <a:rPr lang="en-US" smtClean="0"/>
              <a:pPr/>
              <a:t>‹#›</a:t>
            </a:fld>
            <a:endParaRPr lang="en-US"/>
          </a:p>
        </p:txBody>
      </p:sp>
    </p:spTree>
    <p:extLst>
      <p:ext uri="{BB962C8B-B14F-4D97-AF65-F5344CB8AC3E}">
        <p14:creationId xmlns:p14="http://schemas.microsoft.com/office/powerpoint/2010/main" val="152941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9/11/2019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10075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32</a:t>
            </a:fld>
            <a:endParaRPr lang="en-US"/>
          </a:p>
        </p:txBody>
      </p:sp>
    </p:spTree>
    <p:extLst>
      <p:ext uri="{BB962C8B-B14F-4D97-AF65-F5344CB8AC3E}">
        <p14:creationId xmlns:p14="http://schemas.microsoft.com/office/powerpoint/2010/main" val="107077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33</a:t>
            </a:fld>
            <a:endParaRPr lang="en-US"/>
          </a:p>
        </p:txBody>
      </p:sp>
    </p:spTree>
    <p:extLst>
      <p:ext uri="{BB962C8B-B14F-4D97-AF65-F5344CB8AC3E}">
        <p14:creationId xmlns:p14="http://schemas.microsoft.com/office/powerpoint/2010/main" val="333572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34</a:t>
            </a:fld>
            <a:endParaRPr lang="en-US"/>
          </a:p>
        </p:txBody>
      </p:sp>
    </p:spTree>
    <p:extLst>
      <p:ext uri="{BB962C8B-B14F-4D97-AF65-F5344CB8AC3E}">
        <p14:creationId xmlns:p14="http://schemas.microsoft.com/office/powerpoint/2010/main" val="229875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35</a:t>
            </a:fld>
            <a:endParaRPr lang="en-US"/>
          </a:p>
        </p:txBody>
      </p:sp>
    </p:spTree>
    <p:extLst>
      <p:ext uri="{BB962C8B-B14F-4D97-AF65-F5344CB8AC3E}">
        <p14:creationId xmlns:p14="http://schemas.microsoft.com/office/powerpoint/2010/main" val="194207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36</a:t>
            </a:fld>
            <a:endParaRPr lang="en-US"/>
          </a:p>
        </p:txBody>
      </p:sp>
    </p:spTree>
    <p:extLst>
      <p:ext uri="{BB962C8B-B14F-4D97-AF65-F5344CB8AC3E}">
        <p14:creationId xmlns:p14="http://schemas.microsoft.com/office/powerpoint/2010/main" val="283009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Topologies</a:t>
            </a:r>
            <a:r>
              <a:rPr lang="en-US" baseline="0" dirty="0"/>
              <a:t> are</a:t>
            </a:r>
            <a:r>
              <a:rPr lang="en-US" dirty="0"/>
              <a:t> there to capture experimental verifiability.  Note that we don’t have any quantities yet!  No numbers.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39</a:t>
            </a:fld>
            <a:endParaRPr lang="en-US"/>
          </a:p>
        </p:txBody>
      </p:sp>
    </p:spTree>
    <p:extLst>
      <p:ext uri="{BB962C8B-B14F-4D97-AF65-F5344CB8AC3E}">
        <p14:creationId xmlns:p14="http://schemas.microsoft.com/office/powerpoint/2010/main" val="291640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Topologies</a:t>
            </a:r>
            <a:r>
              <a:rPr lang="en-US" baseline="0" dirty="0"/>
              <a:t> are</a:t>
            </a:r>
            <a:r>
              <a:rPr lang="en-US" dirty="0"/>
              <a:t> there to capture experimental verifiability.  Note that we don’t have any quantities yet!  No numbers.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40</a:t>
            </a:fld>
            <a:endParaRPr lang="en-US"/>
          </a:p>
        </p:txBody>
      </p:sp>
    </p:spTree>
    <p:extLst>
      <p:ext uri="{BB962C8B-B14F-4D97-AF65-F5344CB8AC3E}">
        <p14:creationId xmlns:p14="http://schemas.microsoft.com/office/powerpoint/2010/main" val="58706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Topologies</a:t>
            </a:r>
            <a:r>
              <a:rPr lang="en-US" baseline="0" dirty="0"/>
              <a:t> are</a:t>
            </a:r>
            <a:r>
              <a:rPr lang="en-US" dirty="0"/>
              <a:t> there to capture experimental verifiability.  Note that we don’t have any quantities yet!  No numbers.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41</a:t>
            </a:fld>
            <a:endParaRPr lang="en-US"/>
          </a:p>
        </p:txBody>
      </p:sp>
    </p:spTree>
    <p:extLst>
      <p:ext uri="{BB962C8B-B14F-4D97-AF65-F5344CB8AC3E}">
        <p14:creationId xmlns:p14="http://schemas.microsoft.com/office/powerpoint/2010/main" val="224734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Topologies</a:t>
            </a:r>
            <a:r>
              <a:rPr lang="en-US" baseline="0" dirty="0"/>
              <a:t> are</a:t>
            </a:r>
            <a:r>
              <a:rPr lang="en-US" dirty="0"/>
              <a:t> there to capture experimental verifiability.  Note that we don’t have any quantities yet!  No numbers.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42</a:t>
            </a:fld>
            <a:endParaRPr lang="en-US"/>
          </a:p>
        </p:txBody>
      </p:sp>
    </p:spTree>
    <p:extLst>
      <p:ext uri="{BB962C8B-B14F-4D97-AF65-F5344CB8AC3E}">
        <p14:creationId xmlns:p14="http://schemas.microsoft.com/office/powerpoint/2010/main" val="95671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75</a:t>
            </a:fld>
            <a:endParaRPr lang="en-US"/>
          </a:p>
        </p:txBody>
      </p:sp>
    </p:spTree>
    <p:extLst>
      <p:ext uri="{BB962C8B-B14F-4D97-AF65-F5344CB8AC3E}">
        <p14:creationId xmlns:p14="http://schemas.microsoft.com/office/powerpoint/2010/main" val="245045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5</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r>
              <a:rPr lang="en-US" dirty="0" smtClean="0"/>
              <a:t>Beam</a:t>
            </a:r>
            <a:r>
              <a:rPr lang="en-US" baseline="0" dirty="0" smtClean="0"/>
              <a:t>s of protons common—lightest stable bound state along w/antiprotons and much more readily available (hydrogen bottle).  Also beams of long-lived unstable QCD bound states: neutrons (but tricky to steer and manipulate w/o electrical charge); </a:t>
            </a:r>
            <a:r>
              <a:rPr lang="en-US" baseline="0" dirty="0" err="1" smtClean="0"/>
              <a:t>pions</a:t>
            </a:r>
            <a:r>
              <a:rPr lang="en-US" baseline="0" dirty="0" smtClean="0"/>
              <a:t>, kaons travel up to tens of meters.  Can _produce and measure_, without further manipulating as you typically want to for a beam, dozens of other unstable bound states.</a:t>
            </a:r>
            <a:endParaRPr lang="en-US" dirty="0"/>
          </a:p>
        </p:txBody>
      </p:sp>
    </p:spTree>
    <p:extLst>
      <p:ext uri="{BB962C8B-B14F-4D97-AF65-F5344CB8AC3E}">
        <p14:creationId xmlns:p14="http://schemas.microsoft.com/office/powerpoint/2010/main" val="115273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K+/K- ratio as a function of z in forward, quark-dominated jets to test</a:t>
            </a:r>
            <a:r>
              <a:rPr lang="en-US" baseline="0" dirty="0" smtClean="0"/>
              <a:t> if “excess” hadrons at high z compared to gluon jets have same flavor as quark that initiated jet.</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76</a:t>
            </a:fld>
            <a:endParaRPr lang="en-US"/>
          </a:p>
        </p:txBody>
      </p:sp>
    </p:spTree>
    <p:extLst>
      <p:ext uri="{BB962C8B-B14F-4D97-AF65-F5344CB8AC3E}">
        <p14:creationId xmlns:p14="http://schemas.microsoft.com/office/powerpoint/2010/main" val="208514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I</a:t>
            </a:r>
            <a:r>
              <a:rPr lang="en-US" baseline="0" dirty="0" smtClean="0"/>
              <a:t> was </a:t>
            </a:r>
            <a:r>
              <a:rPr lang="en-US" baseline="0" smtClean="0"/>
              <a:t>Tim’s undergraduate summer </a:t>
            </a:r>
            <a:r>
              <a:rPr lang="en-US" baseline="0" dirty="0" smtClean="0"/>
              <a:t>student at BNL in 1997?</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84</a:t>
            </a:fld>
            <a:endParaRPr lang="en-US"/>
          </a:p>
        </p:txBody>
      </p:sp>
    </p:spTree>
    <p:extLst>
      <p:ext uri="{BB962C8B-B14F-4D97-AF65-F5344CB8AC3E}">
        <p14:creationId xmlns:p14="http://schemas.microsoft.com/office/powerpoint/2010/main" val="3806464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86</a:t>
            </a:fld>
            <a:endParaRPr lang="en-US"/>
          </a:p>
        </p:txBody>
      </p:sp>
    </p:spTree>
    <p:extLst>
      <p:ext uri="{BB962C8B-B14F-4D97-AF65-F5344CB8AC3E}">
        <p14:creationId xmlns:p14="http://schemas.microsoft.com/office/powerpoint/2010/main" val="230171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87</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589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89</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381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6</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Goals of all of QCD</a:t>
            </a:r>
            <a:r>
              <a:rPr lang="en-US" baseline="0" dirty="0" smtClean="0"/>
              <a:t> research</a:t>
            </a:r>
            <a:endParaRPr lang="en-US" dirty="0"/>
          </a:p>
        </p:txBody>
      </p:sp>
    </p:spTree>
    <p:extLst>
      <p:ext uri="{BB962C8B-B14F-4D97-AF65-F5344CB8AC3E}">
        <p14:creationId xmlns:p14="http://schemas.microsoft.com/office/powerpoint/2010/main" val="301385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proton is</a:t>
            </a:r>
            <a:r>
              <a:rPr lang="en-US" baseline="0" dirty="0" smtClean="0"/>
              <a:t> about 10^-15 m in size, a million times smaller than “nanoscale” science.  So we need extremely short wavelengths, which we can achieve through wave-particle duality by accelerating particles to very high energies.  One of my experiments is at t</a:t>
            </a:r>
            <a:r>
              <a:rPr lang="en-US" dirty="0" smtClean="0"/>
              <a:t>he Large Hadron Collider at the European Centre</a:t>
            </a:r>
            <a:r>
              <a:rPr lang="en-US" baseline="0" dirty="0" smtClean="0"/>
              <a:t> for Nuclear Research (CERN) near Geneva, Switzerland.  Here’s the Geneva Airport, and Lac Leman, and the border with France is here.  It’s a </a:t>
            </a:r>
            <a:r>
              <a:rPr lang="en-US" dirty="0" smtClean="0"/>
              <a:t>27-km (~17-mile) ring about 100 m below ground, with four giant</a:t>
            </a:r>
            <a:r>
              <a:rPr lang="en-US" baseline="0" dirty="0" smtClean="0"/>
              <a:t> experiments</a:t>
            </a:r>
            <a:r>
              <a:rPr lang="en-US" dirty="0" smtClean="0"/>
              <a:t>.  </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17</a:t>
            </a:fld>
            <a:endParaRPr lang="en-US"/>
          </a:p>
        </p:txBody>
      </p:sp>
    </p:spTree>
    <p:extLst>
      <p:ext uri="{BB962C8B-B14F-4D97-AF65-F5344CB8AC3E}">
        <p14:creationId xmlns:p14="http://schemas.microsoft.com/office/powerpoint/2010/main" val="35714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18</a:t>
            </a:fld>
            <a:endParaRPr lang="en-US"/>
          </a:p>
        </p:txBody>
      </p:sp>
    </p:spTree>
    <p:extLst>
      <p:ext uri="{BB962C8B-B14F-4D97-AF65-F5344CB8AC3E}">
        <p14:creationId xmlns:p14="http://schemas.microsoft.com/office/powerpoint/2010/main" val="358416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why look at </a:t>
            </a:r>
            <a:r>
              <a:rPr lang="en-US" dirty="0" err="1" smtClean="0"/>
              <a:t>pT</a:t>
            </a:r>
            <a:r>
              <a:rPr lang="en-US" dirty="0" smtClean="0"/>
              <a:t> of the</a:t>
            </a:r>
            <a:r>
              <a:rPr lang="en-US" baseline="0" dirty="0" smtClean="0"/>
              <a:t> jets – any momentum transverse to the original beam axis indicates a [violent] interaction, a [large] momentum transfer to/between constituents.</a:t>
            </a:r>
            <a:endParaRPr lang="en-US" dirty="0" smtClean="0"/>
          </a:p>
        </p:txBody>
      </p:sp>
      <p:sp>
        <p:nvSpPr>
          <p:cNvPr id="4" name="Slide Number Placeholder 3"/>
          <p:cNvSpPr>
            <a:spLocks noGrp="1"/>
          </p:cNvSpPr>
          <p:nvPr>
            <p:ph type="sldNum" sz="quarter" idx="10"/>
          </p:nvPr>
        </p:nvSpPr>
        <p:spPr/>
        <p:txBody>
          <a:bodyPr/>
          <a:lstStyle/>
          <a:p>
            <a:fld id="{4CFB1036-C79E-46F7-8FEB-3830A27B2610}" type="slidenum">
              <a:rPr lang="en-US" smtClean="0"/>
              <a:pPr/>
              <a:t>24</a:t>
            </a:fld>
            <a:endParaRPr lang="en-US"/>
          </a:p>
        </p:txBody>
      </p:sp>
    </p:spTree>
    <p:extLst>
      <p:ext uri="{BB962C8B-B14F-4D97-AF65-F5344CB8AC3E}">
        <p14:creationId xmlns:p14="http://schemas.microsoft.com/office/powerpoint/2010/main" val="223189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anything, effect would be enhanced if jet</a:t>
            </a:r>
            <a:r>
              <a:rPr lang="en-US" baseline="0" dirty="0" smtClean="0"/>
              <a:t> </a:t>
            </a:r>
            <a:r>
              <a:rPr lang="en-US" baseline="0" dirty="0" err="1" smtClean="0"/>
              <a:t>pT</a:t>
            </a:r>
            <a:r>
              <a:rPr lang="en-US" baseline="0" dirty="0" smtClean="0"/>
              <a:t> bins were exactly matched</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25</a:t>
            </a:fld>
            <a:endParaRPr lang="en-US"/>
          </a:p>
        </p:txBody>
      </p:sp>
    </p:spTree>
    <p:extLst>
      <p:ext uri="{BB962C8B-B14F-4D97-AF65-F5344CB8AC3E}">
        <p14:creationId xmlns:p14="http://schemas.microsoft.com/office/powerpoint/2010/main" val="143692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a:t>
            </a:r>
            <a:r>
              <a:rPr lang="en-US" baseline="0" dirty="0" smtClean="0"/>
              <a:t> like a kid in a candy shop!  </a:t>
            </a:r>
            <a:r>
              <a:rPr lang="en-US" dirty="0" smtClean="0"/>
              <a:t>Mention ATLAS lambda</a:t>
            </a:r>
            <a:r>
              <a:rPr lang="en-US" baseline="0" dirty="0" smtClean="0"/>
              <a:t> polarization measurement verbally, and Homer Neal’s interest.</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28</a:t>
            </a:fld>
            <a:endParaRPr lang="en-US"/>
          </a:p>
        </p:txBody>
      </p:sp>
    </p:spTree>
    <p:extLst>
      <p:ext uri="{BB962C8B-B14F-4D97-AF65-F5344CB8AC3E}">
        <p14:creationId xmlns:p14="http://schemas.microsoft.com/office/powerpoint/2010/main" val="105118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Nicole showing preliminary</a:t>
            </a:r>
            <a:r>
              <a:rPr lang="en-US" baseline="0" dirty="0" smtClean="0"/>
              <a:t> results at conferences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29</a:t>
            </a:fld>
            <a:endParaRPr lang="en-US"/>
          </a:p>
        </p:txBody>
      </p:sp>
    </p:spTree>
    <p:extLst>
      <p:ext uri="{BB962C8B-B14F-4D97-AF65-F5344CB8AC3E}">
        <p14:creationId xmlns:p14="http://schemas.microsoft.com/office/powerpoint/2010/main" val="40822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313B0A-AB98-4FC5-B0E6-F5717958EBAC}" type="datetime1">
              <a:rPr lang="en-US" smtClean="0"/>
              <a:t>9/11/2019</a:t>
            </a:fld>
            <a:endParaRPr lang="en-US"/>
          </a:p>
        </p:txBody>
      </p:sp>
      <p:sp>
        <p:nvSpPr>
          <p:cNvPr id="5" name="Footer Placeholder 4"/>
          <p:cNvSpPr>
            <a:spLocks noGrp="1"/>
          </p:cNvSpPr>
          <p:nvPr>
            <p:ph type="ftr" sz="quarter" idx="11"/>
          </p:nvPr>
        </p:nvSpPr>
        <p:spPr/>
        <p:txBody>
          <a:bodyPr/>
          <a:lstStyle/>
          <a:p>
            <a:r>
              <a:rPr lang="en-US" smtClean="0"/>
              <a:t>C. Aidala, UMich, September 11, 2019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5D31C-8559-4951-A6D1-B6771C5AD7F9}" type="datetime1">
              <a:rPr lang="en-US" smtClean="0"/>
              <a:t>9/11/2019</a:t>
            </a:fld>
            <a:endParaRPr lang="en-US"/>
          </a:p>
        </p:txBody>
      </p:sp>
      <p:sp>
        <p:nvSpPr>
          <p:cNvPr id="5" name="Footer Placeholder 4"/>
          <p:cNvSpPr>
            <a:spLocks noGrp="1"/>
          </p:cNvSpPr>
          <p:nvPr>
            <p:ph type="ftr" sz="quarter" idx="11"/>
          </p:nvPr>
        </p:nvSpPr>
        <p:spPr/>
        <p:txBody>
          <a:bodyPr/>
          <a:lstStyle/>
          <a:p>
            <a:r>
              <a:rPr lang="en-US" smtClean="0"/>
              <a:t>C. Aidala, UMich, September 11, 2019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5976-5DE7-4A96-97F3-836104B084DF}" type="datetime1">
              <a:rPr lang="en-US" smtClean="0"/>
              <a:t>9/11/2019</a:t>
            </a:fld>
            <a:endParaRPr lang="en-US"/>
          </a:p>
        </p:txBody>
      </p:sp>
      <p:sp>
        <p:nvSpPr>
          <p:cNvPr id="5" name="Footer Placeholder 4"/>
          <p:cNvSpPr>
            <a:spLocks noGrp="1"/>
          </p:cNvSpPr>
          <p:nvPr>
            <p:ph type="ftr" sz="quarter" idx="11"/>
          </p:nvPr>
        </p:nvSpPr>
        <p:spPr/>
        <p:txBody>
          <a:bodyPr/>
          <a:lstStyle/>
          <a:p>
            <a:r>
              <a:rPr lang="en-US" smtClean="0"/>
              <a:t>C. Aidala, UMich, September 11, 2019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E0A7B8-5861-4793-A40D-A98F4405840F}" type="datetime1">
              <a:rPr lang="en-US" smtClean="0"/>
              <a:t>9/11/2019</a:t>
            </a:fld>
            <a:endParaRPr lang="en-US"/>
          </a:p>
        </p:txBody>
      </p:sp>
      <p:sp>
        <p:nvSpPr>
          <p:cNvPr id="5" name="Footer Placeholder 4"/>
          <p:cNvSpPr>
            <a:spLocks noGrp="1"/>
          </p:cNvSpPr>
          <p:nvPr>
            <p:ph type="ftr" sz="quarter" idx="11"/>
          </p:nvPr>
        </p:nvSpPr>
        <p:spPr/>
        <p:txBody>
          <a:bodyPr/>
          <a:lstStyle/>
          <a:p>
            <a:r>
              <a:rPr lang="en-US" smtClean="0"/>
              <a:t>C. Aidala, UMich, September 11, 2019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9021C-3E98-4D72-AA1F-532CA81F7A7A}" type="datetime1">
              <a:rPr lang="en-US" smtClean="0"/>
              <a:t>9/11/2019</a:t>
            </a:fld>
            <a:endParaRPr lang="en-US"/>
          </a:p>
        </p:txBody>
      </p:sp>
      <p:sp>
        <p:nvSpPr>
          <p:cNvPr id="5" name="Footer Placeholder 4"/>
          <p:cNvSpPr>
            <a:spLocks noGrp="1"/>
          </p:cNvSpPr>
          <p:nvPr>
            <p:ph type="ftr" sz="quarter" idx="11"/>
          </p:nvPr>
        </p:nvSpPr>
        <p:spPr/>
        <p:txBody>
          <a:bodyPr/>
          <a:lstStyle/>
          <a:p>
            <a:r>
              <a:rPr lang="en-US" smtClean="0"/>
              <a:t>C. Aidala, UMich, September 11, 2019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0A914-DE33-4401-8FB5-2F32B2B36586}" type="datetime1">
              <a:rPr lang="en-US" smtClean="0"/>
              <a:t>9/11/2019</a:t>
            </a:fld>
            <a:endParaRPr lang="en-US"/>
          </a:p>
        </p:txBody>
      </p:sp>
      <p:sp>
        <p:nvSpPr>
          <p:cNvPr id="6" name="Footer Placeholder 5"/>
          <p:cNvSpPr>
            <a:spLocks noGrp="1"/>
          </p:cNvSpPr>
          <p:nvPr>
            <p:ph type="ftr" sz="quarter" idx="11"/>
          </p:nvPr>
        </p:nvSpPr>
        <p:spPr/>
        <p:txBody>
          <a:bodyPr/>
          <a:lstStyle/>
          <a:p>
            <a:r>
              <a:rPr lang="en-US" smtClean="0"/>
              <a:t>C. Aidala, UMich, September 11, 2019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BA912-CF18-4D78-A638-544D09B76119}" type="datetime1">
              <a:rPr lang="en-US" smtClean="0"/>
              <a:t>9/11/2019</a:t>
            </a:fld>
            <a:endParaRPr lang="en-US"/>
          </a:p>
        </p:txBody>
      </p:sp>
      <p:sp>
        <p:nvSpPr>
          <p:cNvPr id="8" name="Footer Placeholder 7"/>
          <p:cNvSpPr>
            <a:spLocks noGrp="1"/>
          </p:cNvSpPr>
          <p:nvPr>
            <p:ph type="ftr" sz="quarter" idx="11"/>
          </p:nvPr>
        </p:nvSpPr>
        <p:spPr/>
        <p:txBody>
          <a:bodyPr/>
          <a:lstStyle/>
          <a:p>
            <a:r>
              <a:rPr lang="en-US" smtClean="0"/>
              <a:t>C. Aidala, UMich, September 11, 2019</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8991E-1BF0-4B3F-988C-8C565AA59C4C}" type="datetime1">
              <a:rPr lang="en-US" smtClean="0"/>
              <a:t>9/11/2019</a:t>
            </a:fld>
            <a:endParaRPr lang="en-US"/>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D4D30-8233-40F4-AC9B-623F2ACD8E12}" type="datetime1">
              <a:rPr lang="en-US" smtClean="0"/>
              <a:t>9/11/2019</a:t>
            </a:fld>
            <a:endParaRPr lang="en-US"/>
          </a:p>
        </p:txBody>
      </p:sp>
      <p:sp>
        <p:nvSpPr>
          <p:cNvPr id="3" name="Footer Placeholder 2"/>
          <p:cNvSpPr>
            <a:spLocks noGrp="1"/>
          </p:cNvSpPr>
          <p:nvPr>
            <p:ph type="ftr" sz="quarter" idx="11"/>
          </p:nvPr>
        </p:nvSpPr>
        <p:spPr/>
        <p:txBody>
          <a:bodyPr/>
          <a:lstStyle/>
          <a:p>
            <a:r>
              <a:rPr lang="en-US" smtClean="0"/>
              <a:t>C. Aidala, UMich, September 11, 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458D7-B2EB-4CAF-A862-A0B284E83A56}" type="datetime1">
              <a:rPr lang="en-US" smtClean="0"/>
              <a:t>9/11/2019</a:t>
            </a:fld>
            <a:endParaRPr lang="en-US"/>
          </a:p>
        </p:txBody>
      </p:sp>
      <p:sp>
        <p:nvSpPr>
          <p:cNvPr id="6" name="Footer Placeholder 5"/>
          <p:cNvSpPr>
            <a:spLocks noGrp="1"/>
          </p:cNvSpPr>
          <p:nvPr>
            <p:ph type="ftr" sz="quarter" idx="11"/>
          </p:nvPr>
        </p:nvSpPr>
        <p:spPr/>
        <p:txBody>
          <a:bodyPr/>
          <a:lstStyle/>
          <a:p>
            <a:r>
              <a:rPr lang="en-US" smtClean="0"/>
              <a:t>C. Aidala, UMich, September 11, 2019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F2388-42F9-49EA-A579-EA1169D0F1AE}" type="datetime1">
              <a:rPr lang="en-US" smtClean="0"/>
              <a:t>9/11/2019</a:t>
            </a:fld>
            <a:endParaRPr lang="en-US"/>
          </a:p>
        </p:txBody>
      </p:sp>
      <p:sp>
        <p:nvSpPr>
          <p:cNvPr id="6" name="Footer Placeholder 5"/>
          <p:cNvSpPr>
            <a:spLocks noGrp="1"/>
          </p:cNvSpPr>
          <p:nvPr>
            <p:ph type="ftr" sz="quarter" idx="11"/>
          </p:nvPr>
        </p:nvSpPr>
        <p:spPr/>
        <p:txBody>
          <a:bodyPr/>
          <a:lstStyle/>
          <a:p>
            <a:r>
              <a:rPr lang="en-US" smtClean="0"/>
              <a:t>C. Aidala, UMich, September 11, 2019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05769-FA7F-472D-B946-4C8D5AD3597D}" type="datetime1">
              <a:rPr lang="en-US" smtClean="0"/>
              <a:t>9/11/2019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UMich, September 11,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eicug.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ssumptionsofphysics.org/"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hyperlink" Target="http://assumptionsofphysics.org/boo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1.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5" Type="http://schemas.openxmlformats.org/officeDocument/2006/relationships/hyperlink" Target="http://assumptionsofphysics.org/" TargetMode="External"/><Relationship Id="rId4" Type="http://schemas.openxmlformats.org/officeDocument/2006/relationships/image" Target="../media/image280.png"/></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69.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4.wmf"/><Relationship Id="rId18" Type="http://schemas.openxmlformats.org/officeDocument/2006/relationships/oleObject" Target="../embeddings/oleObject8.bin"/><Relationship Id="rId3" Type="http://schemas.openxmlformats.org/officeDocument/2006/relationships/notesSlide" Target="../notesSlides/notesSlide23.xml"/><Relationship Id="rId7" Type="http://schemas.openxmlformats.org/officeDocument/2006/relationships/image" Target="../media/image61.emf"/><Relationship Id="rId12" Type="http://schemas.openxmlformats.org/officeDocument/2006/relationships/oleObject" Target="../embeddings/oleObject5.bin"/><Relationship Id="rId17" Type="http://schemas.openxmlformats.org/officeDocument/2006/relationships/image" Target="../media/image66.emf"/><Relationship Id="rId2" Type="http://schemas.openxmlformats.org/officeDocument/2006/relationships/slideLayout" Target="../slideLayouts/slideLayout4.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3.emf"/><Relationship Id="rId5" Type="http://schemas.openxmlformats.org/officeDocument/2006/relationships/image" Target="../media/image60.emf"/><Relationship Id="rId15" Type="http://schemas.openxmlformats.org/officeDocument/2006/relationships/image" Target="../media/image65.emf"/><Relationship Id="rId10" Type="http://schemas.openxmlformats.org/officeDocument/2006/relationships/oleObject" Target="../embeddings/oleObject4.bin"/><Relationship Id="rId19" Type="http://schemas.openxmlformats.org/officeDocument/2006/relationships/image" Target="../media/image67.emf"/><Relationship Id="rId4" Type="http://schemas.openxmlformats.org/officeDocument/2006/relationships/oleObject" Target="../embeddings/oleObject1.bin"/><Relationship Id="rId9" Type="http://schemas.openxmlformats.org/officeDocument/2006/relationships/image" Target="../media/image62.emf"/><Relationship Id="rId14" Type="http://schemas.openxmlformats.org/officeDocument/2006/relationships/oleObject" Target="../embeddings/oleObject6.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24.xml"/><Relationship Id="rId7" Type="http://schemas.openxmlformats.org/officeDocument/2006/relationships/oleObject" Target="../embeddings/oleObject10.bin"/><Relationship Id="rId12" Type="http://schemas.openxmlformats.org/officeDocument/2006/relationships/image" Target="../media/image7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8.emf"/><Relationship Id="rId11" Type="http://schemas.openxmlformats.org/officeDocument/2006/relationships/image" Target="../media/image71.jpeg"/><Relationship Id="rId5" Type="http://schemas.openxmlformats.org/officeDocument/2006/relationships/oleObject" Target="../embeddings/oleObject9.bin"/><Relationship Id="rId10" Type="http://schemas.openxmlformats.org/officeDocument/2006/relationships/oleObject" Target="../embeddings/oleObject12.bin"/><Relationship Id="rId4" Type="http://schemas.openxmlformats.org/officeDocument/2006/relationships/image" Target="../media/image70.wmf"/><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cstate="print"/>
          <a:srcRect/>
          <a:stretch>
            <a:fillRect/>
          </a:stretch>
        </p:blipFill>
        <p:spPr bwMode="auto">
          <a:xfrm>
            <a:off x="812074" y="76200"/>
            <a:ext cx="7620000" cy="6705600"/>
          </a:xfrm>
          <a:prstGeom prst="rect">
            <a:avLst/>
          </a:prstGeom>
          <a:noFill/>
          <a:ln w="9525">
            <a:noFill/>
            <a:miter lim="800000"/>
            <a:headEnd/>
            <a:tailEnd/>
          </a:ln>
        </p:spPr>
      </p:pic>
      <p:sp>
        <p:nvSpPr>
          <p:cNvPr id="5" name="Rectangle 4"/>
          <p:cNvSpPr/>
          <p:nvPr/>
        </p:nvSpPr>
        <p:spPr>
          <a:xfrm>
            <a:off x="801189" y="52252"/>
            <a:ext cx="7620000" cy="670560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914400"/>
            <a:ext cx="7772400" cy="2152650"/>
          </a:xfrm>
        </p:spPr>
        <p:txBody>
          <a:bodyPr>
            <a:noAutofit/>
          </a:bodyPr>
          <a:lstStyle/>
          <a:p>
            <a:r>
              <a:rPr lang="en-US" dirty="0" smtClean="0">
                <a:effectLst>
                  <a:outerShdw blurRad="38100" dist="38100" dir="2700000" algn="tl">
                    <a:srgbClr val="000000">
                      <a:alpha val="43137"/>
                    </a:srgbClr>
                  </a:outerShdw>
                </a:effectLst>
              </a:rPr>
              <a:t>From hadrons to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hidden assumptions:  </a:t>
            </a:r>
            <a:br>
              <a:rPr lang="en-US"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My recent work in quantum chromodynamics and foundations of physics</a:t>
            </a: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dirty="0" smtClean="0">
                <a:effectLst>
                  <a:outerShdw blurRad="38100" dist="38100" dir="2700000" algn="tl">
                    <a:srgbClr val="000000">
                      <a:alpha val="43137"/>
                    </a:srgbClr>
                  </a:outerShdw>
                </a:effectLst>
              </a:rPr>
              <a:t>Christine A. Aidala</a:t>
            </a:r>
          </a:p>
          <a:p>
            <a:r>
              <a:rPr lang="en-US" sz="4400" dirty="0" smtClean="0">
                <a:effectLst>
                  <a:outerShdw blurRad="38100" dist="38100" dir="2700000" algn="tl">
                    <a:srgbClr val="000000">
                      <a:alpha val="43137"/>
                    </a:srgbClr>
                  </a:outerShdw>
                </a:effectLst>
              </a:rPr>
              <a:t>University of Michigan</a:t>
            </a:r>
          </a:p>
          <a:p>
            <a:endParaRPr lang="en-US" sz="3800" dirty="0" smtClean="0">
              <a:effectLst>
                <a:outerShdw blurRad="38100" dist="38100" dir="2700000" algn="tl">
                  <a:srgbClr val="000000">
                    <a:alpha val="43137"/>
                  </a:srgbClr>
                </a:outerShdw>
              </a:effectLst>
            </a:endParaRPr>
          </a:p>
          <a:p>
            <a:r>
              <a:rPr lang="en-US" sz="3500" dirty="0" smtClean="0">
                <a:effectLst>
                  <a:outerShdw blurRad="38100" dist="38100" dir="2700000" algn="tl">
                    <a:srgbClr val="000000">
                      <a:alpha val="43137"/>
                    </a:srgbClr>
                  </a:outerShdw>
                </a:effectLst>
              </a:rPr>
              <a:t>University of Michigan</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September 11, 2019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 and jet hadronization</a:t>
            </a:r>
            <a:endParaRPr lang="en-US" dirty="0"/>
          </a:p>
        </p:txBody>
      </p:sp>
      <p:sp>
        <p:nvSpPr>
          <p:cNvPr id="3" name="Content Placeholder 2"/>
          <p:cNvSpPr>
            <a:spLocks noGrp="1"/>
          </p:cNvSpPr>
          <p:nvPr>
            <p:ph idx="1"/>
          </p:nvPr>
        </p:nvSpPr>
        <p:spPr>
          <a:xfrm>
            <a:off x="4800600" y="1143000"/>
            <a:ext cx="4191000" cy="3962400"/>
          </a:xfrm>
        </p:spPr>
        <p:txBody>
          <a:bodyPr>
            <a:noAutofit/>
          </a:bodyPr>
          <a:lstStyle/>
          <a:p>
            <a:r>
              <a:rPr lang="en-US" sz="1600" dirty="0" smtClean="0"/>
              <a:t>When a quark or gluon gets scattered out of a bound state (e.g. proton) at high energies, a series of </a:t>
            </a:r>
            <a:r>
              <a:rPr lang="en-US" sz="1600" dirty="0"/>
              <a:t>gluon radiation </a:t>
            </a:r>
            <a:r>
              <a:rPr lang="en-US" sz="1600" dirty="0" smtClean="0"/>
              <a:t>and quark-antiquark pair production processes occurs</a:t>
            </a:r>
          </a:p>
          <a:p>
            <a:endParaRPr lang="en-US" sz="1600" dirty="0" smtClean="0"/>
          </a:p>
          <a:p>
            <a:r>
              <a:rPr lang="en-US" sz="1600" dirty="0" smtClean="0"/>
              <a:t>Never see free quarks or gluons!  Everything becomes part of new bound states.  Get a spray of particles in your detector, a “jet”</a:t>
            </a:r>
          </a:p>
          <a:p>
            <a:endParaRPr lang="en-US" sz="1600" dirty="0" smtClean="0"/>
          </a:p>
          <a:p>
            <a:r>
              <a:rPr lang="en-US" sz="1600" dirty="0" smtClean="0"/>
              <a:t>Developments in the last 11 years allowing robust comparison between experiment and theory have made jets powerful tools at collider facilities</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8</a:t>
            </a:r>
            <a:endParaRPr lang="en-US" dirty="0"/>
          </a:p>
        </p:txBody>
      </p:sp>
      <p:pic>
        <p:nvPicPr>
          <p:cNvPr id="6" name="Picture 5"/>
          <p:cNvPicPr>
            <a:picLocks noChangeAspect="1"/>
          </p:cNvPicPr>
          <p:nvPr/>
        </p:nvPicPr>
        <p:blipFill>
          <a:blip r:embed="rId2"/>
          <a:stretch>
            <a:fillRect/>
          </a:stretch>
        </p:blipFill>
        <p:spPr>
          <a:xfrm>
            <a:off x="295650" y="1447800"/>
            <a:ext cx="4428750" cy="2743200"/>
          </a:xfrm>
          <a:prstGeom prst="rect">
            <a:avLst/>
          </a:prstGeom>
        </p:spPr>
      </p:pic>
      <p:sp>
        <p:nvSpPr>
          <p:cNvPr id="7" name="Content Placeholder 2"/>
          <p:cNvSpPr txBox="1">
            <a:spLocks/>
          </p:cNvSpPr>
          <p:nvPr/>
        </p:nvSpPr>
        <p:spPr>
          <a:xfrm>
            <a:off x="295649" y="5105400"/>
            <a:ext cx="8391151" cy="127195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 a jet as a whole can provide kinematic information about the gluon or quark scattered out of a proton or produced in a decay </a:t>
            </a:r>
          </a:p>
          <a:p>
            <a:pPr lvl="1"/>
            <a:r>
              <a:rPr lang="en-US" dirty="0" smtClean="0"/>
              <a:t>E.g. Higgs decaying to a beauty-</a:t>
            </a:r>
            <a:r>
              <a:rPr lang="en-US" dirty="0" err="1" smtClean="0"/>
              <a:t>antibeauty</a:t>
            </a:r>
            <a:r>
              <a:rPr lang="en-US" dirty="0" smtClean="0"/>
              <a:t> quark pair, observed as a jet pair</a:t>
            </a:r>
          </a:p>
        </p:txBody>
      </p:sp>
    </p:spTree>
    <p:extLst>
      <p:ext uri="{BB962C8B-B14F-4D97-AF65-F5344CB8AC3E}">
        <p14:creationId xmlns:p14="http://schemas.microsoft.com/office/powerpoint/2010/main" val="222954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 and jet hadronization</a:t>
            </a:r>
            <a:endParaRPr lang="en-US" dirty="0"/>
          </a:p>
        </p:txBody>
      </p:sp>
      <p:sp>
        <p:nvSpPr>
          <p:cNvPr id="3" name="Content Placeholder 2"/>
          <p:cNvSpPr>
            <a:spLocks noGrp="1"/>
          </p:cNvSpPr>
          <p:nvPr>
            <p:ph idx="1"/>
          </p:nvPr>
        </p:nvSpPr>
        <p:spPr>
          <a:xfrm>
            <a:off x="4800600" y="1143000"/>
            <a:ext cx="4191000" cy="3962400"/>
          </a:xfrm>
        </p:spPr>
        <p:txBody>
          <a:bodyPr>
            <a:noAutofit/>
          </a:bodyPr>
          <a:lstStyle/>
          <a:p>
            <a:r>
              <a:rPr lang="en-US" sz="1600" dirty="0" smtClean="0"/>
              <a:t>When a quark or gluon gets scattered out of a bound state (e.g. proton) at high energies, a series of </a:t>
            </a:r>
            <a:r>
              <a:rPr lang="en-US" sz="1600" dirty="0"/>
              <a:t>gluon radiation </a:t>
            </a:r>
            <a:r>
              <a:rPr lang="en-US" sz="1600" dirty="0" smtClean="0"/>
              <a:t>and quark-antiquark pair production processes occurs</a:t>
            </a:r>
          </a:p>
          <a:p>
            <a:endParaRPr lang="en-US" sz="1600" dirty="0" smtClean="0"/>
          </a:p>
          <a:p>
            <a:r>
              <a:rPr lang="en-US" sz="1600" dirty="0" smtClean="0"/>
              <a:t>Never see free quarks or gluons!  Everything becomes part of new bound states.  Get a spray of particles in your detector, a “jet”</a:t>
            </a:r>
          </a:p>
          <a:p>
            <a:endParaRPr lang="en-US" sz="1600" dirty="0" smtClean="0"/>
          </a:p>
          <a:p>
            <a:r>
              <a:rPr lang="en-US" sz="1600" dirty="0" smtClean="0"/>
              <a:t>Developments in the last 11 years allowing robust comparison between experiment and theory have made jets powerful tools at collider facilities</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8</a:t>
            </a:r>
            <a:endParaRPr lang="en-US" dirty="0"/>
          </a:p>
        </p:txBody>
      </p:sp>
      <p:pic>
        <p:nvPicPr>
          <p:cNvPr id="6" name="Picture 5"/>
          <p:cNvPicPr>
            <a:picLocks noChangeAspect="1"/>
          </p:cNvPicPr>
          <p:nvPr/>
        </p:nvPicPr>
        <p:blipFill>
          <a:blip r:embed="rId2"/>
          <a:stretch>
            <a:fillRect/>
          </a:stretch>
        </p:blipFill>
        <p:spPr>
          <a:xfrm>
            <a:off x="295650" y="1447800"/>
            <a:ext cx="4428750" cy="2743200"/>
          </a:xfrm>
          <a:prstGeom prst="rect">
            <a:avLst/>
          </a:prstGeom>
        </p:spPr>
      </p:pic>
      <p:sp>
        <p:nvSpPr>
          <p:cNvPr id="7" name="Content Placeholder 2"/>
          <p:cNvSpPr txBox="1">
            <a:spLocks/>
          </p:cNvSpPr>
          <p:nvPr/>
        </p:nvSpPr>
        <p:spPr>
          <a:xfrm>
            <a:off x="295649" y="5105400"/>
            <a:ext cx="8391151" cy="127195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 a jet as a whole can provide kinematic information about the gluon or quark scattered out of a proton or produced in a decay </a:t>
            </a:r>
          </a:p>
          <a:p>
            <a:pPr lvl="1"/>
            <a:r>
              <a:rPr lang="en-US" dirty="0" smtClean="0"/>
              <a:t>E.g. Higgs decaying to a beauty-</a:t>
            </a:r>
            <a:r>
              <a:rPr lang="en-US" dirty="0" err="1" smtClean="0"/>
              <a:t>antibeauty</a:t>
            </a:r>
            <a:r>
              <a:rPr lang="en-US" dirty="0" smtClean="0"/>
              <a:t> quark pair, observed as a jet pair</a:t>
            </a:r>
          </a:p>
        </p:txBody>
      </p:sp>
      <p:sp>
        <p:nvSpPr>
          <p:cNvPr id="8" name="Rectangle 7"/>
          <p:cNvSpPr/>
          <p:nvPr/>
        </p:nvSpPr>
        <p:spPr>
          <a:xfrm>
            <a:off x="643123" y="3810000"/>
            <a:ext cx="7696201" cy="1077218"/>
          </a:xfrm>
          <a:prstGeom prst="rect">
            <a:avLst/>
          </a:prstGeom>
          <a:solidFill>
            <a:srgbClr val="00FFFF"/>
          </a:solidFill>
          <a:ln>
            <a:solidFill>
              <a:schemeClr val="tx1"/>
            </a:solidFill>
          </a:ln>
        </p:spPr>
        <p:txBody>
          <a:bodyPr wrap="square">
            <a:spAutoFit/>
          </a:bodyPr>
          <a:lstStyle/>
          <a:p>
            <a:pPr algn="ctr"/>
            <a:r>
              <a:rPr lang="en-US" sz="3200" i="1" dirty="0">
                <a:latin typeface="Times New Roman" panose="02020603050405020304" pitchFamily="18" charset="0"/>
                <a:cs typeface="Times New Roman" panose="02020603050405020304" pitchFamily="18" charset="0"/>
              </a:rPr>
              <a:t>But jets also provide </a:t>
            </a:r>
            <a:r>
              <a:rPr lang="en-US" sz="3200" i="1" dirty="0" smtClean="0">
                <a:latin typeface="Times New Roman" panose="02020603050405020304" pitchFamily="18" charset="0"/>
                <a:cs typeface="Times New Roman" panose="02020603050405020304" pitchFamily="18" charset="0"/>
              </a:rPr>
              <a:t>an environment </a:t>
            </a:r>
            <a:r>
              <a:rPr lang="en-US" sz="3200" i="1" dirty="0">
                <a:latin typeface="Times New Roman" panose="02020603050405020304" pitchFamily="18" charset="0"/>
                <a:cs typeface="Times New Roman" panose="02020603050405020304" pitchFamily="18" charset="0"/>
              </a:rPr>
              <a:t>to study how QCD bound states </a:t>
            </a:r>
            <a:r>
              <a:rPr lang="en-US" sz="3200" i="1" dirty="0" smtClean="0">
                <a:latin typeface="Times New Roman" panose="02020603050405020304" pitchFamily="18" charset="0"/>
                <a:cs typeface="Times New Roman" panose="02020603050405020304" pitchFamily="18" charset="0"/>
              </a:rPr>
              <a:t>form</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6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hadronization: </a:t>
            </a:r>
            <a:br>
              <a:rPr lang="en-US" dirty="0" smtClean="0"/>
            </a:br>
            <a:r>
              <a:rPr lang="en-US" dirty="0" smtClean="0"/>
              <a:t>A wish list</a:t>
            </a:r>
            <a:endParaRPr lang="en-US" dirty="0"/>
          </a:p>
        </p:txBody>
      </p:sp>
      <p:sp>
        <p:nvSpPr>
          <p:cNvPr id="3" name="Content Placeholder 2"/>
          <p:cNvSpPr>
            <a:spLocks noGrp="1"/>
          </p:cNvSpPr>
          <p:nvPr>
            <p:ph idx="1"/>
          </p:nvPr>
        </p:nvSpPr>
        <p:spPr>
          <a:xfrm>
            <a:off x="5451012" y="1600200"/>
            <a:ext cx="3235788" cy="4525963"/>
          </a:xfrm>
        </p:spPr>
        <p:txBody>
          <a:bodyPr>
            <a:normAutofit fontScale="85000" lnSpcReduction="20000"/>
          </a:bodyPr>
          <a:lstStyle/>
          <a:p>
            <a:pPr marL="514350" indent="-514350">
              <a:buFont typeface="+mj-lt"/>
              <a:buAutoNum type="arabicPeriod"/>
            </a:pPr>
            <a:r>
              <a:rPr lang="en-US" dirty="0" smtClean="0"/>
              <a:t>A way to connect the outgoing quark or gluon to the final-state hadrons</a:t>
            </a:r>
          </a:p>
          <a:p>
            <a:pPr marL="400050" lvl="1" indent="0">
              <a:buNone/>
            </a:pPr>
            <a:r>
              <a:rPr lang="en-US" dirty="0" smtClean="0"/>
              <a:t>- Jets</a:t>
            </a:r>
          </a:p>
          <a:p>
            <a:pPr marL="514350" indent="-514350">
              <a:buFont typeface="+mj-lt"/>
              <a:buAutoNum type="arabicPeriod"/>
            </a:pPr>
            <a:r>
              <a:rPr lang="en-US" dirty="0" smtClean="0"/>
              <a:t>Complete information on the flavor of the outgoing quark and the types of produced particles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9</a:t>
            </a:r>
            <a:endParaRPr lang="en-US" dirty="0"/>
          </a:p>
        </p:txBody>
      </p:sp>
      <p:pic>
        <p:nvPicPr>
          <p:cNvPr id="7" name="Picture 6"/>
          <p:cNvPicPr>
            <a:picLocks noChangeAspect="1"/>
          </p:cNvPicPr>
          <p:nvPr/>
        </p:nvPicPr>
        <p:blipFill>
          <a:blip r:embed="rId2"/>
          <a:stretch>
            <a:fillRect/>
          </a:stretch>
        </p:blipFill>
        <p:spPr>
          <a:xfrm>
            <a:off x="457200" y="1447800"/>
            <a:ext cx="4968480" cy="2743200"/>
          </a:xfrm>
          <a:prstGeom prst="rect">
            <a:avLst/>
          </a:prstGeom>
        </p:spPr>
      </p:pic>
      <p:sp>
        <p:nvSpPr>
          <p:cNvPr id="8" name="TextBox 7"/>
          <p:cNvSpPr txBox="1"/>
          <p:nvPr/>
        </p:nvSpPr>
        <p:spPr>
          <a:xfrm>
            <a:off x="3505200" y="1488757"/>
            <a:ext cx="540341" cy="492443"/>
          </a:xfrm>
          <a:prstGeom prst="rect">
            <a:avLst/>
          </a:prstGeom>
          <a:noFill/>
        </p:spPr>
        <p:txBody>
          <a:bodyPr wrap="none" rtlCol="0">
            <a:spAutoFit/>
          </a:bodyPr>
          <a:lstStyle/>
          <a:p>
            <a:r>
              <a:rPr lang="en-US" sz="2600" dirty="0" smtClean="0"/>
              <a:t>jet</a:t>
            </a:r>
            <a:endParaRPr lang="en-US" sz="2600" dirty="0"/>
          </a:p>
        </p:txBody>
      </p:sp>
      <p:sp>
        <p:nvSpPr>
          <p:cNvPr id="9" name="TextBox 8"/>
          <p:cNvSpPr txBox="1"/>
          <p:nvPr/>
        </p:nvSpPr>
        <p:spPr>
          <a:xfrm>
            <a:off x="1752600" y="3429000"/>
            <a:ext cx="1136850" cy="769441"/>
          </a:xfrm>
          <a:prstGeom prst="rect">
            <a:avLst/>
          </a:prstGeom>
          <a:noFill/>
        </p:spPr>
        <p:txBody>
          <a:bodyPr wrap="none" rtlCol="0">
            <a:spAutoFit/>
          </a:bodyPr>
          <a:lstStyle/>
          <a:p>
            <a:r>
              <a:rPr lang="en-US" sz="2200" dirty="0"/>
              <a:t>q</a:t>
            </a:r>
            <a:r>
              <a:rPr lang="en-US" sz="2200" dirty="0" smtClean="0"/>
              <a:t>uark </a:t>
            </a:r>
          </a:p>
          <a:p>
            <a:r>
              <a:rPr lang="en-US" sz="2200" dirty="0" smtClean="0"/>
              <a:t>or gluon</a:t>
            </a:r>
            <a:endParaRPr lang="en-US" sz="2200" dirty="0"/>
          </a:p>
        </p:txBody>
      </p:sp>
      <p:sp>
        <p:nvSpPr>
          <p:cNvPr id="10" name="TextBox 9"/>
          <p:cNvSpPr txBox="1"/>
          <p:nvPr/>
        </p:nvSpPr>
        <p:spPr>
          <a:xfrm>
            <a:off x="457200" y="1063387"/>
            <a:ext cx="2116028" cy="369332"/>
          </a:xfrm>
          <a:prstGeom prst="rect">
            <a:avLst/>
          </a:prstGeom>
          <a:noFill/>
        </p:spPr>
        <p:txBody>
          <a:bodyPr wrap="none" rtlCol="0">
            <a:spAutoFit/>
          </a:bodyPr>
          <a:lstStyle/>
          <a:p>
            <a:r>
              <a:rPr lang="en-US" dirty="0" smtClean="0">
                <a:solidFill>
                  <a:srgbClr val="FFFFCC"/>
                </a:solidFill>
              </a:rPr>
              <a:t>Courtesy Joe Osborn</a:t>
            </a:r>
            <a:endParaRPr lang="en-US" dirty="0">
              <a:solidFill>
                <a:srgbClr val="FFFFCC"/>
              </a:solidFill>
            </a:endParaRPr>
          </a:p>
        </p:txBody>
      </p:sp>
      <p:sp>
        <p:nvSpPr>
          <p:cNvPr id="11" name="Rectangle 10"/>
          <p:cNvSpPr/>
          <p:nvPr/>
        </p:nvSpPr>
        <p:spPr>
          <a:xfrm>
            <a:off x="5529147" y="3657600"/>
            <a:ext cx="3182113" cy="23092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006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hadronization: </a:t>
            </a:r>
            <a:br>
              <a:rPr lang="en-US" dirty="0" smtClean="0"/>
            </a:br>
            <a:r>
              <a:rPr lang="en-US" dirty="0" smtClean="0"/>
              <a:t>A wish list</a:t>
            </a:r>
            <a:endParaRPr lang="en-US" dirty="0"/>
          </a:p>
        </p:txBody>
      </p:sp>
      <p:sp>
        <p:nvSpPr>
          <p:cNvPr id="3" name="Content Placeholder 2"/>
          <p:cNvSpPr>
            <a:spLocks noGrp="1"/>
          </p:cNvSpPr>
          <p:nvPr>
            <p:ph idx="1"/>
          </p:nvPr>
        </p:nvSpPr>
        <p:spPr>
          <a:xfrm>
            <a:off x="5451012" y="1600200"/>
            <a:ext cx="3235788" cy="4525963"/>
          </a:xfrm>
        </p:spPr>
        <p:txBody>
          <a:bodyPr>
            <a:normAutofit fontScale="85000" lnSpcReduction="20000"/>
          </a:bodyPr>
          <a:lstStyle/>
          <a:p>
            <a:pPr marL="514350" indent="-514350">
              <a:buFont typeface="+mj-lt"/>
              <a:buAutoNum type="arabicPeriod"/>
            </a:pPr>
            <a:r>
              <a:rPr lang="en-US" dirty="0"/>
              <a:t>A way to connect the outgoing quark or gluon to the final-state hadrons</a:t>
            </a:r>
          </a:p>
          <a:p>
            <a:pPr marL="400050" lvl="1" indent="0">
              <a:buNone/>
            </a:pPr>
            <a:r>
              <a:rPr lang="en-US" dirty="0"/>
              <a:t>- Jets</a:t>
            </a:r>
          </a:p>
          <a:p>
            <a:pPr marL="514350" indent="-514350">
              <a:buFont typeface="+mj-lt"/>
              <a:buAutoNum type="arabicPeriod"/>
            </a:pPr>
            <a:r>
              <a:rPr lang="en-US" dirty="0"/>
              <a:t>Complete information on the flavor of the outgoing quark and the types of produced particles</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9</a:t>
            </a:r>
            <a:endParaRPr lang="en-US" dirty="0"/>
          </a:p>
        </p:txBody>
      </p:sp>
      <p:pic>
        <p:nvPicPr>
          <p:cNvPr id="7" name="Picture 6"/>
          <p:cNvPicPr>
            <a:picLocks noChangeAspect="1"/>
          </p:cNvPicPr>
          <p:nvPr/>
        </p:nvPicPr>
        <p:blipFill>
          <a:blip r:embed="rId2"/>
          <a:stretch>
            <a:fillRect/>
          </a:stretch>
        </p:blipFill>
        <p:spPr>
          <a:xfrm>
            <a:off x="457200" y="1447800"/>
            <a:ext cx="4968480" cy="2743200"/>
          </a:xfrm>
          <a:prstGeom prst="rect">
            <a:avLst/>
          </a:prstGeom>
        </p:spPr>
      </p:pic>
      <p:sp>
        <p:nvSpPr>
          <p:cNvPr id="8" name="TextBox 7"/>
          <p:cNvSpPr txBox="1"/>
          <p:nvPr/>
        </p:nvSpPr>
        <p:spPr>
          <a:xfrm>
            <a:off x="3505200" y="1488757"/>
            <a:ext cx="540341" cy="492443"/>
          </a:xfrm>
          <a:prstGeom prst="rect">
            <a:avLst/>
          </a:prstGeom>
          <a:noFill/>
        </p:spPr>
        <p:txBody>
          <a:bodyPr wrap="none" rtlCol="0">
            <a:spAutoFit/>
          </a:bodyPr>
          <a:lstStyle/>
          <a:p>
            <a:r>
              <a:rPr lang="en-US" sz="2600" dirty="0" smtClean="0"/>
              <a:t>jet</a:t>
            </a:r>
            <a:endParaRPr lang="en-US" sz="2600" dirty="0"/>
          </a:p>
        </p:txBody>
      </p:sp>
      <p:sp>
        <p:nvSpPr>
          <p:cNvPr id="9" name="TextBox 8"/>
          <p:cNvSpPr txBox="1"/>
          <p:nvPr/>
        </p:nvSpPr>
        <p:spPr>
          <a:xfrm>
            <a:off x="1752600" y="3429000"/>
            <a:ext cx="1096710" cy="492443"/>
          </a:xfrm>
          <a:prstGeom prst="rect">
            <a:avLst/>
          </a:prstGeom>
          <a:noFill/>
        </p:spPr>
        <p:txBody>
          <a:bodyPr wrap="none" rtlCol="0">
            <a:spAutoFit/>
          </a:bodyPr>
          <a:lstStyle/>
          <a:p>
            <a:r>
              <a:rPr lang="en-US" sz="2600" dirty="0" smtClean="0"/>
              <a:t>parton</a:t>
            </a:r>
            <a:endParaRPr lang="en-US" sz="2600" dirty="0"/>
          </a:p>
        </p:txBody>
      </p:sp>
      <p:sp>
        <p:nvSpPr>
          <p:cNvPr id="10" name="TextBox 9"/>
          <p:cNvSpPr txBox="1"/>
          <p:nvPr/>
        </p:nvSpPr>
        <p:spPr>
          <a:xfrm>
            <a:off x="2057400" y="2814935"/>
            <a:ext cx="508473" cy="461665"/>
          </a:xfrm>
          <a:prstGeom prst="rect">
            <a:avLst/>
          </a:prstGeom>
          <a:noFill/>
        </p:spPr>
        <p:txBody>
          <a:bodyPr wrap="none" rtlCol="0">
            <a:spAutoFit/>
          </a:bodyPr>
          <a:lstStyle/>
          <a:p>
            <a:r>
              <a:rPr lang="en-US" sz="2400" dirty="0" smtClean="0">
                <a:solidFill>
                  <a:srgbClr val="FF0000"/>
                </a:solidFill>
              </a:rPr>
              <a:t>up</a:t>
            </a:r>
            <a:endParaRPr lang="en-US" sz="2400" dirty="0">
              <a:solidFill>
                <a:srgbClr val="FF0000"/>
              </a:solidFill>
            </a:endParaRPr>
          </a:p>
        </p:txBody>
      </p:sp>
      <p:sp>
        <p:nvSpPr>
          <p:cNvPr id="11" name="TextBox 10"/>
          <p:cNvSpPr txBox="1"/>
          <p:nvPr/>
        </p:nvSpPr>
        <p:spPr>
          <a:xfrm>
            <a:off x="3147646" y="2410489"/>
            <a:ext cx="500458"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L</a:t>
            </a:r>
            <a:r>
              <a:rPr lang="en-US" sz="2400" baseline="30000" dirty="0" smtClean="0">
                <a:solidFill>
                  <a:srgbClr val="FF0000"/>
                </a:solidFill>
              </a:rPr>
              <a:t>0</a:t>
            </a:r>
            <a:endParaRPr lang="en-US" sz="2400" baseline="30000" dirty="0">
              <a:solidFill>
                <a:srgbClr val="FF0000"/>
              </a:solidFill>
            </a:endParaRPr>
          </a:p>
        </p:txBody>
      </p:sp>
      <p:sp>
        <p:nvSpPr>
          <p:cNvPr id="12" name="TextBox 11"/>
          <p:cNvSpPr txBox="1"/>
          <p:nvPr/>
        </p:nvSpPr>
        <p:spPr>
          <a:xfrm>
            <a:off x="4147742" y="1976735"/>
            <a:ext cx="455574"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p</a:t>
            </a:r>
            <a:r>
              <a:rPr lang="en-US" sz="2400" baseline="30000" dirty="0" smtClean="0">
                <a:solidFill>
                  <a:srgbClr val="FF0000"/>
                </a:solidFill>
              </a:rPr>
              <a:t>+</a:t>
            </a:r>
            <a:endParaRPr lang="en-US" sz="2400" baseline="30000" dirty="0">
              <a:solidFill>
                <a:srgbClr val="FF0000"/>
              </a:solidFill>
            </a:endParaRPr>
          </a:p>
        </p:txBody>
      </p:sp>
      <p:sp>
        <p:nvSpPr>
          <p:cNvPr id="13" name="TextBox 12"/>
          <p:cNvSpPr txBox="1"/>
          <p:nvPr/>
        </p:nvSpPr>
        <p:spPr>
          <a:xfrm>
            <a:off x="4495800" y="2433935"/>
            <a:ext cx="370614"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h</a:t>
            </a:r>
            <a:endParaRPr lang="en-US" sz="2400" baseline="30000" dirty="0">
              <a:solidFill>
                <a:srgbClr val="FF0000"/>
              </a:solidFill>
            </a:endParaRPr>
          </a:p>
        </p:txBody>
      </p:sp>
      <p:sp>
        <p:nvSpPr>
          <p:cNvPr id="14" name="TextBox 13"/>
          <p:cNvSpPr txBox="1"/>
          <p:nvPr/>
        </p:nvSpPr>
        <p:spPr>
          <a:xfrm>
            <a:off x="4872419" y="1988458"/>
            <a:ext cx="346570" cy="461665"/>
          </a:xfrm>
          <a:prstGeom prst="rect">
            <a:avLst/>
          </a:prstGeom>
          <a:noFill/>
        </p:spPr>
        <p:txBody>
          <a:bodyPr wrap="none" rtlCol="0">
            <a:spAutoFit/>
          </a:bodyPr>
          <a:lstStyle/>
          <a:p>
            <a:r>
              <a:rPr lang="en-US" sz="2400" dirty="0">
                <a:solidFill>
                  <a:srgbClr val="FF0000"/>
                </a:solidFill>
              </a:rPr>
              <a:t>n</a:t>
            </a:r>
          </a:p>
        </p:txBody>
      </p:sp>
      <p:sp>
        <p:nvSpPr>
          <p:cNvPr id="16" name="TextBox 15"/>
          <p:cNvSpPr txBox="1"/>
          <p:nvPr/>
        </p:nvSpPr>
        <p:spPr>
          <a:xfrm>
            <a:off x="457200" y="1063387"/>
            <a:ext cx="2116028" cy="369332"/>
          </a:xfrm>
          <a:prstGeom prst="rect">
            <a:avLst/>
          </a:prstGeom>
          <a:noFill/>
        </p:spPr>
        <p:txBody>
          <a:bodyPr wrap="none" rtlCol="0">
            <a:spAutoFit/>
          </a:bodyPr>
          <a:lstStyle/>
          <a:p>
            <a:r>
              <a:rPr lang="en-US" dirty="0" smtClean="0">
                <a:solidFill>
                  <a:srgbClr val="FFFFCC"/>
                </a:solidFill>
              </a:rPr>
              <a:t>Courtesy Joe Osborn</a:t>
            </a:r>
            <a:endParaRPr lang="en-US" dirty="0">
              <a:solidFill>
                <a:srgbClr val="FFFFCC"/>
              </a:solidFill>
            </a:endParaRPr>
          </a:p>
        </p:txBody>
      </p:sp>
    </p:spTree>
    <p:extLst>
      <p:ext uri="{BB962C8B-B14F-4D97-AF65-F5344CB8AC3E}">
        <p14:creationId xmlns:p14="http://schemas.microsoft.com/office/powerpoint/2010/main" val="363804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hadronization: </a:t>
            </a:r>
            <a:br>
              <a:rPr lang="en-US" dirty="0" smtClean="0"/>
            </a:br>
            <a:r>
              <a:rPr lang="en-US" dirty="0" smtClean="0"/>
              <a:t>A wish list</a:t>
            </a:r>
            <a:endParaRPr lang="en-US" dirty="0"/>
          </a:p>
        </p:txBody>
      </p:sp>
      <p:sp>
        <p:nvSpPr>
          <p:cNvPr id="3" name="Content Placeholder 2"/>
          <p:cNvSpPr>
            <a:spLocks noGrp="1"/>
          </p:cNvSpPr>
          <p:nvPr>
            <p:ph idx="1"/>
          </p:nvPr>
        </p:nvSpPr>
        <p:spPr>
          <a:xfrm>
            <a:off x="5451012" y="1600200"/>
            <a:ext cx="3235788" cy="4525963"/>
          </a:xfrm>
        </p:spPr>
        <p:txBody>
          <a:bodyPr>
            <a:normAutofit fontScale="85000" lnSpcReduction="20000"/>
          </a:bodyPr>
          <a:lstStyle/>
          <a:p>
            <a:pPr marL="514350" indent="-514350">
              <a:buFont typeface="+mj-lt"/>
              <a:buAutoNum type="arabicPeriod"/>
            </a:pPr>
            <a:r>
              <a:rPr lang="en-US" dirty="0"/>
              <a:t>A way to connect the outgoing quark or gluon to the final-state hadrons</a:t>
            </a:r>
          </a:p>
          <a:p>
            <a:pPr marL="400050" lvl="1" indent="0">
              <a:buNone/>
            </a:pPr>
            <a:r>
              <a:rPr lang="en-US" dirty="0"/>
              <a:t>- Jets</a:t>
            </a:r>
          </a:p>
          <a:p>
            <a:pPr marL="514350" indent="-514350">
              <a:buFont typeface="+mj-lt"/>
              <a:buAutoNum type="arabicPeriod"/>
            </a:pPr>
            <a:r>
              <a:rPr lang="en-US" dirty="0"/>
              <a:t>Complete information on the flavor of the outgoing quark and the types of produced particles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9</a:t>
            </a:r>
            <a:endParaRPr lang="en-US" dirty="0"/>
          </a:p>
        </p:txBody>
      </p:sp>
      <p:pic>
        <p:nvPicPr>
          <p:cNvPr id="7" name="Picture 6"/>
          <p:cNvPicPr>
            <a:picLocks noChangeAspect="1"/>
          </p:cNvPicPr>
          <p:nvPr/>
        </p:nvPicPr>
        <p:blipFill>
          <a:blip r:embed="rId2"/>
          <a:stretch>
            <a:fillRect/>
          </a:stretch>
        </p:blipFill>
        <p:spPr>
          <a:xfrm>
            <a:off x="457200" y="1447800"/>
            <a:ext cx="4968480" cy="2743200"/>
          </a:xfrm>
          <a:prstGeom prst="rect">
            <a:avLst/>
          </a:prstGeom>
        </p:spPr>
      </p:pic>
      <p:sp>
        <p:nvSpPr>
          <p:cNvPr id="8" name="TextBox 7"/>
          <p:cNvSpPr txBox="1"/>
          <p:nvPr/>
        </p:nvSpPr>
        <p:spPr>
          <a:xfrm>
            <a:off x="3505200" y="1488757"/>
            <a:ext cx="540341" cy="492443"/>
          </a:xfrm>
          <a:prstGeom prst="rect">
            <a:avLst/>
          </a:prstGeom>
          <a:noFill/>
        </p:spPr>
        <p:txBody>
          <a:bodyPr wrap="none" rtlCol="0">
            <a:spAutoFit/>
          </a:bodyPr>
          <a:lstStyle/>
          <a:p>
            <a:r>
              <a:rPr lang="en-US" sz="2600" dirty="0" smtClean="0"/>
              <a:t>jet</a:t>
            </a:r>
            <a:endParaRPr lang="en-US" sz="2600" dirty="0"/>
          </a:p>
        </p:txBody>
      </p:sp>
      <p:sp>
        <p:nvSpPr>
          <p:cNvPr id="9" name="TextBox 8"/>
          <p:cNvSpPr txBox="1"/>
          <p:nvPr/>
        </p:nvSpPr>
        <p:spPr>
          <a:xfrm>
            <a:off x="1752600" y="3429000"/>
            <a:ext cx="1096710" cy="492443"/>
          </a:xfrm>
          <a:prstGeom prst="rect">
            <a:avLst/>
          </a:prstGeom>
          <a:noFill/>
        </p:spPr>
        <p:txBody>
          <a:bodyPr wrap="none" rtlCol="0">
            <a:spAutoFit/>
          </a:bodyPr>
          <a:lstStyle/>
          <a:p>
            <a:r>
              <a:rPr lang="en-US" sz="2600" dirty="0" smtClean="0"/>
              <a:t>parton</a:t>
            </a:r>
            <a:endParaRPr lang="en-US" sz="2600" dirty="0"/>
          </a:p>
        </p:txBody>
      </p:sp>
      <p:sp>
        <p:nvSpPr>
          <p:cNvPr id="10" name="TextBox 9"/>
          <p:cNvSpPr txBox="1"/>
          <p:nvPr/>
        </p:nvSpPr>
        <p:spPr>
          <a:xfrm>
            <a:off x="2057400" y="2814935"/>
            <a:ext cx="508473" cy="461665"/>
          </a:xfrm>
          <a:prstGeom prst="rect">
            <a:avLst/>
          </a:prstGeom>
          <a:noFill/>
        </p:spPr>
        <p:txBody>
          <a:bodyPr wrap="none" rtlCol="0">
            <a:spAutoFit/>
          </a:bodyPr>
          <a:lstStyle/>
          <a:p>
            <a:r>
              <a:rPr lang="en-US" sz="2400" dirty="0" smtClean="0">
                <a:solidFill>
                  <a:srgbClr val="FF0000"/>
                </a:solidFill>
              </a:rPr>
              <a:t>up</a:t>
            </a:r>
            <a:endParaRPr lang="en-US" sz="2400" dirty="0">
              <a:solidFill>
                <a:srgbClr val="FF0000"/>
              </a:solidFill>
            </a:endParaRPr>
          </a:p>
        </p:txBody>
      </p:sp>
      <p:sp>
        <p:nvSpPr>
          <p:cNvPr id="11" name="TextBox 10"/>
          <p:cNvSpPr txBox="1"/>
          <p:nvPr/>
        </p:nvSpPr>
        <p:spPr>
          <a:xfrm>
            <a:off x="3147646" y="2410489"/>
            <a:ext cx="500458"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L</a:t>
            </a:r>
            <a:r>
              <a:rPr lang="en-US" sz="2400" baseline="30000" dirty="0" smtClean="0">
                <a:solidFill>
                  <a:srgbClr val="FF0000"/>
                </a:solidFill>
              </a:rPr>
              <a:t>0</a:t>
            </a:r>
            <a:endParaRPr lang="en-US" sz="2400" baseline="30000" dirty="0">
              <a:solidFill>
                <a:srgbClr val="FF0000"/>
              </a:solidFill>
            </a:endParaRPr>
          </a:p>
        </p:txBody>
      </p:sp>
      <p:sp>
        <p:nvSpPr>
          <p:cNvPr id="12" name="TextBox 11"/>
          <p:cNvSpPr txBox="1"/>
          <p:nvPr/>
        </p:nvSpPr>
        <p:spPr>
          <a:xfrm>
            <a:off x="4147742" y="1976735"/>
            <a:ext cx="455574"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p</a:t>
            </a:r>
            <a:r>
              <a:rPr lang="en-US" sz="2400" baseline="30000" dirty="0" smtClean="0">
                <a:solidFill>
                  <a:srgbClr val="FF0000"/>
                </a:solidFill>
              </a:rPr>
              <a:t>+</a:t>
            </a:r>
            <a:endParaRPr lang="en-US" sz="2400" baseline="30000" dirty="0">
              <a:solidFill>
                <a:srgbClr val="FF0000"/>
              </a:solidFill>
            </a:endParaRPr>
          </a:p>
        </p:txBody>
      </p:sp>
      <p:sp>
        <p:nvSpPr>
          <p:cNvPr id="13" name="TextBox 12"/>
          <p:cNvSpPr txBox="1"/>
          <p:nvPr/>
        </p:nvSpPr>
        <p:spPr>
          <a:xfrm>
            <a:off x="4495800" y="2433935"/>
            <a:ext cx="370614" cy="461665"/>
          </a:xfrm>
          <a:prstGeom prst="rect">
            <a:avLst/>
          </a:prstGeom>
          <a:noFill/>
        </p:spPr>
        <p:txBody>
          <a:bodyPr wrap="none" rtlCol="0">
            <a:spAutoFit/>
          </a:bodyPr>
          <a:lstStyle/>
          <a:p>
            <a:r>
              <a:rPr lang="en-US" sz="2400" dirty="0" smtClean="0">
                <a:solidFill>
                  <a:srgbClr val="FF0000"/>
                </a:solidFill>
                <a:latin typeface="Symbol" panose="05050102010706020507" pitchFamily="18" charset="2"/>
              </a:rPr>
              <a:t>h</a:t>
            </a:r>
            <a:endParaRPr lang="en-US" sz="2400" baseline="30000" dirty="0">
              <a:solidFill>
                <a:srgbClr val="FF0000"/>
              </a:solidFill>
            </a:endParaRPr>
          </a:p>
        </p:txBody>
      </p:sp>
      <p:sp>
        <p:nvSpPr>
          <p:cNvPr id="14" name="TextBox 13"/>
          <p:cNvSpPr txBox="1"/>
          <p:nvPr/>
        </p:nvSpPr>
        <p:spPr>
          <a:xfrm>
            <a:off x="4872419" y="1988458"/>
            <a:ext cx="346570" cy="461665"/>
          </a:xfrm>
          <a:prstGeom prst="rect">
            <a:avLst/>
          </a:prstGeom>
          <a:noFill/>
        </p:spPr>
        <p:txBody>
          <a:bodyPr wrap="none" rtlCol="0">
            <a:spAutoFit/>
          </a:bodyPr>
          <a:lstStyle/>
          <a:p>
            <a:r>
              <a:rPr lang="en-US" sz="2400" dirty="0">
                <a:solidFill>
                  <a:srgbClr val="FF0000"/>
                </a:solidFill>
              </a:rPr>
              <a:t>n</a:t>
            </a:r>
          </a:p>
        </p:txBody>
      </p:sp>
      <p:sp>
        <p:nvSpPr>
          <p:cNvPr id="15" name="TextBox 14"/>
          <p:cNvSpPr txBox="1"/>
          <p:nvPr/>
        </p:nvSpPr>
        <p:spPr>
          <a:xfrm>
            <a:off x="457200" y="4167187"/>
            <a:ext cx="51054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Baryon vs. meson</a:t>
            </a: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Correlations (e.g. strangeness, heavy flavor)</a:t>
            </a: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Resonance production (</a:t>
            </a:r>
            <a:r>
              <a:rPr lang="en-US" sz="2000" dirty="0" smtClean="0">
                <a:solidFill>
                  <a:srgbClr val="FFFFCC"/>
                </a:solidFill>
                <a:latin typeface="Symbol" panose="05050102010706020507" pitchFamily="18" charset="2"/>
                <a:cs typeface="Times New Roman" panose="02020603050405020304" pitchFamily="18" charset="0"/>
              </a:rPr>
              <a:t>f</a:t>
            </a:r>
            <a:r>
              <a:rPr lang="en-US" sz="2000" dirty="0" smtClean="0">
                <a:solidFill>
                  <a:srgbClr val="FFFFCC"/>
                </a:solidFill>
                <a:latin typeface="Times New Roman" panose="02020603050405020304" pitchFamily="18" charset="0"/>
                <a:cs typeface="Times New Roman" panose="02020603050405020304" pitchFamily="18" charset="0"/>
              </a:rPr>
              <a:t>, J/</a:t>
            </a:r>
            <a:r>
              <a:rPr lang="en-US" sz="2000" dirty="0" smtClean="0">
                <a:solidFill>
                  <a:srgbClr val="FFFFCC"/>
                </a:solidFill>
                <a:latin typeface="Symbol" panose="05050102010706020507" pitchFamily="18" charset="2"/>
                <a:cs typeface="Times New Roman" panose="02020603050405020304" pitchFamily="18" charset="0"/>
              </a:rPr>
              <a:t>y, U</a:t>
            </a:r>
            <a:r>
              <a:rPr lang="en-US" sz="2000" dirty="0" smtClean="0">
                <a:solidFill>
                  <a:srgbClr val="FFFFCC"/>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57200" y="1063387"/>
            <a:ext cx="2116028" cy="369332"/>
          </a:xfrm>
          <a:prstGeom prst="rect">
            <a:avLst/>
          </a:prstGeom>
          <a:noFill/>
        </p:spPr>
        <p:txBody>
          <a:bodyPr wrap="none" rtlCol="0">
            <a:spAutoFit/>
          </a:bodyPr>
          <a:lstStyle/>
          <a:p>
            <a:r>
              <a:rPr lang="en-US" dirty="0" smtClean="0">
                <a:solidFill>
                  <a:srgbClr val="FFFFCC"/>
                </a:solidFill>
              </a:rPr>
              <a:t>Courtesy Joe Osborn</a:t>
            </a:r>
            <a:endParaRPr lang="en-US" dirty="0">
              <a:solidFill>
                <a:srgbClr val="FFFFCC"/>
              </a:solidFill>
            </a:endParaRPr>
          </a:p>
        </p:txBody>
      </p:sp>
    </p:spTree>
    <p:extLst>
      <p:ext uri="{BB962C8B-B14F-4D97-AF65-F5344CB8AC3E}">
        <p14:creationId xmlns:p14="http://schemas.microsoft.com/office/powerpoint/2010/main" val="422333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Autofit/>
          </a:bodyPr>
          <a:lstStyle/>
          <a:p>
            <a:r>
              <a:rPr lang="en-US" sz="3800" dirty="0"/>
              <a:t>The Large Hadron Collider beauty experiment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9416" y="990600"/>
                <a:ext cx="4343400" cy="4525963"/>
              </a:xfrm>
            </p:spPr>
            <p:txBody>
              <a:bodyPr>
                <a:normAutofit/>
              </a:bodyPr>
              <a:lstStyle/>
              <a:p>
                <a:pPr marL="0" indent="0">
                  <a:buNone/>
                </a:pPr>
                <a:endParaRPr lang="en-US" dirty="0" smtClean="0"/>
              </a:p>
              <a:p>
                <a:pPr marL="0" indent="0">
                  <a:buNone/>
                </a:pPr>
                <a:r>
                  <a:rPr lang="en-US" sz="2900" dirty="0" smtClean="0"/>
                  <a:t>Detector design:</a:t>
                </a:r>
              </a:p>
              <a:p>
                <a:r>
                  <a:rPr lang="en-US" sz="2500" dirty="0" smtClean="0"/>
                  <a:t>Forward geometry (close </a:t>
                </a:r>
                <a:br>
                  <a:rPr lang="en-US" sz="2500" dirty="0" smtClean="0"/>
                </a:br>
                <a:r>
                  <a:rPr lang="en-US" sz="2500" dirty="0" smtClean="0"/>
                  <a:t>to beam pipe) to </a:t>
                </a:r>
                <a:br>
                  <a:rPr lang="en-US" sz="2500" dirty="0" smtClean="0"/>
                </a:br>
                <a:r>
                  <a:rPr lang="en-US" sz="2500" dirty="0" smtClean="0"/>
                  <a:t>optimize acceptance for</a:t>
                </a:r>
                <a:br>
                  <a:rPr lang="en-US" sz="2500" dirty="0" smtClean="0"/>
                </a:br>
                <a:r>
                  <a:rPr lang="en-US" sz="2500" dirty="0" smtClean="0"/>
                  <a:t> </a:t>
                </a:r>
                <a14:m>
                  <m:oMath xmlns:m="http://schemas.openxmlformats.org/officeDocument/2006/math">
                    <m:r>
                      <a:rPr lang="en-US" sz="2500" b="0" i="1" smtClean="0">
                        <a:latin typeface="Cambria Math" panose="02040503050406030204" pitchFamily="18" charset="0"/>
                      </a:rPr>
                      <m:t>𝑏</m:t>
                    </m:r>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𝑏</m:t>
                        </m:r>
                      </m:e>
                    </m:acc>
                  </m:oMath>
                </a14:m>
                <a:r>
                  <a:rPr lang="en-US" sz="2500" dirty="0" smtClean="0"/>
                  <a:t> pairs: </a:t>
                </a:r>
                <a14:m>
                  <m:oMath xmlns:m="http://schemas.openxmlformats.org/officeDocument/2006/math">
                    <m:r>
                      <a:rPr lang="en-US" sz="2500" b="0" i="1" smtClean="0">
                        <a:latin typeface="Cambria Math" panose="02040503050406030204" pitchFamily="18" charset="0"/>
                      </a:rPr>
                      <m:t>2&lt;</m:t>
                    </m:r>
                    <m:r>
                      <a:rPr lang="en-US" sz="2500" b="0" i="1" smtClean="0">
                        <a:latin typeface="Cambria Math" panose="02040503050406030204" pitchFamily="18" charset="0"/>
                      </a:rPr>
                      <m:t>𝜂</m:t>
                    </m:r>
                    <m:r>
                      <a:rPr lang="en-US" sz="2500" b="0" i="1" smtClean="0">
                        <a:latin typeface="Cambria Math" panose="02040503050406030204" pitchFamily="18" charset="0"/>
                      </a:rPr>
                      <m:t>&lt;5</m:t>
                    </m:r>
                  </m:oMath>
                </a14:m>
                <a:endParaRPr lang="en-US" sz="2500" b="0" dirty="0" smtClean="0"/>
              </a:p>
              <a:p>
                <a:r>
                  <a:rPr lang="en-US" sz="2500" dirty="0" smtClean="0"/>
                  <a:t>Particle ID: Excellent capabilities to select </a:t>
                </a:r>
                <a:br>
                  <a:rPr lang="en-US" sz="2500" dirty="0" smtClean="0"/>
                </a:br>
                <a:r>
                  <a:rPr lang="en-US" sz="2500" dirty="0" smtClean="0"/>
                  <a:t>exclusive decays</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9416" y="990600"/>
                <a:ext cx="4343400" cy="4525963"/>
              </a:xfrm>
              <a:blipFill>
                <a:blip r:embed="rId2"/>
                <a:stretch>
                  <a:fillRect l="-309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10</a:t>
            </a:r>
            <a:endParaRPr lang="en-US" dirty="0"/>
          </a:p>
        </p:txBody>
      </p:sp>
      <p:pic>
        <p:nvPicPr>
          <p:cNvPr id="6" name="Picture 5"/>
          <p:cNvPicPr>
            <a:picLocks noChangeAspect="1"/>
          </p:cNvPicPr>
          <p:nvPr/>
        </p:nvPicPr>
        <p:blipFill>
          <a:blip r:embed="rId3"/>
          <a:stretch>
            <a:fillRect/>
          </a:stretch>
        </p:blipFill>
        <p:spPr>
          <a:xfrm>
            <a:off x="4038600" y="1740417"/>
            <a:ext cx="4724400" cy="2976588"/>
          </a:xfrm>
          <a:prstGeom prst="rect">
            <a:avLst/>
          </a:prstGeom>
        </p:spPr>
      </p:pic>
      <p:sp>
        <p:nvSpPr>
          <p:cNvPr id="7" name="Rectangle 6"/>
          <p:cNvSpPr/>
          <p:nvPr/>
        </p:nvSpPr>
        <p:spPr>
          <a:xfrm>
            <a:off x="199416" y="1066800"/>
            <a:ext cx="8915400" cy="523220"/>
          </a:xfrm>
          <a:prstGeom prst="rect">
            <a:avLst/>
          </a:prstGeom>
        </p:spPr>
        <p:txBody>
          <a:bodyPr wrap="square">
            <a:spAutoFit/>
          </a:bodyPr>
          <a:lstStyle/>
          <a:p>
            <a:r>
              <a:rPr lang="en-US" sz="2700" dirty="0">
                <a:solidFill>
                  <a:srgbClr val="FFFFCC"/>
                </a:solidFill>
                <a:latin typeface="Times New Roman" panose="02020603050405020304" pitchFamily="18" charset="0"/>
                <a:cs typeface="Times New Roman" panose="02020603050405020304" pitchFamily="18" charset="0"/>
              </a:rPr>
              <a:t>LHCb is the experiment devoted to heavy flavor at the LHC</a:t>
            </a:r>
          </a:p>
        </p:txBody>
      </p:sp>
      <p:pic>
        <p:nvPicPr>
          <p:cNvPr id="10" name="Picture 11" descr="threeGenerations"/>
          <p:cNvPicPr>
            <a:picLocks noChangeAspect="1" noChangeArrowheads="1"/>
          </p:cNvPicPr>
          <p:nvPr/>
        </p:nvPicPr>
        <p:blipFill>
          <a:blip r:embed="rId4">
            <a:extLst>
              <a:ext uri="{28A0092B-C50C-407E-A947-70E740481C1C}">
                <a14:useLocalDpi xmlns:a14="http://schemas.microsoft.com/office/drawing/2010/main" val="0"/>
              </a:ext>
            </a:extLst>
          </a:blip>
          <a:srcRect b="53999"/>
          <a:stretch>
            <a:fillRect/>
          </a:stretch>
        </p:blipFill>
        <p:spPr bwMode="auto">
          <a:xfrm>
            <a:off x="838200" y="5257800"/>
            <a:ext cx="1934184" cy="11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209800" y="5875628"/>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Autofit/>
          </a:bodyPr>
          <a:lstStyle/>
          <a:p>
            <a:r>
              <a:rPr lang="en-US" sz="3800" dirty="0"/>
              <a:t>The Large Hadron Collider beauty experiment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9416" y="990600"/>
                <a:ext cx="4343400" cy="4525963"/>
              </a:xfrm>
            </p:spPr>
            <p:txBody>
              <a:bodyPr>
                <a:normAutofit/>
              </a:bodyPr>
              <a:lstStyle/>
              <a:p>
                <a:pPr marL="0" indent="0">
                  <a:buNone/>
                </a:pPr>
                <a:endParaRPr lang="en-US" dirty="0" smtClean="0"/>
              </a:p>
              <a:p>
                <a:pPr marL="0" indent="0">
                  <a:buNone/>
                </a:pPr>
                <a:r>
                  <a:rPr lang="en-US" sz="2900" dirty="0" smtClean="0"/>
                  <a:t>Detector design:</a:t>
                </a:r>
              </a:p>
              <a:p>
                <a:r>
                  <a:rPr lang="en-US" sz="2500" dirty="0" smtClean="0"/>
                  <a:t>Forward geometry (close </a:t>
                </a:r>
                <a:br>
                  <a:rPr lang="en-US" sz="2500" dirty="0" smtClean="0"/>
                </a:br>
                <a:r>
                  <a:rPr lang="en-US" sz="2500" dirty="0" smtClean="0"/>
                  <a:t>to beam pipe) to </a:t>
                </a:r>
                <a:br>
                  <a:rPr lang="en-US" sz="2500" dirty="0" smtClean="0"/>
                </a:br>
                <a:r>
                  <a:rPr lang="en-US" sz="2500" dirty="0" smtClean="0"/>
                  <a:t>optimize acceptance for</a:t>
                </a:r>
                <a:br>
                  <a:rPr lang="en-US" sz="2500" dirty="0" smtClean="0"/>
                </a:br>
                <a:r>
                  <a:rPr lang="en-US" sz="2500" dirty="0" smtClean="0"/>
                  <a:t> </a:t>
                </a:r>
                <a14:m>
                  <m:oMath xmlns:m="http://schemas.openxmlformats.org/officeDocument/2006/math">
                    <m:r>
                      <a:rPr lang="en-US" sz="2500" b="0" i="1" smtClean="0">
                        <a:latin typeface="Cambria Math" panose="02040503050406030204" pitchFamily="18" charset="0"/>
                      </a:rPr>
                      <m:t>𝑏</m:t>
                    </m:r>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𝑏</m:t>
                        </m:r>
                      </m:e>
                    </m:acc>
                  </m:oMath>
                </a14:m>
                <a:r>
                  <a:rPr lang="en-US" sz="2500" dirty="0" smtClean="0"/>
                  <a:t> pairs: </a:t>
                </a:r>
                <a14:m>
                  <m:oMath xmlns:m="http://schemas.openxmlformats.org/officeDocument/2006/math">
                    <m:r>
                      <a:rPr lang="en-US" sz="2500" b="0" i="1" smtClean="0">
                        <a:latin typeface="Cambria Math" panose="02040503050406030204" pitchFamily="18" charset="0"/>
                      </a:rPr>
                      <m:t>2&lt;</m:t>
                    </m:r>
                    <m:r>
                      <a:rPr lang="en-US" sz="2500" b="0" i="1" smtClean="0">
                        <a:latin typeface="Cambria Math" panose="02040503050406030204" pitchFamily="18" charset="0"/>
                      </a:rPr>
                      <m:t>𝜂</m:t>
                    </m:r>
                    <m:r>
                      <a:rPr lang="en-US" sz="2500" b="0" i="1" smtClean="0">
                        <a:latin typeface="Cambria Math" panose="02040503050406030204" pitchFamily="18" charset="0"/>
                      </a:rPr>
                      <m:t>&lt;5</m:t>
                    </m:r>
                  </m:oMath>
                </a14:m>
                <a:endParaRPr lang="en-US" sz="2500" b="0" dirty="0" smtClean="0"/>
              </a:p>
              <a:p>
                <a:r>
                  <a:rPr lang="en-US" sz="2500" dirty="0" smtClean="0"/>
                  <a:t>Particle ID: Excellent capabilities to select </a:t>
                </a:r>
                <a:br>
                  <a:rPr lang="en-US" sz="2500" dirty="0" smtClean="0"/>
                </a:br>
                <a:r>
                  <a:rPr lang="en-US" sz="2500" dirty="0" smtClean="0"/>
                  <a:t>exclusive decays</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9416" y="990600"/>
                <a:ext cx="4343400" cy="4525963"/>
              </a:xfrm>
              <a:blipFill>
                <a:blip r:embed="rId2"/>
                <a:stretch>
                  <a:fillRect l="-309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10</a:t>
            </a:r>
            <a:endParaRPr lang="en-US" dirty="0"/>
          </a:p>
        </p:txBody>
      </p:sp>
      <p:pic>
        <p:nvPicPr>
          <p:cNvPr id="6" name="Picture 5"/>
          <p:cNvPicPr>
            <a:picLocks noChangeAspect="1"/>
          </p:cNvPicPr>
          <p:nvPr/>
        </p:nvPicPr>
        <p:blipFill>
          <a:blip r:embed="rId3"/>
          <a:stretch>
            <a:fillRect/>
          </a:stretch>
        </p:blipFill>
        <p:spPr>
          <a:xfrm>
            <a:off x="4038600" y="1740417"/>
            <a:ext cx="4724400" cy="2976588"/>
          </a:xfrm>
          <a:prstGeom prst="rect">
            <a:avLst/>
          </a:prstGeom>
        </p:spPr>
      </p:pic>
      <p:sp>
        <p:nvSpPr>
          <p:cNvPr id="7" name="Rectangle 6"/>
          <p:cNvSpPr/>
          <p:nvPr/>
        </p:nvSpPr>
        <p:spPr>
          <a:xfrm>
            <a:off x="199416" y="1066800"/>
            <a:ext cx="8915400" cy="523220"/>
          </a:xfrm>
          <a:prstGeom prst="rect">
            <a:avLst/>
          </a:prstGeom>
        </p:spPr>
        <p:txBody>
          <a:bodyPr wrap="square">
            <a:spAutoFit/>
          </a:bodyPr>
          <a:lstStyle/>
          <a:p>
            <a:r>
              <a:rPr lang="en-US" sz="2700" dirty="0">
                <a:solidFill>
                  <a:srgbClr val="FFFFCC"/>
                </a:solidFill>
                <a:latin typeface="Times New Roman" panose="02020603050405020304" pitchFamily="18" charset="0"/>
                <a:cs typeface="Times New Roman" panose="02020603050405020304" pitchFamily="18" charset="0"/>
              </a:rPr>
              <a:t>LHCb is the experiment devoted to heavy flavor at the LHC</a:t>
            </a:r>
          </a:p>
        </p:txBody>
      </p:sp>
      <p:sp>
        <p:nvSpPr>
          <p:cNvPr id="8" name="TextBox 7"/>
          <p:cNvSpPr txBox="1"/>
          <p:nvPr/>
        </p:nvSpPr>
        <p:spPr>
          <a:xfrm>
            <a:off x="2895600" y="4754420"/>
            <a:ext cx="6200736" cy="1661993"/>
          </a:xfrm>
          <a:prstGeom prst="rect">
            <a:avLst/>
          </a:prstGeom>
          <a:noFill/>
          <a:ln>
            <a:solidFill>
              <a:srgbClr val="FFFFCC"/>
            </a:solidFill>
          </a:ln>
        </p:spPr>
        <p:txBody>
          <a:bodyPr wrap="non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Some features specifically attractive for hadronization:</a:t>
            </a:r>
          </a:p>
          <a:p>
            <a:pPr marL="285750" indent="-28575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Full jet reconstruction with tracking, ECAL, HCAL</a:t>
            </a:r>
          </a:p>
          <a:p>
            <a:pPr marL="742950" lvl="1" indent="-28575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Identification of jets from charm and beauty quarks</a:t>
            </a:r>
          </a:p>
          <a:p>
            <a:pPr marL="285750" indent="-28575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Charged hadron identification from 2 &lt; </a:t>
            </a:r>
            <a:r>
              <a:rPr lang="en-US" sz="2000" i="1" dirty="0" smtClean="0">
                <a:solidFill>
                  <a:srgbClr val="FFFFCC"/>
                </a:solidFill>
                <a:latin typeface="Times New Roman" panose="02020603050405020304" pitchFamily="18" charset="0"/>
                <a:cs typeface="Times New Roman" panose="02020603050405020304" pitchFamily="18" charset="0"/>
              </a:rPr>
              <a:t>p</a:t>
            </a:r>
            <a:r>
              <a:rPr lang="en-US" sz="2000" dirty="0" smtClean="0">
                <a:solidFill>
                  <a:srgbClr val="FFFFCC"/>
                </a:solidFill>
                <a:latin typeface="Times New Roman" panose="02020603050405020304" pitchFamily="18" charset="0"/>
                <a:cs typeface="Times New Roman" panose="02020603050405020304" pitchFamily="18" charset="0"/>
              </a:rPr>
              <a:t> &lt; 100 GeV </a:t>
            </a:r>
          </a:p>
          <a:p>
            <a:r>
              <a:rPr lang="en-US" sz="2100" dirty="0" smtClean="0">
                <a:solidFill>
                  <a:srgbClr val="FFFFCC"/>
                </a:solidFill>
                <a:latin typeface="Times New Roman" panose="02020603050405020304" pitchFamily="18" charset="0"/>
                <a:cs typeface="Times New Roman" panose="02020603050405020304" pitchFamily="18" charset="0"/>
              </a:rPr>
              <a:t>Can study identified particle distributions within jets!</a:t>
            </a:r>
            <a:endParaRPr lang="en-US" sz="2100" dirty="0">
              <a:solidFill>
                <a:srgbClr val="FFFFCC"/>
              </a:solidFill>
              <a:latin typeface="Times New Roman" panose="02020603050405020304" pitchFamily="18" charset="0"/>
              <a:cs typeface="Times New Roman" panose="02020603050405020304" pitchFamily="18" charset="0"/>
            </a:endParaRPr>
          </a:p>
        </p:txBody>
      </p:sp>
      <p:pic>
        <p:nvPicPr>
          <p:cNvPr id="10" name="Picture 11" descr="threeGenerations"/>
          <p:cNvPicPr>
            <a:picLocks noChangeAspect="1" noChangeArrowheads="1"/>
          </p:cNvPicPr>
          <p:nvPr/>
        </p:nvPicPr>
        <p:blipFill>
          <a:blip r:embed="rId4">
            <a:extLst>
              <a:ext uri="{28A0092B-C50C-407E-A947-70E740481C1C}">
                <a14:useLocalDpi xmlns:a14="http://schemas.microsoft.com/office/drawing/2010/main" val="0"/>
              </a:ext>
            </a:extLst>
          </a:blip>
          <a:srcRect b="53999"/>
          <a:stretch>
            <a:fillRect/>
          </a:stretch>
        </p:blipFill>
        <p:spPr bwMode="auto">
          <a:xfrm>
            <a:off x="838200" y="5257800"/>
            <a:ext cx="1934184" cy="11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209800" y="5875628"/>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6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hcb at lh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02" b="1846"/>
          <a:stretch/>
        </p:blipFill>
        <p:spPr bwMode="auto">
          <a:xfrm>
            <a:off x="457200" y="381000"/>
            <a:ext cx="8255635" cy="606655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C. Aidala, UMich, September 11, 2019</a:t>
            </a:r>
            <a:endParaRPr lang="en-US"/>
          </a:p>
        </p:txBody>
      </p:sp>
      <p:sp>
        <p:nvSpPr>
          <p:cNvPr id="3" name="Slide Number Placeholder 2"/>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2011825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14400"/>
            <a:ext cx="6665288" cy="3832541"/>
          </a:xfrm>
          <a:prstGeom prst="rect">
            <a:avLst/>
          </a:prstGeom>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LHCb Collaboration</a:t>
            </a:r>
            <a:endParaRPr lang="en-US" dirty="0"/>
          </a:p>
        </p:txBody>
      </p:sp>
      <p:sp>
        <p:nvSpPr>
          <p:cNvPr id="3" name="Content Placeholder 2"/>
          <p:cNvSpPr>
            <a:spLocks noGrp="1"/>
          </p:cNvSpPr>
          <p:nvPr>
            <p:ph idx="1"/>
          </p:nvPr>
        </p:nvSpPr>
        <p:spPr>
          <a:xfrm>
            <a:off x="457200" y="4876800"/>
            <a:ext cx="8229600" cy="1401763"/>
          </a:xfrm>
        </p:spPr>
        <p:txBody>
          <a:bodyPr>
            <a:normAutofit fontScale="70000" lnSpcReduction="20000"/>
          </a:bodyPr>
          <a:lstStyle/>
          <a:p>
            <a:r>
              <a:rPr lang="en-US" dirty="0" smtClean="0"/>
              <a:t>~850 scientists from 79 institutions in 18 countries</a:t>
            </a:r>
          </a:p>
          <a:p>
            <a:pPr lvl="1"/>
            <a:r>
              <a:rPr lang="en-US" dirty="0" smtClean="0"/>
              <a:t>The “small” LHC experiment!</a:t>
            </a:r>
          </a:p>
          <a:p>
            <a:r>
              <a:rPr lang="en-US" dirty="0"/>
              <a:t>U-M officially admitted as new collaborating institution Sep 2017</a:t>
            </a:r>
          </a:p>
          <a:p>
            <a:pPr lvl="1"/>
            <a:r>
              <a:rPr lang="en-US" dirty="0"/>
              <a:t>First nuclear-funded group in U.S. for LHCb (NSF)</a:t>
            </a: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288737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Studying hadronization in jets: Forward Z </a:t>
            </a:r>
            <a:r>
              <a:rPr lang="en-US" dirty="0" err="1" smtClean="0"/>
              <a:t>boson+jet</a:t>
            </a:r>
            <a:endParaRPr lang="en-US" dirty="0"/>
          </a:p>
        </p:txBody>
      </p:sp>
      <p:sp>
        <p:nvSpPr>
          <p:cNvPr id="3" name="Content Placeholder 2"/>
          <p:cNvSpPr>
            <a:spLocks noGrp="1"/>
          </p:cNvSpPr>
          <p:nvPr>
            <p:ph idx="1"/>
          </p:nvPr>
        </p:nvSpPr>
        <p:spPr>
          <a:xfrm>
            <a:off x="457200" y="1600200"/>
            <a:ext cx="3200400" cy="4525963"/>
          </a:xfrm>
        </p:spPr>
        <p:txBody>
          <a:bodyPr>
            <a:normAutofit fontScale="85000" lnSpcReduction="20000"/>
          </a:bodyPr>
          <a:lstStyle/>
          <a:p>
            <a:r>
              <a:rPr lang="en-US" dirty="0" smtClean="0"/>
              <a:t>Z </a:t>
            </a:r>
            <a:r>
              <a:rPr lang="en-US" dirty="0" err="1" smtClean="0"/>
              <a:t>boson+jet</a:t>
            </a:r>
            <a:r>
              <a:rPr lang="en-US" dirty="0" smtClean="0"/>
              <a:t> is predominantly sensitive to quark jets</a:t>
            </a:r>
          </a:p>
          <a:p>
            <a:endParaRPr lang="en-US" dirty="0" smtClean="0"/>
          </a:p>
          <a:p>
            <a:r>
              <a:rPr lang="en-US" dirty="0" smtClean="0"/>
              <a:t>Forward kinematics further increases fraction of </a:t>
            </a:r>
            <a:r>
              <a:rPr lang="en-US" i="1" dirty="0" smtClean="0"/>
              <a:t>light</a:t>
            </a:r>
            <a:r>
              <a:rPr lang="en-US" dirty="0" smtClean="0"/>
              <a:t> quark jets, in particular up and down flavored quarks</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13</a:t>
            </a:r>
            <a:endParaRPr lang="en-US" dirty="0"/>
          </a:p>
        </p:txBody>
      </p:sp>
      <p:pic>
        <p:nvPicPr>
          <p:cNvPr id="8" name="Picture 7"/>
          <p:cNvPicPr>
            <a:picLocks noChangeAspect="1"/>
          </p:cNvPicPr>
          <p:nvPr/>
        </p:nvPicPr>
        <p:blipFill>
          <a:blip r:embed="rId2"/>
          <a:stretch>
            <a:fillRect/>
          </a:stretch>
        </p:blipFill>
        <p:spPr>
          <a:xfrm>
            <a:off x="4090574" y="2648428"/>
            <a:ext cx="4682279" cy="3599972"/>
          </a:xfrm>
          <a:prstGeom prst="rect">
            <a:avLst/>
          </a:prstGeom>
        </p:spPr>
      </p:pic>
      <p:pic>
        <p:nvPicPr>
          <p:cNvPr id="7" name="Picture 6"/>
          <p:cNvPicPr>
            <a:picLocks noChangeAspect="1"/>
          </p:cNvPicPr>
          <p:nvPr/>
        </p:nvPicPr>
        <p:blipFill>
          <a:blip r:embed="rId3"/>
          <a:stretch>
            <a:fillRect/>
          </a:stretch>
        </p:blipFill>
        <p:spPr>
          <a:xfrm>
            <a:off x="6019800" y="889160"/>
            <a:ext cx="2696308" cy="1473040"/>
          </a:xfrm>
          <a:prstGeom prst="rect">
            <a:avLst/>
          </a:prstGeom>
        </p:spPr>
      </p:pic>
      <p:sp>
        <p:nvSpPr>
          <p:cNvPr id="10" name="TextBox 9"/>
          <p:cNvSpPr txBox="1"/>
          <p:nvPr/>
        </p:nvSpPr>
        <p:spPr>
          <a:xfrm>
            <a:off x="6063657" y="990600"/>
            <a:ext cx="337143" cy="369332"/>
          </a:xfrm>
          <a:prstGeom prst="rect">
            <a:avLst/>
          </a:prstGeom>
          <a:noFill/>
        </p:spPr>
        <p:txBody>
          <a:bodyPr wrap="none" rtlCol="0">
            <a:spAutoFit/>
          </a:bodyPr>
          <a:lstStyle/>
          <a:p>
            <a:r>
              <a:rPr lang="en-US" dirty="0" smtClean="0"/>
              <a:t>q</a:t>
            </a:r>
            <a:endParaRPr lang="en-US" dirty="0"/>
          </a:p>
        </p:txBody>
      </p:sp>
      <p:sp>
        <p:nvSpPr>
          <p:cNvPr id="11" name="TextBox 10"/>
          <p:cNvSpPr txBox="1"/>
          <p:nvPr/>
        </p:nvSpPr>
        <p:spPr>
          <a:xfrm>
            <a:off x="6063657" y="1771072"/>
            <a:ext cx="337143" cy="369332"/>
          </a:xfrm>
          <a:prstGeom prst="rect">
            <a:avLst/>
          </a:prstGeom>
          <a:noFill/>
        </p:spPr>
        <p:txBody>
          <a:bodyPr wrap="none" rtlCol="0">
            <a:spAutoFit/>
          </a:bodyPr>
          <a:lstStyle/>
          <a:p>
            <a:r>
              <a:rPr lang="en-US" dirty="0" smtClean="0"/>
              <a:t>q</a:t>
            </a:r>
            <a:endParaRPr lang="en-US" dirty="0"/>
          </a:p>
        </p:txBody>
      </p:sp>
      <p:sp>
        <p:nvSpPr>
          <p:cNvPr id="12" name="TextBox 11"/>
          <p:cNvSpPr txBox="1"/>
          <p:nvPr/>
        </p:nvSpPr>
        <p:spPr>
          <a:xfrm>
            <a:off x="8349657" y="1752600"/>
            <a:ext cx="337143" cy="369332"/>
          </a:xfrm>
          <a:prstGeom prst="rect">
            <a:avLst/>
          </a:prstGeom>
          <a:noFill/>
        </p:spPr>
        <p:txBody>
          <a:bodyPr wrap="none" rtlCol="0">
            <a:spAutoFit/>
          </a:bodyPr>
          <a:lstStyle/>
          <a:p>
            <a:r>
              <a:rPr lang="en-US" dirty="0" smtClean="0"/>
              <a:t>q</a:t>
            </a:r>
            <a:endParaRPr lang="en-US" dirty="0"/>
          </a:p>
        </p:txBody>
      </p:sp>
      <p:sp>
        <p:nvSpPr>
          <p:cNvPr id="13" name="TextBox 12"/>
          <p:cNvSpPr txBox="1"/>
          <p:nvPr/>
        </p:nvSpPr>
        <p:spPr>
          <a:xfrm>
            <a:off x="7721585" y="993032"/>
            <a:ext cx="337143" cy="369332"/>
          </a:xfrm>
          <a:prstGeom prst="rect">
            <a:avLst/>
          </a:prstGeom>
          <a:noFill/>
        </p:spPr>
        <p:txBody>
          <a:bodyPr wrap="none" rtlCol="0">
            <a:spAutoFit/>
          </a:bodyPr>
          <a:lstStyle/>
          <a:p>
            <a:r>
              <a:rPr lang="en-US" dirty="0" smtClean="0"/>
              <a:t>q</a:t>
            </a:r>
            <a:endParaRPr lang="en-US" dirty="0"/>
          </a:p>
        </p:txBody>
      </p:sp>
      <p:sp>
        <p:nvSpPr>
          <p:cNvPr id="14" name="TextBox 13"/>
          <p:cNvSpPr txBox="1"/>
          <p:nvPr/>
        </p:nvSpPr>
        <p:spPr>
          <a:xfrm>
            <a:off x="7620000" y="1755032"/>
            <a:ext cx="293670" cy="369332"/>
          </a:xfrm>
          <a:prstGeom prst="rect">
            <a:avLst/>
          </a:prstGeom>
          <a:noFill/>
        </p:spPr>
        <p:txBody>
          <a:bodyPr wrap="none" rtlCol="0">
            <a:spAutoFit/>
          </a:bodyPr>
          <a:lstStyle/>
          <a:p>
            <a:r>
              <a:rPr lang="en-US" dirty="0" smtClean="0"/>
              <a:t>g</a:t>
            </a:r>
            <a:endParaRPr lang="en-US" dirty="0"/>
          </a:p>
        </p:txBody>
      </p:sp>
      <p:sp>
        <p:nvSpPr>
          <p:cNvPr id="15" name="TextBox 14"/>
          <p:cNvSpPr txBox="1"/>
          <p:nvPr/>
        </p:nvSpPr>
        <p:spPr>
          <a:xfrm>
            <a:off x="6809508" y="1752600"/>
            <a:ext cx="293670" cy="369332"/>
          </a:xfrm>
          <a:prstGeom prst="rect">
            <a:avLst/>
          </a:prstGeom>
          <a:noFill/>
        </p:spPr>
        <p:txBody>
          <a:bodyPr wrap="none" rtlCol="0">
            <a:spAutoFit/>
          </a:bodyPr>
          <a:lstStyle/>
          <a:p>
            <a:r>
              <a:rPr lang="en-US" dirty="0" smtClean="0"/>
              <a:t>g</a:t>
            </a:r>
            <a:endParaRPr lang="en-US" dirty="0"/>
          </a:p>
        </p:txBody>
      </p:sp>
      <p:sp>
        <p:nvSpPr>
          <p:cNvPr id="16" name="TextBox 15"/>
          <p:cNvSpPr txBox="1"/>
          <p:nvPr/>
        </p:nvSpPr>
        <p:spPr>
          <a:xfrm>
            <a:off x="6792930" y="990600"/>
            <a:ext cx="292068" cy="369332"/>
          </a:xfrm>
          <a:prstGeom prst="rect">
            <a:avLst/>
          </a:prstGeom>
          <a:noFill/>
        </p:spPr>
        <p:txBody>
          <a:bodyPr wrap="none" rtlCol="0">
            <a:spAutoFit/>
          </a:bodyPr>
          <a:lstStyle/>
          <a:p>
            <a:r>
              <a:rPr lang="en-US" dirty="0" smtClean="0"/>
              <a:t>Z</a:t>
            </a:r>
            <a:endParaRPr lang="en-US" dirty="0"/>
          </a:p>
        </p:txBody>
      </p:sp>
      <p:sp>
        <p:nvSpPr>
          <p:cNvPr id="17" name="TextBox 16"/>
          <p:cNvSpPr txBox="1"/>
          <p:nvPr/>
        </p:nvSpPr>
        <p:spPr>
          <a:xfrm>
            <a:off x="8394732" y="1018308"/>
            <a:ext cx="292068" cy="369332"/>
          </a:xfrm>
          <a:prstGeom prst="rect">
            <a:avLst/>
          </a:prstGeom>
          <a:noFill/>
        </p:spPr>
        <p:txBody>
          <a:bodyPr wrap="none" rtlCol="0">
            <a:spAutoFit/>
          </a:bodyPr>
          <a:lstStyle/>
          <a:p>
            <a:r>
              <a:rPr lang="en-US" dirty="0" smtClean="0"/>
              <a:t>Z</a:t>
            </a:r>
            <a:endParaRPr lang="en-US" dirty="0"/>
          </a:p>
        </p:txBody>
      </p:sp>
      <p:pic>
        <p:nvPicPr>
          <p:cNvPr id="18" name="Picture 11" descr="threeGenerations"/>
          <p:cNvPicPr>
            <a:picLocks noChangeAspect="1" noChangeArrowheads="1"/>
          </p:cNvPicPr>
          <p:nvPr/>
        </p:nvPicPr>
        <p:blipFill>
          <a:blip r:embed="rId4">
            <a:extLst>
              <a:ext uri="{28A0092B-C50C-407E-A947-70E740481C1C}">
                <a14:useLocalDpi xmlns:a14="http://schemas.microsoft.com/office/drawing/2010/main" val="0"/>
              </a:ext>
            </a:extLst>
          </a:blip>
          <a:srcRect b="53999"/>
          <a:stretch>
            <a:fillRect/>
          </a:stretch>
        </p:blipFill>
        <p:spPr bwMode="auto">
          <a:xfrm>
            <a:off x="1939903" y="5512109"/>
            <a:ext cx="1934184" cy="11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95653" y="5715000"/>
            <a:ext cx="544795"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0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564229" name="Picture 5" descr="Image result for us department of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31938"/>
            <a:ext cx="376237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564231" name="Picture 7" descr="Image result for national science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8629"/>
            <a:ext cx="3771900" cy="120967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1" descr="Image result for sloan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3" descr="Image result for sloan found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Image result for sloan found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35527" y="4763869"/>
            <a:ext cx="4021037" cy="769441"/>
          </a:xfrm>
          <a:prstGeom prst="rect">
            <a:avLst/>
          </a:prstGeom>
          <a:solidFill>
            <a:schemeClr val="bg1"/>
          </a:solidFill>
        </p:spPr>
        <p:txBody>
          <a:bodyPr wrap="none" rtlCol="0">
            <a:spAutoFit/>
          </a:bodyPr>
          <a:lstStyle/>
          <a:p>
            <a:r>
              <a:rPr lang="en-US" sz="2200" dirty="0" smtClean="0">
                <a:solidFill>
                  <a:srgbClr val="000099"/>
                </a:solidFill>
              </a:rPr>
              <a:t>University of Michigan </a:t>
            </a:r>
          </a:p>
          <a:p>
            <a:r>
              <a:rPr lang="en-US" sz="2200" dirty="0" smtClean="0">
                <a:solidFill>
                  <a:srgbClr val="000099"/>
                </a:solidFill>
              </a:rPr>
              <a:t>Associate Professor Support Fund</a:t>
            </a:r>
            <a:endParaRPr lang="en-US" sz="2200" dirty="0">
              <a:solidFill>
                <a:srgbClr val="000099"/>
              </a:solidFill>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bwMode="auto">
          <a:xfrm>
            <a:off x="3088776" y="3200400"/>
            <a:ext cx="4038600" cy="914400"/>
          </a:xfrm>
          <a:prstGeom prst="rect">
            <a:avLst/>
          </a:prstGeom>
          <a:noFill/>
          <a:ln>
            <a:noFill/>
          </a:ln>
        </p:spPr>
      </p:pic>
      <p:pic>
        <p:nvPicPr>
          <p:cNvPr id="607234" name="Picture 2" descr="DOS-Seal-Gold-Ty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091567"/>
            <a:ext cx="1259976" cy="125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236" name="Picture 4" descr="https://mitechnews.com/wp-content/uploads/2017/11/m-cub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5903" y="4538464"/>
            <a:ext cx="2598897" cy="146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65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Studying hadronization in jets: Forward Z </a:t>
            </a:r>
            <a:r>
              <a:rPr lang="en-US" dirty="0" err="1" smtClean="0"/>
              <a:t>boson+jet</a:t>
            </a:r>
            <a:endParaRPr lang="en-US" dirty="0"/>
          </a:p>
        </p:txBody>
      </p:sp>
      <p:sp>
        <p:nvSpPr>
          <p:cNvPr id="3" name="Content Placeholder 2"/>
          <p:cNvSpPr>
            <a:spLocks noGrp="1"/>
          </p:cNvSpPr>
          <p:nvPr>
            <p:ph idx="1"/>
          </p:nvPr>
        </p:nvSpPr>
        <p:spPr>
          <a:xfrm>
            <a:off x="457200" y="1600200"/>
            <a:ext cx="3200400" cy="4525963"/>
          </a:xfrm>
        </p:spPr>
        <p:txBody>
          <a:bodyPr>
            <a:normAutofit fontScale="62500" lnSpcReduction="20000"/>
          </a:bodyPr>
          <a:lstStyle/>
          <a:p>
            <a:r>
              <a:rPr lang="en-US" dirty="0"/>
              <a:t>LHCb previously measured the forward </a:t>
            </a:r>
            <a:r>
              <a:rPr lang="en-US" dirty="0" err="1"/>
              <a:t>Z+jet</a:t>
            </a:r>
            <a:r>
              <a:rPr lang="en-US" dirty="0"/>
              <a:t> cross section</a:t>
            </a:r>
          </a:p>
          <a:p>
            <a:pPr lvl="1"/>
            <a:r>
              <a:rPr lang="en-US" dirty="0"/>
              <a:t>JHEP 05, 131 (2016)</a:t>
            </a:r>
          </a:p>
          <a:p>
            <a:endParaRPr lang="en-US" dirty="0"/>
          </a:p>
          <a:p>
            <a:r>
              <a:rPr lang="en-US" dirty="0"/>
              <a:t>Now have measured charged hadron distributions within the jet, in the same data set </a:t>
            </a:r>
          </a:p>
          <a:p>
            <a:pPr lvl="1"/>
            <a:r>
              <a:rPr lang="en-US" dirty="0"/>
              <a:t>arXiv:1904.08878</a:t>
            </a:r>
          </a:p>
          <a:p>
            <a:r>
              <a:rPr lang="en-US" dirty="0"/>
              <a:t>First measurement at the LHC of charged hadrons within Z-tagged jets</a:t>
            </a:r>
          </a:p>
          <a:p>
            <a:r>
              <a:rPr lang="en-US" dirty="0"/>
              <a:t>First measurement at the LHC of charged hadrons-in-jets at forward rapidity</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14</a:t>
            </a:r>
            <a:endParaRPr lang="en-US" dirty="0"/>
          </a:p>
        </p:txBody>
      </p:sp>
      <p:pic>
        <p:nvPicPr>
          <p:cNvPr id="26" name="Picture 25"/>
          <p:cNvPicPr>
            <a:picLocks noChangeAspect="1"/>
          </p:cNvPicPr>
          <p:nvPr/>
        </p:nvPicPr>
        <p:blipFill>
          <a:blip r:embed="rId2"/>
          <a:stretch>
            <a:fillRect/>
          </a:stretch>
        </p:blipFill>
        <p:spPr>
          <a:xfrm>
            <a:off x="3810000" y="1600200"/>
            <a:ext cx="4942602" cy="4509384"/>
          </a:xfrm>
          <a:prstGeom prst="rect">
            <a:avLst/>
          </a:prstGeom>
        </p:spPr>
      </p:pic>
    </p:spTree>
    <p:extLst>
      <p:ext uri="{BB962C8B-B14F-4D97-AF65-F5344CB8AC3E}">
        <p14:creationId xmlns:p14="http://schemas.microsoft.com/office/powerpoint/2010/main" val="222813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Charged hadrons in jets: Observables</a:t>
            </a:r>
            <a:endParaRPr lang="en-US" dirty="0"/>
          </a:p>
        </p:txBody>
      </p:sp>
      <p:sp>
        <p:nvSpPr>
          <p:cNvPr id="3" name="Content Placeholder 2"/>
          <p:cNvSpPr>
            <a:spLocks noGrp="1"/>
          </p:cNvSpPr>
          <p:nvPr>
            <p:ph idx="1"/>
          </p:nvPr>
        </p:nvSpPr>
        <p:spPr>
          <a:xfrm>
            <a:off x="457200" y="1355725"/>
            <a:ext cx="4191000" cy="4892675"/>
          </a:xfrm>
        </p:spPr>
        <p:txBody>
          <a:bodyPr>
            <a:normAutofit fontScale="55000" lnSpcReduction="20000"/>
          </a:bodyPr>
          <a:lstStyle/>
          <a:p>
            <a:r>
              <a:rPr lang="en-US" dirty="0" smtClean="0"/>
              <a:t>Longitudinal momentum fraction z</a:t>
            </a:r>
          </a:p>
          <a:p>
            <a:pPr lvl="1"/>
            <a:r>
              <a:rPr lang="en-US" dirty="0" smtClean="0"/>
              <a:t>Historically, this has typically been the only observable considered</a:t>
            </a:r>
          </a:p>
          <a:p>
            <a:r>
              <a:rPr lang="en-US" dirty="0" smtClean="0"/>
              <a:t>Transverse momentum with respect to jet axis </a:t>
            </a:r>
            <a:r>
              <a:rPr lang="en-US" dirty="0" err="1" smtClean="0"/>
              <a:t>j</a:t>
            </a:r>
            <a:r>
              <a:rPr lang="en-US" baseline="-25000" dirty="0" err="1" smtClean="0"/>
              <a:t>T</a:t>
            </a:r>
            <a:endParaRPr lang="en-US" baseline="-25000" dirty="0" smtClean="0"/>
          </a:p>
          <a:p>
            <a:r>
              <a:rPr lang="en-US" dirty="0" smtClean="0"/>
              <a:t>Radial profile r</a:t>
            </a:r>
          </a:p>
          <a:p>
            <a:pPr marL="0" indent="0">
              <a:buNone/>
            </a:pPr>
            <a:endParaRPr lang="en-US" dirty="0" smtClean="0"/>
          </a:p>
          <a:p>
            <a:pPr marL="0" indent="0">
              <a:buNone/>
            </a:pPr>
            <a:r>
              <a:rPr lang="en-US" dirty="0" smtClean="0"/>
              <a:t>Lays the foundation for a broader hadronization program at LHCb utilizing</a:t>
            </a:r>
            <a:endParaRPr lang="en-US" dirty="0"/>
          </a:p>
          <a:p>
            <a:r>
              <a:rPr lang="en-US" dirty="0" smtClean="0"/>
              <a:t>Full particle identification!</a:t>
            </a:r>
          </a:p>
          <a:p>
            <a:pPr lvl="1"/>
            <a:r>
              <a:rPr lang="en-US" dirty="0" smtClean="0"/>
              <a:t>Unprecedented within jets produced at a hadron collider</a:t>
            </a:r>
          </a:p>
          <a:p>
            <a:r>
              <a:rPr lang="en-US" dirty="0" smtClean="0"/>
              <a:t>Heavy flavor jet tagging</a:t>
            </a:r>
          </a:p>
          <a:p>
            <a:r>
              <a:rPr lang="en-US" dirty="0" smtClean="0"/>
              <a:t>Resonance production within jets</a:t>
            </a:r>
          </a:p>
          <a:p>
            <a:r>
              <a:rPr lang="en-US" dirty="0" err="1" smtClean="0"/>
              <a:t>Multiparticle</a:t>
            </a:r>
            <a:r>
              <a:rPr lang="en-US" dirty="0" smtClean="0"/>
              <a:t> correlations within a jet</a:t>
            </a:r>
          </a:p>
          <a:p>
            <a:r>
              <a:rPr lang="en-US" dirty="0" smtClean="0"/>
              <a:t>Hadron distributions in correlated jet pairs</a:t>
            </a:r>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15</a:t>
            </a:r>
            <a:endParaRPr lang="en-US" dirty="0"/>
          </a:p>
        </p:txBody>
      </p:sp>
      <p:pic>
        <p:nvPicPr>
          <p:cNvPr id="7" name="Picture 6"/>
          <p:cNvPicPr>
            <a:picLocks noChangeAspect="1"/>
          </p:cNvPicPr>
          <p:nvPr/>
        </p:nvPicPr>
        <p:blipFill>
          <a:blip r:embed="rId2"/>
          <a:stretch>
            <a:fillRect/>
          </a:stretch>
        </p:blipFill>
        <p:spPr>
          <a:xfrm>
            <a:off x="5272412" y="1280490"/>
            <a:ext cx="3520440" cy="2873422"/>
          </a:xfrm>
          <a:prstGeom prst="rect">
            <a:avLst/>
          </a:prstGeom>
        </p:spPr>
      </p:pic>
      <p:pic>
        <p:nvPicPr>
          <p:cNvPr id="8" name="Picture 7"/>
          <p:cNvPicPr>
            <a:picLocks noChangeAspect="1"/>
          </p:cNvPicPr>
          <p:nvPr/>
        </p:nvPicPr>
        <p:blipFill>
          <a:blip r:embed="rId3"/>
          <a:stretch>
            <a:fillRect/>
          </a:stretch>
        </p:blipFill>
        <p:spPr>
          <a:xfrm>
            <a:off x="4902277" y="4292054"/>
            <a:ext cx="3888954" cy="2209799"/>
          </a:xfrm>
          <a:prstGeom prst="rect">
            <a:avLst/>
          </a:prstGeom>
        </p:spPr>
      </p:pic>
      <p:sp>
        <p:nvSpPr>
          <p:cNvPr id="9" name="Rectangle 8"/>
          <p:cNvSpPr/>
          <p:nvPr/>
        </p:nvSpPr>
        <p:spPr>
          <a:xfrm>
            <a:off x="427463" y="3087716"/>
            <a:ext cx="3992137" cy="285588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3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Charged hadrons in jets: Observables</a:t>
            </a:r>
            <a:endParaRPr lang="en-US" dirty="0"/>
          </a:p>
        </p:txBody>
      </p:sp>
      <p:sp>
        <p:nvSpPr>
          <p:cNvPr id="3" name="Content Placeholder 2"/>
          <p:cNvSpPr>
            <a:spLocks noGrp="1"/>
          </p:cNvSpPr>
          <p:nvPr>
            <p:ph idx="1"/>
          </p:nvPr>
        </p:nvSpPr>
        <p:spPr>
          <a:xfrm>
            <a:off x="457200" y="1355725"/>
            <a:ext cx="4191000" cy="4892675"/>
          </a:xfrm>
        </p:spPr>
        <p:txBody>
          <a:bodyPr>
            <a:normAutofit fontScale="55000" lnSpcReduction="20000"/>
          </a:bodyPr>
          <a:lstStyle/>
          <a:p>
            <a:r>
              <a:rPr lang="en-US" dirty="0" smtClean="0"/>
              <a:t>Longitudinal momentum fraction z</a:t>
            </a:r>
          </a:p>
          <a:p>
            <a:pPr lvl="1"/>
            <a:r>
              <a:rPr lang="en-US" dirty="0" smtClean="0"/>
              <a:t>Historically, this has typically been the only observable considered</a:t>
            </a:r>
          </a:p>
          <a:p>
            <a:r>
              <a:rPr lang="en-US" dirty="0" smtClean="0"/>
              <a:t>Transverse momentum with respect to jet axis </a:t>
            </a:r>
            <a:r>
              <a:rPr lang="en-US" dirty="0" err="1" smtClean="0"/>
              <a:t>j</a:t>
            </a:r>
            <a:r>
              <a:rPr lang="en-US" baseline="-25000" dirty="0" err="1" smtClean="0"/>
              <a:t>T</a:t>
            </a:r>
            <a:endParaRPr lang="en-US" baseline="-25000" dirty="0" smtClean="0"/>
          </a:p>
          <a:p>
            <a:r>
              <a:rPr lang="en-US" dirty="0" smtClean="0"/>
              <a:t>Radial profile r</a:t>
            </a:r>
          </a:p>
          <a:p>
            <a:pPr marL="0" indent="0">
              <a:buNone/>
            </a:pPr>
            <a:endParaRPr lang="en-US" dirty="0" smtClean="0"/>
          </a:p>
          <a:p>
            <a:pPr marL="0" indent="0">
              <a:buNone/>
            </a:pPr>
            <a:r>
              <a:rPr lang="en-US" dirty="0" smtClean="0"/>
              <a:t>Lays the foundation for a broader hadronization program at LHCb utilizing</a:t>
            </a:r>
            <a:endParaRPr lang="en-US" dirty="0"/>
          </a:p>
          <a:p>
            <a:r>
              <a:rPr lang="en-US" dirty="0" smtClean="0"/>
              <a:t>Full particle identification!</a:t>
            </a:r>
          </a:p>
          <a:p>
            <a:pPr lvl="1"/>
            <a:r>
              <a:rPr lang="en-US" dirty="0" smtClean="0"/>
              <a:t>Unprecedented within jets produced at a hadron collider</a:t>
            </a:r>
          </a:p>
          <a:p>
            <a:r>
              <a:rPr lang="en-US" dirty="0" smtClean="0"/>
              <a:t>Charm- and beauty-initiated jets</a:t>
            </a:r>
          </a:p>
          <a:p>
            <a:r>
              <a:rPr lang="en-US" dirty="0" smtClean="0"/>
              <a:t>Resonance production within jets</a:t>
            </a:r>
          </a:p>
          <a:p>
            <a:r>
              <a:rPr lang="en-US" dirty="0" err="1" smtClean="0"/>
              <a:t>Multiparticle</a:t>
            </a:r>
            <a:r>
              <a:rPr lang="en-US" dirty="0" smtClean="0"/>
              <a:t> correlations within a jet</a:t>
            </a:r>
          </a:p>
          <a:p>
            <a:r>
              <a:rPr lang="en-US" dirty="0" smtClean="0"/>
              <a:t>Hadron distributions in correlated jet pairs</a:t>
            </a:r>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15</a:t>
            </a:r>
            <a:endParaRPr lang="en-US" dirty="0"/>
          </a:p>
        </p:txBody>
      </p:sp>
      <p:pic>
        <p:nvPicPr>
          <p:cNvPr id="7" name="Picture 6"/>
          <p:cNvPicPr>
            <a:picLocks noChangeAspect="1"/>
          </p:cNvPicPr>
          <p:nvPr/>
        </p:nvPicPr>
        <p:blipFill>
          <a:blip r:embed="rId2"/>
          <a:stretch>
            <a:fillRect/>
          </a:stretch>
        </p:blipFill>
        <p:spPr>
          <a:xfrm>
            <a:off x="5272412" y="1280490"/>
            <a:ext cx="3520440" cy="2873422"/>
          </a:xfrm>
          <a:prstGeom prst="rect">
            <a:avLst/>
          </a:prstGeom>
        </p:spPr>
      </p:pic>
      <p:pic>
        <p:nvPicPr>
          <p:cNvPr id="8" name="Picture 7"/>
          <p:cNvPicPr>
            <a:picLocks noChangeAspect="1"/>
          </p:cNvPicPr>
          <p:nvPr/>
        </p:nvPicPr>
        <p:blipFill>
          <a:blip r:embed="rId3"/>
          <a:stretch>
            <a:fillRect/>
          </a:stretch>
        </p:blipFill>
        <p:spPr>
          <a:xfrm>
            <a:off x="4902277" y="4292054"/>
            <a:ext cx="3888954" cy="2209799"/>
          </a:xfrm>
          <a:prstGeom prst="rect">
            <a:avLst/>
          </a:prstGeom>
        </p:spPr>
      </p:pic>
    </p:spTree>
    <p:extLst>
      <p:ext uri="{BB962C8B-B14F-4D97-AF65-F5344CB8AC3E}">
        <p14:creationId xmlns:p14="http://schemas.microsoft.com/office/powerpoint/2010/main" val="4269989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907"/>
          </a:xfrm>
        </p:spPr>
        <p:txBody>
          <a:bodyPr/>
          <a:lstStyle/>
          <a:p>
            <a:r>
              <a:rPr lang="en-US" dirty="0" smtClean="0"/>
              <a:t>Analysis</a:t>
            </a:r>
            <a:endParaRPr lang="en-US" dirty="0"/>
          </a:p>
        </p:txBody>
      </p:sp>
      <p:sp>
        <p:nvSpPr>
          <p:cNvPr id="3" name="Content Placeholder 2"/>
          <p:cNvSpPr>
            <a:spLocks noGrp="1"/>
          </p:cNvSpPr>
          <p:nvPr>
            <p:ph idx="1"/>
          </p:nvPr>
        </p:nvSpPr>
        <p:spPr>
          <a:xfrm>
            <a:off x="381000" y="1140545"/>
            <a:ext cx="8410038" cy="1526455"/>
          </a:xfrm>
        </p:spPr>
        <p:txBody>
          <a:bodyPr>
            <a:normAutofit fontScale="92500" lnSpcReduction="20000"/>
          </a:bodyPr>
          <a:lstStyle/>
          <a:p>
            <a:r>
              <a:rPr lang="en-US" dirty="0" smtClean="0"/>
              <a:t>Follow similar analysis strategy to previous ATLAS and LHCb papers</a:t>
            </a:r>
          </a:p>
          <a:p>
            <a:pPr lvl="1"/>
            <a:r>
              <a:rPr lang="en-US" sz="2400" dirty="0" smtClean="0"/>
              <a:t>ATLAS: </a:t>
            </a:r>
            <a:r>
              <a:rPr lang="en-US" sz="2400" dirty="0"/>
              <a:t>EPJC 71, 1795 (2011), NPA 978, 65 (2018</a:t>
            </a:r>
            <a:r>
              <a:rPr lang="en-US" sz="2400" dirty="0" smtClean="0"/>
              <a:t>)</a:t>
            </a:r>
          </a:p>
          <a:p>
            <a:pPr lvl="1"/>
            <a:r>
              <a:rPr lang="en-US" sz="2400" dirty="0" smtClean="0"/>
              <a:t>LHCb</a:t>
            </a:r>
            <a:r>
              <a:rPr lang="en-US" sz="2400" dirty="0"/>
              <a:t>: PRL 118, 192001 (2017)</a:t>
            </a:r>
            <a:endParaRPr lang="en-US" sz="2400" dirty="0" smtClean="0"/>
          </a:p>
          <a:p>
            <a:endParaRPr lang="en-US" sz="2900" b="0" i="1" dirty="0" smtClean="0">
              <a:latin typeface="Cambria Math" panose="02040503050406030204" pitchFamily="18" charset="0"/>
            </a:endParaRP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16</a:t>
            </a:r>
            <a:endParaRPr lang="en-US" dirty="0"/>
          </a:p>
        </p:txBody>
      </p:sp>
      <p:pic>
        <p:nvPicPr>
          <p:cNvPr id="6" name="Picture 5"/>
          <p:cNvPicPr>
            <a:picLocks noChangeAspect="1"/>
          </p:cNvPicPr>
          <p:nvPr/>
        </p:nvPicPr>
        <p:blipFill>
          <a:blip r:embed="rId2"/>
          <a:stretch>
            <a:fillRect/>
          </a:stretch>
        </p:blipFill>
        <p:spPr>
          <a:xfrm>
            <a:off x="358698" y="2895600"/>
            <a:ext cx="8495743" cy="3213820"/>
          </a:xfrm>
          <a:prstGeom prst="rect">
            <a:avLst/>
          </a:prstGeom>
        </p:spPr>
      </p:pic>
      <p:sp>
        <p:nvSpPr>
          <p:cNvPr id="7" name="TextBox 6"/>
          <p:cNvSpPr txBox="1"/>
          <p:nvPr/>
        </p:nvSpPr>
        <p:spPr>
          <a:xfrm>
            <a:off x="6573982" y="199807"/>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sp>
        <p:nvSpPr>
          <p:cNvPr id="8" name="TextBox 7"/>
          <p:cNvSpPr txBox="1"/>
          <p:nvPr/>
        </p:nvSpPr>
        <p:spPr>
          <a:xfrm>
            <a:off x="381000" y="152400"/>
            <a:ext cx="3083216" cy="369332"/>
          </a:xfrm>
          <a:prstGeom prst="rect">
            <a:avLst/>
          </a:prstGeom>
          <a:noFill/>
        </p:spPr>
        <p:txBody>
          <a:bodyPr wrap="none" rtlCol="0">
            <a:spAutoFit/>
          </a:bodyPr>
          <a:lstStyle/>
          <a:p>
            <a:r>
              <a:rPr lang="en-US" dirty="0" smtClean="0">
                <a:solidFill>
                  <a:srgbClr val="FFFFCC"/>
                </a:solidFill>
              </a:rPr>
              <a:t>Work by former PD Joe Osborn</a:t>
            </a:r>
            <a:endParaRPr lang="en-US" dirty="0">
              <a:solidFill>
                <a:srgbClr val="FFFFCC"/>
              </a:solidFill>
            </a:endParaRPr>
          </a:p>
        </p:txBody>
      </p:sp>
    </p:spTree>
    <p:extLst>
      <p:ext uri="{BB962C8B-B14F-4D97-AF65-F5344CB8AC3E}">
        <p14:creationId xmlns:p14="http://schemas.microsoft.com/office/powerpoint/2010/main" val="1102592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Radial profiles</a:t>
            </a: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20000"/>
          </a:bodyPr>
          <a:lstStyle/>
          <a:p>
            <a:r>
              <a:rPr lang="en-US" dirty="0" smtClean="0"/>
              <a:t>Observe that the greater energy available in higher transverse momentum jets leads to more hadrons produced (logical)</a:t>
            </a:r>
          </a:p>
          <a:p>
            <a:endParaRPr lang="en-US" dirty="0" smtClean="0"/>
          </a:p>
          <a:p>
            <a:r>
              <a:rPr lang="en-US" dirty="0" smtClean="0"/>
              <a:t>New: ~All of the additional particles are produced close to the jet axis, and go from a depletion close to the axis to an excess </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988902"/>
            <a:ext cx="3767624" cy="2659298"/>
          </a:xfrm>
          <a:prstGeom prst="rect">
            <a:avLst/>
          </a:prstGeom>
        </p:spPr>
      </p:pic>
      <p:sp>
        <p:nvSpPr>
          <p:cNvPr id="9" name="Oval 8"/>
          <p:cNvSpPr/>
          <p:nvPr/>
        </p:nvSpPr>
        <p:spPr>
          <a:xfrm>
            <a:off x="5411824" y="1988902"/>
            <a:ext cx="838200" cy="1363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83944" y="3581400"/>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pic>
        <p:nvPicPr>
          <p:cNvPr id="11" name="Picture 10"/>
          <p:cNvPicPr>
            <a:picLocks noChangeAspect="1"/>
          </p:cNvPicPr>
          <p:nvPr/>
        </p:nvPicPr>
        <p:blipFill>
          <a:blip r:embed="rId4"/>
          <a:stretch>
            <a:fillRect/>
          </a:stretch>
        </p:blipFill>
        <p:spPr>
          <a:xfrm>
            <a:off x="6248400" y="4842911"/>
            <a:ext cx="2057400" cy="1679272"/>
          </a:xfrm>
          <a:prstGeom prst="rect">
            <a:avLst/>
          </a:prstGeom>
        </p:spPr>
      </p:pic>
    </p:spTree>
    <p:extLst>
      <p:ext uri="{BB962C8B-B14F-4D97-AF65-F5344CB8AC3E}">
        <p14:creationId xmlns:p14="http://schemas.microsoft.com/office/powerpoint/2010/main" val="2366518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quark- and gluon-dominated jet samples: Radial profile</a:t>
            </a:r>
            <a:endParaRPr lang="en-US" dirty="0"/>
          </a:p>
        </p:txBody>
      </p:sp>
      <p:sp>
        <p:nvSpPr>
          <p:cNvPr id="3" name="Content Placeholder 2"/>
          <p:cNvSpPr>
            <a:spLocks noGrp="1"/>
          </p:cNvSpPr>
          <p:nvPr>
            <p:ph idx="1"/>
          </p:nvPr>
        </p:nvSpPr>
        <p:spPr>
          <a:xfrm>
            <a:off x="4800600" y="1600200"/>
            <a:ext cx="3886200" cy="4525963"/>
          </a:xfrm>
        </p:spPr>
        <p:txBody>
          <a:bodyPr>
            <a:normAutofit fontScale="85000" lnSpcReduction="20000"/>
          </a:bodyPr>
          <a:lstStyle/>
          <a:p>
            <a:r>
              <a:rPr lang="en-US" dirty="0" smtClean="0"/>
              <a:t>Quark-dominated jets more collimated than gluon-dominated jets measured by ATLAS</a:t>
            </a:r>
          </a:p>
          <a:p>
            <a:pPr lvl="1"/>
            <a:r>
              <a:rPr lang="en-US" dirty="0" smtClean="0"/>
              <a:t>I.e. more charged hadrons at small radii, fewer at large radii</a:t>
            </a:r>
          </a:p>
          <a:p>
            <a:pPr lvl="1"/>
            <a:r>
              <a:rPr lang="en-US" dirty="0" smtClean="0"/>
              <a:t>Qualitatively agrees with conventional expectations, but this shows clear and quantitative evidence from data</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18</a:t>
            </a:r>
            <a:endParaRPr lang="en-US" dirty="0"/>
          </a:p>
        </p:txBody>
      </p:sp>
      <p:sp>
        <p:nvSpPr>
          <p:cNvPr id="8" name="TextBox 7"/>
          <p:cNvSpPr txBox="1"/>
          <p:nvPr/>
        </p:nvSpPr>
        <p:spPr>
          <a:xfrm>
            <a:off x="914400" y="5526663"/>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905000"/>
            <a:ext cx="4611601" cy="3368239"/>
          </a:xfrm>
          <a:prstGeom prst="rect">
            <a:avLst/>
          </a:prstGeom>
        </p:spPr>
      </p:pic>
    </p:spTree>
    <p:extLst>
      <p:ext uri="{BB962C8B-B14F-4D97-AF65-F5344CB8AC3E}">
        <p14:creationId xmlns:p14="http://schemas.microsoft.com/office/powerpoint/2010/main" val="244216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Differences between quark- and gluon-dominated jet samples: Longitudinal profile</a:t>
            </a:r>
            <a:endParaRPr lang="en-US" sz="3600" dirty="0"/>
          </a:p>
        </p:txBody>
      </p:sp>
      <p:sp>
        <p:nvSpPr>
          <p:cNvPr id="3" name="Content Placeholder 2"/>
          <p:cNvSpPr>
            <a:spLocks noGrp="1"/>
          </p:cNvSpPr>
          <p:nvPr>
            <p:ph idx="1"/>
          </p:nvPr>
        </p:nvSpPr>
        <p:spPr>
          <a:xfrm>
            <a:off x="5036456" y="1600201"/>
            <a:ext cx="3650344" cy="3200400"/>
          </a:xfrm>
        </p:spPr>
        <p:txBody>
          <a:bodyPr>
            <a:normAutofit fontScale="85000" lnSpcReduction="10000"/>
          </a:bodyPr>
          <a:lstStyle/>
          <a:p>
            <a:r>
              <a:rPr lang="en-US" dirty="0" smtClean="0"/>
              <a:t>Quark-dominated </a:t>
            </a:r>
            <a:r>
              <a:rPr lang="en-US" dirty="0"/>
              <a:t>jets have relatively more hadrons produced at higher longitudinal momentum fractions than gluon-dominated jets</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19</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600200"/>
            <a:ext cx="4611601" cy="3368239"/>
          </a:xfrm>
          <a:prstGeom prst="rect">
            <a:avLst/>
          </a:prstGeom>
        </p:spPr>
      </p:pic>
      <p:sp>
        <p:nvSpPr>
          <p:cNvPr id="7" name="Content Placeholder 2"/>
          <p:cNvSpPr txBox="1">
            <a:spLocks/>
          </p:cNvSpPr>
          <p:nvPr/>
        </p:nvSpPr>
        <p:spPr>
          <a:xfrm>
            <a:off x="5105400" y="3505200"/>
            <a:ext cx="3886200" cy="2620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extBox 7"/>
          <p:cNvSpPr txBox="1"/>
          <p:nvPr/>
        </p:nvSpPr>
        <p:spPr>
          <a:xfrm>
            <a:off x="1524000" y="3788708"/>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sp>
        <p:nvSpPr>
          <p:cNvPr id="10" name="Rectangle 9"/>
          <p:cNvSpPr/>
          <p:nvPr/>
        </p:nvSpPr>
        <p:spPr>
          <a:xfrm>
            <a:off x="-152400" y="5097821"/>
            <a:ext cx="6172200" cy="1200329"/>
          </a:xfrm>
          <a:prstGeom prst="rect">
            <a:avLst/>
          </a:prstGeom>
        </p:spPr>
        <p:txBody>
          <a:bodyPr wrap="square">
            <a:spAutoFit/>
          </a:bodyPr>
          <a:lstStyle/>
          <a:p>
            <a:pPr lvl="1"/>
            <a:r>
              <a:rPr lang="en-US" dirty="0">
                <a:solidFill>
                  <a:srgbClr val="FFFFCC"/>
                </a:solidFill>
                <a:latin typeface="Times New Roman" panose="02020603050405020304" pitchFamily="18" charset="0"/>
                <a:cs typeface="Times New Roman" panose="02020603050405020304" pitchFamily="18" charset="0"/>
              </a:rPr>
              <a:t>Will be interesting to follow up with an identified particle measurement.  Do the hadrons produced at large momentum fractions in quark-dominated jets tend to contain a quark of the same flavor as the one that initiated the jet</a:t>
            </a:r>
            <a:r>
              <a:rPr lang="en-US" dirty="0" smtClean="0">
                <a:solidFill>
                  <a:srgbClr val="FFFFCC"/>
                </a:solidFill>
                <a:latin typeface="Times New Roman" panose="02020603050405020304" pitchFamily="18" charset="0"/>
                <a:cs typeface="Times New Roman" panose="02020603050405020304" pitchFamily="18" charset="0"/>
              </a:rPr>
              <a:t>?</a:t>
            </a:r>
            <a:endParaRPr lang="en-US" dirty="0">
              <a:solidFill>
                <a:srgbClr val="FFFFCC"/>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6248400" y="4842911"/>
            <a:ext cx="2057400" cy="1679272"/>
          </a:xfrm>
          <a:prstGeom prst="rect">
            <a:avLst/>
          </a:prstGeom>
        </p:spPr>
      </p:pic>
    </p:spTree>
    <p:extLst>
      <p:ext uri="{BB962C8B-B14F-4D97-AF65-F5344CB8AC3E}">
        <p14:creationId xmlns:p14="http://schemas.microsoft.com/office/powerpoint/2010/main" val="3501307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Differences between quark- and gluon-dominated jet </a:t>
            </a:r>
            <a:r>
              <a:rPr lang="en-US" sz="3600" dirty="0" smtClean="0"/>
              <a:t>samples: Longitudinal profile</a:t>
            </a:r>
            <a:endParaRPr lang="en-US" sz="3600" dirty="0"/>
          </a:p>
        </p:txBody>
      </p:sp>
      <p:sp>
        <p:nvSpPr>
          <p:cNvPr id="3" name="Content Placeholder 2"/>
          <p:cNvSpPr>
            <a:spLocks noGrp="1"/>
          </p:cNvSpPr>
          <p:nvPr>
            <p:ph idx="1"/>
          </p:nvPr>
        </p:nvSpPr>
        <p:spPr>
          <a:xfrm>
            <a:off x="4876800" y="1600200"/>
            <a:ext cx="4038600" cy="4525963"/>
          </a:xfrm>
        </p:spPr>
        <p:txBody>
          <a:bodyPr>
            <a:normAutofit fontScale="77500" lnSpcReduction="20000"/>
          </a:bodyPr>
          <a:lstStyle/>
          <a:p>
            <a:r>
              <a:rPr lang="en-US" dirty="0"/>
              <a:t>ATLAS </a:t>
            </a:r>
            <a:r>
              <a:rPr lang="en-US" dirty="0" err="1"/>
              <a:t>midrapidity</a:t>
            </a:r>
            <a:r>
              <a:rPr lang="en-US" dirty="0"/>
              <a:t> </a:t>
            </a:r>
            <a:r>
              <a:rPr lang="en-US" dirty="0" err="1">
                <a:latin typeface="Symbol" panose="05050102010706020507" pitchFamily="18" charset="2"/>
              </a:rPr>
              <a:t>g</a:t>
            </a:r>
            <a:r>
              <a:rPr lang="en-US" dirty="0" err="1"/>
              <a:t>+jet</a:t>
            </a:r>
            <a:r>
              <a:rPr lang="en-US" dirty="0"/>
              <a:t> and LHCb </a:t>
            </a:r>
            <a:r>
              <a:rPr lang="en-US" dirty="0" err="1"/>
              <a:t>Z+jet</a:t>
            </a:r>
            <a:r>
              <a:rPr lang="en-US" dirty="0"/>
              <a:t> longitudinal momentum distributions are </a:t>
            </a:r>
            <a:r>
              <a:rPr lang="en-US" dirty="0" smtClean="0"/>
              <a:t>more similar</a:t>
            </a:r>
            <a:endParaRPr lang="en-US" dirty="0"/>
          </a:p>
          <a:p>
            <a:pPr lvl="1"/>
            <a:r>
              <a:rPr lang="en-US" dirty="0" err="1">
                <a:latin typeface="Symbol" panose="05050102010706020507" pitchFamily="18" charset="2"/>
              </a:rPr>
              <a:t>g</a:t>
            </a:r>
            <a:r>
              <a:rPr lang="en-US" dirty="0" err="1"/>
              <a:t>+jet</a:t>
            </a:r>
            <a:r>
              <a:rPr lang="en-US" dirty="0"/>
              <a:t>, like </a:t>
            </a:r>
            <a:r>
              <a:rPr lang="en-US" dirty="0" err="1"/>
              <a:t>Z+jet</a:t>
            </a:r>
            <a:r>
              <a:rPr lang="en-US" dirty="0"/>
              <a:t>, enhances quark jet fraction</a:t>
            </a:r>
          </a:p>
          <a:p>
            <a:pPr lvl="1"/>
            <a:r>
              <a:rPr lang="en-US" dirty="0"/>
              <a:t>Further evidence that differences observed between LHCb results and ATLAS gluon-dominated results are due to differences in quark and gluon hadronization</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20</a:t>
            </a:r>
            <a:endParaRPr lang="en-US" dirty="0"/>
          </a:p>
        </p:txBody>
      </p:sp>
      <p:sp>
        <p:nvSpPr>
          <p:cNvPr id="6" name="Content Placeholder 2"/>
          <p:cNvSpPr txBox="1">
            <a:spLocks/>
          </p:cNvSpPr>
          <p:nvPr/>
        </p:nvSpPr>
        <p:spPr>
          <a:xfrm>
            <a:off x="5105400" y="1874837"/>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Box 6"/>
          <p:cNvSpPr txBox="1"/>
          <p:nvPr/>
        </p:nvSpPr>
        <p:spPr>
          <a:xfrm>
            <a:off x="284007" y="4953001"/>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1"/>
            <a:ext cx="4642203" cy="3276600"/>
          </a:xfrm>
          <a:prstGeom prst="rect">
            <a:avLst/>
          </a:prstGeom>
        </p:spPr>
      </p:pic>
      <p:pic>
        <p:nvPicPr>
          <p:cNvPr id="9" name="Picture 2" descr="http://inspirehep.net/record/1358249/files/LOphot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450"/>
          <a:stretch/>
        </p:blipFill>
        <p:spPr bwMode="auto">
          <a:xfrm>
            <a:off x="2781300" y="5025194"/>
            <a:ext cx="2209800" cy="152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2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work on LHCb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754563"/>
              </a:xfrm>
            </p:spPr>
            <p:txBody>
              <a:bodyPr>
                <a:normAutofit fontScale="62500" lnSpcReduction="20000"/>
              </a:bodyPr>
              <a:lstStyle/>
              <a:p>
                <a:r>
                  <a:rPr lang="en-US" dirty="0"/>
                  <a:t>H</a:t>
                </a:r>
                <a:r>
                  <a:rPr lang="en-US" dirty="0" smtClean="0"/>
                  <a:t>adron distributions in jets initiated by a charm or beauty quark (GS Kara Mattioli)</a:t>
                </a:r>
              </a:p>
              <a:p>
                <a:pPr lvl="1"/>
                <a:r>
                  <a:rPr lang="en-US" dirty="0" smtClean="0"/>
                  <a:t>Unlike lighter flavors, can explicitly identify charm and beauty jets</a:t>
                </a:r>
              </a:p>
              <a:p>
                <a:endParaRPr lang="en-US" dirty="0" smtClean="0"/>
              </a:p>
              <a:p>
                <a:r>
                  <a:rPr lang="en-US" dirty="0" smtClean="0"/>
                  <a:t>Heavy and lighter </a:t>
                </a:r>
                <a:r>
                  <a:rPr lang="en-US" dirty="0" err="1" smtClean="0"/>
                  <a:t>quarkonia</a:t>
                </a:r>
                <a:r>
                  <a:rPr lang="en-US" dirty="0" smtClean="0"/>
                  <a:t> in jets </a:t>
                </a:r>
              </a:p>
              <a:p>
                <a:pPr lvl="1"/>
                <a:r>
                  <a:rPr lang="en-US" dirty="0" smtClean="0">
                    <a:latin typeface="Symbol" panose="05050102010706020507" pitchFamily="18" charset="2"/>
                  </a:rPr>
                  <a:t>U</a:t>
                </a:r>
                <a:r>
                  <a:rPr lang="en-US" dirty="0" smtClean="0"/>
                  <a:t> (</a:t>
                </a:r>
                <a14:m>
                  <m:oMath xmlns:m="http://schemas.openxmlformats.org/officeDocument/2006/math">
                    <m:r>
                      <a:rPr lang="en-US" i="1">
                        <a:latin typeface="Cambria Math" panose="02040503050406030204" pitchFamily="18" charset="0"/>
                      </a:rPr>
                      <m:t>𝑏</m:t>
                    </m:r>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en-US" dirty="0"/>
                  <a:t> </a:t>
                </a:r>
                <a:r>
                  <a:rPr lang="en-US" dirty="0" smtClean="0"/>
                  <a:t>bound state) (UG Jessie </a:t>
                </a:r>
                <a:r>
                  <a:rPr lang="en-US" dirty="0" err="1" smtClean="0"/>
                  <a:t>Guo</a:t>
                </a:r>
                <a:r>
                  <a:rPr lang="en-US" dirty="0" smtClean="0"/>
                  <a:t>, PD </a:t>
                </a:r>
                <a:r>
                  <a:rPr lang="en-US" dirty="0" err="1" smtClean="0"/>
                  <a:t>Sookhyun</a:t>
                </a:r>
                <a:r>
                  <a:rPr lang="en-US" dirty="0" smtClean="0"/>
                  <a:t> Lee) </a:t>
                </a:r>
              </a:p>
              <a:p>
                <a:pPr lvl="1"/>
                <a:r>
                  <a:rPr lang="en-US" dirty="0" smtClean="0">
                    <a:latin typeface="Symbol" panose="05050102010706020507" pitchFamily="18" charset="2"/>
                  </a:rPr>
                  <a:t>f </a:t>
                </a:r>
                <a:r>
                  <a:rPr lang="en-US" dirty="0"/>
                  <a:t>(</a:t>
                </a:r>
                <a14:m>
                  <m:oMath xmlns:m="http://schemas.openxmlformats.org/officeDocument/2006/math">
                    <m:r>
                      <a:rPr lang="en-US" b="0" i="1" smtClean="0">
                        <a:latin typeface="Cambria Math" panose="02040503050406030204" pitchFamily="18" charset="0"/>
                      </a:rPr>
                      <m:t>𝑠</m:t>
                    </m:r>
                    <m:acc>
                      <m:accPr>
                        <m:chr m:val="̅"/>
                        <m:ctrlPr>
                          <a:rPr lang="en-US" i="1">
                            <a:latin typeface="Cambria Math" panose="02040503050406030204" pitchFamily="18" charset="0"/>
                          </a:rPr>
                        </m:ctrlPr>
                      </m:accPr>
                      <m:e>
                        <m:r>
                          <a:rPr lang="en-US" b="0" i="1" smtClean="0">
                            <a:latin typeface="Cambria Math" panose="02040503050406030204" pitchFamily="18" charset="0"/>
                          </a:rPr>
                          <m:t>𝑠</m:t>
                        </m:r>
                      </m:e>
                    </m:acc>
                  </m:oMath>
                </a14:m>
                <a:r>
                  <a:rPr lang="en-US" dirty="0"/>
                  <a:t> bound state</a:t>
                </a:r>
                <a:r>
                  <a:rPr lang="en-US" dirty="0" smtClean="0"/>
                  <a:t>) (GS Desmond </a:t>
                </a:r>
                <a:r>
                  <a:rPr lang="en-US" dirty="0" err="1" smtClean="0"/>
                  <a:t>Shangase</a:t>
                </a:r>
                <a:r>
                  <a:rPr lang="en-US" dirty="0" smtClean="0"/>
                  <a:t>)</a:t>
                </a:r>
              </a:p>
              <a:p>
                <a:pPr lvl="1"/>
                <a:r>
                  <a:rPr lang="en-US" dirty="0" smtClean="0"/>
                  <a:t>polarization of J/</a:t>
                </a:r>
                <a:r>
                  <a:rPr lang="en-US" dirty="0" smtClean="0">
                    <a:latin typeface="Symbol" panose="05050102010706020507" pitchFamily="18" charset="2"/>
                  </a:rPr>
                  <a:t>y</a:t>
                </a:r>
                <a:r>
                  <a:rPr lang="en-US" dirty="0" smtClean="0"/>
                  <a:t> </a:t>
                </a:r>
                <a:r>
                  <a:rPr lang="en-US" dirty="0"/>
                  <a:t>(</a:t>
                </a:r>
                <a14:m>
                  <m:oMath xmlns:m="http://schemas.openxmlformats.org/officeDocument/2006/math">
                    <m:r>
                      <a:rPr lang="en-US" b="0" i="1" smtClean="0">
                        <a:latin typeface="Cambria Math" panose="02040503050406030204" pitchFamily="18" charset="0"/>
                      </a:rPr>
                      <m:t>𝑐</m:t>
                    </m:r>
                    <m:acc>
                      <m:accPr>
                        <m:chr m:val="̅"/>
                        <m:ctrlPr>
                          <a:rPr lang="en-US" i="1">
                            <a:latin typeface="Cambria Math" panose="02040503050406030204" pitchFamily="18" charset="0"/>
                          </a:rPr>
                        </m:ctrlPr>
                      </m:accPr>
                      <m:e>
                        <m:r>
                          <a:rPr lang="en-US" b="0" i="1" smtClean="0">
                            <a:latin typeface="Cambria Math" panose="02040503050406030204" pitchFamily="18" charset="0"/>
                          </a:rPr>
                          <m:t>𝑐</m:t>
                        </m:r>
                      </m:e>
                    </m:acc>
                  </m:oMath>
                </a14:m>
                <a:r>
                  <a:rPr lang="en-US" dirty="0"/>
                  <a:t> bound state</a:t>
                </a:r>
                <a:r>
                  <a:rPr lang="en-US" dirty="0" smtClean="0"/>
                  <a:t>) (PD </a:t>
                </a:r>
                <a:r>
                  <a:rPr lang="en-US" dirty="0" err="1" smtClean="0"/>
                  <a:t>Sookhyun</a:t>
                </a:r>
                <a:r>
                  <a:rPr lang="en-US" dirty="0" smtClean="0"/>
                  <a:t> Lee)</a:t>
                </a:r>
              </a:p>
              <a:p>
                <a:endParaRPr lang="en-US" dirty="0" smtClean="0"/>
              </a:p>
              <a:p>
                <a:r>
                  <a:rPr lang="en-US" dirty="0" smtClean="0"/>
                  <a:t>Measurement of spontaneous polarization of forward </a:t>
                </a:r>
                <a:r>
                  <a:rPr lang="en-US" dirty="0" smtClean="0">
                    <a:latin typeface="Symbol" panose="05050102010706020507" pitchFamily="18" charset="2"/>
                  </a:rPr>
                  <a:t>L </a:t>
                </a:r>
                <a:r>
                  <a:rPr lang="en-US" dirty="0" smtClean="0"/>
                  <a:t>hyperons (</a:t>
                </a:r>
                <a14:m>
                  <m:oMath xmlns:m="http://schemas.openxmlformats.org/officeDocument/2006/math">
                    <m:r>
                      <a:rPr lang="en-US" b="0" i="1" smtClean="0">
                        <a:latin typeface="Cambria Math" panose="02040503050406030204" pitchFamily="18" charset="0"/>
                      </a:rPr>
                      <m:t>𝑢𝑑𝑠</m:t>
                    </m:r>
                  </m:oMath>
                </a14:m>
                <a:r>
                  <a:rPr lang="en-US" dirty="0"/>
                  <a:t> bound </a:t>
                </a:r>
                <a:r>
                  <a:rPr lang="en-US" dirty="0" smtClean="0"/>
                  <a:t>state—a “heavy proton” with a strange quark) </a:t>
                </a:r>
                <a:br>
                  <a:rPr lang="en-US" dirty="0" smtClean="0"/>
                </a:br>
                <a:r>
                  <a:rPr lang="en-US" dirty="0" smtClean="0"/>
                  <a:t>(GS Cynthia Nunez)</a:t>
                </a:r>
              </a:p>
              <a:p>
                <a:pPr lvl="1"/>
                <a:r>
                  <a:rPr lang="en-US" dirty="0" smtClean="0"/>
                  <a:t>A striking unexplained effect since 1976 discovery (in which U-M was involved!) . . . </a:t>
                </a:r>
              </a:p>
              <a:p>
                <a:endParaRPr lang="en-US" dirty="0" smtClean="0"/>
              </a:p>
              <a:p>
                <a:r>
                  <a:rPr lang="en-US" dirty="0" smtClean="0"/>
                  <a:t>Z boson + jet pairs to search for predicted color entanglement of quarks across colliding protons (GS Jordan Roth)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754563"/>
              </a:xfrm>
              <a:blipFill>
                <a:blip r:embed="rId3"/>
                <a:stretch>
                  <a:fillRect l="-667" t="-1923" b="-192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21</a:t>
            </a:r>
            <a:endParaRPr lang="en-US" dirty="0"/>
          </a:p>
        </p:txBody>
      </p:sp>
    </p:spTree>
    <p:extLst>
      <p:ext uri="{BB962C8B-B14F-4D97-AF65-F5344CB8AC3E}">
        <p14:creationId xmlns:p14="http://schemas.microsoft.com/office/powerpoint/2010/main" val="3063286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800" dirty="0" smtClean="0"/>
              <a:t>Other recent and ongoing work in QCD</a:t>
            </a:r>
            <a:endParaRPr lang="en-US" sz="3800" dirty="0"/>
          </a:p>
        </p:txBody>
      </p:sp>
      <p:sp>
        <p:nvSpPr>
          <p:cNvPr id="3" name="Content Placeholder 2"/>
          <p:cNvSpPr>
            <a:spLocks noGrp="1"/>
          </p:cNvSpPr>
          <p:nvPr>
            <p:ph idx="1"/>
          </p:nvPr>
        </p:nvSpPr>
        <p:spPr>
          <a:xfrm>
            <a:off x="457200" y="1219200"/>
            <a:ext cx="8229600" cy="4906963"/>
          </a:xfrm>
        </p:spPr>
        <p:txBody>
          <a:bodyPr>
            <a:normAutofit fontScale="47500" lnSpcReduction="20000"/>
          </a:bodyPr>
          <a:lstStyle/>
          <a:p>
            <a:pPr marL="0" indent="0">
              <a:buNone/>
            </a:pPr>
            <a:r>
              <a:rPr lang="en-US" sz="3800" dirty="0" smtClean="0"/>
              <a:t>PHENIX experiment at the Relativistic Heavy Ion Collider, Brookhaven National Lab (took data 2000-2016)</a:t>
            </a:r>
          </a:p>
          <a:p>
            <a:r>
              <a:rPr lang="en-US" dirty="0" smtClean="0"/>
              <a:t>First-ever experimental searches for predicted color entangled quarks </a:t>
            </a:r>
            <a:r>
              <a:rPr lang="en-US" i="1" dirty="0" smtClean="0"/>
              <a:t>across</a:t>
            </a:r>
            <a:r>
              <a:rPr lang="en-US" dirty="0" smtClean="0"/>
              <a:t> </a:t>
            </a:r>
            <a:br>
              <a:rPr lang="en-US" dirty="0" smtClean="0"/>
            </a:br>
            <a:r>
              <a:rPr lang="en-US" dirty="0" smtClean="0"/>
              <a:t>high-energy colliding protons—thus far inconclusive</a:t>
            </a:r>
            <a:r>
              <a:rPr lang="en-US" dirty="0"/>
              <a:t>! (Former GS Joe Osborn)</a:t>
            </a:r>
            <a:endParaRPr lang="en-US" dirty="0" smtClean="0"/>
          </a:p>
          <a:p>
            <a:pPr lvl="1"/>
            <a:r>
              <a:rPr lang="en-US" dirty="0" smtClean="0"/>
              <a:t>Phys. Rev. D95, 072002 (2017)</a:t>
            </a:r>
          </a:p>
          <a:p>
            <a:pPr lvl="1"/>
            <a:r>
              <a:rPr lang="en-US" dirty="0" smtClean="0"/>
              <a:t>Phys. Rev. D98, 072004 (2018)</a:t>
            </a:r>
          </a:p>
          <a:p>
            <a:pPr lvl="1"/>
            <a:r>
              <a:rPr lang="en-US" dirty="0" smtClean="0"/>
              <a:t>Phys. Rev. C99, 044912 (2019)</a:t>
            </a:r>
          </a:p>
          <a:p>
            <a:r>
              <a:rPr lang="en-US" dirty="0" smtClean="0"/>
              <a:t>Measurement of spin-momentum correlations in the production of direct photons, eta mesons, and charmed mesons in transversely polarized proton-proton collisions </a:t>
            </a:r>
            <a:br>
              <a:rPr lang="en-US" dirty="0" smtClean="0"/>
            </a:br>
            <a:r>
              <a:rPr lang="en-US" dirty="0" smtClean="0"/>
              <a:t>(GS Nicole Lewis, Enrique Gamez, Dillon Fitzgerald)</a:t>
            </a:r>
          </a:p>
          <a:p>
            <a:pPr marL="0" indent="0">
              <a:buNone/>
            </a:pPr>
            <a:endParaRPr lang="en-US" dirty="0" smtClean="0"/>
          </a:p>
          <a:p>
            <a:pPr marL="0" indent="0">
              <a:buNone/>
            </a:pPr>
            <a:r>
              <a:rPr lang="en-US" sz="3800" dirty="0" err="1" smtClean="0"/>
              <a:t>sPHENIX</a:t>
            </a:r>
            <a:r>
              <a:rPr lang="en-US" sz="3800" dirty="0" smtClean="0"/>
              <a:t> at RHIC, BNL (start data taking 2023)</a:t>
            </a:r>
          </a:p>
          <a:p>
            <a:r>
              <a:rPr lang="en-US" dirty="0"/>
              <a:t>T</a:t>
            </a:r>
            <a:r>
              <a:rPr lang="en-US" dirty="0" smtClean="0"/>
              <a:t>est beam studies for calorimeter prototypes – IEEE Trans. </a:t>
            </a:r>
            <a:r>
              <a:rPr lang="en-US" dirty="0" err="1" smtClean="0"/>
              <a:t>Nucl</a:t>
            </a:r>
            <a:r>
              <a:rPr lang="en-US" dirty="0" smtClean="0"/>
              <a:t>. Sci. 65, 2901 (2018)</a:t>
            </a:r>
            <a:endParaRPr lang="en-US" dirty="0"/>
          </a:p>
          <a:p>
            <a:r>
              <a:rPr lang="en-US" dirty="0" smtClean="0"/>
              <a:t>Silicon photomultiplier quality testing here on campus</a:t>
            </a:r>
          </a:p>
          <a:p>
            <a:pPr marL="0" indent="0">
              <a:buNone/>
            </a:pPr>
            <a:endParaRPr lang="en-US" dirty="0" smtClean="0"/>
          </a:p>
          <a:p>
            <a:pPr marL="0" indent="0">
              <a:buNone/>
            </a:pPr>
            <a:r>
              <a:rPr lang="en-US" sz="3800" dirty="0" smtClean="0"/>
              <a:t>E906/</a:t>
            </a:r>
            <a:r>
              <a:rPr lang="en-US" sz="3800" dirty="0" err="1" smtClean="0"/>
              <a:t>SeaQuest</a:t>
            </a:r>
            <a:r>
              <a:rPr lang="en-US" sz="3800" dirty="0" smtClean="0"/>
              <a:t> experiment at </a:t>
            </a:r>
            <a:r>
              <a:rPr lang="en-US" sz="3800" dirty="0" err="1" smtClean="0"/>
              <a:t>Fermilab</a:t>
            </a:r>
            <a:r>
              <a:rPr lang="en-US" sz="3800" dirty="0" smtClean="0"/>
              <a:t> (took data 2014-2017) </a:t>
            </a:r>
          </a:p>
          <a:p>
            <a:r>
              <a:rPr lang="en-US" dirty="0" err="1" smtClean="0"/>
              <a:t>Nucl</a:t>
            </a:r>
            <a:r>
              <a:rPr lang="en-US" dirty="0" smtClean="0"/>
              <a:t>. Inst. Meth.A930, 49 (2019)</a:t>
            </a:r>
            <a:endParaRPr lang="en-US" dirty="0"/>
          </a:p>
          <a:p>
            <a:r>
              <a:rPr lang="en-US" dirty="0" smtClean="0"/>
              <a:t>Measurement of enhancement of </a:t>
            </a:r>
            <a:r>
              <a:rPr lang="en-US" dirty="0" err="1" smtClean="0"/>
              <a:t>antidown</a:t>
            </a:r>
            <a:r>
              <a:rPr lang="en-US" dirty="0" smtClean="0"/>
              <a:t> quarks with respect to </a:t>
            </a:r>
            <a:r>
              <a:rPr lang="en-US" dirty="0" err="1" smtClean="0"/>
              <a:t>antiup</a:t>
            </a:r>
            <a:r>
              <a:rPr lang="en-US" dirty="0" smtClean="0"/>
              <a:t> quarks in the proton </a:t>
            </a:r>
            <a:br>
              <a:rPr lang="en-US" dirty="0" smtClean="0"/>
            </a:br>
            <a:r>
              <a:rPr lang="en-US" dirty="0" smtClean="0"/>
              <a:t>(GS Catherine </a:t>
            </a:r>
            <a:r>
              <a:rPr lang="en-US" dirty="0" err="1" smtClean="0"/>
              <a:t>Ayuso</a:t>
            </a:r>
            <a:r>
              <a:rPr lang="en-US" dirty="0" smtClean="0"/>
              <a:t>)</a:t>
            </a:r>
          </a:p>
          <a:p>
            <a:r>
              <a:rPr lang="en-US" dirty="0" smtClean="0"/>
              <a:t>Measurement of modification of J/</a:t>
            </a:r>
            <a:r>
              <a:rPr lang="en-US" dirty="0" smtClean="0">
                <a:latin typeface="Symbol" panose="05050102010706020507" pitchFamily="18" charset="2"/>
              </a:rPr>
              <a:t>y</a:t>
            </a:r>
            <a:r>
              <a:rPr lang="en-US" dirty="0" smtClean="0"/>
              <a:t> (charm-</a:t>
            </a:r>
            <a:r>
              <a:rPr lang="en-US" dirty="0" err="1" smtClean="0"/>
              <a:t>anticharm</a:t>
            </a:r>
            <a:r>
              <a:rPr lang="en-US" dirty="0" smtClean="0"/>
              <a:t> bound state) production </a:t>
            </a:r>
            <a:br>
              <a:rPr lang="en-US" dirty="0" smtClean="0"/>
            </a:br>
            <a:r>
              <a:rPr lang="en-US" dirty="0" smtClean="0"/>
              <a:t>from nuclear vs. proton targets (GS Catherine </a:t>
            </a:r>
            <a:r>
              <a:rPr lang="en-US" dirty="0" err="1" smtClean="0"/>
              <a:t>Ayuso</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22</a:t>
            </a:r>
            <a:endParaRPr lang="en-US" dirty="0"/>
          </a:p>
        </p:txBody>
      </p:sp>
      <p:pic>
        <p:nvPicPr>
          <p:cNvPr id="6" name="Picture 4" descr="http://www.phenix.bnl.gov/phenix/WWW/docs/covers/phystoday/2003oct/phystoday03o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524001"/>
            <a:ext cx="100434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9282" name="Picture 2" descr="sPHENI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429000"/>
            <a:ext cx="121919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kevingbailey.com/photos/i-S77d8gX/0/M/i-S77d8gX-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1899" y="5287963"/>
            <a:ext cx="12573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Acknowledgments: </a:t>
            </a:r>
            <a:br>
              <a:rPr lang="en-US" dirty="0" smtClean="0"/>
            </a:br>
            <a:r>
              <a:rPr lang="en-US" dirty="0" smtClean="0"/>
              <a:t>Group members 2016-present</a:t>
            </a:r>
            <a:endParaRPr lang="en-US" dirty="0"/>
          </a:p>
        </p:txBody>
      </p:sp>
      <p:sp>
        <p:nvSpPr>
          <p:cNvPr id="3" name="Content Placeholder 2"/>
          <p:cNvSpPr>
            <a:spLocks noGrp="1"/>
          </p:cNvSpPr>
          <p:nvPr>
            <p:ph sz="half" idx="1"/>
          </p:nvPr>
        </p:nvSpPr>
        <p:spPr>
          <a:xfrm>
            <a:off x="609600" y="1600200"/>
            <a:ext cx="2514600" cy="4525963"/>
          </a:xfrm>
        </p:spPr>
        <p:txBody>
          <a:bodyPr>
            <a:normAutofit fontScale="55000" lnSpcReduction="20000"/>
          </a:bodyPr>
          <a:lstStyle/>
          <a:p>
            <a:pPr marL="0" indent="0">
              <a:buNone/>
            </a:pPr>
            <a:r>
              <a:rPr lang="en-US" dirty="0" smtClean="0"/>
              <a:t>Postdocs</a:t>
            </a:r>
          </a:p>
          <a:p>
            <a:r>
              <a:rPr lang="en-US" dirty="0" smtClean="0"/>
              <a:t>Mike </a:t>
            </a:r>
            <a:r>
              <a:rPr lang="en-US" dirty="0" err="1" smtClean="0"/>
              <a:t>Skoby</a:t>
            </a:r>
            <a:endParaRPr lang="en-US" dirty="0" smtClean="0"/>
          </a:p>
          <a:p>
            <a:r>
              <a:rPr lang="en-US" dirty="0" smtClean="0"/>
              <a:t>Joe Osborn</a:t>
            </a:r>
          </a:p>
          <a:p>
            <a:r>
              <a:rPr lang="en-US" dirty="0" err="1" smtClean="0"/>
              <a:t>Sookhyun</a:t>
            </a:r>
            <a:r>
              <a:rPr lang="en-US" dirty="0" smtClean="0"/>
              <a:t> Lee</a:t>
            </a:r>
          </a:p>
          <a:p>
            <a:pPr marL="0" indent="0">
              <a:buNone/>
            </a:pPr>
            <a:endParaRPr lang="en-US" dirty="0" smtClean="0"/>
          </a:p>
          <a:p>
            <a:pPr marL="0" indent="0">
              <a:buNone/>
            </a:pPr>
            <a:r>
              <a:rPr lang="en-US" dirty="0" smtClean="0"/>
              <a:t>Visiting Postdoc</a:t>
            </a:r>
          </a:p>
          <a:p>
            <a:r>
              <a:rPr lang="en-US" dirty="0" err="1" smtClean="0"/>
              <a:t>Trambak</a:t>
            </a:r>
            <a:r>
              <a:rPr lang="en-US" dirty="0" smtClean="0"/>
              <a:t> Bhattacharyya </a:t>
            </a:r>
            <a:endParaRPr lang="en-US" dirty="0"/>
          </a:p>
          <a:p>
            <a:endParaRPr lang="en-US" dirty="0" smtClean="0"/>
          </a:p>
          <a:p>
            <a:pPr marL="0" indent="0">
              <a:buNone/>
            </a:pPr>
            <a:r>
              <a:rPr lang="en-US" dirty="0" smtClean="0"/>
              <a:t>Visiting Scholars</a:t>
            </a:r>
          </a:p>
          <a:p>
            <a:r>
              <a:rPr lang="en-US" dirty="0" smtClean="0"/>
              <a:t>Dylan Manna </a:t>
            </a:r>
          </a:p>
          <a:p>
            <a:r>
              <a:rPr lang="en-US" dirty="0" err="1" smtClean="0"/>
              <a:t>Duraid</a:t>
            </a:r>
            <a:r>
              <a:rPr lang="en-US" dirty="0" smtClean="0"/>
              <a:t> Asha </a:t>
            </a:r>
          </a:p>
          <a:p>
            <a:endParaRPr lang="en-US" dirty="0"/>
          </a:p>
          <a:p>
            <a:pPr marL="0" indent="0">
              <a:buNone/>
            </a:pPr>
            <a:r>
              <a:rPr lang="en-US" dirty="0"/>
              <a:t>Post-Bachelor’s</a:t>
            </a:r>
          </a:p>
          <a:p>
            <a:r>
              <a:rPr lang="en-US" dirty="0"/>
              <a:t>Tyler Ulrich</a:t>
            </a:r>
          </a:p>
          <a:p>
            <a:r>
              <a:rPr lang="en-US" dirty="0"/>
              <a:t>Daniel </a:t>
            </a:r>
            <a:r>
              <a:rPr lang="en-US" dirty="0" err="1"/>
              <a:t>Zile</a:t>
            </a:r>
            <a:r>
              <a:rPr lang="en-US" dirty="0"/>
              <a:t> </a:t>
            </a:r>
            <a:endParaRPr lang="en-US" dirty="0" smtClean="0"/>
          </a:p>
          <a:p>
            <a:endParaRPr lang="en-US" dirty="0"/>
          </a:p>
          <a:p>
            <a:pPr marL="0" indent="0">
              <a:buNone/>
            </a:pPr>
            <a:r>
              <a:rPr lang="en-US" dirty="0" smtClean="0"/>
              <a:t>High School Student</a:t>
            </a:r>
          </a:p>
          <a:p>
            <a:r>
              <a:rPr lang="en-US" dirty="0" smtClean="0"/>
              <a:t>Benjamin Kovacs</a:t>
            </a:r>
            <a:endParaRPr lang="en-US" dirty="0"/>
          </a:p>
          <a:p>
            <a:pPr marL="0" indent="0">
              <a:buNone/>
            </a:pPr>
            <a:endParaRPr lang="en-US" dirty="0" smtClean="0"/>
          </a:p>
          <a:p>
            <a:pPr marL="0" indent="0">
              <a:buNone/>
            </a:pPr>
            <a:endParaRPr lang="en-US" dirty="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7" name="Content Placeholder 2"/>
          <p:cNvSpPr txBox="1">
            <a:spLocks/>
          </p:cNvSpPr>
          <p:nvPr/>
        </p:nvSpPr>
        <p:spPr>
          <a:xfrm>
            <a:off x="6248400" y="1373912"/>
            <a:ext cx="23622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dirty="0" smtClean="0"/>
              <a:t>Undergraduates</a:t>
            </a:r>
          </a:p>
          <a:p>
            <a:r>
              <a:rPr lang="en-US" sz="1500" dirty="0" smtClean="0"/>
              <a:t>Ezra Lesser</a:t>
            </a:r>
          </a:p>
          <a:p>
            <a:r>
              <a:rPr lang="en-US" sz="1500" dirty="0" smtClean="0"/>
              <a:t>Ruby </a:t>
            </a:r>
            <a:r>
              <a:rPr lang="en-US" sz="1500" dirty="0" err="1" smtClean="0"/>
              <a:t>Araj</a:t>
            </a:r>
            <a:endParaRPr lang="en-US" sz="1500" dirty="0" smtClean="0"/>
          </a:p>
          <a:p>
            <a:r>
              <a:rPr lang="en-US" sz="1500" dirty="0" smtClean="0"/>
              <a:t>Nick Kamp</a:t>
            </a:r>
          </a:p>
          <a:p>
            <a:r>
              <a:rPr lang="en-US" sz="1500" dirty="0" smtClean="0"/>
              <a:t>Ashley Cavanagh</a:t>
            </a:r>
          </a:p>
          <a:p>
            <a:r>
              <a:rPr lang="en-US" sz="1500" dirty="0" smtClean="0"/>
              <a:t>Jessen </a:t>
            </a:r>
            <a:r>
              <a:rPr lang="en-US" sz="1500" dirty="0" err="1" smtClean="0"/>
              <a:t>Jia</a:t>
            </a:r>
            <a:endParaRPr lang="en-US" sz="1500" dirty="0" smtClean="0"/>
          </a:p>
          <a:p>
            <a:r>
              <a:rPr lang="en-US" sz="1500" dirty="0" smtClean="0"/>
              <a:t>Hayden Hansen</a:t>
            </a:r>
          </a:p>
          <a:p>
            <a:r>
              <a:rPr lang="en-US" sz="1500" dirty="0" smtClean="0"/>
              <a:t>Nikhil Shankar</a:t>
            </a:r>
          </a:p>
          <a:p>
            <a:r>
              <a:rPr lang="en-US" sz="1500" dirty="0" smtClean="0"/>
              <a:t>Jem </a:t>
            </a:r>
            <a:r>
              <a:rPr lang="en-US" sz="1500" dirty="0" err="1" smtClean="0"/>
              <a:t>Guhit</a:t>
            </a:r>
            <a:endParaRPr lang="en-US" sz="1500" dirty="0" smtClean="0"/>
          </a:p>
          <a:p>
            <a:r>
              <a:rPr lang="en-US" sz="1500" dirty="0" err="1" smtClean="0"/>
              <a:t>Athira</a:t>
            </a:r>
            <a:r>
              <a:rPr lang="en-US" sz="1500" dirty="0" smtClean="0"/>
              <a:t> </a:t>
            </a:r>
            <a:r>
              <a:rPr lang="en-US" sz="1500" dirty="0"/>
              <a:t>K </a:t>
            </a:r>
            <a:r>
              <a:rPr lang="en-US" sz="1500" dirty="0" smtClean="0"/>
              <a:t>V</a:t>
            </a:r>
          </a:p>
          <a:p>
            <a:r>
              <a:rPr lang="en-US" sz="1500" dirty="0" smtClean="0"/>
              <a:t>Waleed </a:t>
            </a:r>
            <a:r>
              <a:rPr lang="en-US" sz="1500" dirty="0"/>
              <a:t>El </a:t>
            </a:r>
            <a:r>
              <a:rPr lang="en-US" sz="1500" dirty="0" err="1" smtClean="0"/>
              <a:t>Rawi</a:t>
            </a:r>
            <a:endParaRPr lang="en-US" sz="1500" dirty="0" smtClean="0"/>
          </a:p>
          <a:p>
            <a:r>
              <a:rPr lang="en-US" sz="1500" dirty="0" smtClean="0"/>
              <a:t>Erik </a:t>
            </a:r>
            <a:r>
              <a:rPr lang="en-US" sz="1500" dirty="0" err="1" smtClean="0"/>
              <a:t>Loyd</a:t>
            </a:r>
            <a:endParaRPr lang="en-US" sz="1500" dirty="0" smtClean="0"/>
          </a:p>
          <a:p>
            <a:r>
              <a:rPr lang="en-US" sz="1500" dirty="0" smtClean="0"/>
              <a:t>Anna </a:t>
            </a:r>
            <a:r>
              <a:rPr lang="en-US" sz="1500" dirty="0" err="1" smtClean="0"/>
              <a:t>Cooleybeck</a:t>
            </a:r>
            <a:endParaRPr lang="en-US" sz="1500" dirty="0" smtClean="0"/>
          </a:p>
          <a:p>
            <a:r>
              <a:rPr lang="en-US" sz="1500" dirty="0" err="1" smtClean="0"/>
              <a:t>Yuxi</a:t>
            </a:r>
            <a:r>
              <a:rPr lang="en-US" sz="1500" dirty="0" smtClean="0"/>
              <a:t> Xie</a:t>
            </a:r>
          </a:p>
          <a:p>
            <a:r>
              <a:rPr lang="en-US" sz="1500" dirty="0" smtClean="0"/>
              <a:t>Jessie </a:t>
            </a:r>
            <a:r>
              <a:rPr lang="en-US" sz="1500" dirty="0" err="1" smtClean="0"/>
              <a:t>Guo</a:t>
            </a:r>
            <a:endParaRPr lang="en-US" sz="1500" dirty="0" smtClean="0"/>
          </a:p>
          <a:p>
            <a:r>
              <a:rPr lang="en-US" sz="1500" dirty="0" smtClean="0"/>
              <a:t>Micah Johnson</a:t>
            </a:r>
          </a:p>
          <a:p>
            <a:r>
              <a:rPr lang="en-US" sz="1500" dirty="0" smtClean="0"/>
              <a:t>Julie </a:t>
            </a:r>
            <a:r>
              <a:rPr lang="en-US" sz="1500" dirty="0" err="1" smtClean="0"/>
              <a:t>Rakas</a:t>
            </a:r>
            <a:endParaRPr lang="en-US" sz="1500" dirty="0" smtClean="0"/>
          </a:p>
          <a:p>
            <a:r>
              <a:rPr lang="en-US" sz="1500" dirty="0" smtClean="0"/>
              <a:t>Luc </a:t>
            </a:r>
            <a:r>
              <a:rPr lang="en-US" sz="1500" dirty="0"/>
              <a:t>Le </a:t>
            </a:r>
            <a:r>
              <a:rPr lang="en-US" sz="1500" dirty="0" err="1" smtClean="0"/>
              <a:t>Pottier</a:t>
            </a:r>
            <a:endParaRPr lang="en-US" sz="1500" dirty="0" smtClean="0"/>
          </a:p>
          <a:p>
            <a:endParaRPr lang="en-US" sz="1600" dirty="0" smtClean="0"/>
          </a:p>
          <a:p>
            <a:endParaRPr lang="en-US" sz="1600" dirty="0"/>
          </a:p>
        </p:txBody>
      </p:sp>
      <p:sp>
        <p:nvSpPr>
          <p:cNvPr id="8" name="Content Placeholder 2"/>
          <p:cNvSpPr txBox="1">
            <a:spLocks/>
          </p:cNvSpPr>
          <p:nvPr/>
        </p:nvSpPr>
        <p:spPr>
          <a:xfrm>
            <a:off x="3124200" y="1600200"/>
            <a:ext cx="2514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t>Ph.D. Students</a:t>
            </a:r>
          </a:p>
          <a:p>
            <a:r>
              <a:rPr lang="en-US" dirty="0" smtClean="0"/>
              <a:t>Bryan </a:t>
            </a:r>
            <a:r>
              <a:rPr lang="en-US" dirty="0" err="1" smtClean="0"/>
              <a:t>Ramson</a:t>
            </a:r>
            <a:endParaRPr lang="en-US" dirty="0" smtClean="0"/>
          </a:p>
          <a:p>
            <a:r>
              <a:rPr lang="en-US" dirty="0" smtClean="0"/>
              <a:t>Joe Osborn</a:t>
            </a:r>
          </a:p>
          <a:p>
            <a:r>
              <a:rPr lang="en-US" dirty="0" smtClean="0"/>
              <a:t>Catherine </a:t>
            </a:r>
            <a:r>
              <a:rPr lang="en-US" dirty="0" err="1" smtClean="0"/>
              <a:t>Ayuso</a:t>
            </a:r>
            <a:endParaRPr lang="en-US" dirty="0" smtClean="0"/>
          </a:p>
          <a:p>
            <a:r>
              <a:rPr lang="en-US" dirty="0" smtClean="0"/>
              <a:t>Nicole Lewis</a:t>
            </a:r>
          </a:p>
          <a:p>
            <a:r>
              <a:rPr lang="en-US" dirty="0" smtClean="0"/>
              <a:t>Enrique Gamez </a:t>
            </a:r>
          </a:p>
          <a:p>
            <a:r>
              <a:rPr lang="en-US" dirty="0" smtClean="0"/>
              <a:t>Kara Mattioli</a:t>
            </a:r>
          </a:p>
          <a:p>
            <a:r>
              <a:rPr lang="en-US" dirty="0" smtClean="0"/>
              <a:t>William Dean </a:t>
            </a:r>
          </a:p>
          <a:p>
            <a:r>
              <a:rPr lang="en-US" dirty="0" smtClean="0"/>
              <a:t>Jordan Roth </a:t>
            </a:r>
          </a:p>
          <a:p>
            <a:r>
              <a:rPr lang="en-US" dirty="0" smtClean="0"/>
              <a:t>Cynthia Nunez </a:t>
            </a:r>
          </a:p>
          <a:p>
            <a:r>
              <a:rPr lang="en-US" dirty="0" smtClean="0"/>
              <a:t>Desmond </a:t>
            </a:r>
            <a:r>
              <a:rPr lang="en-US" dirty="0" err="1" smtClean="0"/>
              <a:t>Shangase</a:t>
            </a:r>
            <a:r>
              <a:rPr lang="en-US" dirty="0" smtClean="0"/>
              <a:t> </a:t>
            </a:r>
          </a:p>
          <a:p>
            <a:r>
              <a:rPr lang="en-US" dirty="0" smtClean="0"/>
              <a:t>Dillon Fitzgerald</a:t>
            </a:r>
          </a:p>
          <a:p>
            <a:r>
              <a:rPr lang="en-US" dirty="0" err="1" smtClean="0"/>
              <a:t>Chami</a:t>
            </a:r>
            <a:r>
              <a:rPr lang="en-US" dirty="0" smtClean="0"/>
              <a:t> </a:t>
            </a:r>
            <a:r>
              <a:rPr lang="en-US" dirty="0" err="1" smtClean="0"/>
              <a:t>Amarasinghe</a:t>
            </a:r>
            <a:endParaRPr lang="en-US" dirty="0" smtClean="0"/>
          </a:p>
          <a:p>
            <a:r>
              <a:rPr lang="en-US" dirty="0" err="1" smtClean="0"/>
              <a:t>Ceren</a:t>
            </a:r>
            <a:r>
              <a:rPr lang="en-US" dirty="0" smtClean="0"/>
              <a:t> Dag</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01220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
            </a:r>
            <a:r>
              <a:rPr lang="en-US" dirty="0" smtClean="0"/>
              <a:t>ext-generation QCD facility: </a:t>
            </a:r>
            <a:br>
              <a:rPr lang="en-US" dirty="0" smtClean="0"/>
            </a:br>
            <a:r>
              <a:rPr lang="en-US" dirty="0" smtClean="0"/>
              <a:t>The Electron-Ion Collider</a:t>
            </a:r>
            <a:endParaRPr lang="en-US" dirty="0"/>
          </a:p>
        </p:txBody>
      </p:sp>
      <p:sp>
        <p:nvSpPr>
          <p:cNvPr id="3" name="Content Placeholder 2"/>
          <p:cNvSpPr>
            <a:spLocks noGrp="1"/>
          </p:cNvSpPr>
          <p:nvPr>
            <p:ph idx="1"/>
          </p:nvPr>
        </p:nvSpPr>
        <p:spPr>
          <a:xfrm>
            <a:off x="457200" y="1600200"/>
            <a:ext cx="4267200" cy="4525963"/>
          </a:xfrm>
        </p:spPr>
        <p:txBody>
          <a:bodyPr>
            <a:normAutofit fontScale="92500" lnSpcReduction="10000"/>
          </a:bodyPr>
          <a:lstStyle/>
          <a:p>
            <a:pPr marL="0" indent="0">
              <a:buNone/>
            </a:pPr>
            <a:r>
              <a:rPr lang="en-US" dirty="0" smtClean="0"/>
              <a:t>Key science questions:</a:t>
            </a:r>
          </a:p>
          <a:p>
            <a:r>
              <a:rPr lang="en-US" i="1" dirty="0" smtClean="0"/>
              <a:t>How does a nucleon acquire mass?</a:t>
            </a:r>
          </a:p>
          <a:p>
            <a:r>
              <a:rPr lang="en-US" i="1" dirty="0"/>
              <a:t>How does the spin </a:t>
            </a:r>
            <a:r>
              <a:rPr lang="en-US" i="1" dirty="0" smtClean="0"/>
              <a:t>of </a:t>
            </a:r>
            <a:r>
              <a:rPr lang="en-US" i="1" dirty="0"/>
              <a:t>the nucleon arise from its elementary quark and gluon constituents</a:t>
            </a:r>
            <a:r>
              <a:rPr lang="en-US" i="1" dirty="0" smtClean="0"/>
              <a:t>?</a:t>
            </a:r>
          </a:p>
          <a:p>
            <a:r>
              <a:rPr lang="en-US" i="1" dirty="0"/>
              <a:t>What are the emergent properties of dense systems of gluons?</a:t>
            </a:r>
            <a:endParaRPr lang="en-US" i="1" dirty="0" smtClean="0"/>
          </a:p>
          <a:p>
            <a:endParaRPr lang="en-US" dirty="0" smtClean="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23</a:t>
            </a:r>
            <a:endParaRPr lang="en-US" dirty="0"/>
          </a:p>
        </p:txBody>
      </p:sp>
      <p:pic>
        <p:nvPicPr>
          <p:cNvPr id="6" name="Picture 5" descr="Screen Shot 2018-10-23 at 2.51.31 PM.png">
            <a:extLst>
              <a:ext uri="{FF2B5EF4-FFF2-40B4-BE49-F238E27FC236}">
                <a16:creationId xmlns:a16="http://schemas.microsoft.com/office/drawing/2014/main" id="{ED930DE5-ECF4-1342-A54C-C171FEDDC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204" y="2209345"/>
            <a:ext cx="4019160" cy="2286455"/>
          </a:xfrm>
          <a:prstGeom prst="rect">
            <a:avLst/>
          </a:prstGeom>
        </p:spPr>
      </p:pic>
      <p:pic>
        <p:nvPicPr>
          <p:cNvPr id="7" name="Picture 6" descr="Complex.pdf">
            <a:extLst>
              <a:ext uri="{FF2B5EF4-FFF2-40B4-BE49-F238E27FC236}">
                <a16:creationId xmlns:a16="http://schemas.microsoft.com/office/drawing/2014/main" id="{DCCC6DEF-9EA1-F147-B862-58C25A318424}"/>
              </a:ext>
            </a:extLst>
          </p:cNvPr>
          <p:cNvPicPr>
            <a:picLocks noChangeAspect="1"/>
          </p:cNvPicPr>
          <p:nvPr/>
        </p:nvPicPr>
        <p:blipFill>
          <a:blip r:embed="rId3"/>
          <a:srcRect l="7928" t="29008" r="5040" b="23157"/>
          <a:stretch>
            <a:fillRect/>
          </a:stretch>
        </p:blipFill>
        <p:spPr bwMode="auto">
          <a:xfrm>
            <a:off x="5016204" y="4572000"/>
            <a:ext cx="4075574" cy="1860404"/>
          </a:xfrm>
          <a:prstGeom prst="rect">
            <a:avLst/>
          </a:prstGeom>
          <a:noFill/>
          <a:ln w="9525">
            <a:noFill/>
            <a:miter lim="800000"/>
            <a:headEnd/>
            <a:tailEnd/>
          </a:ln>
        </p:spPr>
      </p:pic>
      <p:sp>
        <p:nvSpPr>
          <p:cNvPr id="8" name="TextBox 7"/>
          <p:cNvSpPr txBox="1"/>
          <p:nvPr/>
        </p:nvSpPr>
        <p:spPr>
          <a:xfrm>
            <a:off x="5184822" y="1487269"/>
            <a:ext cx="3882978" cy="646331"/>
          </a:xfrm>
          <a:prstGeom prst="rect">
            <a:avLst/>
          </a:prstGeom>
          <a:noFill/>
        </p:spPr>
        <p:txBody>
          <a:bodyPr wrap="square" rtlCol="0">
            <a:spAutoFit/>
          </a:bodyPr>
          <a:lstStyle/>
          <a:p>
            <a:r>
              <a:rPr lang="en-US" dirty="0" smtClean="0">
                <a:solidFill>
                  <a:srgbClr val="FFFFCC"/>
                </a:solidFill>
              </a:rPr>
              <a:t>Two candidate sites: Brookhaven National Lab and Jefferson Lab</a:t>
            </a:r>
            <a:endParaRPr lang="en-US" dirty="0">
              <a:solidFill>
                <a:srgbClr val="FFFFCC"/>
              </a:solidFill>
            </a:endParaRPr>
          </a:p>
        </p:txBody>
      </p:sp>
      <p:sp>
        <p:nvSpPr>
          <p:cNvPr id="9" name="TextBox 8"/>
          <p:cNvSpPr txBox="1"/>
          <p:nvPr/>
        </p:nvSpPr>
        <p:spPr>
          <a:xfrm>
            <a:off x="7437281" y="3657600"/>
            <a:ext cx="639919" cy="430887"/>
          </a:xfrm>
          <a:prstGeom prst="rect">
            <a:avLst/>
          </a:prstGeom>
          <a:noFill/>
        </p:spPr>
        <p:txBody>
          <a:bodyPr wrap="none" rtlCol="0">
            <a:spAutoFit/>
          </a:bodyPr>
          <a:lstStyle/>
          <a:p>
            <a:r>
              <a:rPr lang="en-US" sz="2200" dirty="0" smtClean="0"/>
              <a:t>BNL</a:t>
            </a:r>
            <a:endParaRPr lang="en-US" sz="2200" dirty="0"/>
          </a:p>
        </p:txBody>
      </p:sp>
      <p:sp>
        <p:nvSpPr>
          <p:cNvPr id="10" name="TextBox 9"/>
          <p:cNvSpPr txBox="1"/>
          <p:nvPr/>
        </p:nvSpPr>
        <p:spPr>
          <a:xfrm>
            <a:off x="6781800" y="4522113"/>
            <a:ext cx="675185" cy="430887"/>
          </a:xfrm>
          <a:prstGeom prst="rect">
            <a:avLst/>
          </a:prstGeom>
          <a:noFill/>
        </p:spPr>
        <p:txBody>
          <a:bodyPr wrap="none" rtlCol="0">
            <a:spAutoFit/>
          </a:bodyPr>
          <a:lstStyle/>
          <a:p>
            <a:r>
              <a:rPr lang="en-US" sz="2200" dirty="0" err="1" smtClean="0"/>
              <a:t>JLab</a:t>
            </a:r>
            <a:endParaRPr lang="en-US" sz="2200" dirty="0"/>
          </a:p>
        </p:txBody>
      </p:sp>
    </p:spTree>
    <p:extLst>
      <p:ext uri="{BB962C8B-B14F-4D97-AF65-F5344CB8AC3E}">
        <p14:creationId xmlns:p14="http://schemas.microsoft.com/office/powerpoint/2010/main" val="455082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
            </a:r>
            <a:r>
              <a:rPr lang="en-US" dirty="0" smtClean="0"/>
              <a:t>ext-generation QCD facility: </a:t>
            </a:r>
            <a:br>
              <a:rPr lang="en-US" dirty="0" smtClean="0"/>
            </a:br>
            <a:r>
              <a:rPr lang="en-US" dirty="0" smtClean="0"/>
              <a:t>The Electron-Ion Collider</a:t>
            </a:r>
            <a:endParaRPr lang="en-US" dirty="0"/>
          </a:p>
        </p:txBody>
      </p:sp>
      <p:sp>
        <p:nvSpPr>
          <p:cNvPr id="3" name="Content Placeholder 2"/>
          <p:cNvSpPr>
            <a:spLocks noGrp="1"/>
          </p:cNvSpPr>
          <p:nvPr>
            <p:ph idx="1"/>
          </p:nvPr>
        </p:nvSpPr>
        <p:spPr>
          <a:xfrm>
            <a:off x="457200" y="1600200"/>
            <a:ext cx="4267200" cy="4525963"/>
          </a:xfrm>
        </p:spPr>
        <p:txBody>
          <a:bodyPr>
            <a:normAutofit fontScale="92500" lnSpcReduction="10000"/>
          </a:bodyPr>
          <a:lstStyle/>
          <a:p>
            <a:pPr marL="0" indent="0">
              <a:buNone/>
            </a:pPr>
            <a:r>
              <a:rPr lang="en-US" dirty="0" smtClean="0"/>
              <a:t>Key science questions:</a:t>
            </a:r>
          </a:p>
          <a:p>
            <a:r>
              <a:rPr lang="en-US" i="1" dirty="0" smtClean="0"/>
              <a:t>How does a nucleon acquire mass?</a:t>
            </a:r>
          </a:p>
          <a:p>
            <a:r>
              <a:rPr lang="en-US" i="1" dirty="0"/>
              <a:t>How does the </a:t>
            </a:r>
            <a:r>
              <a:rPr lang="en-US" i="1" dirty="0" smtClean="0"/>
              <a:t>spin </a:t>
            </a:r>
            <a:r>
              <a:rPr lang="en-US" i="1" dirty="0"/>
              <a:t>of the nucleon arise from its elementary quark and gluon constituents</a:t>
            </a:r>
            <a:r>
              <a:rPr lang="en-US" i="1" dirty="0" smtClean="0"/>
              <a:t>?</a:t>
            </a:r>
          </a:p>
          <a:p>
            <a:r>
              <a:rPr lang="en-US" i="1" dirty="0"/>
              <a:t>What are the emergent properties of dense systems of gluons?</a:t>
            </a:r>
            <a:endParaRPr lang="en-US" i="1" dirty="0" smtClean="0"/>
          </a:p>
          <a:p>
            <a:endParaRPr lang="en-US" dirty="0" smtClean="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23</a:t>
            </a:r>
            <a:endParaRPr lang="en-US" dirty="0"/>
          </a:p>
        </p:txBody>
      </p:sp>
      <p:pic>
        <p:nvPicPr>
          <p:cNvPr id="6" name="Picture 5" descr="Screen Shot 2018-10-23 at 2.51.31 PM.png">
            <a:extLst>
              <a:ext uri="{FF2B5EF4-FFF2-40B4-BE49-F238E27FC236}">
                <a16:creationId xmlns:a16="http://schemas.microsoft.com/office/drawing/2014/main" id="{ED930DE5-ECF4-1342-A54C-C171FEDDC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204" y="2209345"/>
            <a:ext cx="4019160" cy="2286455"/>
          </a:xfrm>
          <a:prstGeom prst="rect">
            <a:avLst/>
          </a:prstGeom>
        </p:spPr>
      </p:pic>
      <p:pic>
        <p:nvPicPr>
          <p:cNvPr id="7" name="Picture 6" descr="Complex.pdf">
            <a:extLst>
              <a:ext uri="{FF2B5EF4-FFF2-40B4-BE49-F238E27FC236}">
                <a16:creationId xmlns:a16="http://schemas.microsoft.com/office/drawing/2014/main" id="{DCCC6DEF-9EA1-F147-B862-58C25A318424}"/>
              </a:ext>
            </a:extLst>
          </p:cNvPr>
          <p:cNvPicPr>
            <a:picLocks noChangeAspect="1"/>
          </p:cNvPicPr>
          <p:nvPr/>
        </p:nvPicPr>
        <p:blipFill>
          <a:blip r:embed="rId3"/>
          <a:srcRect l="7928" t="29008" r="5040" b="23157"/>
          <a:stretch>
            <a:fillRect/>
          </a:stretch>
        </p:blipFill>
        <p:spPr bwMode="auto">
          <a:xfrm>
            <a:off x="5016204" y="4572000"/>
            <a:ext cx="4075574" cy="1860404"/>
          </a:xfrm>
          <a:prstGeom prst="rect">
            <a:avLst/>
          </a:prstGeom>
          <a:noFill/>
          <a:ln w="9525">
            <a:noFill/>
            <a:miter lim="800000"/>
            <a:headEnd/>
            <a:tailEnd/>
          </a:ln>
        </p:spPr>
      </p:pic>
      <p:sp>
        <p:nvSpPr>
          <p:cNvPr id="8" name="TextBox 7"/>
          <p:cNvSpPr txBox="1"/>
          <p:nvPr/>
        </p:nvSpPr>
        <p:spPr>
          <a:xfrm>
            <a:off x="5184822" y="1487269"/>
            <a:ext cx="3882978" cy="646331"/>
          </a:xfrm>
          <a:prstGeom prst="rect">
            <a:avLst/>
          </a:prstGeom>
          <a:noFill/>
        </p:spPr>
        <p:txBody>
          <a:bodyPr wrap="square" rtlCol="0">
            <a:spAutoFit/>
          </a:bodyPr>
          <a:lstStyle/>
          <a:p>
            <a:r>
              <a:rPr lang="en-US" dirty="0" smtClean="0">
                <a:solidFill>
                  <a:srgbClr val="FFFFCC"/>
                </a:solidFill>
              </a:rPr>
              <a:t>Two candidate sites: Brookhaven National Lab and Jefferson Lab</a:t>
            </a:r>
            <a:endParaRPr lang="en-US" dirty="0">
              <a:solidFill>
                <a:srgbClr val="FFFFCC"/>
              </a:solidFill>
            </a:endParaRPr>
          </a:p>
        </p:txBody>
      </p:sp>
      <p:sp>
        <p:nvSpPr>
          <p:cNvPr id="9" name="TextBox 8"/>
          <p:cNvSpPr txBox="1"/>
          <p:nvPr/>
        </p:nvSpPr>
        <p:spPr>
          <a:xfrm>
            <a:off x="7437281" y="3657600"/>
            <a:ext cx="639919" cy="430887"/>
          </a:xfrm>
          <a:prstGeom prst="rect">
            <a:avLst/>
          </a:prstGeom>
          <a:noFill/>
        </p:spPr>
        <p:txBody>
          <a:bodyPr wrap="none" rtlCol="0">
            <a:spAutoFit/>
          </a:bodyPr>
          <a:lstStyle/>
          <a:p>
            <a:r>
              <a:rPr lang="en-US" sz="2200" dirty="0" smtClean="0"/>
              <a:t>BNL</a:t>
            </a:r>
            <a:endParaRPr lang="en-US" sz="2200" dirty="0"/>
          </a:p>
        </p:txBody>
      </p:sp>
      <p:sp>
        <p:nvSpPr>
          <p:cNvPr id="10" name="TextBox 9"/>
          <p:cNvSpPr txBox="1"/>
          <p:nvPr/>
        </p:nvSpPr>
        <p:spPr>
          <a:xfrm>
            <a:off x="6781800" y="4522113"/>
            <a:ext cx="675185" cy="430887"/>
          </a:xfrm>
          <a:prstGeom prst="rect">
            <a:avLst/>
          </a:prstGeom>
          <a:noFill/>
        </p:spPr>
        <p:txBody>
          <a:bodyPr wrap="none" rtlCol="0">
            <a:spAutoFit/>
          </a:bodyPr>
          <a:lstStyle/>
          <a:p>
            <a:r>
              <a:rPr lang="en-US" sz="2200" dirty="0" err="1" smtClean="0"/>
              <a:t>JLab</a:t>
            </a:r>
            <a:endParaRPr lang="en-US" sz="2200" dirty="0"/>
          </a:p>
        </p:txBody>
      </p:sp>
      <p:sp>
        <p:nvSpPr>
          <p:cNvPr id="11" name="Rectangle 10"/>
          <p:cNvSpPr/>
          <p:nvPr/>
        </p:nvSpPr>
        <p:spPr>
          <a:xfrm>
            <a:off x="761999" y="4983540"/>
            <a:ext cx="7696201" cy="1569660"/>
          </a:xfrm>
          <a:prstGeom prst="rect">
            <a:avLst/>
          </a:prstGeom>
          <a:solidFill>
            <a:srgbClr val="00FFFF"/>
          </a:solidFill>
          <a:ln>
            <a:solidFill>
              <a:schemeClr val="tx1"/>
            </a:solidFill>
          </a:ln>
        </p:spPr>
        <p:txBody>
          <a:bodyPr wrap="square">
            <a:spAutoFit/>
          </a:bodyPr>
          <a:lstStyle/>
          <a:p>
            <a:pPr algn="ctr"/>
            <a:r>
              <a:rPr lang="en-US" sz="3200" i="1" dirty="0" smtClean="0">
                <a:latin typeface="Times New Roman" panose="02020603050405020304" pitchFamily="18" charset="0"/>
                <a:cs typeface="Times New Roman" panose="02020603050405020304" pitchFamily="18" charset="0"/>
              </a:rPr>
              <a:t>Electron-Ion Collider User Group: Currently 889 members from 190 institutions in 30 countries</a:t>
            </a:r>
            <a:endParaRPr lang="en-US" sz="32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87143" y="6053454"/>
            <a:ext cx="2049920" cy="461665"/>
          </a:xfrm>
          <a:prstGeom prst="rect">
            <a:avLst/>
          </a:prstGeom>
          <a:solidFill>
            <a:schemeClr val="bg1"/>
          </a:solidFill>
        </p:spPr>
        <p:txBody>
          <a:bodyPr wrap="none" rtlCol="0">
            <a:spAutoFit/>
          </a:bodyPr>
          <a:lstStyle/>
          <a:p>
            <a:r>
              <a:rPr lang="en-US" sz="2400" dirty="0" smtClean="0">
                <a:hlinkClick r:id="rId4"/>
              </a:rPr>
              <a:t>www.eicug.org</a:t>
            </a:r>
            <a:endParaRPr lang="en-US" sz="2400" dirty="0"/>
          </a:p>
        </p:txBody>
      </p:sp>
      <p:pic>
        <p:nvPicPr>
          <p:cNvPr id="13" name="Picture 12"/>
          <p:cNvPicPr>
            <a:picLocks noChangeAspect="1"/>
          </p:cNvPicPr>
          <p:nvPr/>
        </p:nvPicPr>
        <p:blipFill rotWithShape="1">
          <a:blip r:embed="rId5"/>
          <a:srcRect l="16667" t="12963" r="16667" b="7037"/>
          <a:stretch/>
        </p:blipFill>
        <p:spPr>
          <a:xfrm>
            <a:off x="4296833" y="1807407"/>
            <a:ext cx="4512734" cy="3046096"/>
          </a:xfrm>
          <a:prstGeom prst="rect">
            <a:avLst/>
          </a:prstGeom>
        </p:spPr>
      </p:pic>
    </p:spTree>
    <p:extLst>
      <p:ext uri="{BB962C8B-B14F-4D97-AF65-F5344CB8AC3E}">
        <p14:creationId xmlns:p14="http://schemas.microsoft.com/office/powerpoint/2010/main" val="332532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sp>
        <p:nvSpPr>
          <p:cNvPr id="3" name="TextBox 2"/>
          <p:cNvSpPr txBox="1"/>
          <p:nvPr/>
        </p:nvSpPr>
        <p:spPr>
          <a:xfrm>
            <a:off x="4038600" y="1219200"/>
            <a:ext cx="4419600" cy="1938992"/>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July 2018 National Academy Consensus Report found that the science that can be addressed by an EIC is “compelling, fundamental, and timely”</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2313627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sp>
        <p:nvSpPr>
          <p:cNvPr id="3" name="TextBox 2"/>
          <p:cNvSpPr txBox="1"/>
          <p:nvPr/>
        </p:nvSpPr>
        <p:spPr>
          <a:xfrm>
            <a:off x="4038600" y="1219200"/>
            <a:ext cx="4419600" cy="1938992"/>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July 2018 National Academy Consensus Report found that the science that can be addressed by an EIC is “compelling, fundamental, and timely”</a:t>
            </a:r>
            <a:endParaRPr lang="en-US" sz="2400" dirty="0">
              <a:solidFill>
                <a:srgbClr val="FFFFCC"/>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882" y="3505200"/>
            <a:ext cx="4229518" cy="2823121"/>
          </a:xfrm>
          <a:prstGeom prst="rect">
            <a:avLst/>
          </a:prstGeom>
        </p:spPr>
      </p:pic>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1295409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sp>
        <p:nvSpPr>
          <p:cNvPr id="3" name="TextBox 2"/>
          <p:cNvSpPr txBox="1"/>
          <p:nvPr/>
        </p:nvSpPr>
        <p:spPr>
          <a:xfrm>
            <a:off x="4038600" y="1219200"/>
            <a:ext cx="4419600" cy="1938992"/>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July 2018 National Academy Consensus Report found that the science that can be addressed by an EIC is “compelling, fundamental, and timely”</a:t>
            </a:r>
            <a:endParaRPr lang="en-US" sz="2400" dirty="0">
              <a:solidFill>
                <a:srgbClr val="FFFFCC"/>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882" y="3505200"/>
            <a:ext cx="4229518" cy="2823121"/>
          </a:xfrm>
          <a:prstGeom prst="rect">
            <a:avLst/>
          </a:prstGeom>
        </p:spPr>
      </p:pic>
      <p:pic>
        <p:nvPicPr>
          <p:cNvPr id="11" name="Picture 10"/>
          <p:cNvPicPr>
            <a:picLocks noChangeAspect="1"/>
          </p:cNvPicPr>
          <p:nvPr/>
        </p:nvPicPr>
        <p:blipFill rotWithShape="1">
          <a:blip r:embed="rId5"/>
          <a:srcRect l="3417" t="35778" r="37499" b="26889"/>
          <a:stretch/>
        </p:blipFill>
        <p:spPr>
          <a:xfrm>
            <a:off x="3493709" y="1143000"/>
            <a:ext cx="5574091" cy="1981200"/>
          </a:xfrm>
          <a:prstGeom prst="rect">
            <a:avLst/>
          </a:prstGeom>
        </p:spPr>
      </p:pic>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2734405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grpSp>
        <p:nvGrpSpPr>
          <p:cNvPr id="4" name="Group 3"/>
          <p:cNvGrpSpPr/>
          <p:nvPr/>
        </p:nvGrpSpPr>
        <p:grpSpPr>
          <a:xfrm>
            <a:off x="3378200" y="609600"/>
            <a:ext cx="5638800" cy="5657112"/>
            <a:chOff x="1600200" y="228600"/>
            <a:chExt cx="7022601" cy="6553200"/>
          </a:xfrm>
        </p:grpSpPr>
        <p:pic>
          <p:nvPicPr>
            <p:cNvPr id="5" name="Picture 4"/>
            <p:cNvPicPr>
              <a:picLocks noChangeAspect="1"/>
            </p:cNvPicPr>
            <p:nvPr/>
          </p:nvPicPr>
          <p:blipFill rotWithShape="1">
            <a:blip r:embed="rId4"/>
            <a:srcRect l="26666" t="13916" r="27916" b="10740"/>
            <a:stretch/>
          </p:blipFill>
          <p:spPr>
            <a:xfrm>
              <a:off x="1600200" y="228600"/>
              <a:ext cx="7022601" cy="6553200"/>
            </a:xfrm>
            <a:prstGeom prst="rect">
              <a:avLst/>
            </a:prstGeom>
          </p:spPr>
        </p:pic>
        <p:sp>
          <p:nvSpPr>
            <p:cNvPr id="6" name="Rectangle 5"/>
            <p:cNvSpPr/>
            <p:nvPr/>
          </p:nvSpPr>
          <p:spPr>
            <a:xfrm>
              <a:off x="1600200" y="3886200"/>
              <a:ext cx="609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6999" y="4038600"/>
              <a:ext cx="21458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286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7086600" y="3582392"/>
            <a:ext cx="1974387" cy="646331"/>
          </a:xfrm>
          <a:prstGeom prst="rect">
            <a:avLst/>
          </a:prstGeom>
          <a:noFill/>
        </p:spPr>
        <p:txBody>
          <a:bodyPr wrap="none" rtlCol="0">
            <a:spAutoFit/>
          </a:bodyPr>
          <a:lstStyle/>
          <a:p>
            <a:pPr algn="ctr"/>
            <a:r>
              <a:rPr lang="en-US" i="1" dirty="0" smtClean="0"/>
              <a:t>Scientific American</a:t>
            </a:r>
          </a:p>
          <a:p>
            <a:pPr algn="ctr"/>
            <a:r>
              <a:rPr lang="en-US" dirty="0" smtClean="0"/>
              <a:t>June 2019 issue!</a:t>
            </a:r>
            <a:endParaRPr lang="en-US" dirty="0"/>
          </a:p>
        </p:txBody>
      </p:sp>
      <p:sp>
        <p:nvSpPr>
          <p:cNvPr id="3" name="Footer Placeholder 2"/>
          <p:cNvSpPr>
            <a:spLocks noGrp="1"/>
          </p:cNvSpPr>
          <p:nvPr>
            <p:ph type="ftr" sz="quarter" idx="11"/>
          </p:nvPr>
        </p:nvSpPr>
        <p:spPr/>
        <p:txBody>
          <a:bodyPr/>
          <a:lstStyle/>
          <a:p>
            <a:r>
              <a:rPr lang="en-US" smtClean="0"/>
              <a:t>C. Aidala, UMich, September 11, 2019</a:t>
            </a:r>
            <a:endParaRPr lang="en-US"/>
          </a:p>
        </p:txBody>
      </p:sp>
      <p:sp>
        <p:nvSpPr>
          <p:cNvPr id="10" name="Slide Number Placeholder 9"/>
          <p:cNvSpPr>
            <a:spLocks noGrp="1"/>
          </p:cNvSpPr>
          <p:nvPr>
            <p:ph type="sldNum" sz="quarter" idx="12"/>
          </p:nvPr>
        </p:nvSpPr>
        <p:spPr/>
        <p:txBody>
          <a:bodyPr/>
          <a:lstStyle/>
          <a:p>
            <a:r>
              <a:rPr lang="en-US" dirty="0" smtClean="0"/>
              <a:t>25</a:t>
            </a:r>
            <a:endParaRPr lang="en-US" dirty="0"/>
          </a:p>
        </p:txBody>
      </p:sp>
    </p:spTree>
    <p:extLst>
      <p:ext uri="{BB962C8B-B14F-4D97-AF65-F5344CB8AC3E}">
        <p14:creationId xmlns:p14="http://schemas.microsoft.com/office/powerpoint/2010/main" val="919972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grpSp>
        <p:nvGrpSpPr>
          <p:cNvPr id="4" name="Group 3"/>
          <p:cNvGrpSpPr/>
          <p:nvPr/>
        </p:nvGrpSpPr>
        <p:grpSpPr>
          <a:xfrm>
            <a:off x="3378200" y="609600"/>
            <a:ext cx="5638800" cy="5657112"/>
            <a:chOff x="1600200" y="228600"/>
            <a:chExt cx="7022601" cy="6553200"/>
          </a:xfrm>
        </p:grpSpPr>
        <p:pic>
          <p:nvPicPr>
            <p:cNvPr id="5" name="Picture 4"/>
            <p:cNvPicPr>
              <a:picLocks noChangeAspect="1"/>
            </p:cNvPicPr>
            <p:nvPr/>
          </p:nvPicPr>
          <p:blipFill rotWithShape="1">
            <a:blip r:embed="rId4"/>
            <a:srcRect l="26666" t="13916" r="27916" b="10740"/>
            <a:stretch/>
          </p:blipFill>
          <p:spPr>
            <a:xfrm>
              <a:off x="1600200" y="228600"/>
              <a:ext cx="7022601" cy="6553200"/>
            </a:xfrm>
            <a:prstGeom prst="rect">
              <a:avLst/>
            </a:prstGeom>
          </p:spPr>
        </p:pic>
        <p:sp>
          <p:nvSpPr>
            <p:cNvPr id="6" name="Rectangle 5"/>
            <p:cNvSpPr/>
            <p:nvPr/>
          </p:nvSpPr>
          <p:spPr>
            <a:xfrm>
              <a:off x="1600200" y="3886200"/>
              <a:ext cx="609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6999" y="4038600"/>
              <a:ext cx="21458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286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7086600" y="3582392"/>
            <a:ext cx="1974387" cy="646331"/>
          </a:xfrm>
          <a:prstGeom prst="rect">
            <a:avLst/>
          </a:prstGeom>
          <a:noFill/>
        </p:spPr>
        <p:txBody>
          <a:bodyPr wrap="none" rtlCol="0">
            <a:spAutoFit/>
          </a:bodyPr>
          <a:lstStyle/>
          <a:p>
            <a:pPr algn="ctr"/>
            <a:r>
              <a:rPr lang="en-US" i="1" dirty="0" smtClean="0"/>
              <a:t>Scientific American</a:t>
            </a:r>
          </a:p>
          <a:p>
            <a:pPr algn="ctr"/>
            <a:r>
              <a:rPr lang="en-US" dirty="0" smtClean="0"/>
              <a:t>June 2019 issue!</a:t>
            </a:r>
            <a:endParaRPr lang="en-US" dirty="0"/>
          </a:p>
        </p:txBody>
      </p:sp>
      <p:sp>
        <p:nvSpPr>
          <p:cNvPr id="10" name="Rectangle 9"/>
          <p:cNvSpPr/>
          <p:nvPr/>
        </p:nvSpPr>
        <p:spPr>
          <a:xfrm>
            <a:off x="533400" y="4343400"/>
            <a:ext cx="8001000" cy="2092881"/>
          </a:xfrm>
          <a:prstGeom prst="rect">
            <a:avLst/>
          </a:prstGeom>
          <a:solidFill>
            <a:srgbClr val="00FFFF"/>
          </a:solidFill>
          <a:ln>
            <a:solidFill>
              <a:schemeClr val="tx1"/>
            </a:solidFill>
          </a:ln>
        </p:spPr>
        <p:txBody>
          <a:bodyPr wrap="square">
            <a:spAutoFit/>
          </a:bodyPr>
          <a:lstStyle/>
          <a:p>
            <a:pPr algn="ctr"/>
            <a:r>
              <a:rPr lang="en-US" sz="2600" i="1" dirty="0" smtClean="0">
                <a:latin typeface="Times New Roman" panose="02020603050405020304" pitchFamily="18" charset="0"/>
                <a:cs typeface="Times New Roman" panose="02020603050405020304" pitchFamily="18" charset="0"/>
              </a:rPr>
              <a:t>Current status: “Critical Decision-0” expected from DOE this month</a:t>
            </a:r>
            <a:r>
              <a:rPr lang="en-US" sz="2600" i="1" dirty="0">
                <a:latin typeface="Times New Roman" panose="02020603050405020304" pitchFamily="18" charset="0"/>
                <a:cs typeface="Times New Roman" panose="02020603050405020304" pitchFamily="18" charset="0"/>
              </a:rPr>
              <a:t>. Panel for site </a:t>
            </a:r>
            <a:r>
              <a:rPr lang="en-US" sz="2600" i="1" dirty="0" smtClean="0">
                <a:latin typeface="Times New Roman" panose="02020603050405020304" pitchFamily="18" charset="0"/>
                <a:cs typeface="Times New Roman" panose="02020603050405020304" pitchFamily="18" charset="0"/>
              </a:rPr>
              <a:t>recommendation </a:t>
            </a:r>
            <a:r>
              <a:rPr lang="en-US" sz="2600" i="1" dirty="0">
                <a:latin typeface="Times New Roman" panose="02020603050405020304" pitchFamily="18" charset="0"/>
                <a:cs typeface="Times New Roman" panose="02020603050405020304" pitchFamily="18" charset="0"/>
              </a:rPr>
              <a:t>formed. Early </a:t>
            </a:r>
            <a:r>
              <a:rPr lang="en-US" sz="2600" i="1" dirty="0" smtClean="0">
                <a:latin typeface="Times New Roman" panose="02020603050405020304" pitchFamily="18" charset="0"/>
                <a:cs typeface="Times New Roman" panose="02020603050405020304" pitchFamily="18" charset="0"/>
              </a:rPr>
              <a:t>money already in FY2020 President’s budget request and House markup.  </a:t>
            </a:r>
          </a:p>
          <a:p>
            <a:pPr algn="ctr"/>
            <a:r>
              <a:rPr lang="en-US" sz="2600" i="1" dirty="0" smtClean="0">
                <a:latin typeface="Times New Roman" panose="02020603050405020304" pitchFamily="18" charset="0"/>
                <a:cs typeface="Times New Roman" panose="02020603050405020304" pitchFamily="18" charset="0"/>
              </a:rPr>
              <a:t>Hope for first data 2030. </a:t>
            </a:r>
            <a:endParaRPr lang="en-US" sz="2600" i="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C. Aidala, UMich, September 11, 2019</a:t>
            </a:r>
            <a:endParaRPr lang="en-US"/>
          </a:p>
        </p:txBody>
      </p:sp>
      <p:sp>
        <p:nvSpPr>
          <p:cNvPr id="11" name="Slide Number Placeholder 10"/>
          <p:cNvSpPr>
            <a:spLocks noGrp="1"/>
          </p:cNvSpPr>
          <p:nvPr>
            <p:ph type="sldNum" sz="quarter" idx="12"/>
          </p:nvPr>
        </p:nvSpPr>
        <p:spPr/>
        <p:txBody>
          <a:bodyPr/>
          <a:lstStyle/>
          <a:p>
            <a:r>
              <a:rPr lang="en-US" dirty="0" smtClean="0"/>
              <a:t>25</a:t>
            </a:r>
            <a:endParaRPr lang="en-US" dirty="0"/>
          </a:p>
        </p:txBody>
      </p:sp>
    </p:spTree>
    <p:extLst>
      <p:ext uri="{BB962C8B-B14F-4D97-AF65-F5344CB8AC3E}">
        <p14:creationId xmlns:p14="http://schemas.microsoft.com/office/powerpoint/2010/main" val="23166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9B6C-59C6-4B44-BB88-4C1AD96B78E0}"/>
              </a:ext>
            </a:extLst>
          </p:cNvPr>
          <p:cNvSpPr>
            <a:spLocks noGrp="1"/>
          </p:cNvSpPr>
          <p:nvPr>
            <p:ph type="title"/>
          </p:nvPr>
        </p:nvSpPr>
        <p:spPr/>
        <p:txBody>
          <a:bodyPr>
            <a:normAutofit fontScale="90000"/>
          </a:bodyPr>
          <a:lstStyle/>
          <a:p>
            <a:r>
              <a:rPr lang="en-US" dirty="0"/>
              <a:t>Assumptions of Physics project</a:t>
            </a:r>
            <a:br>
              <a:rPr lang="en-US" dirty="0"/>
            </a:br>
            <a:r>
              <a:rPr lang="en-US" sz="3100" dirty="0"/>
              <a:t>with Gabriele Carcassi</a:t>
            </a:r>
          </a:p>
        </p:txBody>
      </p:sp>
      <p:sp>
        <p:nvSpPr>
          <p:cNvPr id="3" name="Content Placeholder 2">
            <a:extLst>
              <a:ext uri="{FF2B5EF4-FFF2-40B4-BE49-F238E27FC236}">
                <a16:creationId xmlns:a16="http://schemas.microsoft.com/office/drawing/2014/main" id="{9BFF8BDF-C17E-4671-AB2C-048262D6CF31}"/>
              </a:ext>
            </a:extLst>
          </p:cNvPr>
          <p:cNvSpPr>
            <a:spLocks noGrp="1"/>
          </p:cNvSpPr>
          <p:nvPr>
            <p:ph idx="1"/>
          </p:nvPr>
        </p:nvSpPr>
        <p:spPr/>
        <p:txBody>
          <a:bodyPr>
            <a:normAutofit fontScale="77500" lnSpcReduction="20000"/>
          </a:bodyPr>
          <a:lstStyle/>
          <a:p>
            <a:r>
              <a:rPr lang="en-US" dirty="0"/>
              <a:t>The aim of the project is to find a handful of physical principles and assumptions from which the basic laws of physics can be derived</a:t>
            </a:r>
          </a:p>
          <a:p>
            <a:r>
              <a:rPr lang="en-US" dirty="0"/>
              <a:t>To do that we want to develop a general mathematical theory of experimental science: the theory that studies scientific theories</a:t>
            </a:r>
          </a:p>
          <a:p>
            <a:pPr lvl="1"/>
            <a:r>
              <a:rPr lang="en-US" dirty="0"/>
              <a:t>A formal framework that forces us to clarify our assumptions</a:t>
            </a:r>
          </a:p>
          <a:p>
            <a:pPr lvl="1"/>
            <a:r>
              <a:rPr lang="en-US" dirty="0"/>
              <a:t>From those assumptions the mathematical objects are derived</a:t>
            </a:r>
          </a:p>
          <a:p>
            <a:pPr lvl="1"/>
            <a:r>
              <a:rPr lang="en-US" dirty="0"/>
              <a:t>Each mathematical object has a clear physical meaning and no object is unphysical</a:t>
            </a:r>
          </a:p>
          <a:p>
            <a:pPr lvl="1"/>
            <a:r>
              <a:rPr lang="en-US" dirty="0"/>
              <a:t>Gives us concepts and tools that span across different disciplines</a:t>
            </a:r>
          </a:p>
          <a:p>
            <a:pPr lvl="1"/>
            <a:r>
              <a:rPr lang="en-US" dirty="0"/>
              <a:t>Allows us to explore what happens when the assumptions fail, possibly leading to new physics ideas</a:t>
            </a:r>
          </a:p>
        </p:txBody>
      </p:sp>
      <p:sp>
        <p:nvSpPr>
          <p:cNvPr id="4" name="Footer Placeholder 3">
            <a:extLst>
              <a:ext uri="{FF2B5EF4-FFF2-40B4-BE49-F238E27FC236}">
                <a16:creationId xmlns:a16="http://schemas.microsoft.com/office/drawing/2014/main" id="{B0A0F0A0-20F9-4113-A74E-73A70A03CFED}"/>
              </a:ext>
            </a:extLst>
          </p:cNvPr>
          <p:cNvSpPr>
            <a:spLocks noGrp="1"/>
          </p:cNvSpPr>
          <p:nvPr>
            <p:ph type="ftr" sz="quarter" idx="11"/>
          </p:nvPr>
        </p:nvSpPr>
        <p:spPr/>
        <p:txBody>
          <a:bodyPr/>
          <a:lstStyle/>
          <a:p>
            <a:r>
              <a:rPr lang="en-US"/>
              <a:t>C. Aidala, UMich, September 11, 2019</a:t>
            </a:r>
          </a:p>
        </p:txBody>
      </p:sp>
      <p:sp>
        <p:nvSpPr>
          <p:cNvPr id="5" name="Slide Number Placeholder 4">
            <a:extLst>
              <a:ext uri="{FF2B5EF4-FFF2-40B4-BE49-F238E27FC236}">
                <a16:creationId xmlns:a16="http://schemas.microsoft.com/office/drawing/2014/main" id="{FEF58F25-46E2-470D-9A45-DB50822EE99C}"/>
              </a:ext>
            </a:extLst>
          </p:cNvPr>
          <p:cNvSpPr>
            <a:spLocks noGrp="1"/>
          </p:cNvSpPr>
          <p:nvPr>
            <p:ph type="sldNum" sz="quarter" idx="12"/>
          </p:nvPr>
        </p:nvSpPr>
        <p:spPr/>
        <p:txBody>
          <a:bodyPr/>
          <a:lstStyle/>
          <a:p>
            <a:r>
              <a:rPr lang="en-US" dirty="0" smtClean="0"/>
              <a:t>26</a:t>
            </a:r>
            <a:endParaRPr lang="en-US" dirty="0"/>
          </a:p>
        </p:txBody>
      </p:sp>
      <p:sp>
        <p:nvSpPr>
          <p:cNvPr id="7" name="Rectangle 6">
            <a:extLst>
              <a:ext uri="{FF2B5EF4-FFF2-40B4-BE49-F238E27FC236}">
                <a16:creationId xmlns:a16="http://schemas.microsoft.com/office/drawing/2014/main" id="{02760E95-D1BC-4FBC-8FDD-03FA777C39C1}"/>
              </a:ext>
            </a:extLst>
          </p:cNvPr>
          <p:cNvSpPr/>
          <p:nvPr/>
        </p:nvSpPr>
        <p:spPr>
          <a:xfrm>
            <a:off x="2540691" y="5943600"/>
            <a:ext cx="4012509" cy="430887"/>
          </a:xfrm>
          <a:prstGeom prst="rect">
            <a:avLst/>
          </a:prstGeom>
          <a:solidFill>
            <a:schemeClr val="bg1"/>
          </a:solidFill>
        </p:spPr>
        <p:txBody>
          <a:bodyPr wrap="none">
            <a:spAutoFit/>
          </a:bodyPr>
          <a:lstStyle/>
          <a:p>
            <a:r>
              <a:rPr lang="en-US" sz="2200" dirty="0">
                <a:hlinkClick r:id="rId2"/>
              </a:rPr>
              <a:t>http://assumptionsofphysics.org/</a:t>
            </a:r>
            <a:endParaRPr lang="en-US" sz="2200" dirty="0"/>
          </a:p>
        </p:txBody>
      </p:sp>
      <p:pic>
        <p:nvPicPr>
          <p:cNvPr id="1026" name="Picture 2" descr="Image result for and now for something completely diffe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8" y="152401"/>
            <a:ext cx="1265238" cy="126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73694" cy="1066800"/>
          </a:xfrm>
          <a:prstGeom prst="rect">
            <a:avLst/>
          </a:prstGeom>
          <a:solidFill>
            <a:schemeClr val="bg1"/>
          </a:solidFill>
        </p:spPr>
      </p:pic>
    </p:spTree>
    <p:extLst>
      <p:ext uri="{BB962C8B-B14F-4D97-AF65-F5344CB8AC3E}">
        <p14:creationId xmlns:p14="http://schemas.microsoft.com/office/powerpoint/2010/main" val="3619042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To do </a:t>
            </a:r>
            <a:r>
              <a:rPr lang="en-US" i="1" dirty="0"/>
              <a:t>any</a:t>
            </a:r>
            <a:r>
              <a:rPr lang="en-US" dirty="0"/>
              <a:t> kind of science, we need a set of experimentally verifiable assertions </a:t>
            </a:r>
            <a:r>
              <a:rPr lang="en-US" dirty="0">
                <a:sym typeface="Wingdings" panose="05000000000000000000" pitchFamily="2" charset="2"/>
              </a:rPr>
              <a:t> Logic of verifiable statements </a:t>
            </a:r>
          </a:p>
          <a:p>
            <a:pPr lvl="1"/>
            <a:r>
              <a:rPr lang="en-US" dirty="0">
                <a:sym typeface="Wingdings" panose="05000000000000000000" pitchFamily="2" charset="2"/>
              </a:rPr>
              <a:t>G. Carcassi, CAA, “Towards a general mathematical theory of experimental science.” a</a:t>
            </a:r>
            <a:r>
              <a:rPr lang="en-US" dirty="0"/>
              <a:t>rXiv:1807.07896; also first three chapters of draft book</a:t>
            </a:r>
          </a:p>
          <a:p>
            <a:pPr marL="457200" lvl="1" indent="0">
              <a:buNone/>
            </a:pPr>
            <a:r>
              <a:rPr lang="en-US" dirty="0"/>
              <a:t> </a:t>
            </a:r>
          </a:p>
          <a:p>
            <a:pPr lvl="1"/>
            <a:endParaRPr lang="en-US" dirty="0"/>
          </a:p>
          <a:p>
            <a:r>
              <a:rPr lang="en-US" dirty="0"/>
              <a:t>Not closed under negation, because negation of a verifiable statement not necessarily verifiable</a:t>
            </a:r>
          </a:p>
          <a:p>
            <a:r>
              <a:rPr lang="en-US" dirty="0"/>
              <a:t>Only closed under </a:t>
            </a:r>
            <a:r>
              <a:rPr lang="en-US" i="1" dirty="0"/>
              <a:t>finite</a:t>
            </a:r>
            <a:r>
              <a:rPr lang="en-US" dirty="0"/>
              <a:t> conjunction (AND), because require verification in </a:t>
            </a:r>
            <a:r>
              <a:rPr lang="en-US" i="1" dirty="0"/>
              <a:t>finite time</a:t>
            </a:r>
            <a:endParaRPr lang="en-US" dirty="0"/>
          </a:p>
          <a:p>
            <a:pPr lvl="1"/>
            <a:r>
              <a:rPr lang="en-US" dirty="0"/>
              <a:t>Similar to finite resources already considered in theoretical computer science</a:t>
            </a:r>
          </a:p>
          <a:p>
            <a:r>
              <a:rPr lang="en-US" dirty="0"/>
              <a:t>Closed under </a:t>
            </a:r>
            <a:r>
              <a:rPr lang="en-US" i="1" dirty="0"/>
              <a:t>countable </a:t>
            </a:r>
            <a:r>
              <a:rPr lang="en-US" dirty="0"/>
              <a:t>disjunction (OR), because can’t complete more than countable number of tests in </a:t>
            </a:r>
            <a:r>
              <a:rPr lang="en-US" i="1" dirty="0"/>
              <a:t>finite time</a:t>
            </a:r>
          </a:p>
          <a:p>
            <a:endParaRPr lang="en-US"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27</a:t>
            </a:r>
            <a:endParaRPr lang="en-US" dirty="0"/>
          </a:p>
        </p:txBody>
      </p:sp>
      <p:sp>
        <p:nvSpPr>
          <p:cNvPr id="6" name="Rectangle 5">
            <a:extLst>
              <a:ext uri="{FF2B5EF4-FFF2-40B4-BE49-F238E27FC236}">
                <a16:creationId xmlns:a16="http://schemas.microsoft.com/office/drawing/2014/main" id="{02760E95-D1BC-4FBC-8FDD-03FA777C39C1}"/>
              </a:ext>
            </a:extLst>
          </p:cNvPr>
          <p:cNvSpPr/>
          <p:nvPr/>
        </p:nvSpPr>
        <p:spPr>
          <a:xfrm>
            <a:off x="2438400" y="2971800"/>
            <a:ext cx="3792320" cy="369332"/>
          </a:xfrm>
          <a:prstGeom prst="rect">
            <a:avLst/>
          </a:prstGeom>
          <a:solidFill>
            <a:schemeClr val="bg1"/>
          </a:solidFill>
        </p:spPr>
        <p:txBody>
          <a:bodyPr wrap="none">
            <a:spAutoFit/>
          </a:bodyPr>
          <a:lstStyle/>
          <a:p>
            <a:r>
              <a:rPr lang="en-US" dirty="0">
                <a:hlinkClick r:id="rId2"/>
              </a:rPr>
              <a:t>http://assumptionsofphysics.org/book</a:t>
            </a:r>
            <a:endParaRPr lang="en-US" dirty="0"/>
          </a:p>
        </p:txBody>
      </p:sp>
      <p:sp>
        <p:nvSpPr>
          <p:cNvPr id="8" name="Title 1"/>
          <p:cNvSpPr txBox="1">
            <a:spLocks/>
          </p:cNvSpPr>
          <p:nvPr/>
        </p:nvSpPr>
        <p:spPr>
          <a:xfrm>
            <a:off x="457200" y="274639"/>
            <a:ext cx="8229600"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a:lstStyle>
          <a:p>
            <a:r>
              <a:rPr lang="en-US" sz="4000" dirty="0"/>
              <a:t>General mathematical theory of experimental science</a:t>
            </a:r>
          </a:p>
        </p:txBody>
      </p:sp>
    </p:spTree>
    <p:extLst>
      <p:ext uri="{BB962C8B-B14F-4D97-AF65-F5344CB8AC3E}">
        <p14:creationId xmlns:p14="http://schemas.microsoft.com/office/powerpoint/2010/main" val="2615041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4562"/>
          </a:xfrm>
        </p:spPr>
        <p:txBody>
          <a:bodyPr>
            <a:normAutofit fontScale="90000"/>
          </a:bodyPr>
          <a:lstStyle/>
          <a:p>
            <a:r>
              <a:rPr lang="en-US" dirty="0"/>
              <a:t>General mathematical theory of experimental science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4184"/>
                <a:ext cx="8229600" cy="4830763"/>
              </a:xfrm>
            </p:spPr>
            <p:txBody>
              <a:bodyPr>
                <a:normAutofit fontScale="55000" lnSpcReduction="20000"/>
              </a:bodyPr>
              <a:lstStyle/>
              <a:p>
                <a:r>
                  <a:rPr lang="en-US" dirty="0"/>
                  <a:t>Set of experimentally distinguishable objects, </a:t>
                </a:r>
                <a:r>
                  <a:rPr lang="en-US" dirty="0" smtClean="0"/>
                  <a:t>cases, </a:t>
                </a:r>
                <a:r>
                  <a:rPr lang="en-US" dirty="0"/>
                  <a:t>etc. </a:t>
                </a:r>
                <a:r>
                  <a:rPr lang="en-US" dirty="0">
                    <a:sym typeface="Wingdings" panose="05000000000000000000" pitchFamily="2" charset="2"/>
                  </a:rPr>
                  <a:t> topological space</a:t>
                </a:r>
                <a:endParaRPr lang="en-US" dirty="0"/>
              </a:p>
              <a:p>
                <a:r>
                  <a:rPr lang="en-US" dirty="0"/>
                  <a:t>Implies particular topology</a:t>
                </a:r>
              </a:p>
              <a:p>
                <a:pPr lvl="1"/>
                <a:r>
                  <a:rPr lang="en-US" dirty="0"/>
                  <a:t>CAA, G. Carcassi, M.J. Greenfield, “Topology and experimental distinguishability.” </a:t>
                </a:r>
                <a:r>
                  <a:rPr lang="en-US" i="1" dirty="0"/>
                  <a:t>Top. Proc.</a:t>
                </a:r>
                <a:r>
                  <a:rPr lang="en-US" dirty="0"/>
                  <a:t> 54, 271 (2019</a:t>
                </a:r>
                <a:r>
                  <a:rPr lang="en-US" dirty="0" smtClean="0"/>
                  <a:t>).</a:t>
                </a:r>
              </a:p>
              <a:p>
                <a:pPr lvl="1"/>
                <a:endParaRPr lang="en-US" dirty="0"/>
              </a:p>
              <a:p>
                <a:endParaRPr lang="en-US" dirty="0"/>
              </a:p>
              <a:p>
                <a:endParaRPr lang="en-US" dirty="0" smtClean="0"/>
              </a:p>
              <a:p>
                <a:pPr marL="0" indent="0">
                  <a:buNone/>
                </a:pPr>
                <a:endParaRPr lang="en-US" dirty="0"/>
              </a:p>
              <a:p>
                <a:r>
                  <a:rPr lang="en-US" dirty="0"/>
                  <a:t>If X is a </a:t>
                </a:r>
                <a:r>
                  <a:rPr lang="en-US" b="1" dirty="0"/>
                  <a:t>set of physically distinguishable cases </a:t>
                </a:r>
                <a:r>
                  <a:rPr lang="en-US" dirty="0"/>
                  <a:t>(e.g. the possible states a system can be in), it will have a </a:t>
                </a:r>
                <a:r>
                  <a:rPr lang="en-US" b="1" dirty="0"/>
                  <a:t>natural topology </a:t>
                </a:r>
                <a:r>
                  <a:rPr lang="en-US" dirty="0"/>
                  <a:t>that keeps track of the statements that are verifiable (e.g. corresponding to finite precision measurement)</a:t>
                </a:r>
              </a:p>
              <a:p>
                <a:pPr lvl="1"/>
                <a:r>
                  <a:rPr lang="en-US" dirty="0"/>
                  <a:t>Topology is the foundation for manifolds, differential geometry (i.e. geometrical vectors, integration over curves), </a:t>
                </a:r>
                <a:r>
                  <a:rPr lang="en-US" dirty="0" err="1"/>
                  <a:t>symplectic</a:t>
                </a:r>
                <a:r>
                  <a:rPr lang="en-US" dirty="0"/>
                  <a:t> geometry (i.e. classical Hamiltonian mechanics), </a:t>
                </a:r>
                <a:r>
                  <a:rPr lang="en-US" dirty="0" err="1"/>
                  <a:t>Riemmanian</a:t>
                </a:r>
                <a:r>
                  <a:rPr lang="en-US" dirty="0"/>
                  <a:t> geometry (i.e. special and general relativity</a:t>
                </a:r>
                <a:r>
                  <a:rPr lang="en-US" dirty="0" smtClean="0"/>
                  <a:t>)</a:t>
                </a:r>
              </a:p>
              <a:p>
                <a:pPr lvl="1"/>
                <a:endParaRPr lang="en-US" dirty="0"/>
              </a:p>
              <a:p>
                <a:r>
                  <a:rPr lang="en-US" dirty="0"/>
                  <a:t>It will also have a </a:t>
                </a:r>
                <a:r>
                  <a:rPr lang="en-US" b="1" dirty="0"/>
                  <a:t>natural </a:t>
                </a:r>
                <a14:m>
                  <m:oMath xmlns:m="http://schemas.openxmlformats.org/officeDocument/2006/math">
                    <m:r>
                      <a:rPr lang="en-US" b="1" i="1">
                        <a:latin typeface="Cambria Math" panose="02040503050406030204" pitchFamily="18" charset="0"/>
                      </a:rPr>
                      <m:t>𝝈</m:t>
                    </m:r>
                  </m:oMath>
                </a14:m>
                <a:r>
                  <a:rPr lang="en-US" b="1" dirty="0"/>
                  <a:t>-algebra </a:t>
                </a:r>
                <a:r>
                  <a:rPr lang="en-US" dirty="0"/>
                  <a:t>that keeps track of the theoretical statements we can use for predictions</a:t>
                </a:r>
              </a:p>
              <a:p>
                <a:pPr lvl="1"/>
                <a14:m>
                  <m:oMath xmlns:m="http://schemas.openxmlformats.org/officeDocument/2006/math">
                    <m:r>
                      <a:rPr lang="en-US" i="1">
                        <a:latin typeface="Cambria Math" panose="02040503050406030204" pitchFamily="18" charset="0"/>
                      </a:rPr>
                      <m:t>𝜎</m:t>
                    </m:r>
                  </m:oMath>
                </a14:m>
                <a:r>
                  <a:rPr lang="en-US" dirty="0"/>
                  <a:t>-algebras are the foundation for measure theory and probability theory</a:t>
                </a:r>
              </a:p>
              <a:p>
                <a:pPr marL="0" indent="0">
                  <a:buNone/>
                </a:pPr>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4184"/>
                <a:ext cx="8229600" cy="4830763"/>
              </a:xfrm>
              <a:blipFill>
                <a:blip r:embed="rId3"/>
                <a:stretch>
                  <a:fillRect l="-444" t="-17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28</a:t>
            </a:r>
            <a:endParaRPr lang="en-US" dirty="0"/>
          </a:p>
        </p:txBody>
      </p:sp>
      <p:sp>
        <p:nvSpPr>
          <p:cNvPr id="9" name="Rectangle 8"/>
          <p:cNvSpPr/>
          <p:nvPr/>
        </p:nvSpPr>
        <p:spPr>
          <a:xfrm>
            <a:off x="304800" y="2438400"/>
            <a:ext cx="8592313" cy="34538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9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Acknowledgments: </a:t>
            </a:r>
            <a:br>
              <a:rPr lang="en-US" dirty="0" smtClean="0"/>
            </a:br>
            <a:r>
              <a:rPr lang="en-US" dirty="0" smtClean="0"/>
              <a:t>Group members 2016-present</a:t>
            </a:r>
            <a:endParaRPr lang="en-US" dirty="0"/>
          </a:p>
        </p:txBody>
      </p:sp>
      <p:sp>
        <p:nvSpPr>
          <p:cNvPr id="3" name="Content Placeholder 2"/>
          <p:cNvSpPr>
            <a:spLocks noGrp="1"/>
          </p:cNvSpPr>
          <p:nvPr>
            <p:ph sz="half" idx="1"/>
          </p:nvPr>
        </p:nvSpPr>
        <p:spPr>
          <a:xfrm>
            <a:off x="609600" y="1600200"/>
            <a:ext cx="2514600" cy="4525963"/>
          </a:xfrm>
        </p:spPr>
        <p:txBody>
          <a:bodyPr>
            <a:normAutofit fontScale="55000" lnSpcReduction="20000"/>
          </a:bodyPr>
          <a:lstStyle/>
          <a:p>
            <a:pPr marL="0" indent="0">
              <a:buNone/>
            </a:pPr>
            <a:r>
              <a:rPr lang="en-US" dirty="0" smtClean="0"/>
              <a:t>Postdocs</a:t>
            </a:r>
          </a:p>
          <a:p>
            <a:r>
              <a:rPr lang="en-US" dirty="0" smtClean="0"/>
              <a:t>Mike </a:t>
            </a:r>
            <a:r>
              <a:rPr lang="en-US" dirty="0" err="1" smtClean="0"/>
              <a:t>Skoby</a:t>
            </a:r>
            <a:endParaRPr lang="en-US" dirty="0" smtClean="0"/>
          </a:p>
          <a:p>
            <a:r>
              <a:rPr lang="en-US" dirty="0" smtClean="0"/>
              <a:t>Joe Osborn</a:t>
            </a:r>
          </a:p>
          <a:p>
            <a:r>
              <a:rPr lang="en-US" dirty="0" err="1" smtClean="0"/>
              <a:t>Sookhyun</a:t>
            </a:r>
            <a:r>
              <a:rPr lang="en-US" dirty="0" smtClean="0"/>
              <a:t> Lee</a:t>
            </a:r>
          </a:p>
          <a:p>
            <a:pPr marL="0" indent="0">
              <a:buNone/>
            </a:pPr>
            <a:endParaRPr lang="en-US" dirty="0" smtClean="0"/>
          </a:p>
          <a:p>
            <a:pPr marL="0" indent="0">
              <a:buNone/>
            </a:pPr>
            <a:r>
              <a:rPr lang="en-US" dirty="0" smtClean="0"/>
              <a:t>Visiting Postdoc</a:t>
            </a:r>
          </a:p>
          <a:p>
            <a:r>
              <a:rPr lang="en-US" dirty="0" err="1" smtClean="0"/>
              <a:t>Trambak</a:t>
            </a:r>
            <a:r>
              <a:rPr lang="en-US" dirty="0" smtClean="0"/>
              <a:t> Bhattacharyya </a:t>
            </a:r>
            <a:endParaRPr lang="en-US" dirty="0"/>
          </a:p>
          <a:p>
            <a:endParaRPr lang="en-US" dirty="0" smtClean="0"/>
          </a:p>
          <a:p>
            <a:pPr marL="0" indent="0">
              <a:buNone/>
            </a:pPr>
            <a:r>
              <a:rPr lang="en-US" dirty="0" smtClean="0"/>
              <a:t>Visiting Scholars</a:t>
            </a:r>
          </a:p>
          <a:p>
            <a:r>
              <a:rPr lang="en-US" dirty="0" smtClean="0"/>
              <a:t>Dylan Manna </a:t>
            </a:r>
          </a:p>
          <a:p>
            <a:r>
              <a:rPr lang="en-US" dirty="0" err="1" smtClean="0"/>
              <a:t>Duraid</a:t>
            </a:r>
            <a:r>
              <a:rPr lang="en-US" dirty="0" smtClean="0"/>
              <a:t> Asha </a:t>
            </a:r>
          </a:p>
          <a:p>
            <a:endParaRPr lang="en-US" dirty="0"/>
          </a:p>
          <a:p>
            <a:pPr marL="0" indent="0">
              <a:buNone/>
            </a:pPr>
            <a:r>
              <a:rPr lang="en-US" dirty="0"/>
              <a:t>Post-Bachelor’s</a:t>
            </a:r>
          </a:p>
          <a:p>
            <a:r>
              <a:rPr lang="en-US" dirty="0"/>
              <a:t>Tyler Ulrich</a:t>
            </a:r>
          </a:p>
          <a:p>
            <a:r>
              <a:rPr lang="en-US" dirty="0"/>
              <a:t>Daniel </a:t>
            </a:r>
            <a:r>
              <a:rPr lang="en-US" dirty="0" err="1"/>
              <a:t>Zile</a:t>
            </a:r>
            <a:r>
              <a:rPr lang="en-US" dirty="0"/>
              <a:t> </a:t>
            </a:r>
            <a:endParaRPr lang="en-US" dirty="0" smtClean="0"/>
          </a:p>
          <a:p>
            <a:endParaRPr lang="en-US" dirty="0"/>
          </a:p>
          <a:p>
            <a:pPr marL="0" indent="0">
              <a:buNone/>
            </a:pPr>
            <a:r>
              <a:rPr lang="en-US" dirty="0" smtClean="0"/>
              <a:t>High School Students</a:t>
            </a:r>
          </a:p>
          <a:p>
            <a:r>
              <a:rPr lang="en-US" dirty="0" smtClean="0"/>
              <a:t>Benjamin Kovacs</a:t>
            </a:r>
            <a:endParaRPr lang="en-US" dirty="0"/>
          </a:p>
          <a:p>
            <a:pPr marL="0" indent="0">
              <a:buNone/>
            </a:pPr>
            <a:endParaRPr lang="en-US" dirty="0" smtClean="0"/>
          </a:p>
          <a:p>
            <a:pPr marL="0" indent="0">
              <a:buNone/>
            </a:pPr>
            <a:endParaRPr lang="en-US" dirty="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a:t>3</a:t>
            </a:r>
          </a:p>
        </p:txBody>
      </p:sp>
      <p:sp>
        <p:nvSpPr>
          <p:cNvPr id="7" name="Content Placeholder 2"/>
          <p:cNvSpPr txBox="1">
            <a:spLocks/>
          </p:cNvSpPr>
          <p:nvPr/>
        </p:nvSpPr>
        <p:spPr>
          <a:xfrm>
            <a:off x="6248400" y="1447800"/>
            <a:ext cx="23622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dirty="0" smtClean="0"/>
              <a:t>Undergraduates</a:t>
            </a:r>
          </a:p>
          <a:p>
            <a:r>
              <a:rPr lang="en-US" sz="1600" dirty="0" smtClean="0"/>
              <a:t>Ezra Lesser</a:t>
            </a:r>
          </a:p>
          <a:p>
            <a:r>
              <a:rPr lang="en-US" sz="1600" dirty="0" smtClean="0"/>
              <a:t>Ruby </a:t>
            </a:r>
            <a:r>
              <a:rPr lang="en-US" sz="1600" dirty="0" err="1" smtClean="0"/>
              <a:t>Araj</a:t>
            </a:r>
            <a:endParaRPr lang="en-US" sz="1600" dirty="0" smtClean="0"/>
          </a:p>
          <a:p>
            <a:r>
              <a:rPr lang="en-US" sz="1600" dirty="0" smtClean="0"/>
              <a:t>Nick Kamp</a:t>
            </a:r>
          </a:p>
          <a:p>
            <a:r>
              <a:rPr lang="en-US" sz="1600" dirty="0" smtClean="0"/>
              <a:t>Ashley Cavanagh</a:t>
            </a:r>
          </a:p>
          <a:p>
            <a:r>
              <a:rPr lang="en-US" sz="1600" dirty="0" smtClean="0"/>
              <a:t>Jessen </a:t>
            </a:r>
            <a:r>
              <a:rPr lang="en-US" sz="1600" dirty="0" err="1" smtClean="0"/>
              <a:t>Jia</a:t>
            </a:r>
            <a:endParaRPr lang="en-US" sz="1600" dirty="0" smtClean="0"/>
          </a:p>
          <a:p>
            <a:r>
              <a:rPr lang="en-US" sz="1600" dirty="0" smtClean="0"/>
              <a:t>Hayden Hansen</a:t>
            </a:r>
          </a:p>
          <a:p>
            <a:r>
              <a:rPr lang="en-US" sz="1600" dirty="0" smtClean="0"/>
              <a:t>Nikhil Shankar</a:t>
            </a:r>
          </a:p>
          <a:p>
            <a:r>
              <a:rPr lang="en-US" sz="1600" dirty="0" smtClean="0"/>
              <a:t>Jem </a:t>
            </a:r>
            <a:r>
              <a:rPr lang="en-US" sz="1600" dirty="0" err="1" smtClean="0"/>
              <a:t>Guhit</a:t>
            </a:r>
            <a:endParaRPr lang="en-US" sz="1600" dirty="0" smtClean="0"/>
          </a:p>
          <a:p>
            <a:r>
              <a:rPr lang="en-US" sz="1600" dirty="0" err="1" smtClean="0"/>
              <a:t>Athira</a:t>
            </a:r>
            <a:r>
              <a:rPr lang="en-US" sz="1600" dirty="0" smtClean="0"/>
              <a:t> </a:t>
            </a:r>
            <a:r>
              <a:rPr lang="en-US" sz="1600" dirty="0"/>
              <a:t>K </a:t>
            </a:r>
            <a:r>
              <a:rPr lang="en-US" sz="1600" dirty="0" smtClean="0"/>
              <a:t>V</a:t>
            </a:r>
          </a:p>
          <a:p>
            <a:r>
              <a:rPr lang="en-US" sz="1600" dirty="0" smtClean="0"/>
              <a:t>Waleed </a:t>
            </a:r>
            <a:r>
              <a:rPr lang="en-US" sz="1600" dirty="0"/>
              <a:t>El </a:t>
            </a:r>
            <a:r>
              <a:rPr lang="en-US" sz="1600" dirty="0" err="1" smtClean="0"/>
              <a:t>Rawi</a:t>
            </a:r>
            <a:endParaRPr lang="en-US" sz="1600" dirty="0" smtClean="0"/>
          </a:p>
          <a:p>
            <a:r>
              <a:rPr lang="en-US" sz="1600" dirty="0" smtClean="0"/>
              <a:t>Erik </a:t>
            </a:r>
            <a:r>
              <a:rPr lang="en-US" sz="1600" dirty="0" err="1" smtClean="0"/>
              <a:t>Loyd</a:t>
            </a:r>
            <a:endParaRPr lang="en-US" sz="1600" dirty="0" smtClean="0"/>
          </a:p>
          <a:p>
            <a:r>
              <a:rPr lang="en-US" sz="1600" dirty="0" smtClean="0"/>
              <a:t>Anna </a:t>
            </a:r>
            <a:r>
              <a:rPr lang="en-US" sz="1600" dirty="0" err="1" smtClean="0"/>
              <a:t>Cooleybeck</a:t>
            </a:r>
            <a:endParaRPr lang="en-US" sz="1600" dirty="0" smtClean="0"/>
          </a:p>
          <a:p>
            <a:r>
              <a:rPr lang="en-US" sz="1600" dirty="0" err="1" smtClean="0"/>
              <a:t>Yuxi</a:t>
            </a:r>
            <a:r>
              <a:rPr lang="en-US" sz="1600" dirty="0" smtClean="0"/>
              <a:t> Xie</a:t>
            </a:r>
          </a:p>
          <a:p>
            <a:r>
              <a:rPr lang="en-US" sz="1600" dirty="0" smtClean="0"/>
              <a:t>Micah Johnson</a:t>
            </a:r>
          </a:p>
          <a:p>
            <a:r>
              <a:rPr lang="en-US" sz="1600" dirty="0" smtClean="0"/>
              <a:t>Julie </a:t>
            </a:r>
            <a:r>
              <a:rPr lang="en-US" sz="1600" dirty="0" err="1" smtClean="0"/>
              <a:t>Rakas</a:t>
            </a:r>
            <a:endParaRPr lang="en-US" sz="1600" dirty="0" smtClean="0"/>
          </a:p>
          <a:p>
            <a:r>
              <a:rPr lang="en-US" sz="1600" dirty="0" smtClean="0"/>
              <a:t>Luc </a:t>
            </a:r>
            <a:r>
              <a:rPr lang="en-US" sz="1600" dirty="0"/>
              <a:t>Le </a:t>
            </a:r>
            <a:r>
              <a:rPr lang="en-US" sz="1600" dirty="0" err="1" smtClean="0"/>
              <a:t>Pottier</a:t>
            </a:r>
            <a:endParaRPr lang="en-US" sz="1600" dirty="0" smtClean="0"/>
          </a:p>
          <a:p>
            <a:endParaRPr lang="en-US" sz="1600" dirty="0" smtClean="0"/>
          </a:p>
          <a:p>
            <a:endParaRPr lang="en-US" sz="1600" dirty="0"/>
          </a:p>
        </p:txBody>
      </p:sp>
      <p:sp>
        <p:nvSpPr>
          <p:cNvPr id="8" name="Content Placeholder 2"/>
          <p:cNvSpPr txBox="1">
            <a:spLocks/>
          </p:cNvSpPr>
          <p:nvPr/>
        </p:nvSpPr>
        <p:spPr>
          <a:xfrm>
            <a:off x="3124200" y="1600200"/>
            <a:ext cx="2514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t>Ph.D. Students</a:t>
            </a:r>
          </a:p>
          <a:p>
            <a:r>
              <a:rPr lang="en-US" dirty="0" smtClean="0"/>
              <a:t>Bryan </a:t>
            </a:r>
            <a:r>
              <a:rPr lang="en-US" dirty="0" err="1" smtClean="0"/>
              <a:t>Ramson</a:t>
            </a:r>
            <a:endParaRPr lang="en-US" dirty="0" smtClean="0"/>
          </a:p>
          <a:p>
            <a:r>
              <a:rPr lang="en-US" dirty="0" smtClean="0"/>
              <a:t>Joe Osborn</a:t>
            </a:r>
          </a:p>
          <a:p>
            <a:r>
              <a:rPr lang="en-US" dirty="0" smtClean="0"/>
              <a:t>Catherine </a:t>
            </a:r>
            <a:r>
              <a:rPr lang="en-US" dirty="0" err="1" smtClean="0"/>
              <a:t>Ayuso</a:t>
            </a:r>
            <a:endParaRPr lang="en-US" dirty="0" smtClean="0"/>
          </a:p>
          <a:p>
            <a:r>
              <a:rPr lang="en-US" dirty="0" smtClean="0"/>
              <a:t>Nicole Lewis</a:t>
            </a:r>
          </a:p>
          <a:p>
            <a:r>
              <a:rPr lang="en-US" dirty="0" smtClean="0"/>
              <a:t>Enrique Gamez </a:t>
            </a:r>
          </a:p>
          <a:p>
            <a:r>
              <a:rPr lang="en-US" dirty="0" smtClean="0"/>
              <a:t>Kara Mattioli</a:t>
            </a:r>
          </a:p>
          <a:p>
            <a:r>
              <a:rPr lang="en-US" dirty="0" smtClean="0"/>
              <a:t>William Dean </a:t>
            </a:r>
          </a:p>
          <a:p>
            <a:r>
              <a:rPr lang="en-US" dirty="0" smtClean="0"/>
              <a:t>Jordan Roth </a:t>
            </a:r>
          </a:p>
          <a:p>
            <a:r>
              <a:rPr lang="en-US" dirty="0" smtClean="0"/>
              <a:t>Cynthia Nunez </a:t>
            </a:r>
          </a:p>
          <a:p>
            <a:r>
              <a:rPr lang="en-US" dirty="0" smtClean="0"/>
              <a:t>Desmond </a:t>
            </a:r>
            <a:r>
              <a:rPr lang="en-US" dirty="0" err="1" smtClean="0"/>
              <a:t>Shangase</a:t>
            </a:r>
            <a:r>
              <a:rPr lang="en-US" dirty="0" smtClean="0"/>
              <a:t> </a:t>
            </a:r>
          </a:p>
          <a:p>
            <a:r>
              <a:rPr lang="en-US" dirty="0" smtClean="0"/>
              <a:t>Dillon Fitzgerald</a:t>
            </a:r>
          </a:p>
          <a:p>
            <a:r>
              <a:rPr lang="en-US" dirty="0" err="1" smtClean="0"/>
              <a:t>Chami</a:t>
            </a:r>
            <a:r>
              <a:rPr lang="en-US" dirty="0" smtClean="0"/>
              <a:t> </a:t>
            </a:r>
            <a:r>
              <a:rPr lang="en-US" dirty="0" err="1" smtClean="0"/>
              <a:t>Amarasinghe</a:t>
            </a:r>
            <a:endParaRPr lang="en-US" dirty="0" smtClean="0"/>
          </a:p>
          <a:p>
            <a:endParaRPr lang="en-US" dirty="0" smtClean="0"/>
          </a:p>
          <a:p>
            <a:endParaRPr lang="en-US" dirty="0" smtClean="0"/>
          </a:p>
          <a:p>
            <a:endParaRPr lang="en-US" dirty="0"/>
          </a:p>
        </p:txBody>
      </p:sp>
      <p:pic>
        <p:nvPicPr>
          <p:cNvPr id="9"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0256" y="4208633"/>
            <a:ext cx="3393017" cy="2544763"/>
          </a:xfr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000" r="30000" b="41106"/>
          <a:stretch/>
        </p:blipFill>
        <p:spPr>
          <a:xfrm>
            <a:off x="512926" y="4097075"/>
            <a:ext cx="2306474" cy="2545557"/>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54" t="8889" b="33333"/>
          <a:stretch/>
        </p:blipFill>
        <p:spPr>
          <a:xfrm>
            <a:off x="228600" y="259030"/>
            <a:ext cx="6324600" cy="2860242"/>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531" t="17300" r="3798" b="37131"/>
          <a:stretch/>
        </p:blipFill>
        <p:spPr>
          <a:xfrm>
            <a:off x="3220874" y="2212620"/>
            <a:ext cx="5638800" cy="2057400"/>
          </a:xfrm>
          <a:prstGeom prst="rect">
            <a:avLst/>
          </a:prstGeom>
        </p:spPr>
      </p:pic>
    </p:spTree>
    <p:extLst>
      <p:ext uri="{BB962C8B-B14F-4D97-AF65-F5344CB8AC3E}">
        <p14:creationId xmlns:p14="http://schemas.microsoft.com/office/powerpoint/2010/main" val="2852064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4562"/>
          </a:xfrm>
        </p:spPr>
        <p:txBody>
          <a:bodyPr>
            <a:normAutofit fontScale="90000"/>
          </a:bodyPr>
          <a:lstStyle/>
          <a:p>
            <a:r>
              <a:rPr lang="en-US" dirty="0"/>
              <a:t>General mathematical theory of experimental science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4184"/>
                <a:ext cx="8229600" cy="4830763"/>
              </a:xfrm>
            </p:spPr>
            <p:txBody>
              <a:bodyPr>
                <a:normAutofit fontScale="55000" lnSpcReduction="20000"/>
              </a:bodyPr>
              <a:lstStyle/>
              <a:p>
                <a:r>
                  <a:rPr lang="en-US" dirty="0"/>
                  <a:t>Set of experimentally distinguishable objects, </a:t>
                </a:r>
                <a:r>
                  <a:rPr lang="en-US" dirty="0" smtClean="0"/>
                  <a:t>cases, </a:t>
                </a:r>
                <a:r>
                  <a:rPr lang="en-US" dirty="0"/>
                  <a:t>etc. </a:t>
                </a:r>
                <a:r>
                  <a:rPr lang="en-US" dirty="0">
                    <a:sym typeface="Wingdings" panose="05000000000000000000" pitchFamily="2" charset="2"/>
                  </a:rPr>
                  <a:t> topological space</a:t>
                </a:r>
                <a:endParaRPr lang="en-US" dirty="0"/>
              </a:p>
              <a:p>
                <a:r>
                  <a:rPr lang="en-US" dirty="0"/>
                  <a:t>Implies particular topology</a:t>
                </a:r>
              </a:p>
              <a:p>
                <a:pPr lvl="1"/>
                <a:r>
                  <a:rPr lang="en-US" dirty="0"/>
                  <a:t>CAA, G. Carcassi, M.J. Greenfield, “Topology and experimental distinguishability.” </a:t>
                </a:r>
                <a:r>
                  <a:rPr lang="en-US" i="1" dirty="0"/>
                  <a:t>Top. Proc.</a:t>
                </a:r>
                <a:r>
                  <a:rPr lang="en-US" dirty="0"/>
                  <a:t> 54, 271 (2019</a:t>
                </a:r>
                <a:r>
                  <a:rPr lang="en-US" dirty="0" smtClean="0"/>
                  <a:t>).</a:t>
                </a:r>
              </a:p>
              <a:p>
                <a:pPr lvl="1"/>
                <a:endParaRPr lang="en-US" dirty="0"/>
              </a:p>
              <a:p>
                <a:endParaRPr lang="en-US" dirty="0"/>
              </a:p>
              <a:p>
                <a:endParaRPr lang="en-US" dirty="0" smtClean="0"/>
              </a:p>
              <a:p>
                <a:pPr marL="0" indent="0">
                  <a:buNone/>
                </a:pPr>
                <a:endParaRPr lang="en-US" dirty="0"/>
              </a:p>
              <a:p>
                <a:r>
                  <a:rPr lang="en-US" dirty="0"/>
                  <a:t>If X is a </a:t>
                </a:r>
                <a:r>
                  <a:rPr lang="en-US" b="1" dirty="0"/>
                  <a:t>set of physically distinguishable cases </a:t>
                </a:r>
                <a:r>
                  <a:rPr lang="en-US" dirty="0"/>
                  <a:t>(e.g. the possible states a system can be in), it will have a </a:t>
                </a:r>
                <a:r>
                  <a:rPr lang="en-US" b="1" dirty="0"/>
                  <a:t>natural topology </a:t>
                </a:r>
                <a:r>
                  <a:rPr lang="en-US" dirty="0"/>
                  <a:t>that keeps track of the statements that are verifiable (e.g. corresponding to finite precision measurement)</a:t>
                </a:r>
              </a:p>
              <a:p>
                <a:pPr lvl="1"/>
                <a:r>
                  <a:rPr lang="en-US" dirty="0"/>
                  <a:t>Topology is the foundation for manifolds, differential geometry (i.e. geometrical vectors, integration over curves), </a:t>
                </a:r>
                <a:r>
                  <a:rPr lang="en-US" dirty="0" err="1"/>
                  <a:t>symplectic</a:t>
                </a:r>
                <a:r>
                  <a:rPr lang="en-US" dirty="0"/>
                  <a:t> geometry (i.e. classical Hamiltonian mechanics), </a:t>
                </a:r>
                <a:r>
                  <a:rPr lang="en-US" dirty="0" err="1"/>
                  <a:t>Riemmanian</a:t>
                </a:r>
                <a:r>
                  <a:rPr lang="en-US" dirty="0"/>
                  <a:t> geometry (i.e. special and general relativity</a:t>
                </a:r>
                <a:r>
                  <a:rPr lang="en-US" dirty="0" smtClean="0"/>
                  <a:t>)</a:t>
                </a:r>
              </a:p>
              <a:p>
                <a:pPr lvl="1"/>
                <a:endParaRPr lang="en-US" dirty="0"/>
              </a:p>
              <a:p>
                <a:r>
                  <a:rPr lang="en-US" dirty="0"/>
                  <a:t>It will also have a </a:t>
                </a:r>
                <a:r>
                  <a:rPr lang="en-US" b="1" dirty="0"/>
                  <a:t>natural </a:t>
                </a:r>
                <a14:m>
                  <m:oMath xmlns:m="http://schemas.openxmlformats.org/officeDocument/2006/math">
                    <m:r>
                      <a:rPr lang="en-US" b="1" i="1">
                        <a:latin typeface="Cambria Math" panose="02040503050406030204" pitchFamily="18" charset="0"/>
                      </a:rPr>
                      <m:t>𝝈</m:t>
                    </m:r>
                  </m:oMath>
                </a14:m>
                <a:r>
                  <a:rPr lang="en-US" b="1" dirty="0"/>
                  <a:t>-algebra </a:t>
                </a:r>
                <a:r>
                  <a:rPr lang="en-US" dirty="0"/>
                  <a:t>that keeps track of the theoretical statements we can use for predictions</a:t>
                </a:r>
              </a:p>
              <a:p>
                <a:pPr lvl="1"/>
                <a14:m>
                  <m:oMath xmlns:m="http://schemas.openxmlformats.org/officeDocument/2006/math">
                    <m:r>
                      <a:rPr lang="en-US" i="1">
                        <a:latin typeface="Cambria Math" panose="02040503050406030204" pitchFamily="18" charset="0"/>
                      </a:rPr>
                      <m:t>𝜎</m:t>
                    </m:r>
                  </m:oMath>
                </a14:m>
                <a:r>
                  <a:rPr lang="en-US" dirty="0"/>
                  <a:t>-algebras are the foundation for measure theory and probability theory</a:t>
                </a:r>
              </a:p>
              <a:p>
                <a:pPr marL="0" indent="0">
                  <a:buNone/>
                </a:pPr>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4184"/>
                <a:ext cx="8229600" cy="4830763"/>
              </a:xfrm>
              <a:blipFill>
                <a:blip r:embed="rId3"/>
                <a:stretch>
                  <a:fillRect l="-444" t="-17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28</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514600" y="2230978"/>
                <a:ext cx="6301509" cy="1077218"/>
              </a:xfrm>
              <a:prstGeom prst="rect">
                <a:avLst/>
              </a:prstGeom>
              <a:solidFill>
                <a:srgbClr val="00FFFF"/>
              </a:solidFill>
              <a:ln>
                <a:solidFill>
                  <a:schemeClr val="tx1"/>
                </a:solidFill>
              </a:ln>
            </p:spPr>
            <p:txBody>
              <a:bodyPr wrap="square">
                <a:spAutoFit/>
              </a:bodyPr>
              <a:lstStyle/>
              <a:p>
                <a:r>
                  <a:rPr lang="en-US" sz="1600" dirty="0"/>
                  <a:t>Given a set </a:t>
                </a:r>
                <a14:m>
                  <m:oMath xmlns:m="http://schemas.openxmlformats.org/officeDocument/2006/math">
                    <m:r>
                      <a:rPr lang="en-US" sz="1600" i="1">
                        <a:latin typeface="Cambria Math" panose="02040503050406030204" pitchFamily="18" charset="0"/>
                      </a:rPr>
                      <m:t>𝑋</m:t>
                    </m:r>
                  </m:oMath>
                </a14:m>
                <a:r>
                  <a:rPr lang="en-US" sz="1600" dirty="0"/>
                  <a:t>, a topology is a collection of subsets of </a:t>
                </a:r>
                <a14:m>
                  <m:oMath xmlns:m="http://schemas.openxmlformats.org/officeDocument/2006/math">
                    <m:r>
                      <a:rPr lang="en-US" sz="1600" i="1">
                        <a:latin typeface="Cambria Math" panose="02040503050406030204" pitchFamily="18" charset="0"/>
                      </a:rPr>
                      <m:t>𝑋</m:t>
                    </m:r>
                  </m:oMath>
                </a14:m>
                <a:r>
                  <a:rPr lang="en-US" sz="1600" dirty="0"/>
                  <a:t> that</a:t>
                </a:r>
              </a:p>
              <a:p>
                <a:pPr marL="285750" indent="-285750">
                  <a:buFont typeface="Arial" panose="020B0604020202020204" pitchFamily="34" charset="0"/>
                  <a:buChar char="•"/>
                </a:pPr>
                <a:r>
                  <a:rPr lang="en-US" sz="1600" dirty="0"/>
                  <a:t>contains </a:t>
                </a:r>
                <a14:m>
                  <m:oMath xmlns:m="http://schemas.openxmlformats.org/officeDocument/2006/math">
                    <m:r>
                      <a:rPr lang="en-US" sz="1600" i="1">
                        <a:latin typeface="Cambria Math" panose="02040503050406030204" pitchFamily="18" charset="0"/>
                      </a:rPr>
                      <m:t>𝑋</m:t>
                    </m:r>
                  </m:oMath>
                </a14:m>
                <a:r>
                  <a:rPr lang="en-US" sz="1600" dirty="0"/>
                  <a:t> and </a:t>
                </a:r>
                <a14:m>
                  <m:oMath xmlns:m="http://schemas.openxmlformats.org/officeDocument/2006/math">
                    <m:r>
                      <a:rPr lang="en-US" sz="1600" i="1">
                        <a:latin typeface="Cambria Math" panose="02040503050406030204" pitchFamily="18" charset="0"/>
                      </a:rPr>
                      <m:t>∅</m:t>
                    </m:r>
                  </m:oMath>
                </a14:m>
                <a:endParaRPr lang="en-US" sz="1600" dirty="0"/>
              </a:p>
              <a:p>
                <a:pPr marL="285750" indent="-285750">
                  <a:buFont typeface="Arial" panose="020B0604020202020204" pitchFamily="34" charset="0"/>
                  <a:buChar char="•"/>
                </a:pPr>
                <a:r>
                  <a:rPr lang="en-US" sz="1600" dirty="0"/>
                  <a:t>is not in general closed under complement</a:t>
                </a:r>
              </a:p>
              <a:p>
                <a:pPr marL="285750" indent="-285750">
                  <a:buFont typeface="Arial" panose="020B0604020202020204" pitchFamily="34" charset="0"/>
                  <a:buChar char="•"/>
                </a:pPr>
                <a:r>
                  <a:rPr lang="en-US" sz="1600" dirty="0"/>
                  <a:t>is closed under finite intersection and arbitrary (infinite) union</a:t>
                </a:r>
              </a:p>
            </p:txBody>
          </p:sp>
        </mc:Choice>
        <mc:Fallback xmlns="">
          <p:sp>
            <p:nvSpPr>
              <p:cNvPr id="7" name="Rectangle 6"/>
              <p:cNvSpPr>
                <a:spLocks noRot="1" noChangeAspect="1" noMove="1" noResize="1" noEditPoints="1" noAdjustHandles="1" noChangeArrowheads="1" noChangeShapeType="1" noTextEdit="1"/>
              </p:cNvSpPr>
              <p:nvPr/>
            </p:nvSpPr>
            <p:spPr>
              <a:xfrm>
                <a:off x="2514600" y="2230978"/>
                <a:ext cx="6301509" cy="1077218"/>
              </a:xfrm>
              <a:prstGeom prst="rect">
                <a:avLst/>
              </a:prstGeom>
              <a:blipFill>
                <a:blip r:embed="rId4"/>
                <a:stretch>
                  <a:fillRect l="-483" t="-1117" b="-5587"/>
                </a:stretch>
              </a:blipFill>
              <a:ln>
                <a:solidFill>
                  <a:schemeClr val="tx1"/>
                </a:solidFill>
              </a:ln>
            </p:spPr>
            <p:txBody>
              <a:bodyPr/>
              <a:lstStyle/>
              <a:p>
                <a:r>
                  <a:rPr lang="en-US">
                    <a:noFill/>
                  </a:rPr>
                  <a:t> </a:t>
                </a:r>
              </a:p>
            </p:txBody>
          </p:sp>
        </mc:Fallback>
      </mc:AlternateContent>
      <p:sp>
        <p:nvSpPr>
          <p:cNvPr id="9" name="Rectangle 8"/>
          <p:cNvSpPr/>
          <p:nvPr/>
        </p:nvSpPr>
        <p:spPr>
          <a:xfrm>
            <a:off x="304800" y="3363951"/>
            <a:ext cx="8592313" cy="28744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771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4562"/>
          </a:xfrm>
        </p:spPr>
        <p:txBody>
          <a:bodyPr>
            <a:normAutofit fontScale="90000"/>
          </a:bodyPr>
          <a:lstStyle/>
          <a:p>
            <a:r>
              <a:rPr lang="en-US" dirty="0"/>
              <a:t>General mathematical theory of experimental science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4184"/>
                <a:ext cx="8229600" cy="4830763"/>
              </a:xfrm>
            </p:spPr>
            <p:txBody>
              <a:bodyPr>
                <a:normAutofit fontScale="55000" lnSpcReduction="20000"/>
              </a:bodyPr>
              <a:lstStyle/>
              <a:p>
                <a:r>
                  <a:rPr lang="en-US" dirty="0"/>
                  <a:t>Set of experimentally distinguishable objects, </a:t>
                </a:r>
                <a:r>
                  <a:rPr lang="en-US" dirty="0" smtClean="0"/>
                  <a:t>cases, </a:t>
                </a:r>
                <a:r>
                  <a:rPr lang="en-US" dirty="0"/>
                  <a:t>etc. </a:t>
                </a:r>
                <a:r>
                  <a:rPr lang="en-US" dirty="0">
                    <a:sym typeface="Wingdings" panose="05000000000000000000" pitchFamily="2" charset="2"/>
                  </a:rPr>
                  <a:t> topological space</a:t>
                </a:r>
                <a:endParaRPr lang="en-US" dirty="0"/>
              </a:p>
              <a:p>
                <a:r>
                  <a:rPr lang="en-US" dirty="0"/>
                  <a:t>Implies particular topology</a:t>
                </a:r>
              </a:p>
              <a:p>
                <a:pPr lvl="1"/>
                <a:r>
                  <a:rPr lang="en-US" dirty="0"/>
                  <a:t>CAA, G. Carcassi, M.J. Greenfield, “Topology and experimental distinguishability.” </a:t>
                </a:r>
                <a:r>
                  <a:rPr lang="en-US" i="1" dirty="0"/>
                  <a:t>Top. Proc.</a:t>
                </a:r>
                <a:r>
                  <a:rPr lang="en-US" dirty="0"/>
                  <a:t> 54, 271 (2019</a:t>
                </a:r>
                <a:r>
                  <a:rPr lang="en-US" dirty="0" smtClean="0"/>
                  <a:t>).</a:t>
                </a:r>
              </a:p>
              <a:p>
                <a:pPr lvl="1"/>
                <a:endParaRPr lang="en-US" dirty="0"/>
              </a:p>
              <a:p>
                <a:endParaRPr lang="en-US" dirty="0"/>
              </a:p>
              <a:p>
                <a:endParaRPr lang="en-US" dirty="0" smtClean="0"/>
              </a:p>
              <a:p>
                <a:pPr marL="0" indent="0">
                  <a:buNone/>
                </a:pPr>
                <a:endParaRPr lang="en-US" dirty="0"/>
              </a:p>
              <a:p>
                <a:r>
                  <a:rPr lang="en-US" dirty="0"/>
                  <a:t>If X is a </a:t>
                </a:r>
                <a:r>
                  <a:rPr lang="en-US" b="1" dirty="0"/>
                  <a:t>set of physically distinguishable </a:t>
                </a:r>
                <a:r>
                  <a:rPr lang="en-US" b="1" dirty="0" smtClean="0"/>
                  <a:t>cases</a:t>
                </a:r>
                <a:r>
                  <a:rPr lang="en-US" dirty="0" smtClean="0"/>
                  <a:t>, </a:t>
                </a:r>
                <a:r>
                  <a:rPr lang="en-US" dirty="0"/>
                  <a:t>it will have a </a:t>
                </a:r>
                <a:r>
                  <a:rPr lang="en-US" b="1" dirty="0"/>
                  <a:t>natural topology </a:t>
                </a:r>
                <a:r>
                  <a:rPr lang="en-US" dirty="0"/>
                  <a:t>that keeps track of the statements that are verifiable (e.g. corresponding to finite precision measurement)</a:t>
                </a:r>
              </a:p>
              <a:p>
                <a:pPr lvl="1"/>
                <a:r>
                  <a:rPr lang="en-US" dirty="0"/>
                  <a:t>Topology is the foundation for manifolds, differential geometry (i.e. geometrical vectors, integration over curves), </a:t>
                </a:r>
                <a:r>
                  <a:rPr lang="en-US" dirty="0" err="1"/>
                  <a:t>symplectic</a:t>
                </a:r>
                <a:r>
                  <a:rPr lang="en-US" dirty="0"/>
                  <a:t> geometry (i.e. classical Hamiltonian mechanics), </a:t>
                </a:r>
                <a:r>
                  <a:rPr lang="en-US" dirty="0" err="1"/>
                  <a:t>Riemmanian</a:t>
                </a:r>
                <a:r>
                  <a:rPr lang="en-US" dirty="0"/>
                  <a:t> geometry (i.e. special and general relativity</a:t>
                </a:r>
                <a:r>
                  <a:rPr lang="en-US" dirty="0" smtClean="0"/>
                  <a:t>)</a:t>
                </a:r>
              </a:p>
              <a:p>
                <a:pPr lvl="1"/>
                <a:endParaRPr lang="en-US" dirty="0"/>
              </a:p>
              <a:p>
                <a:r>
                  <a:rPr lang="en-US" dirty="0"/>
                  <a:t>It will also have a </a:t>
                </a:r>
                <a:r>
                  <a:rPr lang="en-US" b="1" dirty="0"/>
                  <a:t>natural </a:t>
                </a:r>
                <a14:m>
                  <m:oMath xmlns:m="http://schemas.openxmlformats.org/officeDocument/2006/math">
                    <m:r>
                      <a:rPr lang="en-US" b="1" i="1">
                        <a:latin typeface="Cambria Math" panose="02040503050406030204" pitchFamily="18" charset="0"/>
                      </a:rPr>
                      <m:t>𝝈</m:t>
                    </m:r>
                  </m:oMath>
                </a14:m>
                <a:r>
                  <a:rPr lang="en-US" b="1" dirty="0"/>
                  <a:t>-algebra </a:t>
                </a:r>
                <a:r>
                  <a:rPr lang="en-US" dirty="0"/>
                  <a:t>that keeps track of the theoretical statements we can use for predictions</a:t>
                </a:r>
              </a:p>
              <a:p>
                <a:pPr lvl="1"/>
                <a14:m>
                  <m:oMath xmlns:m="http://schemas.openxmlformats.org/officeDocument/2006/math">
                    <m:r>
                      <a:rPr lang="en-US" i="1">
                        <a:latin typeface="Cambria Math" panose="02040503050406030204" pitchFamily="18" charset="0"/>
                      </a:rPr>
                      <m:t>𝜎</m:t>
                    </m:r>
                  </m:oMath>
                </a14:m>
                <a:r>
                  <a:rPr lang="en-US" dirty="0"/>
                  <a:t>-algebras are the foundation for measure theory and probability theory</a:t>
                </a:r>
              </a:p>
              <a:p>
                <a:pPr marL="0" indent="0">
                  <a:buNone/>
                </a:pPr>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4184"/>
                <a:ext cx="8229600" cy="4830763"/>
              </a:xfrm>
              <a:blipFill>
                <a:blip r:embed="rId3"/>
                <a:stretch>
                  <a:fillRect l="-444" t="-17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28</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514600" y="2230978"/>
                <a:ext cx="6301509" cy="1077218"/>
              </a:xfrm>
              <a:prstGeom prst="rect">
                <a:avLst/>
              </a:prstGeom>
              <a:solidFill>
                <a:srgbClr val="00FFFF"/>
              </a:solidFill>
              <a:ln>
                <a:solidFill>
                  <a:schemeClr val="tx1"/>
                </a:solidFill>
              </a:ln>
            </p:spPr>
            <p:txBody>
              <a:bodyPr wrap="square">
                <a:spAutoFit/>
              </a:bodyPr>
              <a:lstStyle/>
              <a:p>
                <a:r>
                  <a:rPr lang="en-US" sz="1600" dirty="0"/>
                  <a:t>Given a set </a:t>
                </a:r>
                <a14:m>
                  <m:oMath xmlns:m="http://schemas.openxmlformats.org/officeDocument/2006/math">
                    <m:r>
                      <a:rPr lang="en-US" sz="1600" i="1">
                        <a:latin typeface="Cambria Math" panose="02040503050406030204" pitchFamily="18" charset="0"/>
                      </a:rPr>
                      <m:t>𝑋</m:t>
                    </m:r>
                  </m:oMath>
                </a14:m>
                <a:r>
                  <a:rPr lang="en-US" sz="1600" dirty="0"/>
                  <a:t>, a topology is a collection of subsets of </a:t>
                </a:r>
                <a14:m>
                  <m:oMath xmlns:m="http://schemas.openxmlformats.org/officeDocument/2006/math">
                    <m:r>
                      <a:rPr lang="en-US" sz="1600" i="1">
                        <a:latin typeface="Cambria Math" panose="02040503050406030204" pitchFamily="18" charset="0"/>
                      </a:rPr>
                      <m:t>𝑋</m:t>
                    </m:r>
                  </m:oMath>
                </a14:m>
                <a:r>
                  <a:rPr lang="en-US" sz="1600" dirty="0"/>
                  <a:t> that</a:t>
                </a:r>
              </a:p>
              <a:p>
                <a:pPr marL="285750" indent="-285750">
                  <a:buFont typeface="Arial" panose="020B0604020202020204" pitchFamily="34" charset="0"/>
                  <a:buChar char="•"/>
                </a:pPr>
                <a:r>
                  <a:rPr lang="en-US" sz="1600" dirty="0"/>
                  <a:t>contains </a:t>
                </a:r>
                <a14:m>
                  <m:oMath xmlns:m="http://schemas.openxmlformats.org/officeDocument/2006/math">
                    <m:r>
                      <a:rPr lang="en-US" sz="1600" i="1">
                        <a:latin typeface="Cambria Math" panose="02040503050406030204" pitchFamily="18" charset="0"/>
                      </a:rPr>
                      <m:t>𝑋</m:t>
                    </m:r>
                  </m:oMath>
                </a14:m>
                <a:r>
                  <a:rPr lang="en-US" sz="1600" dirty="0"/>
                  <a:t> and </a:t>
                </a:r>
                <a14:m>
                  <m:oMath xmlns:m="http://schemas.openxmlformats.org/officeDocument/2006/math">
                    <m:r>
                      <a:rPr lang="en-US" sz="1600" i="1">
                        <a:latin typeface="Cambria Math" panose="02040503050406030204" pitchFamily="18" charset="0"/>
                      </a:rPr>
                      <m:t>∅</m:t>
                    </m:r>
                  </m:oMath>
                </a14:m>
                <a:endParaRPr lang="en-US" sz="1600" dirty="0"/>
              </a:p>
              <a:p>
                <a:pPr marL="285750" indent="-285750">
                  <a:buFont typeface="Arial" panose="020B0604020202020204" pitchFamily="34" charset="0"/>
                  <a:buChar char="•"/>
                </a:pPr>
                <a:r>
                  <a:rPr lang="en-US" sz="1600" dirty="0"/>
                  <a:t>is not in general closed under complement</a:t>
                </a:r>
              </a:p>
              <a:p>
                <a:pPr marL="285750" indent="-285750">
                  <a:buFont typeface="Arial" panose="020B0604020202020204" pitchFamily="34" charset="0"/>
                  <a:buChar char="•"/>
                </a:pPr>
                <a:r>
                  <a:rPr lang="en-US" sz="1600" dirty="0"/>
                  <a:t>is closed under finite intersection and arbitrary (infinite) union</a:t>
                </a:r>
              </a:p>
            </p:txBody>
          </p:sp>
        </mc:Choice>
        <mc:Fallback xmlns="">
          <p:sp>
            <p:nvSpPr>
              <p:cNvPr id="7" name="Rectangle 6"/>
              <p:cNvSpPr>
                <a:spLocks noRot="1" noChangeAspect="1" noMove="1" noResize="1" noEditPoints="1" noAdjustHandles="1" noChangeArrowheads="1" noChangeShapeType="1" noTextEdit="1"/>
              </p:cNvSpPr>
              <p:nvPr/>
            </p:nvSpPr>
            <p:spPr>
              <a:xfrm>
                <a:off x="2514600" y="2230978"/>
                <a:ext cx="6301509" cy="1077218"/>
              </a:xfrm>
              <a:prstGeom prst="rect">
                <a:avLst/>
              </a:prstGeom>
              <a:blipFill>
                <a:blip r:embed="rId4"/>
                <a:stretch>
                  <a:fillRect l="-483" t="-1117" b="-558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13383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4562"/>
          </a:xfrm>
        </p:spPr>
        <p:txBody>
          <a:bodyPr>
            <a:normAutofit fontScale="90000"/>
          </a:bodyPr>
          <a:lstStyle/>
          <a:p>
            <a:r>
              <a:rPr lang="en-US" dirty="0"/>
              <a:t>General mathematical theory of experimental science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4184"/>
                <a:ext cx="8229600" cy="4830763"/>
              </a:xfrm>
            </p:spPr>
            <p:txBody>
              <a:bodyPr>
                <a:normAutofit fontScale="55000" lnSpcReduction="20000"/>
              </a:bodyPr>
              <a:lstStyle/>
              <a:p>
                <a:r>
                  <a:rPr lang="en-US" dirty="0"/>
                  <a:t>Set of experimentally distinguishable objects, </a:t>
                </a:r>
                <a:r>
                  <a:rPr lang="en-US" dirty="0" smtClean="0"/>
                  <a:t>cases, </a:t>
                </a:r>
                <a:r>
                  <a:rPr lang="en-US" dirty="0"/>
                  <a:t>etc. </a:t>
                </a:r>
                <a:r>
                  <a:rPr lang="en-US" dirty="0">
                    <a:sym typeface="Wingdings" panose="05000000000000000000" pitchFamily="2" charset="2"/>
                  </a:rPr>
                  <a:t> topological space</a:t>
                </a:r>
                <a:endParaRPr lang="en-US" dirty="0"/>
              </a:p>
              <a:p>
                <a:r>
                  <a:rPr lang="en-US" dirty="0"/>
                  <a:t>Implies particular topology</a:t>
                </a:r>
              </a:p>
              <a:p>
                <a:pPr lvl="1"/>
                <a:r>
                  <a:rPr lang="en-US" dirty="0"/>
                  <a:t>CAA, G. Carcassi, M.J. Greenfield, “Topology and experimental distinguishability.” </a:t>
                </a:r>
                <a:r>
                  <a:rPr lang="en-US" i="1" dirty="0"/>
                  <a:t>Top. Proc.</a:t>
                </a:r>
                <a:r>
                  <a:rPr lang="en-US" dirty="0"/>
                  <a:t> 54, 271 (2019</a:t>
                </a:r>
                <a:r>
                  <a:rPr lang="en-US" dirty="0" smtClean="0"/>
                  <a:t>).</a:t>
                </a:r>
              </a:p>
              <a:p>
                <a:pPr lvl="1"/>
                <a:endParaRPr lang="en-US" dirty="0"/>
              </a:p>
              <a:p>
                <a:endParaRPr lang="en-US" dirty="0"/>
              </a:p>
              <a:p>
                <a:endParaRPr lang="en-US" dirty="0" smtClean="0"/>
              </a:p>
              <a:p>
                <a:pPr marL="0" indent="0">
                  <a:buNone/>
                </a:pPr>
                <a:endParaRPr lang="en-US" dirty="0"/>
              </a:p>
              <a:p>
                <a:r>
                  <a:rPr lang="en-US" dirty="0"/>
                  <a:t>If X is a </a:t>
                </a:r>
                <a:r>
                  <a:rPr lang="en-US" b="1" dirty="0"/>
                  <a:t>set of physically distinguishable </a:t>
                </a:r>
                <a:r>
                  <a:rPr lang="en-US" b="1" dirty="0" smtClean="0"/>
                  <a:t>cases</a:t>
                </a:r>
                <a:r>
                  <a:rPr lang="en-US" dirty="0" smtClean="0"/>
                  <a:t>, </a:t>
                </a:r>
                <a:r>
                  <a:rPr lang="en-US" dirty="0"/>
                  <a:t>it will have a </a:t>
                </a:r>
                <a:r>
                  <a:rPr lang="en-US" b="1" dirty="0"/>
                  <a:t>natural topology </a:t>
                </a:r>
                <a:r>
                  <a:rPr lang="en-US" dirty="0"/>
                  <a:t>that keeps track of the statements that are verifiable (e.g. corresponding to finite precision measurement)</a:t>
                </a:r>
              </a:p>
              <a:p>
                <a:pPr lvl="1"/>
                <a:r>
                  <a:rPr lang="en-US" dirty="0"/>
                  <a:t>Topology is the foundation for manifolds, differential geometry (i.e. geometrical vectors, integration over curves), </a:t>
                </a:r>
                <a:r>
                  <a:rPr lang="en-US" dirty="0" err="1"/>
                  <a:t>symplectic</a:t>
                </a:r>
                <a:r>
                  <a:rPr lang="en-US" dirty="0"/>
                  <a:t> geometry (i.e. classical Hamiltonian mechanics), </a:t>
                </a:r>
                <a:r>
                  <a:rPr lang="en-US" dirty="0" err="1"/>
                  <a:t>Riemmanian</a:t>
                </a:r>
                <a:r>
                  <a:rPr lang="en-US" dirty="0"/>
                  <a:t> geometry (i.e. special and general relativity</a:t>
                </a:r>
                <a:r>
                  <a:rPr lang="en-US" dirty="0" smtClean="0"/>
                  <a:t>)</a:t>
                </a:r>
              </a:p>
              <a:p>
                <a:pPr lvl="1"/>
                <a:endParaRPr lang="en-US" dirty="0"/>
              </a:p>
              <a:p>
                <a:r>
                  <a:rPr lang="en-US" dirty="0"/>
                  <a:t>It will also have a </a:t>
                </a:r>
                <a:r>
                  <a:rPr lang="en-US" b="1" dirty="0"/>
                  <a:t>natural </a:t>
                </a:r>
                <a14:m>
                  <m:oMath xmlns:m="http://schemas.openxmlformats.org/officeDocument/2006/math">
                    <m:r>
                      <a:rPr lang="en-US" b="1" i="1">
                        <a:latin typeface="Cambria Math" panose="02040503050406030204" pitchFamily="18" charset="0"/>
                      </a:rPr>
                      <m:t>𝝈</m:t>
                    </m:r>
                  </m:oMath>
                </a14:m>
                <a:r>
                  <a:rPr lang="en-US" b="1" dirty="0"/>
                  <a:t>-algebra </a:t>
                </a:r>
                <a:r>
                  <a:rPr lang="en-US" dirty="0"/>
                  <a:t>that keeps track of the theoretical statements we can use for predictions</a:t>
                </a:r>
              </a:p>
              <a:p>
                <a:pPr lvl="1"/>
                <a14:m>
                  <m:oMath xmlns:m="http://schemas.openxmlformats.org/officeDocument/2006/math">
                    <m:r>
                      <a:rPr lang="en-US" i="1">
                        <a:latin typeface="Cambria Math" panose="02040503050406030204" pitchFamily="18" charset="0"/>
                      </a:rPr>
                      <m:t>𝜎</m:t>
                    </m:r>
                  </m:oMath>
                </a14:m>
                <a:r>
                  <a:rPr lang="en-US" dirty="0"/>
                  <a:t>-algebras are the foundation for measure theory and probability theory</a:t>
                </a:r>
              </a:p>
              <a:p>
                <a:pPr marL="0" indent="0">
                  <a:buNone/>
                </a:pPr>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4184"/>
                <a:ext cx="8229600" cy="4830763"/>
              </a:xfrm>
              <a:blipFill>
                <a:blip r:embed="rId3"/>
                <a:stretch>
                  <a:fillRect l="-444" t="-17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mc:AlternateContent xmlns:mc="http://schemas.openxmlformats.org/markup-compatibility/2006" xmlns:a14="http://schemas.microsoft.com/office/drawing/2010/main">
        <mc:Choice Requires="a14">
          <p:sp>
            <p:nvSpPr>
              <p:cNvPr id="7" name="Rectangle 6"/>
              <p:cNvSpPr/>
              <p:nvPr/>
            </p:nvSpPr>
            <p:spPr>
              <a:xfrm>
                <a:off x="2514600" y="2230978"/>
                <a:ext cx="6301509" cy="1077218"/>
              </a:xfrm>
              <a:prstGeom prst="rect">
                <a:avLst/>
              </a:prstGeom>
              <a:solidFill>
                <a:srgbClr val="00FFFF"/>
              </a:solidFill>
              <a:ln>
                <a:solidFill>
                  <a:schemeClr val="tx1"/>
                </a:solidFill>
              </a:ln>
            </p:spPr>
            <p:txBody>
              <a:bodyPr wrap="square">
                <a:spAutoFit/>
              </a:bodyPr>
              <a:lstStyle/>
              <a:p>
                <a:r>
                  <a:rPr lang="en-US" sz="1600" dirty="0"/>
                  <a:t>Given a set </a:t>
                </a:r>
                <a14:m>
                  <m:oMath xmlns:m="http://schemas.openxmlformats.org/officeDocument/2006/math">
                    <m:r>
                      <a:rPr lang="en-US" sz="1600" i="1">
                        <a:latin typeface="Cambria Math" panose="02040503050406030204" pitchFamily="18" charset="0"/>
                      </a:rPr>
                      <m:t>𝑋</m:t>
                    </m:r>
                  </m:oMath>
                </a14:m>
                <a:r>
                  <a:rPr lang="en-US" sz="1600" dirty="0"/>
                  <a:t>, a topology is a collection of subsets of </a:t>
                </a:r>
                <a14:m>
                  <m:oMath xmlns:m="http://schemas.openxmlformats.org/officeDocument/2006/math">
                    <m:r>
                      <a:rPr lang="en-US" sz="1600" i="1">
                        <a:latin typeface="Cambria Math" panose="02040503050406030204" pitchFamily="18" charset="0"/>
                      </a:rPr>
                      <m:t>𝑋</m:t>
                    </m:r>
                  </m:oMath>
                </a14:m>
                <a:r>
                  <a:rPr lang="en-US" sz="1600" dirty="0"/>
                  <a:t> that</a:t>
                </a:r>
              </a:p>
              <a:p>
                <a:pPr marL="285750" indent="-285750">
                  <a:buFont typeface="Arial" panose="020B0604020202020204" pitchFamily="34" charset="0"/>
                  <a:buChar char="•"/>
                </a:pPr>
                <a:r>
                  <a:rPr lang="en-US" sz="1600" dirty="0"/>
                  <a:t>contains </a:t>
                </a:r>
                <a14:m>
                  <m:oMath xmlns:m="http://schemas.openxmlformats.org/officeDocument/2006/math">
                    <m:r>
                      <a:rPr lang="en-US" sz="1600" i="1">
                        <a:latin typeface="Cambria Math" panose="02040503050406030204" pitchFamily="18" charset="0"/>
                      </a:rPr>
                      <m:t>𝑋</m:t>
                    </m:r>
                  </m:oMath>
                </a14:m>
                <a:r>
                  <a:rPr lang="en-US" sz="1600" dirty="0"/>
                  <a:t> and </a:t>
                </a:r>
                <a14:m>
                  <m:oMath xmlns:m="http://schemas.openxmlformats.org/officeDocument/2006/math">
                    <m:r>
                      <a:rPr lang="en-US" sz="1600" i="1">
                        <a:latin typeface="Cambria Math" panose="02040503050406030204" pitchFamily="18" charset="0"/>
                      </a:rPr>
                      <m:t>∅</m:t>
                    </m:r>
                  </m:oMath>
                </a14:m>
                <a:endParaRPr lang="en-US" sz="1600" dirty="0"/>
              </a:p>
              <a:p>
                <a:pPr marL="285750" indent="-285750">
                  <a:buFont typeface="Arial" panose="020B0604020202020204" pitchFamily="34" charset="0"/>
                  <a:buChar char="•"/>
                </a:pPr>
                <a:r>
                  <a:rPr lang="en-US" sz="1600" dirty="0"/>
                  <a:t>is not in general closed under complement</a:t>
                </a:r>
              </a:p>
              <a:p>
                <a:pPr marL="285750" indent="-285750">
                  <a:buFont typeface="Arial" panose="020B0604020202020204" pitchFamily="34" charset="0"/>
                  <a:buChar char="•"/>
                </a:pPr>
                <a:r>
                  <a:rPr lang="en-US" sz="1600" dirty="0"/>
                  <a:t>is closed under finite intersection and arbitrary (infinite) union</a:t>
                </a:r>
              </a:p>
            </p:txBody>
          </p:sp>
        </mc:Choice>
        <mc:Fallback xmlns="">
          <p:sp>
            <p:nvSpPr>
              <p:cNvPr id="7" name="Rectangle 6"/>
              <p:cNvSpPr>
                <a:spLocks noRot="1" noChangeAspect="1" noMove="1" noResize="1" noEditPoints="1" noAdjustHandles="1" noChangeArrowheads="1" noChangeShapeType="1" noTextEdit="1"/>
              </p:cNvSpPr>
              <p:nvPr/>
            </p:nvSpPr>
            <p:spPr>
              <a:xfrm>
                <a:off x="2514600" y="2230978"/>
                <a:ext cx="6301509" cy="1077218"/>
              </a:xfrm>
              <a:prstGeom prst="rect">
                <a:avLst/>
              </a:prstGeom>
              <a:blipFill>
                <a:blip r:embed="rId4"/>
                <a:stretch>
                  <a:fillRect l="-483" t="-1117" b="-55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514600" y="5670396"/>
                <a:ext cx="6301509" cy="1077218"/>
              </a:xfrm>
              <a:prstGeom prst="rect">
                <a:avLst/>
              </a:prstGeom>
              <a:solidFill>
                <a:srgbClr val="00FFFF"/>
              </a:solidFill>
              <a:ln>
                <a:solidFill>
                  <a:schemeClr val="tx1"/>
                </a:solidFill>
              </a:ln>
            </p:spPr>
            <p:txBody>
              <a:bodyPr wrap="square">
                <a:spAutoFit/>
              </a:bodyPr>
              <a:lstStyle/>
              <a:p>
                <a:r>
                  <a:rPr lang="en-US" sz="1600" dirty="0" smtClean="0"/>
                  <a:t>A </a:t>
                </a:r>
                <a:r>
                  <a:rPr lang="en-US" sz="1600" dirty="0" smtClean="0">
                    <a:latin typeface="Symbol" panose="05050102010706020507" pitchFamily="18" charset="2"/>
                  </a:rPr>
                  <a:t>s</a:t>
                </a:r>
                <a:r>
                  <a:rPr lang="en-US" sz="1600" dirty="0" smtClean="0"/>
                  <a:t>-algebra on a set </a:t>
                </a:r>
                <a:r>
                  <a:rPr lang="en-US" sz="1600" i="1" dirty="0" smtClean="0"/>
                  <a:t>X</a:t>
                </a:r>
                <a:r>
                  <a:rPr lang="en-US" sz="1600" dirty="0" smtClean="0"/>
                  <a:t> is a collection </a:t>
                </a:r>
                <a:r>
                  <a:rPr lang="en-US" sz="1600" dirty="0" smtClean="0">
                    <a:latin typeface="Symbol" panose="05050102010706020507" pitchFamily="18" charset="2"/>
                  </a:rPr>
                  <a:t>S</a:t>
                </a:r>
                <a:r>
                  <a:rPr lang="en-US" sz="1600" dirty="0" smtClean="0"/>
                  <a:t> of subsets of </a:t>
                </a:r>
                <a:r>
                  <a:rPr lang="en-US" sz="1600" i="1" dirty="0" smtClean="0"/>
                  <a:t>X</a:t>
                </a:r>
                <a:r>
                  <a:rPr lang="en-US" sz="1600" dirty="0" smtClean="0"/>
                  <a:t> that </a:t>
                </a:r>
              </a:p>
              <a:p>
                <a:pPr marL="285750" indent="-285750">
                  <a:buFont typeface="Arial" panose="020B0604020202020204" pitchFamily="34" charset="0"/>
                  <a:buChar char="•"/>
                </a:pPr>
                <a:r>
                  <a:rPr lang="en-US" sz="1600" dirty="0"/>
                  <a:t>c</a:t>
                </a:r>
                <a:r>
                  <a:rPr lang="en-US" sz="1600" dirty="0" smtClean="0"/>
                  <a:t>ontains </a:t>
                </a:r>
                <a:r>
                  <a:rPr lang="en-US" sz="1600" i="1" dirty="0" smtClean="0"/>
                  <a:t>X</a:t>
                </a:r>
                <a:r>
                  <a:rPr lang="en-US" sz="1600" dirty="0" smtClean="0"/>
                  <a:t> (and </a:t>
                </a:r>
                <a14:m>
                  <m:oMath xmlns:m="http://schemas.openxmlformats.org/officeDocument/2006/math">
                    <m:r>
                      <a:rPr lang="en-US" sz="1600" i="1">
                        <a:latin typeface="Cambria Math" panose="02040503050406030204" pitchFamily="18" charset="0"/>
                      </a:rPr>
                      <m:t>∅</m:t>
                    </m:r>
                  </m:oMath>
                </a14:m>
                <a:r>
                  <a:rPr lang="en-US" sz="1600" dirty="0" smtClean="0"/>
                  <a:t>)</a:t>
                </a:r>
              </a:p>
              <a:p>
                <a:pPr marL="285750" indent="-285750">
                  <a:buFont typeface="Arial" panose="020B0604020202020204" pitchFamily="34" charset="0"/>
                  <a:buChar char="•"/>
                </a:pPr>
                <a:r>
                  <a:rPr lang="en-US" sz="1600" dirty="0" smtClean="0"/>
                  <a:t>is closed under complement</a:t>
                </a:r>
              </a:p>
              <a:p>
                <a:pPr marL="285750" indent="-285750">
                  <a:buFont typeface="Arial" panose="020B0604020202020204" pitchFamily="34" charset="0"/>
                  <a:buChar char="•"/>
                </a:pPr>
                <a:r>
                  <a:rPr lang="en-US" sz="1600" dirty="0"/>
                  <a:t>i</a:t>
                </a:r>
                <a:r>
                  <a:rPr lang="en-US" sz="1600" dirty="0" smtClean="0"/>
                  <a:t>s closed under countable union (and countable intersection)</a:t>
                </a:r>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2514600" y="5670396"/>
                <a:ext cx="6301509" cy="1077218"/>
              </a:xfrm>
              <a:prstGeom prst="rect">
                <a:avLst/>
              </a:prstGeom>
              <a:blipFill>
                <a:blip r:embed="rId5"/>
                <a:stretch>
                  <a:fillRect l="-483" t="-1676" b="-558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69846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2DE2-4717-4A87-B06A-F7E9A2357689}"/>
              </a:ext>
            </a:extLst>
          </p:cNvPr>
          <p:cNvSpPr>
            <a:spLocks noGrp="1"/>
          </p:cNvSpPr>
          <p:nvPr>
            <p:ph type="title"/>
          </p:nvPr>
        </p:nvSpPr>
        <p:spPr>
          <a:xfrm>
            <a:off x="457200" y="274638"/>
            <a:ext cx="8229600" cy="868362"/>
          </a:xfrm>
        </p:spPr>
        <p:txBody>
          <a:bodyPr/>
          <a:lstStyle/>
          <a:p>
            <a:r>
              <a:rPr lang="en-US" dirty="0"/>
              <a:t>Takeaway</a:t>
            </a:r>
          </a:p>
        </p:txBody>
      </p:sp>
      <p:sp>
        <p:nvSpPr>
          <p:cNvPr id="3" name="Content Placeholder 2">
            <a:extLst>
              <a:ext uri="{FF2B5EF4-FFF2-40B4-BE49-F238E27FC236}">
                <a16:creationId xmlns:a16="http://schemas.microsoft.com/office/drawing/2014/main" id="{AD25A7A2-A9E9-4A40-B790-7491E500D3CB}"/>
              </a:ext>
            </a:extLst>
          </p:cNvPr>
          <p:cNvSpPr>
            <a:spLocks noGrp="1"/>
          </p:cNvSpPr>
          <p:nvPr>
            <p:ph idx="1"/>
          </p:nvPr>
        </p:nvSpPr>
        <p:spPr>
          <a:xfrm>
            <a:off x="457200" y="1219200"/>
            <a:ext cx="8229600" cy="5137150"/>
          </a:xfrm>
        </p:spPr>
        <p:txBody>
          <a:bodyPr>
            <a:normAutofit fontScale="70000" lnSpcReduction="20000"/>
          </a:bodyPr>
          <a:lstStyle/>
          <a:p>
            <a:r>
              <a:rPr lang="en-US" dirty="0"/>
              <a:t>Specifying a scientific theory means specifying a (countable) set of verifiable statements and their logical relationships. The role of mathematical structures in physics is to formalize the logical relationships between verifiable statements.</a:t>
            </a:r>
          </a:p>
          <a:p>
            <a:endParaRPr lang="en-US" dirty="0"/>
          </a:p>
          <a:p>
            <a:r>
              <a:rPr lang="en-US" dirty="0"/>
              <a:t>The mere requirement of experimental verification (i.e. the algebra of verifiable statements) already provides a link to two fundamental mathematical structures (topologies and </a:t>
            </a:r>
            <a:r>
              <a:rPr lang="en-US" dirty="0">
                <a:latin typeface="Symbol" panose="05050102010706020507" pitchFamily="18" charset="2"/>
              </a:rPr>
              <a:t>s</a:t>
            </a:r>
            <a:r>
              <a:rPr lang="en-US" dirty="0"/>
              <a:t>-algebras), which therefore we can </a:t>
            </a:r>
            <a:r>
              <a:rPr lang="en-US" i="1" dirty="0"/>
              <a:t>always</a:t>
            </a:r>
            <a:r>
              <a:rPr lang="en-US" dirty="0"/>
              <a:t> use in </a:t>
            </a:r>
            <a:r>
              <a:rPr lang="en-US" i="1" dirty="0"/>
              <a:t>any</a:t>
            </a:r>
            <a:r>
              <a:rPr lang="en-US" dirty="0"/>
              <a:t> physical theory</a:t>
            </a:r>
          </a:p>
          <a:p>
            <a:endParaRPr lang="en-US" dirty="0"/>
          </a:p>
          <a:p>
            <a:r>
              <a:rPr lang="en-US" dirty="0"/>
              <a:t>The idea is that we can rebuild the other mathematical structures piece by piece so that we spell out the physical assumptions implicit in the most primitive objects, like quantities represented by integers and real numbers</a:t>
            </a:r>
          </a:p>
          <a:p>
            <a:pPr lvl="1"/>
            <a:r>
              <a:rPr lang="en-US" dirty="0"/>
              <a:t>E.g. measuring distance with a ruler can be broken down into verifiable statements like “the object is after the 5 cm mark”, “the object is before the 5.3 cm mark</a:t>
            </a:r>
            <a:r>
              <a:rPr lang="en-US" dirty="0" smtClean="0"/>
              <a:t>”</a:t>
            </a:r>
            <a:endParaRPr lang="en-US" dirty="0"/>
          </a:p>
          <a:p>
            <a:endParaRPr lang="en-US" dirty="0"/>
          </a:p>
        </p:txBody>
      </p:sp>
      <p:sp>
        <p:nvSpPr>
          <p:cNvPr id="4" name="Footer Placeholder 3">
            <a:extLst>
              <a:ext uri="{FF2B5EF4-FFF2-40B4-BE49-F238E27FC236}">
                <a16:creationId xmlns:a16="http://schemas.microsoft.com/office/drawing/2014/main" id="{7344C590-A504-40C4-86DF-D43B227900DF}"/>
              </a:ext>
            </a:extLst>
          </p:cNvPr>
          <p:cNvSpPr>
            <a:spLocks noGrp="1"/>
          </p:cNvSpPr>
          <p:nvPr>
            <p:ph type="ftr" sz="quarter" idx="11"/>
          </p:nvPr>
        </p:nvSpPr>
        <p:spPr/>
        <p:txBody>
          <a:bodyPr/>
          <a:lstStyle/>
          <a:p>
            <a:r>
              <a:rPr lang="en-US"/>
              <a:t>C. Aidala, UMich, September 11, 2019</a:t>
            </a:r>
          </a:p>
        </p:txBody>
      </p:sp>
      <p:sp>
        <p:nvSpPr>
          <p:cNvPr id="5" name="Slide Number Placeholder 4">
            <a:extLst>
              <a:ext uri="{FF2B5EF4-FFF2-40B4-BE49-F238E27FC236}">
                <a16:creationId xmlns:a16="http://schemas.microsoft.com/office/drawing/2014/main" id="{CA4E1F3D-4A67-47AA-ADE3-82CD7B6C561D}"/>
              </a:ext>
            </a:extLst>
          </p:cNvPr>
          <p:cNvSpPr>
            <a:spLocks noGrp="1"/>
          </p:cNvSpPr>
          <p:nvPr>
            <p:ph type="sldNum" sz="quarter" idx="12"/>
          </p:nvPr>
        </p:nvSpPr>
        <p:spPr/>
        <p:txBody>
          <a:bodyPr/>
          <a:lstStyle/>
          <a:p>
            <a:r>
              <a:rPr lang="en-US" dirty="0" smtClean="0"/>
              <a:t>29</a:t>
            </a:r>
            <a:endParaRPr lang="en-US" dirty="0"/>
          </a:p>
        </p:txBody>
      </p:sp>
    </p:spTree>
    <p:extLst>
      <p:ext uri="{BB962C8B-B14F-4D97-AF65-F5344CB8AC3E}">
        <p14:creationId xmlns:p14="http://schemas.microsoft.com/office/powerpoint/2010/main" val="207909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Deriving classical Hamiltonian particle mechanics under scalar and vector potential forces</a:t>
            </a:r>
          </a:p>
        </p:txBody>
      </p:sp>
      <p:sp>
        <p:nvSpPr>
          <p:cNvPr id="3" name="Content Placeholder 2"/>
          <p:cNvSpPr>
            <a:spLocks noGrp="1"/>
          </p:cNvSpPr>
          <p:nvPr>
            <p:ph idx="1"/>
          </p:nvPr>
        </p:nvSpPr>
        <p:spPr>
          <a:xfrm>
            <a:off x="457200" y="1524000"/>
            <a:ext cx="8229600" cy="4525963"/>
          </a:xfrm>
        </p:spPr>
        <p:txBody>
          <a:bodyPr>
            <a:normAutofit fontScale="55000" lnSpcReduction="20000"/>
          </a:bodyPr>
          <a:lstStyle/>
          <a:p>
            <a:r>
              <a:rPr lang="en-US" dirty="0"/>
              <a:t>Found only two physical assumptions needed to </a:t>
            </a:r>
            <a:r>
              <a:rPr lang="en-US" dirty="0" err="1"/>
              <a:t>rederive</a:t>
            </a:r>
            <a:r>
              <a:rPr lang="en-US" dirty="0"/>
              <a:t> classical Hamiltonian particle mechanics</a:t>
            </a:r>
          </a:p>
          <a:p>
            <a:pPr marL="457200" lvl="1" indent="0">
              <a:buNone/>
            </a:pPr>
            <a:r>
              <a:rPr lang="en-US" dirty="0"/>
              <a:t>1. Deterministic and reversible evolution</a:t>
            </a:r>
          </a:p>
          <a:p>
            <a:pPr lvl="1"/>
            <a:r>
              <a:rPr lang="en-US" dirty="0"/>
              <a:t>2a. Specifying the state of the whole is equivalent to specifying the state of the parts (infinitesimal reducibility)</a:t>
            </a:r>
          </a:p>
          <a:p>
            <a:endParaRPr lang="en-US" dirty="0"/>
          </a:p>
          <a:p>
            <a:r>
              <a:rPr lang="en-US" dirty="0"/>
              <a:t>Determinism and reversibility is more than a one-to-one map: it has to preserve the nature of the system and the type of description</a:t>
            </a:r>
          </a:p>
          <a:p>
            <a:pPr lvl="1"/>
            <a:r>
              <a:rPr lang="en-US" dirty="0"/>
              <a:t>Mathematically it will be an isomorphism in the category used to capture states, the associated verifiable statements, and their logical structure</a:t>
            </a:r>
          </a:p>
          <a:p>
            <a:endParaRPr lang="en-US" dirty="0"/>
          </a:p>
          <a:p>
            <a:r>
              <a:rPr lang="en-US" dirty="0" err="1"/>
              <a:t>Symplectic</a:t>
            </a:r>
            <a:r>
              <a:rPr lang="en-US" dirty="0"/>
              <a:t> manifold (phase space) a </a:t>
            </a:r>
            <a:r>
              <a:rPr lang="en-US" i="1" dirty="0"/>
              <a:t>necessary consequence of requiring coordinate-invariant distributions</a:t>
            </a:r>
          </a:p>
          <a:p>
            <a:pPr lvl="1"/>
            <a:r>
              <a:rPr lang="en-US" dirty="0"/>
              <a:t>Conjugate variables (</a:t>
            </a:r>
            <a:r>
              <a:rPr lang="en-US" i="1" dirty="0"/>
              <a:t>q, k</a:t>
            </a:r>
            <a:r>
              <a:rPr lang="en-US" dirty="0"/>
              <a:t>)</a:t>
            </a:r>
          </a:p>
          <a:p>
            <a:endParaRPr lang="en-US" dirty="0"/>
          </a:p>
          <a:p>
            <a:r>
              <a:rPr lang="en-US" dirty="0"/>
              <a:t>Add a third assumption to get Euler-Lagrange equations, i.e. classical </a:t>
            </a:r>
            <a:r>
              <a:rPr lang="en-US" dirty="0" err="1"/>
              <a:t>Lagrangian</a:t>
            </a:r>
            <a:r>
              <a:rPr lang="en-US" dirty="0"/>
              <a:t> mechanics</a:t>
            </a:r>
          </a:p>
          <a:p>
            <a:pPr lvl="1"/>
            <a:r>
              <a:rPr lang="en-US" dirty="0"/>
              <a:t>3. Equivalence between evolution of states (dynamics) and trajectories (kinematics)</a:t>
            </a:r>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 Aidala, </a:t>
            </a:r>
            <a:r>
              <a:rPr lang="en-US" dirty="0" err="1"/>
              <a:t>UMich</a:t>
            </a:r>
            <a:r>
              <a:rPr lang="en-US" dirty="0"/>
              <a:t>, September 11, 2019</a:t>
            </a:r>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
        <p:nvSpPr>
          <p:cNvPr id="7" name="Rectangle 6"/>
          <p:cNvSpPr/>
          <p:nvPr/>
        </p:nvSpPr>
        <p:spPr>
          <a:xfrm>
            <a:off x="304800" y="2286000"/>
            <a:ext cx="8592313" cy="36062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699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3EC-40C2-46C7-B974-1C051D8DD23F}"/>
              </a:ext>
            </a:extLst>
          </p:cNvPr>
          <p:cNvSpPr>
            <a:spLocks noGrp="1"/>
          </p:cNvSpPr>
          <p:nvPr>
            <p:ph type="title"/>
          </p:nvPr>
        </p:nvSpPr>
        <p:spPr/>
        <p:txBody>
          <a:bodyPr/>
          <a:lstStyle/>
          <a:p>
            <a:r>
              <a:rPr lang="en-US" dirty="0" smtClean="0"/>
              <a:t>Deterministic</a:t>
            </a:r>
            <a:endParaRPr lang="en-US" dirty="0"/>
          </a:p>
        </p:txBody>
      </p:sp>
      <p:sp>
        <p:nvSpPr>
          <p:cNvPr id="3" name="Content Placeholder 2">
            <a:extLst>
              <a:ext uri="{FF2B5EF4-FFF2-40B4-BE49-F238E27FC236}">
                <a16:creationId xmlns:a16="http://schemas.microsoft.com/office/drawing/2014/main" id="{4EDA6A0D-4AF7-4FC4-92D9-A217134686AC}"/>
              </a:ext>
            </a:extLst>
          </p:cNvPr>
          <p:cNvSpPr>
            <a:spLocks noGrp="1"/>
          </p:cNvSpPr>
          <p:nvPr>
            <p:ph idx="1"/>
          </p:nvPr>
        </p:nvSpPr>
        <p:spPr/>
        <p:txBody>
          <a:bodyPr/>
          <a:lstStyle/>
          <a:p>
            <a:r>
              <a:rPr lang="en-US" dirty="0"/>
              <a:t>A process like this is deterministic (you can predict the future)</a:t>
            </a:r>
          </a:p>
        </p:txBody>
      </p:sp>
      <p:grpSp>
        <p:nvGrpSpPr>
          <p:cNvPr id="5" name="Group 4">
            <a:extLst>
              <a:ext uri="{FF2B5EF4-FFF2-40B4-BE49-F238E27FC236}">
                <a16:creationId xmlns:a16="http://schemas.microsoft.com/office/drawing/2014/main" id="{114F31FE-0AB2-4E59-B3A3-4EBB34AF7A33}"/>
              </a:ext>
            </a:extLst>
          </p:cNvPr>
          <p:cNvGrpSpPr/>
          <p:nvPr/>
        </p:nvGrpSpPr>
        <p:grpSpPr>
          <a:xfrm>
            <a:off x="1110340" y="2850502"/>
            <a:ext cx="1595535" cy="2309327"/>
            <a:chOff x="1564432" y="2657669"/>
            <a:chExt cx="2127380" cy="3079102"/>
          </a:xfrm>
        </p:grpSpPr>
        <p:sp>
          <p:nvSpPr>
            <p:cNvPr id="4" name="Oval 3">
              <a:extLst>
                <a:ext uri="{FF2B5EF4-FFF2-40B4-BE49-F238E27FC236}">
                  <a16:creationId xmlns:a16="http://schemas.microsoft.com/office/drawing/2014/main" id="{1002B062-2121-48A4-8AF3-53D3221B6BB0}"/>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Oval 5">
              <a:extLst>
                <a:ext uri="{FF2B5EF4-FFF2-40B4-BE49-F238E27FC236}">
                  <a16:creationId xmlns:a16="http://schemas.microsoft.com/office/drawing/2014/main" id="{73DD234C-D8CC-4DE9-80F8-8531017B6780}"/>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807EBEB-7506-46A6-B2CF-4B34510BE93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77D8B6C9-60EE-4A63-9A65-68B477BABF80}"/>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712F012A-C25A-4758-BE8F-679E11714043}"/>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7464F50-863B-4A13-BB5E-5D43E4FF5A2F}"/>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AED6A104-963C-4037-B42C-824E3C0F59F2}"/>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2E23D35-4A4E-4181-AE0A-7B26488F4DC8}"/>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FBFEFAC-8C9A-4035-BCA3-07CCAA7396BF}"/>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1D0DBE89-37C6-4F18-8982-B2F20C1DA4FC}"/>
              </a:ext>
            </a:extLst>
          </p:cNvPr>
          <p:cNvGrpSpPr/>
          <p:nvPr/>
        </p:nvGrpSpPr>
        <p:grpSpPr>
          <a:xfrm>
            <a:off x="3774233" y="2850502"/>
            <a:ext cx="1595535" cy="2309327"/>
            <a:chOff x="1564432" y="2657669"/>
            <a:chExt cx="2127380" cy="3079102"/>
          </a:xfrm>
        </p:grpSpPr>
        <p:sp>
          <p:nvSpPr>
            <p:cNvPr id="15" name="Oval 14">
              <a:extLst>
                <a:ext uri="{FF2B5EF4-FFF2-40B4-BE49-F238E27FC236}">
                  <a16:creationId xmlns:a16="http://schemas.microsoft.com/office/drawing/2014/main" id="{4D37F9F3-43CD-4C93-B60A-73C2E29A2538}"/>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6" name="Oval 15">
              <a:extLst>
                <a:ext uri="{FF2B5EF4-FFF2-40B4-BE49-F238E27FC236}">
                  <a16:creationId xmlns:a16="http://schemas.microsoft.com/office/drawing/2014/main" id="{C7A83A5E-8CA0-4142-A5A5-1B943DA4D757}"/>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35DABEC-9E48-4829-B632-DC763DECEEDB}"/>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49669D2-5806-42E8-80CA-995F1D655DBE}"/>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A8897362-A20D-4F77-AB88-8FAA9E03E0F0}"/>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9484266-A32E-4E1A-97B3-347FE677236C}"/>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88C7B8B-3E61-41B5-8FB7-532C7D555A15}"/>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F891DF9-5F3C-4D10-9B63-EA1D151F7BAE}"/>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F71F8F01-8140-431F-ABC5-B29FD6C90896}"/>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4955D46B-BF6D-4B81-90E3-4A5097A227A5}"/>
              </a:ext>
            </a:extLst>
          </p:cNvPr>
          <p:cNvGrpSpPr/>
          <p:nvPr/>
        </p:nvGrpSpPr>
        <p:grpSpPr>
          <a:xfrm>
            <a:off x="6438125" y="2850502"/>
            <a:ext cx="1595535" cy="2309327"/>
            <a:chOff x="1564432" y="2657669"/>
            <a:chExt cx="2127380" cy="3079102"/>
          </a:xfrm>
        </p:grpSpPr>
        <p:sp>
          <p:nvSpPr>
            <p:cNvPr id="25" name="Oval 24">
              <a:extLst>
                <a:ext uri="{FF2B5EF4-FFF2-40B4-BE49-F238E27FC236}">
                  <a16:creationId xmlns:a16="http://schemas.microsoft.com/office/drawing/2014/main" id="{5B66B345-8E90-4369-AEFE-CC2C9B199823}"/>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6" name="Oval 25">
              <a:extLst>
                <a:ext uri="{FF2B5EF4-FFF2-40B4-BE49-F238E27FC236}">
                  <a16:creationId xmlns:a16="http://schemas.microsoft.com/office/drawing/2014/main" id="{A3DD01E2-B6B7-433D-992C-111DABF3C411}"/>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82429EFE-73FE-4FBA-BFD5-8C3A5A6F408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2166C752-3AB8-45AF-B05D-3306D761ED2F}"/>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12BF787-19E7-4F21-BBCB-FE875426920B}"/>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ADFE790-1A46-4687-9E45-57EDF18E2AF0}"/>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681072AD-0C19-40B2-8415-61E0FC73302D}"/>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6E4CDA3-7819-4B73-922E-E0A4DA83179A}"/>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6ACC90AC-893D-42CB-B680-732B3C6FE99A}"/>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2B1027-BCE9-41C2-8ED5-DD1BEAB1F8A0}"/>
                  </a:ext>
                </a:extLst>
              </p:cNvPr>
              <p:cNvSpPr txBox="1"/>
              <p:nvPr/>
            </p:nvSpPr>
            <p:spPr>
              <a:xfrm>
                <a:off x="4995376" y="5174545"/>
                <a:ext cx="29630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4" name="TextBox 33">
                <a:extLst>
                  <a:ext uri="{FF2B5EF4-FFF2-40B4-BE49-F238E27FC236}">
                    <a16:creationId xmlns:a16="http://schemas.microsoft.com/office/drawing/2014/main" id="{EF2B1027-BCE9-41C2-8ED5-DD1BEAB1F8A0}"/>
                  </a:ext>
                </a:extLst>
              </p:cNvPr>
              <p:cNvSpPr txBox="1">
                <a:spLocks noRot="1" noChangeAspect="1" noMove="1" noResize="1" noEditPoints="1" noAdjustHandles="1" noChangeArrowheads="1" noChangeShapeType="1" noTextEdit="1"/>
              </p:cNvSpPr>
              <p:nvPr/>
            </p:nvSpPr>
            <p:spPr>
              <a:xfrm>
                <a:off x="4995376" y="5174545"/>
                <a:ext cx="296300"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F48161A-38F3-4FD7-9184-46CE4223278A}"/>
                  </a:ext>
                </a:extLst>
              </p:cNvPr>
              <p:cNvSpPr txBox="1"/>
              <p:nvPr/>
            </p:nvSpPr>
            <p:spPr>
              <a:xfrm>
                <a:off x="7626612" y="5157597"/>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i="1" smtClean="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5" name="TextBox 34">
                <a:extLst>
                  <a:ext uri="{FF2B5EF4-FFF2-40B4-BE49-F238E27FC236}">
                    <a16:creationId xmlns:a16="http://schemas.microsoft.com/office/drawing/2014/main" id="{7F48161A-38F3-4FD7-9184-46CE4223278A}"/>
                  </a:ext>
                </a:extLst>
              </p:cNvPr>
              <p:cNvSpPr txBox="1">
                <a:spLocks noRot="1" noChangeAspect="1" noMove="1" noResize="1" noEditPoints="1" noAdjustHandles="1" noChangeArrowheads="1" noChangeShapeType="1" noTextEdit="1"/>
              </p:cNvSpPr>
              <p:nvPr/>
            </p:nvSpPr>
            <p:spPr>
              <a:xfrm>
                <a:off x="7626612" y="5157597"/>
                <a:ext cx="678840"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12D89C2-2C0E-4D68-89B8-46FEBA2275EC}"/>
                  </a:ext>
                </a:extLst>
              </p:cNvPr>
              <p:cNvSpPr txBox="1"/>
              <p:nvPr/>
            </p:nvSpPr>
            <p:spPr>
              <a:xfrm>
                <a:off x="2331484" y="5174545"/>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6" name="TextBox 35">
                <a:extLst>
                  <a:ext uri="{FF2B5EF4-FFF2-40B4-BE49-F238E27FC236}">
                    <a16:creationId xmlns:a16="http://schemas.microsoft.com/office/drawing/2014/main" id="{412D89C2-2C0E-4D68-89B8-46FEBA2275EC}"/>
                  </a:ext>
                </a:extLst>
              </p:cNvPr>
              <p:cNvSpPr txBox="1">
                <a:spLocks noRot="1" noChangeAspect="1" noMove="1" noResize="1" noEditPoints="1" noAdjustHandles="1" noChangeArrowheads="1" noChangeShapeType="1" noTextEdit="1"/>
              </p:cNvSpPr>
              <p:nvPr/>
            </p:nvSpPr>
            <p:spPr>
              <a:xfrm>
                <a:off x="2331484" y="5174545"/>
                <a:ext cx="678840" cy="300082"/>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27AA9F5-C8DA-45E9-9CCA-E65F0FF564AC}"/>
              </a:ext>
            </a:extLst>
          </p:cNvPr>
          <p:cNvCxnSpPr>
            <a:cxnSpLocks/>
            <a:stCxn id="10" idx="6"/>
          </p:cNvCxnSpPr>
          <p:nvPr/>
        </p:nvCxnSpPr>
        <p:spPr>
          <a:xfrm flipV="1">
            <a:off x="2065560" y="3858222"/>
            <a:ext cx="2084229" cy="24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BB11BAC-A31C-45A7-8157-331D6FE03D66}"/>
              </a:ext>
            </a:extLst>
          </p:cNvPr>
          <p:cNvCxnSpPr>
            <a:cxnSpLocks/>
          </p:cNvCxnSpPr>
          <p:nvPr/>
        </p:nvCxnSpPr>
        <p:spPr>
          <a:xfrm>
            <a:off x="4238428" y="3857042"/>
            <a:ext cx="2543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BA723-12C9-4D38-8003-4BD19560BFB5}"/>
              </a:ext>
            </a:extLst>
          </p:cNvPr>
          <p:cNvCxnSpPr>
            <a:cxnSpLocks/>
            <a:stCxn id="11" idx="6"/>
            <a:endCxn id="20" idx="2"/>
          </p:cNvCxnSpPr>
          <p:nvPr/>
        </p:nvCxnSpPr>
        <p:spPr>
          <a:xfrm flipV="1">
            <a:off x="2262670" y="4100805"/>
            <a:ext cx="2403802" cy="30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3EB825-4B24-48D3-BA8A-193DD370DFFD}"/>
              </a:ext>
            </a:extLst>
          </p:cNvPr>
          <p:cNvCxnSpPr>
            <a:cxnSpLocks/>
            <a:stCxn id="12" idx="6"/>
          </p:cNvCxnSpPr>
          <p:nvPr/>
        </p:nvCxnSpPr>
        <p:spPr>
          <a:xfrm flipV="1">
            <a:off x="2002579" y="4132294"/>
            <a:ext cx="2658060" cy="5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A6D9F59-2412-46CD-B65E-3DE43C1747FD}"/>
              </a:ext>
            </a:extLst>
          </p:cNvPr>
          <p:cNvCxnSpPr>
            <a:cxnSpLocks/>
          </p:cNvCxnSpPr>
          <p:nvPr/>
        </p:nvCxnSpPr>
        <p:spPr>
          <a:xfrm>
            <a:off x="4752200" y="4108968"/>
            <a:ext cx="1956219" cy="233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61D688-7C70-44F8-B4C6-C288E6A21935}"/>
              </a:ext>
            </a:extLst>
          </p:cNvPr>
          <p:cNvCxnSpPr>
            <a:cxnSpLocks/>
          </p:cNvCxnSpPr>
          <p:nvPr/>
        </p:nvCxnSpPr>
        <p:spPr>
          <a:xfrm flipV="1">
            <a:off x="2337316" y="3245887"/>
            <a:ext cx="2234684" cy="2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26CB33-F2AD-418C-9582-FA0972A1CB95}"/>
              </a:ext>
            </a:extLst>
          </p:cNvPr>
          <p:cNvCxnSpPr>
            <a:cxnSpLocks/>
          </p:cNvCxnSpPr>
          <p:nvPr/>
        </p:nvCxnSpPr>
        <p:spPr>
          <a:xfrm flipV="1">
            <a:off x="2002579" y="3214243"/>
            <a:ext cx="2551343" cy="3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D66155D-4671-4626-BD59-71A4BFF3547B}"/>
              </a:ext>
            </a:extLst>
          </p:cNvPr>
          <p:cNvCxnSpPr>
            <a:cxnSpLocks/>
          </p:cNvCxnSpPr>
          <p:nvPr/>
        </p:nvCxnSpPr>
        <p:spPr>
          <a:xfrm>
            <a:off x="4666472" y="3260467"/>
            <a:ext cx="2147210" cy="56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A33D51-472F-48D1-9CD9-D6EFB45F7DE5}"/>
              </a:ext>
            </a:extLst>
          </p:cNvPr>
          <p:cNvCxnSpPr>
            <a:cxnSpLocks/>
          </p:cNvCxnSpPr>
          <p:nvPr/>
        </p:nvCxnSpPr>
        <p:spPr>
          <a:xfrm flipV="1">
            <a:off x="1583871" y="3548412"/>
            <a:ext cx="2759530" cy="30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070EDB8-ED7F-43F8-B54E-496B521502A8}"/>
              </a:ext>
            </a:extLst>
          </p:cNvPr>
          <p:cNvCxnSpPr>
            <a:cxnSpLocks/>
          </p:cNvCxnSpPr>
          <p:nvPr/>
        </p:nvCxnSpPr>
        <p:spPr>
          <a:xfrm>
            <a:off x="4406382" y="3548412"/>
            <a:ext cx="2561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D2E7F9-5750-4AA7-AFC6-580A14C7B83B}"/>
              </a:ext>
            </a:extLst>
          </p:cNvPr>
          <p:cNvCxnSpPr>
            <a:cxnSpLocks/>
          </p:cNvCxnSpPr>
          <p:nvPr/>
        </p:nvCxnSpPr>
        <p:spPr>
          <a:xfrm flipV="1">
            <a:off x="1742489" y="3495481"/>
            <a:ext cx="3184074" cy="52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5459003-AD1F-4C4C-885D-9025644F1C8A}"/>
              </a:ext>
            </a:extLst>
          </p:cNvPr>
          <p:cNvCxnSpPr>
            <a:cxnSpLocks/>
          </p:cNvCxnSpPr>
          <p:nvPr/>
        </p:nvCxnSpPr>
        <p:spPr>
          <a:xfrm flipV="1">
            <a:off x="4995376" y="3260468"/>
            <a:ext cx="2219812" cy="23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D55B-94A5-4F9D-8FDD-58DB51518B52}"/>
              </a:ext>
            </a:extLst>
          </p:cNvPr>
          <p:cNvCxnSpPr>
            <a:cxnSpLocks/>
          </p:cNvCxnSpPr>
          <p:nvPr/>
        </p:nvCxnSpPr>
        <p:spPr>
          <a:xfrm>
            <a:off x="1498725" y="4342235"/>
            <a:ext cx="3073275" cy="31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713125-5700-4FF5-A943-5AE5A6DD07BB}"/>
              </a:ext>
            </a:extLst>
          </p:cNvPr>
          <p:cNvCxnSpPr>
            <a:cxnSpLocks/>
          </p:cNvCxnSpPr>
          <p:nvPr/>
        </p:nvCxnSpPr>
        <p:spPr>
          <a:xfrm flipV="1">
            <a:off x="4666471" y="4405216"/>
            <a:ext cx="2861003" cy="248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Slide Number Placeholder 4"/>
          <p:cNvSpPr>
            <a:spLocks noGrp="1"/>
          </p:cNvSpPr>
          <p:nvPr>
            <p:ph type="sldNum" sz="quarter" idx="12"/>
          </p:nvPr>
        </p:nvSpPr>
        <p:spPr>
          <a:xfrm>
            <a:off x="6553200" y="6356350"/>
            <a:ext cx="2133600" cy="365125"/>
          </a:xfrm>
        </p:spPr>
        <p:txBody>
          <a:bodyPr/>
          <a:lstStyle/>
          <a:p>
            <a:r>
              <a:rPr lang="en-US" dirty="0" smtClean="0"/>
              <a:t>31</a:t>
            </a:r>
            <a:endParaRPr lang="en-US" dirty="0"/>
          </a:p>
        </p:txBody>
      </p:sp>
    </p:spTree>
    <p:extLst>
      <p:ext uri="{BB962C8B-B14F-4D97-AF65-F5344CB8AC3E}">
        <p14:creationId xmlns:p14="http://schemas.microsoft.com/office/powerpoint/2010/main" val="94023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3EC-40C2-46C7-B974-1C051D8DD23F}"/>
              </a:ext>
            </a:extLst>
          </p:cNvPr>
          <p:cNvSpPr>
            <a:spLocks noGrp="1"/>
          </p:cNvSpPr>
          <p:nvPr>
            <p:ph type="title"/>
          </p:nvPr>
        </p:nvSpPr>
        <p:spPr/>
        <p:txBody>
          <a:bodyPr/>
          <a:lstStyle/>
          <a:p>
            <a:r>
              <a:rPr lang="en-US" dirty="0" smtClean="0"/>
              <a:t>Reversible</a:t>
            </a:r>
            <a:endParaRPr lang="en-US" dirty="0"/>
          </a:p>
        </p:txBody>
      </p:sp>
      <p:sp>
        <p:nvSpPr>
          <p:cNvPr id="3" name="Content Placeholder 2">
            <a:extLst>
              <a:ext uri="{FF2B5EF4-FFF2-40B4-BE49-F238E27FC236}">
                <a16:creationId xmlns:a16="http://schemas.microsoft.com/office/drawing/2014/main" id="{4EDA6A0D-4AF7-4FC4-92D9-A217134686AC}"/>
              </a:ext>
            </a:extLst>
          </p:cNvPr>
          <p:cNvSpPr>
            <a:spLocks noGrp="1"/>
          </p:cNvSpPr>
          <p:nvPr>
            <p:ph idx="1"/>
          </p:nvPr>
        </p:nvSpPr>
        <p:spPr/>
        <p:txBody>
          <a:bodyPr/>
          <a:lstStyle/>
          <a:p>
            <a:r>
              <a:rPr lang="en-US" dirty="0"/>
              <a:t>A process like this is reversible (you can reconstruct the past)</a:t>
            </a:r>
          </a:p>
        </p:txBody>
      </p:sp>
      <p:grpSp>
        <p:nvGrpSpPr>
          <p:cNvPr id="5" name="Group 4">
            <a:extLst>
              <a:ext uri="{FF2B5EF4-FFF2-40B4-BE49-F238E27FC236}">
                <a16:creationId xmlns:a16="http://schemas.microsoft.com/office/drawing/2014/main" id="{114F31FE-0AB2-4E59-B3A3-4EBB34AF7A33}"/>
              </a:ext>
            </a:extLst>
          </p:cNvPr>
          <p:cNvGrpSpPr/>
          <p:nvPr/>
        </p:nvGrpSpPr>
        <p:grpSpPr>
          <a:xfrm>
            <a:off x="1110340" y="2850502"/>
            <a:ext cx="1595535" cy="2309327"/>
            <a:chOff x="1564432" y="2657669"/>
            <a:chExt cx="2127380" cy="3079102"/>
          </a:xfrm>
        </p:grpSpPr>
        <p:sp>
          <p:nvSpPr>
            <p:cNvPr id="4" name="Oval 3">
              <a:extLst>
                <a:ext uri="{FF2B5EF4-FFF2-40B4-BE49-F238E27FC236}">
                  <a16:creationId xmlns:a16="http://schemas.microsoft.com/office/drawing/2014/main" id="{1002B062-2121-48A4-8AF3-53D3221B6BB0}"/>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Oval 5">
              <a:extLst>
                <a:ext uri="{FF2B5EF4-FFF2-40B4-BE49-F238E27FC236}">
                  <a16:creationId xmlns:a16="http://schemas.microsoft.com/office/drawing/2014/main" id="{73DD234C-D8CC-4DE9-80F8-8531017B6780}"/>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807EBEB-7506-46A6-B2CF-4B34510BE93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77D8B6C9-60EE-4A63-9A65-68B477BABF80}"/>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712F012A-C25A-4758-BE8F-679E11714043}"/>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7464F50-863B-4A13-BB5E-5D43E4FF5A2F}"/>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AED6A104-963C-4037-B42C-824E3C0F59F2}"/>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2E23D35-4A4E-4181-AE0A-7B26488F4DC8}"/>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FBFEFAC-8C9A-4035-BCA3-07CCAA7396BF}"/>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1D0DBE89-37C6-4F18-8982-B2F20C1DA4FC}"/>
              </a:ext>
            </a:extLst>
          </p:cNvPr>
          <p:cNvGrpSpPr/>
          <p:nvPr/>
        </p:nvGrpSpPr>
        <p:grpSpPr>
          <a:xfrm>
            <a:off x="3774233" y="2850502"/>
            <a:ext cx="1595535" cy="2309327"/>
            <a:chOff x="1564432" y="2657669"/>
            <a:chExt cx="2127380" cy="3079102"/>
          </a:xfrm>
        </p:grpSpPr>
        <p:sp>
          <p:nvSpPr>
            <p:cNvPr id="15" name="Oval 14">
              <a:extLst>
                <a:ext uri="{FF2B5EF4-FFF2-40B4-BE49-F238E27FC236}">
                  <a16:creationId xmlns:a16="http://schemas.microsoft.com/office/drawing/2014/main" id="{4D37F9F3-43CD-4C93-B60A-73C2E29A2538}"/>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6" name="Oval 15">
              <a:extLst>
                <a:ext uri="{FF2B5EF4-FFF2-40B4-BE49-F238E27FC236}">
                  <a16:creationId xmlns:a16="http://schemas.microsoft.com/office/drawing/2014/main" id="{C7A83A5E-8CA0-4142-A5A5-1B943DA4D757}"/>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35DABEC-9E48-4829-B632-DC763DECEEDB}"/>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49669D2-5806-42E8-80CA-995F1D655DBE}"/>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A8897362-A20D-4F77-AB88-8FAA9E03E0F0}"/>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9484266-A32E-4E1A-97B3-347FE677236C}"/>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88C7B8B-3E61-41B5-8FB7-532C7D555A15}"/>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F891DF9-5F3C-4D10-9B63-EA1D151F7BAE}"/>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F71F8F01-8140-431F-ABC5-B29FD6C90896}"/>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4955D46B-BF6D-4B81-90E3-4A5097A227A5}"/>
              </a:ext>
            </a:extLst>
          </p:cNvPr>
          <p:cNvGrpSpPr/>
          <p:nvPr/>
        </p:nvGrpSpPr>
        <p:grpSpPr>
          <a:xfrm>
            <a:off x="6438125" y="2850502"/>
            <a:ext cx="1595535" cy="2309327"/>
            <a:chOff x="1564432" y="2657669"/>
            <a:chExt cx="2127380" cy="3079102"/>
          </a:xfrm>
        </p:grpSpPr>
        <p:sp>
          <p:nvSpPr>
            <p:cNvPr id="25" name="Oval 24">
              <a:extLst>
                <a:ext uri="{FF2B5EF4-FFF2-40B4-BE49-F238E27FC236}">
                  <a16:creationId xmlns:a16="http://schemas.microsoft.com/office/drawing/2014/main" id="{5B66B345-8E90-4369-AEFE-CC2C9B199823}"/>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6" name="Oval 25">
              <a:extLst>
                <a:ext uri="{FF2B5EF4-FFF2-40B4-BE49-F238E27FC236}">
                  <a16:creationId xmlns:a16="http://schemas.microsoft.com/office/drawing/2014/main" id="{A3DD01E2-B6B7-433D-992C-111DABF3C411}"/>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82429EFE-73FE-4FBA-BFD5-8C3A5A6F408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2166C752-3AB8-45AF-B05D-3306D761ED2F}"/>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12BF787-19E7-4F21-BBCB-FE875426920B}"/>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ADFE790-1A46-4687-9E45-57EDF18E2AF0}"/>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681072AD-0C19-40B2-8415-61E0FC73302D}"/>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6E4CDA3-7819-4B73-922E-E0A4DA83179A}"/>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6ACC90AC-893D-42CB-B680-732B3C6FE99A}"/>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2B1027-BCE9-41C2-8ED5-DD1BEAB1F8A0}"/>
                  </a:ext>
                </a:extLst>
              </p:cNvPr>
              <p:cNvSpPr txBox="1"/>
              <p:nvPr/>
            </p:nvSpPr>
            <p:spPr>
              <a:xfrm>
                <a:off x="4995376" y="5174545"/>
                <a:ext cx="29630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4" name="TextBox 33">
                <a:extLst>
                  <a:ext uri="{FF2B5EF4-FFF2-40B4-BE49-F238E27FC236}">
                    <a16:creationId xmlns:a16="http://schemas.microsoft.com/office/drawing/2014/main" id="{EF2B1027-BCE9-41C2-8ED5-DD1BEAB1F8A0}"/>
                  </a:ext>
                </a:extLst>
              </p:cNvPr>
              <p:cNvSpPr txBox="1">
                <a:spLocks noRot="1" noChangeAspect="1" noMove="1" noResize="1" noEditPoints="1" noAdjustHandles="1" noChangeArrowheads="1" noChangeShapeType="1" noTextEdit="1"/>
              </p:cNvSpPr>
              <p:nvPr/>
            </p:nvSpPr>
            <p:spPr>
              <a:xfrm>
                <a:off x="4995376" y="5174545"/>
                <a:ext cx="296300"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F48161A-38F3-4FD7-9184-46CE4223278A}"/>
                  </a:ext>
                </a:extLst>
              </p:cNvPr>
              <p:cNvSpPr txBox="1"/>
              <p:nvPr/>
            </p:nvSpPr>
            <p:spPr>
              <a:xfrm>
                <a:off x="7626612" y="5157597"/>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i="1" smtClean="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5" name="TextBox 34">
                <a:extLst>
                  <a:ext uri="{FF2B5EF4-FFF2-40B4-BE49-F238E27FC236}">
                    <a16:creationId xmlns:a16="http://schemas.microsoft.com/office/drawing/2014/main" id="{7F48161A-38F3-4FD7-9184-46CE4223278A}"/>
                  </a:ext>
                </a:extLst>
              </p:cNvPr>
              <p:cNvSpPr txBox="1">
                <a:spLocks noRot="1" noChangeAspect="1" noMove="1" noResize="1" noEditPoints="1" noAdjustHandles="1" noChangeArrowheads="1" noChangeShapeType="1" noTextEdit="1"/>
              </p:cNvSpPr>
              <p:nvPr/>
            </p:nvSpPr>
            <p:spPr>
              <a:xfrm>
                <a:off x="7626612" y="5157597"/>
                <a:ext cx="678840"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12D89C2-2C0E-4D68-89B8-46FEBA2275EC}"/>
                  </a:ext>
                </a:extLst>
              </p:cNvPr>
              <p:cNvSpPr txBox="1"/>
              <p:nvPr/>
            </p:nvSpPr>
            <p:spPr>
              <a:xfrm>
                <a:off x="2331484" y="5174545"/>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6" name="TextBox 35">
                <a:extLst>
                  <a:ext uri="{FF2B5EF4-FFF2-40B4-BE49-F238E27FC236}">
                    <a16:creationId xmlns:a16="http://schemas.microsoft.com/office/drawing/2014/main" id="{412D89C2-2C0E-4D68-89B8-46FEBA2275EC}"/>
                  </a:ext>
                </a:extLst>
              </p:cNvPr>
              <p:cNvSpPr txBox="1">
                <a:spLocks noRot="1" noChangeAspect="1" noMove="1" noResize="1" noEditPoints="1" noAdjustHandles="1" noChangeArrowheads="1" noChangeShapeType="1" noTextEdit="1"/>
              </p:cNvSpPr>
              <p:nvPr/>
            </p:nvSpPr>
            <p:spPr>
              <a:xfrm>
                <a:off x="2331484" y="5174545"/>
                <a:ext cx="678840" cy="300082"/>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27AA9F5-C8DA-45E9-9CCA-E65F0FF564AC}"/>
              </a:ext>
            </a:extLst>
          </p:cNvPr>
          <p:cNvCxnSpPr>
            <a:cxnSpLocks/>
            <a:stCxn id="10" idx="6"/>
          </p:cNvCxnSpPr>
          <p:nvPr/>
        </p:nvCxnSpPr>
        <p:spPr>
          <a:xfrm flipV="1">
            <a:off x="2065560" y="3858222"/>
            <a:ext cx="2084229" cy="24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BB11BAC-A31C-45A7-8157-331D6FE03D66}"/>
              </a:ext>
            </a:extLst>
          </p:cNvPr>
          <p:cNvCxnSpPr>
            <a:cxnSpLocks/>
          </p:cNvCxnSpPr>
          <p:nvPr/>
        </p:nvCxnSpPr>
        <p:spPr>
          <a:xfrm>
            <a:off x="4238428" y="3857042"/>
            <a:ext cx="2543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BA723-12C9-4D38-8003-4BD19560BFB5}"/>
              </a:ext>
            </a:extLst>
          </p:cNvPr>
          <p:cNvCxnSpPr>
            <a:cxnSpLocks/>
            <a:stCxn id="11" idx="6"/>
            <a:endCxn id="20" idx="2"/>
          </p:cNvCxnSpPr>
          <p:nvPr/>
        </p:nvCxnSpPr>
        <p:spPr>
          <a:xfrm flipV="1">
            <a:off x="2262670" y="4100805"/>
            <a:ext cx="2403802" cy="30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3EB825-4B24-48D3-BA8A-193DD370DFFD}"/>
              </a:ext>
            </a:extLst>
          </p:cNvPr>
          <p:cNvCxnSpPr>
            <a:cxnSpLocks/>
          </p:cNvCxnSpPr>
          <p:nvPr/>
        </p:nvCxnSpPr>
        <p:spPr>
          <a:xfrm>
            <a:off x="4752200" y="4108968"/>
            <a:ext cx="2509350" cy="54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A6D9F59-2412-46CD-B65E-3DE43C1747FD}"/>
              </a:ext>
            </a:extLst>
          </p:cNvPr>
          <p:cNvCxnSpPr>
            <a:cxnSpLocks/>
          </p:cNvCxnSpPr>
          <p:nvPr/>
        </p:nvCxnSpPr>
        <p:spPr>
          <a:xfrm>
            <a:off x="4752200" y="4108968"/>
            <a:ext cx="1956219" cy="233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61D688-7C70-44F8-B4C6-C288E6A21935}"/>
              </a:ext>
            </a:extLst>
          </p:cNvPr>
          <p:cNvCxnSpPr>
            <a:cxnSpLocks/>
          </p:cNvCxnSpPr>
          <p:nvPr/>
        </p:nvCxnSpPr>
        <p:spPr>
          <a:xfrm flipV="1">
            <a:off x="2337316" y="3245887"/>
            <a:ext cx="2234684" cy="2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26CB33-F2AD-418C-9582-FA0972A1CB95}"/>
              </a:ext>
            </a:extLst>
          </p:cNvPr>
          <p:cNvCxnSpPr>
            <a:cxnSpLocks/>
          </p:cNvCxnSpPr>
          <p:nvPr/>
        </p:nvCxnSpPr>
        <p:spPr>
          <a:xfrm>
            <a:off x="4666472" y="3245888"/>
            <a:ext cx="2923983" cy="249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D66155D-4671-4626-BD59-71A4BFF3547B}"/>
              </a:ext>
            </a:extLst>
          </p:cNvPr>
          <p:cNvCxnSpPr>
            <a:cxnSpLocks/>
          </p:cNvCxnSpPr>
          <p:nvPr/>
        </p:nvCxnSpPr>
        <p:spPr>
          <a:xfrm>
            <a:off x="4666472" y="3260467"/>
            <a:ext cx="2147210" cy="56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A33D51-472F-48D1-9CD9-D6EFB45F7DE5}"/>
              </a:ext>
            </a:extLst>
          </p:cNvPr>
          <p:cNvCxnSpPr>
            <a:cxnSpLocks/>
          </p:cNvCxnSpPr>
          <p:nvPr/>
        </p:nvCxnSpPr>
        <p:spPr>
          <a:xfrm flipV="1">
            <a:off x="1583871" y="3548412"/>
            <a:ext cx="2759530" cy="30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070EDB8-ED7F-43F8-B54E-496B521502A8}"/>
              </a:ext>
            </a:extLst>
          </p:cNvPr>
          <p:cNvCxnSpPr>
            <a:cxnSpLocks/>
          </p:cNvCxnSpPr>
          <p:nvPr/>
        </p:nvCxnSpPr>
        <p:spPr>
          <a:xfrm>
            <a:off x="4406382" y="3548412"/>
            <a:ext cx="2561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D2E7F9-5750-4AA7-AFC6-580A14C7B83B}"/>
              </a:ext>
            </a:extLst>
          </p:cNvPr>
          <p:cNvCxnSpPr>
            <a:cxnSpLocks/>
          </p:cNvCxnSpPr>
          <p:nvPr/>
        </p:nvCxnSpPr>
        <p:spPr>
          <a:xfrm flipV="1">
            <a:off x="1742489" y="3495481"/>
            <a:ext cx="3184074" cy="52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5459003-AD1F-4C4C-885D-9025644F1C8A}"/>
              </a:ext>
            </a:extLst>
          </p:cNvPr>
          <p:cNvCxnSpPr>
            <a:cxnSpLocks/>
          </p:cNvCxnSpPr>
          <p:nvPr/>
        </p:nvCxnSpPr>
        <p:spPr>
          <a:xfrm flipV="1">
            <a:off x="4995376" y="3260468"/>
            <a:ext cx="2219812" cy="23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D55B-94A5-4F9D-8FDD-58DB51518B52}"/>
              </a:ext>
            </a:extLst>
          </p:cNvPr>
          <p:cNvCxnSpPr>
            <a:cxnSpLocks/>
          </p:cNvCxnSpPr>
          <p:nvPr/>
        </p:nvCxnSpPr>
        <p:spPr>
          <a:xfrm>
            <a:off x="1498725" y="4342235"/>
            <a:ext cx="3073275" cy="31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713125-5700-4FF5-A943-5AE5A6DD07BB}"/>
              </a:ext>
            </a:extLst>
          </p:cNvPr>
          <p:cNvCxnSpPr>
            <a:cxnSpLocks/>
          </p:cNvCxnSpPr>
          <p:nvPr/>
        </p:nvCxnSpPr>
        <p:spPr>
          <a:xfrm flipV="1">
            <a:off x="4666471" y="4405216"/>
            <a:ext cx="2861003" cy="248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Slide Number Placeholder 4"/>
          <p:cNvSpPr>
            <a:spLocks noGrp="1"/>
          </p:cNvSpPr>
          <p:nvPr>
            <p:ph type="sldNum" sz="quarter" idx="12"/>
          </p:nvPr>
        </p:nvSpPr>
        <p:spPr>
          <a:xfrm>
            <a:off x="6553200" y="6356350"/>
            <a:ext cx="2133600" cy="365125"/>
          </a:xfrm>
        </p:spPr>
        <p:txBody>
          <a:bodyPr/>
          <a:lstStyle/>
          <a:p>
            <a:r>
              <a:rPr lang="en-US" dirty="0" smtClean="0"/>
              <a:t>32</a:t>
            </a:r>
            <a:endParaRPr lang="en-US" dirty="0"/>
          </a:p>
        </p:txBody>
      </p:sp>
    </p:spTree>
    <p:extLst>
      <p:ext uri="{BB962C8B-B14F-4D97-AF65-F5344CB8AC3E}">
        <p14:creationId xmlns:p14="http://schemas.microsoft.com/office/powerpoint/2010/main" val="918274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3EC-40C2-46C7-B974-1C051D8DD23F}"/>
              </a:ext>
            </a:extLst>
          </p:cNvPr>
          <p:cNvSpPr>
            <a:spLocks noGrp="1"/>
          </p:cNvSpPr>
          <p:nvPr>
            <p:ph type="title"/>
          </p:nvPr>
        </p:nvSpPr>
        <p:spPr/>
        <p:txBody>
          <a:bodyPr/>
          <a:lstStyle/>
          <a:p>
            <a:r>
              <a:rPr lang="en-US" dirty="0" smtClean="0"/>
              <a:t>Deterministic and reversible</a:t>
            </a:r>
            <a:endParaRPr lang="en-US" dirty="0"/>
          </a:p>
        </p:txBody>
      </p:sp>
      <p:sp>
        <p:nvSpPr>
          <p:cNvPr id="3" name="Content Placeholder 2">
            <a:extLst>
              <a:ext uri="{FF2B5EF4-FFF2-40B4-BE49-F238E27FC236}">
                <a16:creationId xmlns:a16="http://schemas.microsoft.com/office/drawing/2014/main" id="{4EDA6A0D-4AF7-4FC4-92D9-A217134686AC}"/>
              </a:ext>
            </a:extLst>
          </p:cNvPr>
          <p:cNvSpPr>
            <a:spLocks noGrp="1"/>
          </p:cNvSpPr>
          <p:nvPr>
            <p:ph idx="1"/>
          </p:nvPr>
        </p:nvSpPr>
        <p:spPr/>
        <p:txBody>
          <a:bodyPr/>
          <a:lstStyle/>
          <a:p>
            <a:r>
              <a:rPr lang="en-US" dirty="0"/>
              <a:t>A process like this is deterministic and reversible</a:t>
            </a:r>
          </a:p>
        </p:txBody>
      </p:sp>
      <p:grpSp>
        <p:nvGrpSpPr>
          <p:cNvPr id="5" name="Group 4">
            <a:extLst>
              <a:ext uri="{FF2B5EF4-FFF2-40B4-BE49-F238E27FC236}">
                <a16:creationId xmlns:a16="http://schemas.microsoft.com/office/drawing/2014/main" id="{114F31FE-0AB2-4E59-B3A3-4EBB34AF7A33}"/>
              </a:ext>
            </a:extLst>
          </p:cNvPr>
          <p:cNvGrpSpPr/>
          <p:nvPr/>
        </p:nvGrpSpPr>
        <p:grpSpPr>
          <a:xfrm>
            <a:off x="1110340" y="2850502"/>
            <a:ext cx="1595535" cy="2309327"/>
            <a:chOff x="1564432" y="2657669"/>
            <a:chExt cx="2127380" cy="3079102"/>
          </a:xfrm>
        </p:grpSpPr>
        <p:sp>
          <p:nvSpPr>
            <p:cNvPr id="4" name="Oval 3">
              <a:extLst>
                <a:ext uri="{FF2B5EF4-FFF2-40B4-BE49-F238E27FC236}">
                  <a16:creationId xmlns:a16="http://schemas.microsoft.com/office/drawing/2014/main" id="{1002B062-2121-48A4-8AF3-53D3221B6BB0}"/>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Oval 5">
              <a:extLst>
                <a:ext uri="{FF2B5EF4-FFF2-40B4-BE49-F238E27FC236}">
                  <a16:creationId xmlns:a16="http://schemas.microsoft.com/office/drawing/2014/main" id="{73DD234C-D8CC-4DE9-80F8-8531017B6780}"/>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807EBEB-7506-46A6-B2CF-4B34510BE93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77D8B6C9-60EE-4A63-9A65-68B477BABF80}"/>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712F012A-C25A-4758-BE8F-679E11714043}"/>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7464F50-863B-4A13-BB5E-5D43E4FF5A2F}"/>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AED6A104-963C-4037-B42C-824E3C0F59F2}"/>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2E23D35-4A4E-4181-AE0A-7B26488F4DC8}"/>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FBFEFAC-8C9A-4035-BCA3-07CCAA7396BF}"/>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1D0DBE89-37C6-4F18-8982-B2F20C1DA4FC}"/>
              </a:ext>
            </a:extLst>
          </p:cNvPr>
          <p:cNvGrpSpPr/>
          <p:nvPr/>
        </p:nvGrpSpPr>
        <p:grpSpPr>
          <a:xfrm>
            <a:off x="3774233" y="2850502"/>
            <a:ext cx="1595535" cy="2309327"/>
            <a:chOff x="1564432" y="2657669"/>
            <a:chExt cx="2127380" cy="3079102"/>
          </a:xfrm>
        </p:grpSpPr>
        <p:sp>
          <p:nvSpPr>
            <p:cNvPr id="15" name="Oval 14">
              <a:extLst>
                <a:ext uri="{FF2B5EF4-FFF2-40B4-BE49-F238E27FC236}">
                  <a16:creationId xmlns:a16="http://schemas.microsoft.com/office/drawing/2014/main" id="{4D37F9F3-43CD-4C93-B60A-73C2E29A2538}"/>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6" name="Oval 15">
              <a:extLst>
                <a:ext uri="{FF2B5EF4-FFF2-40B4-BE49-F238E27FC236}">
                  <a16:creationId xmlns:a16="http://schemas.microsoft.com/office/drawing/2014/main" id="{C7A83A5E-8CA0-4142-A5A5-1B943DA4D757}"/>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35DABEC-9E48-4829-B632-DC763DECEEDB}"/>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49669D2-5806-42E8-80CA-995F1D655DBE}"/>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A8897362-A20D-4F77-AB88-8FAA9E03E0F0}"/>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9484266-A32E-4E1A-97B3-347FE677236C}"/>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88C7B8B-3E61-41B5-8FB7-532C7D555A15}"/>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F891DF9-5F3C-4D10-9B63-EA1D151F7BAE}"/>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F71F8F01-8140-431F-ABC5-B29FD6C90896}"/>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4955D46B-BF6D-4B81-90E3-4A5097A227A5}"/>
              </a:ext>
            </a:extLst>
          </p:cNvPr>
          <p:cNvGrpSpPr/>
          <p:nvPr/>
        </p:nvGrpSpPr>
        <p:grpSpPr>
          <a:xfrm>
            <a:off x="6438125" y="2850502"/>
            <a:ext cx="1595535" cy="2309327"/>
            <a:chOff x="1564432" y="2657669"/>
            <a:chExt cx="2127380" cy="3079102"/>
          </a:xfrm>
        </p:grpSpPr>
        <p:sp>
          <p:nvSpPr>
            <p:cNvPr id="25" name="Oval 24">
              <a:extLst>
                <a:ext uri="{FF2B5EF4-FFF2-40B4-BE49-F238E27FC236}">
                  <a16:creationId xmlns:a16="http://schemas.microsoft.com/office/drawing/2014/main" id="{5B66B345-8E90-4369-AEFE-CC2C9B199823}"/>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6" name="Oval 25">
              <a:extLst>
                <a:ext uri="{FF2B5EF4-FFF2-40B4-BE49-F238E27FC236}">
                  <a16:creationId xmlns:a16="http://schemas.microsoft.com/office/drawing/2014/main" id="{A3DD01E2-B6B7-433D-992C-111DABF3C411}"/>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82429EFE-73FE-4FBA-BFD5-8C3A5A6F408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2166C752-3AB8-45AF-B05D-3306D761ED2F}"/>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12BF787-19E7-4F21-BBCB-FE875426920B}"/>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ADFE790-1A46-4687-9E45-57EDF18E2AF0}"/>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681072AD-0C19-40B2-8415-61E0FC73302D}"/>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6E4CDA3-7819-4B73-922E-E0A4DA83179A}"/>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6ACC90AC-893D-42CB-B680-732B3C6FE99A}"/>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2B1027-BCE9-41C2-8ED5-DD1BEAB1F8A0}"/>
                  </a:ext>
                </a:extLst>
              </p:cNvPr>
              <p:cNvSpPr txBox="1"/>
              <p:nvPr/>
            </p:nvSpPr>
            <p:spPr>
              <a:xfrm>
                <a:off x="4995376" y="5174545"/>
                <a:ext cx="29630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4" name="TextBox 33">
                <a:extLst>
                  <a:ext uri="{FF2B5EF4-FFF2-40B4-BE49-F238E27FC236}">
                    <a16:creationId xmlns:a16="http://schemas.microsoft.com/office/drawing/2014/main" id="{EF2B1027-BCE9-41C2-8ED5-DD1BEAB1F8A0}"/>
                  </a:ext>
                </a:extLst>
              </p:cNvPr>
              <p:cNvSpPr txBox="1">
                <a:spLocks noRot="1" noChangeAspect="1" noMove="1" noResize="1" noEditPoints="1" noAdjustHandles="1" noChangeArrowheads="1" noChangeShapeType="1" noTextEdit="1"/>
              </p:cNvSpPr>
              <p:nvPr/>
            </p:nvSpPr>
            <p:spPr>
              <a:xfrm>
                <a:off x="4995376" y="5174545"/>
                <a:ext cx="296300"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F48161A-38F3-4FD7-9184-46CE4223278A}"/>
                  </a:ext>
                </a:extLst>
              </p:cNvPr>
              <p:cNvSpPr txBox="1"/>
              <p:nvPr/>
            </p:nvSpPr>
            <p:spPr>
              <a:xfrm>
                <a:off x="7626612" y="5157597"/>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i="1" smtClean="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5" name="TextBox 34">
                <a:extLst>
                  <a:ext uri="{FF2B5EF4-FFF2-40B4-BE49-F238E27FC236}">
                    <a16:creationId xmlns:a16="http://schemas.microsoft.com/office/drawing/2014/main" id="{7F48161A-38F3-4FD7-9184-46CE4223278A}"/>
                  </a:ext>
                </a:extLst>
              </p:cNvPr>
              <p:cNvSpPr txBox="1">
                <a:spLocks noRot="1" noChangeAspect="1" noMove="1" noResize="1" noEditPoints="1" noAdjustHandles="1" noChangeArrowheads="1" noChangeShapeType="1" noTextEdit="1"/>
              </p:cNvSpPr>
              <p:nvPr/>
            </p:nvSpPr>
            <p:spPr>
              <a:xfrm>
                <a:off x="7626612" y="5157597"/>
                <a:ext cx="678840"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12D89C2-2C0E-4D68-89B8-46FEBA2275EC}"/>
                  </a:ext>
                </a:extLst>
              </p:cNvPr>
              <p:cNvSpPr txBox="1"/>
              <p:nvPr/>
            </p:nvSpPr>
            <p:spPr>
              <a:xfrm>
                <a:off x="2331484" y="5174545"/>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6" name="TextBox 35">
                <a:extLst>
                  <a:ext uri="{FF2B5EF4-FFF2-40B4-BE49-F238E27FC236}">
                    <a16:creationId xmlns:a16="http://schemas.microsoft.com/office/drawing/2014/main" id="{412D89C2-2C0E-4D68-89B8-46FEBA2275EC}"/>
                  </a:ext>
                </a:extLst>
              </p:cNvPr>
              <p:cNvSpPr txBox="1">
                <a:spLocks noRot="1" noChangeAspect="1" noMove="1" noResize="1" noEditPoints="1" noAdjustHandles="1" noChangeArrowheads="1" noChangeShapeType="1" noTextEdit="1"/>
              </p:cNvSpPr>
              <p:nvPr/>
            </p:nvSpPr>
            <p:spPr>
              <a:xfrm>
                <a:off x="2331484" y="5174545"/>
                <a:ext cx="678840" cy="300082"/>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27AA9F5-C8DA-45E9-9CCA-E65F0FF564AC}"/>
              </a:ext>
            </a:extLst>
          </p:cNvPr>
          <p:cNvCxnSpPr>
            <a:cxnSpLocks/>
            <a:stCxn id="10" idx="6"/>
          </p:cNvCxnSpPr>
          <p:nvPr/>
        </p:nvCxnSpPr>
        <p:spPr>
          <a:xfrm flipV="1">
            <a:off x="2065560" y="3858222"/>
            <a:ext cx="2084229" cy="24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BB11BAC-A31C-45A7-8157-331D6FE03D66}"/>
              </a:ext>
            </a:extLst>
          </p:cNvPr>
          <p:cNvCxnSpPr>
            <a:cxnSpLocks/>
          </p:cNvCxnSpPr>
          <p:nvPr/>
        </p:nvCxnSpPr>
        <p:spPr>
          <a:xfrm>
            <a:off x="4238428" y="3857042"/>
            <a:ext cx="2543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BA723-12C9-4D38-8003-4BD19560BFB5}"/>
              </a:ext>
            </a:extLst>
          </p:cNvPr>
          <p:cNvCxnSpPr>
            <a:cxnSpLocks/>
            <a:stCxn id="11" idx="6"/>
            <a:endCxn id="20" idx="2"/>
          </p:cNvCxnSpPr>
          <p:nvPr/>
        </p:nvCxnSpPr>
        <p:spPr>
          <a:xfrm flipV="1">
            <a:off x="2262670" y="4100805"/>
            <a:ext cx="2403802" cy="30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A6D9F59-2412-46CD-B65E-3DE43C1747FD}"/>
              </a:ext>
            </a:extLst>
          </p:cNvPr>
          <p:cNvCxnSpPr>
            <a:cxnSpLocks/>
          </p:cNvCxnSpPr>
          <p:nvPr/>
        </p:nvCxnSpPr>
        <p:spPr>
          <a:xfrm>
            <a:off x="4752200" y="4108968"/>
            <a:ext cx="1956219" cy="233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61D688-7C70-44F8-B4C6-C288E6A21935}"/>
              </a:ext>
            </a:extLst>
          </p:cNvPr>
          <p:cNvCxnSpPr>
            <a:cxnSpLocks/>
          </p:cNvCxnSpPr>
          <p:nvPr/>
        </p:nvCxnSpPr>
        <p:spPr>
          <a:xfrm flipV="1">
            <a:off x="2337316" y="3245887"/>
            <a:ext cx="2234684" cy="2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26CB33-F2AD-418C-9582-FA0972A1CB95}"/>
              </a:ext>
            </a:extLst>
          </p:cNvPr>
          <p:cNvCxnSpPr>
            <a:cxnSpLocks/>
          </p:cNvCxnSpPr>
          <p:nvPr/>
        </p:nvCxnSpPr>
        <p:spPr>
          <a:xfrm>
            <a:off x="4666472" y="3245888"/>
            <a:ext cx="2923983" cy="249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A33D51-472F-48D1-9CD9-D6EFB45F7DE5}"/>
              </a:ext>
            </a:extLst>
          </p:cNvPr>
          <p:cNvCxnSpPr>
            <a:cxnSpLocks/>
          </p:cNvCxnSpPr>
          <p:nvPr/>
        </p:nvCxnSpPr>
        <p:spPr>
          <a:xfrm flipV="1">
            <a:off x="1583871" y="3548412"/>
            <a:ext cx="2759530" cy="30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070EDB8-ED7F-43F8-B54E-496B521502A8}"/>
              </a:ext>
            </a:extLst>
          </p:cNvPr>
          <p:cNvCxnSpPr>
            <a:cxnSpLocks/>
          </p:cNvCxnSpPr>
          <p:nvPr/>
        </p:nvCxnSpPr>
        <p:spPr>
          <a:xfrm>
            <a:off x="4406382" y="3548412"/>
            <a:ext cx="2561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D2E7F9-5750-4AA7-AFC6-580A14C7B83B}"/>
              </a:ext>
            </a:extLst>
          </p:cNvPr>
          <p:cNvCxnSpPr>
            <a:cxnSpLocks/>
          </p:cNvCxnSpPr>
          <p:nvPr/>
        </p:nvCxnSpPr>
        <p:spPr>
          <a:xfrm flipV="1">
            <a:off x="1742489" y="3495481"/>
            <a:ext cx="3184074" cy="52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5459003-AD1F-4C4C-885D-9025644F1C8A}"/>
              </a:ext>
            </a:extLst>
          </p:cNvPr>
          <p:cNvCxnSpPr>
            <a:cxnSpLocks/>
          </p:cNvCxnSpPr>
          <p:nvPr/>
        </p:nvCxnSpPr>
        <p:spPr>
          <a:xfrm flipV="1">
            <a:off x="4995376" y="3260468"/>
            <a:ext cx="2219812" cy="23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D55B-94A5-4F9D-8FDD-58DB51518B52}"/>
              </a:ext>
            </a:extLst>
          </p:cNvPr>
          <p:cNvCxnSpPr>
            <a:cxnSpLocks/>
          </p:cNvCxnSpPr>
          <p:nvPr/>
        </p:nvCxnSpPr>
        <p:spPr>
          <a:xfrm>
            <a:off x="1498725" y="4342235"/>
            <a:ext cx="3073275" cy="31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713125-5700-4FF5-A943-5AE5A6DD07BB}"/>
              </a:ext>
            </a:extLst>
          </p:cNvPr>
          <p:cNvCxnSpPr>
            <a:cxnSpLocks/>
          </p:cNvCxnSpPr>
          <p:nvPr/>
        </p:nvCxnSpPr>
        <p:spPr>
          <a:xfrm flipV="1">
            <a:off x="4666471" y="4405216"/>
            <a:ext cx="2861003" cy="248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Slide Number Placeholder 4"/>
          <p:cNvSpPr>
            <a:spLocks noGrp="1"/>
          </p:cNvSpPr>
          <p:nvPr>
            <p:ph type="sldNum" sz="quarter" idx="12"/>
          </p:nvPr>
        </p:nvSpPr>
        <p:spPr>
          <a:xfrm>
            <a:off x="6553200" y="6356350"/>
            <a:ext cx="2133600" cy="365125"/>
          </a:xfrm>
        </p:spPr>
        <p:txBody>
          <a:bodyPr/>
          <a:lstStyle/>
          <a:p>
            <a:r>
              <a:rPr lang="en-US" dirty="0" smtClean="0"/>
              <a:t>33</a:t>
            </a:r>
            <a:endParaRPr lang="en-US" dirty="0"/>
          </a:p>
        </p:txBody>
      </p:sp>
    </p:spTree>
    <p:extLst>
      <p:ext uri="{BB962C8B-B14F-4D97-AF65-F5344CB8AC3E}">
        <p14:creationId xmlns:p14="http://schemas.microsoft.com/office/powerpoint/2010/main" val="3962802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Deriving classical Hamiltonian particle mechanics under scalar and vector potential forces</a:t>
            </a:r>
          </a:p>
        </p:txBody>
      </p:sp>
      <p:sp>
        <p:nvSpPr>
          <p:cNvPr id="3" name="Content Placeholder 2"/>
          <p:cNvSpPr>
            <a:spLocks noGrp="1"/>
          </p:cNvSpPr>
          <p:nvPr>
            <p:ph idx="1"/>
          </p:nvPr>
        </p:nvSpPr>
        <p:spPr>
          <a:xfrm>
            <a:off x="457200" y="1524000"/>
            <a:ext cx="8229600" cy="4525963"/>
          </a:xfrm>
        </p:spPr>
        <p:txBody>
          <a:bodyPr>
            <a:normAutofit fontScale="55000" lnSpcReduction="20000"/>
          </a:bodyPr>
          <a:lstStyle/>
          <a:p>
            <a:r>
              <a:rPr lang="en-US" dirty="0"/>
              <a:t>Found only two physical assumptions needed to </a:t>
            </a:r>
            <a:r>
              <a:rPr lang="en-US" dirty="0" err="1"/>
              <a:t>rederive</a:t>
            </a:r>
            <a:r>
              <a:rPr lang="en-US" dirty="0"/>
              <a:t> classical Hamiltonian particle mechanics</a:t>
            </a:r>
          </a:p>
          <a:p>
            <a:pPr marL="457200" lvl="1" indent="0">
              <a:buNone/>
            </a:pPr>
            <a:r>
              <a:rPr lang="en-US" dirty="0"/>
              <a:t>1. Deterministic and reversible evolution</a:t>
            </a:r>
          </a:p>
          <a:p>
            <a:pPr marL="457200" lvl="1" indent="0">
              <a:buNone/>
            </a:pPr>
            <a:r>
              <a:rPr lang="en-US" dirty="0"/>
              <a:t>2a. Specifying the state of the whole is equivalent to specifying the state of the parts (infinitesimal reducibility)</a:t>
            </a:r>
          </a:p>
          <a:p>
            <a:endParaRPr lang="en-US" dirty="0"/>
          </a:p>
          <a:p>
            <a:r>
              <a:rPr lang="en-US" dirty="0"/>
              <a:t>Determinism and reversibility is more than a one-to-one map: it has to preserve the nature of the system and the type of description</a:t>
            </a:r>
          </a:p>
          <a:p>
            <a:pPr lvl="1"/>
            <a:r>
              <a:rPr lang="en-US" dirty="0"/>
              <a:t>Mathematically it will be an isomorphism in the category used to capture states, the associated verifiable statements, and their logical structure</a:t>
            </a:r>
          </a:p>
          <a:p>
            <a:endParaRPr lang="en-US" dirty="0"/>
          </a:p>
          <a:p>
            <a:r>
              <a:rPr lang="en-US" dirty="0" err="1"/>
              <a:t>Symplectic</a:t>
            </a:r>
            <a:r>
              <a:rPr lang="en-US" dirty="0"/>
              <a:t> manifold (phase space) a </a:t>
            </a:r>
            <a:r>
              <a:rPr lang="en-US" i="1" dirty="0"/>
              <a:t>necessary consequence of requiring coordinate-invariant distributions</a:t>
            </a:r>
          </a:p>
          <a:p>
            <a:pPr lvl="1"/>
            <a:r>
              <a:rPr lang="en-US" dirty="0"/>
              <a:t>Conjugate variables (</a:t>
            </a:r>
            <a:r>
              <a:rPr lang="en-US" i="1" dirty="0"/>
              <a:t>q, k</a:t>
            </a:r>
            <a:r>
              <a:rPr lang="en-US" dirty="0"/>
              <a:t>)</a:t>
            </a:r>
          </a:p>
          <a:p>
            <a:endParaRPr lang="en-US" dirty="0"/>
          </a:p>
          <a:p>
            <a:r>
              <a:rPr lang="en-US" dirty="0"/>
              <a:t>Add a third assumption to get Euler-Lagrange equations, i.e. classical </a:t>
            </a:r>
            <a:r>
              <a:rPr lang="en-US" dirty="0" err="1"/>
              <a:t>Lagrangian</a:t>
            </a:r>
            <a:r>
              <a:rPr lang="en-US" dirty="0"/>
              <a:t> mechanics</a:t>
            </a:r>
          </a:p>
          <a:p>
            <a:pPr lvl="1"/>
            <a:r>
              <a:rPr lang="en-US" dirty="0"/>
              <a:t>3. Equivalence between evolution of states (dynamics) and trajectories (kinematics)</a:t>
            </a:r>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 Aidala, </a:t>
            </a:r>
            <a:r>
              <a:rPr lang="en-US" dirty="0" err="1"/>
              <a:t>UMich</a:t>
            </a:r>
            <a:r>
              <a:rPr lang="en-US" dirty="0"/>
              <a:t>, September 11, 2019</a:t>
            </a:r>
          </a:p>
        </p:txBody>
      </p:sp>
      <p:sp>
        <p:nvSpPr>
          <p:cNvPr id="5" name="Slide Number Placeholder 4"/>
          <p:cNvSpPr>
            <a:spLocks noGrp="1"/>
          </p:cNvSpPr>
          <p:nvPr>
            <p:ph type="sldNum" sz="quarter" idx="12"/>
          </p:nvPr>
        </p:nvSpPr>
        <p:spPr/>
        <p:txBody>
          <a:bodyPr/>
          <a:lstStyle/>
          <a:p>
            <a:r>
              <a:rPr lang="en-US" dirty="0" smtClean="0"/>
              <a:t>34</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
        <p:nvSpPr>
          <p:cNvPr id="7" name="Rectangle 6"/>
          <p:cNvSpPr/>
          <p:nvPr/>
        </p:nvSpPr>
        <p:spPr>
          <a:xfrm>
            <a:off x="304800" y="2895600"/>
            <a:ext cx="8592313" cy="29966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58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057400" y="4114800"/>
            <a:ext cx="4648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Assumption of infinitesimal reducibility</a:t>
            </a:r>
            <a:endParaRPr lang="en-US" dirty="0"/>
          </a:p>
        </p:txBody>
      </p:sp>
      <p:sp>
        <p:nvSpPr>
          <p:cNvPr id="3" name="Content Placeholder 2"/>
          <p:cNvSpPr>
            <a:spLocks noGrp="1"/>
          </p:cNvSpPr>
          <p:nvPr>
            <p:ph idx="1"/>
          </p:nvPr>
        </p:nvSpPr>
        <p:spPr/>
        <p:txBody>
          <a:bodyPr/>
          <a:lstStyle/>
          <a:p>
            <a:r>
              <a:rPr lang="en-US" dirty="0"/>
              <a:t>The system is reducible to its parts: giving the state of the whole is equivalent to giving the state of the parts. The system can be subdivided indefinitely.</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35</a:t>
            </a:r>
            <a:endParaRPr lang="en-US" dirty="0"/>
          </a:p>
        </p:txBody>
      </p:sp>
      <p:grpSp>
        <p:nvGrpSpPr>
          <p:cNvPr id="6" name="Group 5">
            <a:extLst>
              <a:ext uri="{FF2B5EF4-FFF2-40B4-BE49-F238E27FC236}">
                <a16:creationId xmlns:a16="http://schemas.microsoft.com/office/drawing/2014/main" id="{39963906-2C34-4CE3-BC5B-9BBDF327B167}"/>
              </a:ext>
            </a:extLst>
          </p:cNvPr>
          <p:cNvGrpSpPr/>
          <p:nvPr/>
        </p:nvGrpSpPr>
        <p:grpSpPr>
          <a:xfrm>
            <a:off x="2209800" y="4267200"/>
            <a:ext cx="4317187" cy="1190831"/>
            <a:chOff x="7093758" y="5122425"/>
            <a:chExt cx="4317187" cy="1190831"/>
          </a:xfrm>
        </p:grpSpPr>
        <p:grpSp>
          <p:nvGrpSpPr>
            <p:cNvPr id="7" name="Group 6">
              <a:extLst>
                <a:ext uri="{FF2B5EF4-FFF2-40B4-BE49-F238E27FC236}">
                  <a16:creationId xmlns:a16="http://schemas.microsoft.com/office/drawing/2014/main" id="{9EA62080-121B-4295-A6C5-5411A3E33FAC}"/>
                </a:ext>
              </a:extLst>
            </p:cNvPr>
            <p:cNvGrpSpPr/>
            <p:nvPr/>
          </p:nvGrpSpPr>
          <p:grpSpPr>
            <a:xfrm>
              <a:off x="7517416" y="5122425"/>
              <a:ext cx="3079535" cy="839764"/>
              <a:chOff x="2758985" y="3636747"/>
              <a:chExt cx="7518499" cy="2050233"/>
            </a:xfrm>
          </p:grpSpPr>
          <p:grpSp>
            <p:nvGrpSpPr>
              <p:cNvPr id="13" name="Group 12">
                <a:extLst>
                  <a:ext uri="{FF2B5EF4-FFF2-40B4-BE49-F238E27FC236}">
                    <a16:creationId xmlns:a16="http://schemas.microsoft.com/office/drawing/2014/main" id="{A2AC1BB8-6BA0-4121-BD24-E47FB7E3207E}"/>
                  </a:ext>
                </a:extLst>
              </p:cNvPr>
              <p:cNvGrpSpPr/>
              <p:nvPr/>
            </p:nvGrpSpPr>
            <p:grpSpPr>
              <a:xfrm>
                <a:off x="2758985" y="4061287"/>
                <a:ext cx="1727299" cy="1625693"/>
                <a:chOff x="2743126" y="2971800"/>
                <a:chExt cx="1295474" cy="1219270"/>
              </a:xfrm>
            </p:grpSpPr>
            <p:sp>
              <p:nvSpPr>
                <p:cNvPr id="18" name="Oval 17">
                  <a:extLst>
                    <a:ext uri="{FF2B5EF4-FFF2-40B4-BE49-F238E27FC236}">
                      <a16:creationId xmlns:a16="http://schemas.microsoft.com/office/drawing/2014/main" id="{5C1C75E5-9594-4871-82BF-2EA06605C0EC}"/>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Chord 5">
                  <a:extLst>
                    <a:ext uri="{FF2B5EF4-FFF2-40B4-BE49-F238E27FC236}">
                      <a16:creationId xmlns:a16="http://schemas.microsoft.com/office/drawing/2014/main" id="{410A53A9-329B-4ABB-A096-7E0A1C9DDA3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a:extLst>
                  <a:ext uri="{FF2B5EF4-FFF2-40B4-BE49-F238E27FC236}">
                    <a16:creationId xmlns:a16="http://schemas.microsoft.com/office/drawing/2014/main" id="{A416A4B1-4BA4-4EFF-9246-461F632C9CF3}"/>
                  </a:ext>
                </a:extLst>
              </p:cNvPr>
              <p:cNvGrpSpPr/>
              <p:nvPr/>
            </p:nvGrpSpPr>
            <p:grpSpPr>
              <a:xfrm>
                <a:off x="8550185" y="3654841"/>
                <a:ext cx="1727299" cy="1625693"/>
                <a:chOff x="2743126" y="2971800"/>
                <a:chExt cx="1295474" cy="1219270"/>
              </a:xfrm>
            </p:grpSpPr>
            <p:sp>
              <p:nvSpPr>
                <p:cNvPr id="16" name="Oval 15">
                  <a:extLst>
                    <a:ext uri="{FF2B5EF4-FFF2-40B4-BE49-F238E27FC236}">
                      <a16:creationId xmlns:a16="http://schemas.microsoft.com/office/drawing/2014/main" id="{5329C942-A8D7-4374-82BE-945FA1761EF7}"/>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Chord 5">
                  <a:extLst>
                    <a:ext uri="{FF2B5EF4-FFF2-40B4-BE49-F238E27FC236}">
                      <a16:creationId xmlns:a16="http://schemas.microsoft.com/office/drawing/2014/main" id="{DCCDE9FF-FFD9-4A29-87FC-B5DDDD2E24C8}"/>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Shape 8">
                <a:extLst>
                  <a:ext uri="{FF2B5EF4-FFF2-40B4-BE49-F238E27FC236}">
                    <a16:creationId xmlns:a16="http://schemas.microsoft.com/office/drawing/2014/main" id="{DBC3B731-9295-4D7E-BB03-6A45B090D4C3}"/>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8" name="Straight Arrow Connector 7">
              <a:extLst>
                <a:ext uri="{FF2B5EF4-FFF2-40B4-BE49-F238E27FC236}">
                  <a16:creationId xmlns:a16="http://schemas.microsoft.com/office/drawing/2014/main" id="{27881AE5-F14A-4643-B718-A052981DBABF}"/>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004513-6AB0-4EAB-AFF8-C033AEA13E7B}"/>
                </a:ext>
              </a:extLst>
            </p:cNvPr>
            <p:cNvSpPr/>
            <p:nvPr/>
          </p:nvSpPr>
          <p:spPr>
            <a:xfrm>
              <a:off x="10844764" y="5974702"/>
              <a:ext cx="566181" cy="338554"/>
            </a:xfrm>
            <a:prstGeom prst="rect">
              <a:avLst/>
            </a:prstGeom>
          </p:spPr>
          <p:txBody>
            <a:bodyPr wrap="none">
              <a:spAutoFit/>
            </a:bodyPr>
            <a:lstStyle/>
            <a:p>
              <a:r>
                <a:rPr lang="en-US" sz="1600" dirty="0"/>
                <a:t>time</a:t>
              </a:r>
            </a:p>
          </p:txBody>
        </p:sp>
        <p:sp>
          <p:nvSpPr>
            <p:cNvPr id="10" name="Oval 9">
              <a:extLst>
                <a:ext uri="{FF2B5EF4-FFF2-40B4-BE49-F238E27FC236}">
                  <a16:creationId xmlns:a16="http://schemas.microsoft.com/office/drawing/2014/main" id="{F59A07A9-B6D2-4A82-BDAE-76040501E2B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7C1B5F-6EF4-451B-8E8A-50FC7C533051}"/>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734BDD6-9332-4E5C-9A29-3461D3B76C51}"/>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6933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 Aidala, UMich, September 11, 2019</a:t>
            </a:r>
            <a:endParaRPr lang="en-US"/>
          </a:p>
        </p:txBody>
      </p:sp>
      <p:sp>
        <p:nvSpPr>
          <p:cNvPr id="1526787" name="Rectangle 3"/>
          <p:cNvSpPr>
            <a:spLocks noGrp="1" noChangeArrowheads="1"/>
          </p:cNvSpPr>
          <p:nvPr>
            <p:ph type="title"/>
          </p:nvPr>
        </p:nvSpPr>
        <p:spPr>
          <a:xfrm>
            <a:off x="228600" y="457200"/>
            <a:ext cx="8686800" cy="838200"/>
          </a:xfrm>
        </p:spPr>
        <p:txBody>
          <a:bodyPr>
            <a:noAutofit/>
          </a:bodyPr>
          <a:lstStyle/>
          <a:p>
            <a:r>
              <a:rPr lang="en-US" sz="3800" dirty="0"/>
              <a:t>Quantum </a:t>
            </a:r>
            <a:r>
              <a:rPr lang="en-US" sz="3800" dirty="0" smtClean="0"/>
              <a:t>Chromodynamics:</a:t>
            </a:r>
            <a:br>
              <a:rPr lang="en-US" sz="3800" dirty="0" smtClean="0"/>
            </a:br>
            <a:r>
              <a:rPr lang="en-US" sz="3800" dirty="0" smtClean="0"/>
              <a:t>Theory </a:t>
            </a:r>
            <a:r>
              <a:rPr lang="en-US" sz="3800" dirty="0"/>
              <a:t>of </a:t>
            </a:r>
            <a:r>
              <a:rPr lang="en-US" sz="3800" dirty="0" smtClean="0"/>
              <a:t>strong interactions</a:t>
            </a:r>
            <a:br>
              <a:rPr lang="en-US" sz="3800" dirty="0" smtClean="0"/>
            </a:b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479234" y="5715000"/>
            <a:ext cx="2159566" cy="584775"/>
          </a:xfrm>
          <a:prstGeom prst="rect">
            <a:avLst/>
          </a:prstGeom>
          <a:noFill/>
        </p:spPr>
        <p:txBody>
          <a:bodyPr wrap="none" rtlCol="0">
            <a:spAutoFit/>
          </a:bodyPr>
          <a:lstStyle/>
          <a:p>
            <a:r>
              <a:rPr lang="en-US" sz="1600" dirty="0" smtClean="0">
                <a:solidFill>
                  <a:srgbClr val="FFFFCC"/>
                </a:solidFill>
              </a:rPr>
              <a:t>CLAS Collaboration </a:t>
            </a:r>
          </a:p>
          <a:p>
            <a:r>
              <a:rPr lang="en-US" sz="1600" dirty="0" smtClean="0">
                <a:solidFill>
                  <a:srgbClr val="FFFFCC"/>
                </a:solidFill>
              </a:rPr>
              <a:t>PRL 113, 152004 (2014)</a:t>
            </a:r>
          </a:p>
        </p:txBody>
      </p:sp>
    </p:spTree>
    <p:extLst>
      <p:ext uri="{BB962C8B-B14F-4D97-AF65-F5344CB8AC3E}">
        <p14:creationId xmlns:p14="http://schemas.microsoft.com/office/powerpoint/2010/main" val="139266738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Deriving classical Hamiltonian particle mechanics under scalar and vector potential forces</a:t>
            </a:r>
          </a:p>
        </p:txBody>
      </p:sp>
      <p:sp>
        <p:nvSpPr>
          <p:cNvPr id="3" name="Content Placeholder 2"/>
          <p:cNvSpPr>
            <a:spLocks noGrp="1"/>
          </p:cNvSpPr>
          <p:nvPr>
            <p:ph idx="1"/>
          </p:nvPr>
        </p:nvSpPr>
        <p:spPr>
          <a:xfrm>
            <a:off x="457200" y="1524000"/>
            <a:ext cx="8229600" cy="4525963"/>
          </a:xfrm>
        </p:spPr>
        <p:txBody>
          <a:bodyPr>
            <a:normAutofit fontScale="55000" lnSpcReduction="20000"/>
          </a:bodyPr>
          <a:lstStyle/>
          <a:p>
            <a:r>
              <a:rPr lang="en-US" dirty="0"/>
              <a:t>Found only two physical assumptions needed to </a:t>
            </a:r>
            <a:r>
              <a:rPr lang="en-US" dirty="0" err="1"/>
              <a:t>rederive</a:t>
            </a:r>
            <a:r>
              <a:rPr lang="en-US" dirty="0"/>
              <a:t> classical Hamiltonian particle mechanics</a:t>
            </a:r>
          </a:p>
          <a:p>
            <a:pPr marL="457200" lvl="1" indent="0">
              <a:buNone/>
            </a:pPr>
            <a:r>
              <a:rPr lang="en-US" dirty="0"/>
              <a:t>1. Deterministic and reversible evolution</a:t>
            </a:r>
          </a:p>
          <a:p>
            <a:pPr marL="457200" lvl="1" indent="0">
              <a:buNone/>
            </a:pPr>
            <a:r>
              <a:rPr lang="en-US" dirty="0"/>
              <a:t>2a. Specifying the state of the whole is equivalent to specifying the state of the parts (infinitesimal reducibility)</a:t>
            </a:r>
          </a:p>
          <a:p>
            <a:endParaRPr lang="en-US" dirty="0"/>
          </a:p>
          <a:p>
            <a:r>
              <a:rPr lang="en-US" dirty="0"/>
              <a:t>Determinism and reversibility is more than a one-to-one map: it has to preserve the nature of the system and the type of description</a:t>
            </a:r>
          </a:p>
          <a:p>
            <a:pPr lvl="1"/>
            <a:r>
              <a:rPr lang="en-US" dirty="0"/>
              <a:t>Mathematically it will be an isomorphism in the category used to capture states, the associated verifiable statements, and their logical structure</a:t>
            </a:r>
          </a:p>
          <a:p>
            <a:endParaRPr lang="en-US" dirty="0"/>
          </a:p>
          <a:p>
            <a:r>
              <a:rPr lang="en-US" dirty="0" err="1"/>
              <a:t>Symplectic</a:t>
            </a:r>
            <a:r>
              <a:rPr lang="en-US" dirty="0"/>
              <a:t> manifold (phase space) a </a:t>
            </a:r>
            <a:r>
              <a:rPr lang="en-US" i="1" dirty="0"/>
              <a:t>necessary consequence of requiring coordinate-invariant distributions</a:t>
            </a:r>
          </a:p>
          <a:p>
            <a:pPr lvl="1"/>
            <a:r>
              <a:rPr lang="en-US" dirty="0"/>
              <a:t>Conjugate variables (</a:t>
            </a:r>
            <a:r>
              <a:rPr lang="en-US" i="1" dirty="0"/>
              <a:t>q, k</a:t>
            </a:r>
            <a:r>
              <a:rPr lang="en-US" dirty="0"/>
              <a:t>)</a:t>
            </a:r>
          </a:p>
          <a:p>
            <a:endParaRPr lang="en-US" dirty="0"/>
          </a:p>
          <a:p>
            <a:r>
              <a:rPr lang="en-US" dirty="0"/>
              <a:t>Add a third assumption to get Euler-Lagrange equations, i.e. classical </a:t>
            </a:r>
            <a:r>
              <a:rPr lang="en-US" dirty="0" err="1"/>
              <a:t>Lagrangian</a:t>
            </a:r>
            <a:r>
              <a:rPr lang="en-US" dirty="0"/>
              <a:t> mechanics</a:t>
            </a:r>
          </a:p>
          <a:p>
            <a:pPr lvl="1"/>
            <a:r>
              <a:rPr lang="en-US" dirty="0"/>
              <a:t>3. Equivalence between evolution of states (dynamics) and trajectories (kinematics)</a:t>
            </a:r>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 Aidala, </a:t>
            </a:r>
            <a:r>
              <a:rPr lang="en-US" dirty="0" err="1"/>
              <a:t>UMich</a:t>
            </a:r>
            <a:r>
              <a:rPr lang="en-US" dirty="0"/>
              <a:t>, September 11, 2019</a:t>
            </a:r>
          </a:p>
        </p:txBody>
      </p:sp>
      <p:sp>
        <p:nvSpPr>
          <p:cNvPr id="5" name="Slide Number Placeholder 4"/>
          <p:cNvSpPr>
            <a:spLocks noGrp="1"/>
          </p:cNvSpPr>
          <p:nvPr>
            <p:ph type="sldNum" sz="quarter" idx="12"/>
          </p:nvPr>
        </p:nvSpPr>
        <p:spPr/>
        <p:txBody>
          <a:bodyPr/>
          <a:lstStyle/>
          <a:p>
            <a:r>
              <a:rPr lang="en-US" dirty="0" smtClean="0"/>
              <a:t>36</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
        <p:nvSpPr>
          <p:cNvPr id="7" name="Rectangle 6"/>
          <p:cNvSpPr/>
          <p:nvPr/>
        </p:nvSpPr>
        <p:spPr>
          <a:xfrm>
            <a:off x="304800" y="4114800"/>
            <a:ext cx="8592313" cy="17774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15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Deriving classical Hamiltonian particle mechanics under scalar and vector potential forces</a:t>
            </a:r>
          </a:p>
        </p:txBody>
      </p:sp>
      <p:sp>
        <p:nvSpPr>
          <p:cNvPr id="3" name="Content Placeholder 2"/>
          <p:cNvSpPr>
            <a:spLocks noGrp="1"/>
          </p:cNvSpPr>
          <p:nvPr>
            <p:ph idx="1"/>
          </p:nvPr>
        </p:nvSpPr>
        <p:spPr>
          <a:xfrm>
            <a:off x="457200" y="1524000"/>
            <a:ext cx="8229600" cy="4525963"/>
          </a:xfrm>
        </p:spPr>
        <p:txBody>
          <a:bodyPr>
            <a:normAutofit fontScale="55000" lnSpcReduction="20000"/>
          </a:bodyPr>
          <a:lstStyle/>
          <a:p>
            <a:r>
              <a:rPr lang="en-US" dirty="0"/>
              <a:t>Found only two physical assumptions needed to </a:t>
            </a:r>
            <a:r>
              <a:rPr lang="en-US" dirty="0" err="1"/>
              <a:t>rederive</a:t>
            </a:r>
            <a:r>
              <a:rPr lang="en-US" dirty="0"/>
              <a:t> classical Hamiltonian particle mechanics</a:t>
            </a:r>
          </a:p>
          <a:p>
            <a:pPr marL="457200" lvl="1" indent="0">
              <a:buNone/>
            </a:pPr>
            <a:r>
              <a:rPr lang="en-US" dirty="0"/>
              <a:t>1. Deterministic and reversible evolution</a:t>
            </a:r>
          </a:p>
          <a:p>
            <a:pPr marL="457200" lvl="1" indent="0">
              <a:buNone/>
            </a:pPr>
            <a:r>
              <a:rPr lang="en-US" dirty="0"/>
              <a:t>2a. Specifying the state of the whole is equivalent to specifying the state of the parts (infinitesimal reducibility)</a:t>
            </a:r>
          </a:p>
          <a:p>
            <a:endParaRPr lang="en-US" dirty="0"/>
          </a:p>
          <a:p>
            <a:r>
              <a:rPr lang="en-US" dirty="0"/>
              <a:t>Determinism and reversibility is more than a one-to-one map: it has to preserve the nature of the system and the type of description</a:t>
            </a:r>
          </a:p>
          <a:p>
            <a:pPr lvl="1"/>
            <a:r>
              <a:rPr lang="en-US" dirty="0"/>
              <a:t>Mathematically it will be an isomorphism in the category used to capture states, the associated verifiable statements, and their logical structure</a:t>
            </a:r>
          </a:p>
          <a:p>
            <a:endParaRPr lang="en-US" dirty="0"/>
          </a:p>
          <a:p>
            <a:r>
              <a:rPr lang="en-US" dirty="0" err="1"/>
              <a:t>Symplectic</a:t>
            </a:r>
            <a:r>
              <a:rPr lang="en-US" dirty="0"/>
              <a:t> manifold (phase space) a </a:t>
            </a:r>
            <a:r>
              <a:rPr lang="en-US" i="1" dirty="0"/>
              <a:t>necessary consequence of requiring coordinate-invariant distributions</a:t>
            </a:r>
          </a:p>
          <a:p>
            <a:pPr lvl="1"/>
            <a:r>
              <a:rPr lang="en-US" dirty="0"/>
              <a:t>Conjugate variables (</a:t>
            </a:r>
            <a:r>
              <a:rPr lang="en-US" i="1" dirty="0"/>
              <a:t>q, k</a:t>
            </a:r>
            <a:r>
              <a:rPr lang="en-US" dirty="0"/>
              <a:t>)</a:t>
            </a:r>
          </a:p>
          <a:p>
            <a:endParaRPr lang="en-US" dirty="0"/>
          </a:p>
          <a:p>
            <a:r>
              <a:rPr lang="en-US" dirty="0"/>
              <a:t>Add a third assumption to get Euler-Lagrange equations, i.e. classical </a:t>
            </a:r>
            <a:r>
              <a:rPr lang="en-US" dirty="0" err="1"/>
              <a:t>Lagrangian</a:t>
            </a:r>
            <a:r>
              <a:rPr lang="en-US" dirty="0"/>
              <a:t> mechanics</a:t>
            </a:r>
          </a:p>
          <a:p>
            <a:pPr lvl="1"/>
            <a:r>
              <a:rPr lang="en-US" dirty="0"/>
              <a:t>3. Equivalence between evolution of states (dynamics) and trajectories (kinematics)</a:t>
            </a:r>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 Aidala, </a:t>
            </a:r>
            <a:r>
              <a:rPr lang="en-US" dirty="0" err="1"/>
              <a:t>UMich</a:t>
            </a:r>
            <a:r>
              <a:rPr lang="en-US" dirty="0"/>
              <a:t>, September 11, 2019</a:t>
            </a:r>
          </a:p>
        </p:txBody>
      </p:sp>
      <p:sp>
        <p:nvSpPr>
          <p:cNvPr id="5" name="Slide Number Placeholder 4"/>
          <p:cNvSpPr>
            <a:spLocks noGrp="1"/>
          </p:cNvSpPr>
          <p:nvPr>
            <p:ph type="sldNum" sz="quarter" idx="12"/>
          </p:nvPr>
        </p:nvSpPr>
        <p:spPr/>
        <p:txBody>
          <a:bodyPr/>
          <a:lstStyle/>
          <a:p>
            <a:r>
              <a:rPr lang="en-US" dirty="0" smtClean="0"/>
              <a:t>36</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
        <p:nvSpPr>
          <p:cNvPr id="7" name="Rectangle 6"/>
          <p:cNvSpPr/>
          <p:nvPr/>
        </p:nvSpPr>
        <p:spPr>
          <a:xfrm>
            <a:off x="304800" y="5029200"/>
            <a:ext cx="8592313" cy="8630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452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Deriving classical Hamiltonian particle mechanics under scalar and vector potential forces</a:t>
            </a:r>
          </a:p>
        </p:txBody>
      </p:sp>
      <p:sp>
        <p:nvSpPr>
          <p:cNvPr id="3" name="Content Placeholder 2"/>
          <p:cNvSpPr>
            <a:spLocks noGrp="1"/>
          </p:cNvSpPr>
          <p:nvPr>
            <p:ph idx="1"/>
          </p:nvPr>
        </p:nvSpPr>
        <p:spPr>
          <a:xfrm>
            <a:off x="457200" y="1524000"/>
            <a:ext cx="8229600" cy="4525963"/>
          </a:xfrm>
        </p:spPr>
        <p:txBody>
          <a:bodyPr>
            <a:normAutofit fontScale="55000" lnSpcReduction="20000"/>
          </a:bodyPr>
          <a:lstStyle/>
          <a:p>
            <a:r>
              <a:rPr lang="en-US" dirty="0"/>
              <a:t>Found only two physical assumptions needed to </a:t>
            </a:r>
            <a:r>
              <a:rPr lang="en-US" dirty="0" err="1"/>
              <a:t>rederive</a:t>
            </a:r>
            <a:r>
              <a:rPr lang="en-US" dirty="0"/>
              <a:t> classical Hamiltonian particle mechanics</a:t>
            </a:r>
          </a:p>
          <a:p>
            <a:pPr marL="457200" lvl="1" indent="0">
              <a:buNone/>
            </a:pPr>
            <a:r>
              <a:rPr lang="en-US" dirty="0"/>
              <a:t>1. Deterministic and reversible evolution</a:t>
            </a:r>
          </a:p>
          <a:p>
            <a:pPr marL="457200" lvl="1" indent="0">
              <a:buNone/>
            </a:pPr>
            <a:r>
              <a:rPr lang="en-US" dirty="0"/>
              <a:t>2a. Specifying the state of the whole is equivalent to specifying the state of the parts (infinitesimal reducibility)</a:t>
            </a:r>
          </a:p>
          <a:p>
            <a:endParaRPr lang="en-US" dirty="0"/>
          </a:p>
          <a:p>
            <a:r>
              <a:rPr lang="en-US" dirty="0"/>
              <a:t>Determinism and reversibility is more than a one-to-one map: it has to preserve the nature of the system and the type of description</a:t>
            </a:r>
          </a:p>
          <a:p>
            <a:pPr lvl="1"/>
            <a:r>
              <a:rPr lang="en-US" dirty="0"/>
              <a:t>Mathematically it will be an isomorphism in the category used to capture states, the associated verifiable statements, and their logical structure</a:t>
            </a:r>
          </a:p>
          <a:p>
            <a:endParaRPr lang="en-US" dirty="0"/>
          </a:p>
          <a:p>
            <a:r>
              <a:rPr lang="en-US" dirty="0" err="1"/>
              <a:t>Symplectic</a:t>
            </a:r>
            <a:r>
              <a:rPr lang="en-US" dirty="0"/>
              <a:t> manifold (phase space) a </a:t>
            </a:r>
            <a:r>
              <a:rPr lang="en-US" i="1" dirty="0"/>
              <a:t>necessary consequence of requiring coordinate-invariant distributions</a:t>
            </a:r>
          </a:p>
          <a:p>
            <a:pPr lvl="1"/>
            <a:r>
              <a:rPr lang="en-US" dirty="0"/>
              <a:t>Conjugate variables (</a:t>
            </a:r>
            <a:r>
              <a:rPr lang="en-US" i="1" dirty="0"/>
              <a:t>q, k</a:t>
            </a:r>
            <a:r>
              <a:rPr lang="en-US" dirty="0"/>
              <a:t>)</a:t>
            </a:r>
          </a:p>
          <a:p>
            <a:endParaRPr lang="en-US" dirty="0"/>
          </a:p>
          <a:p>
            <a:r>
              <a:rPr lang="en-US" dirty="0"/>
              <a:t>Add a third assumption to get Euler-Lagrange equations, i.e. classical </a:t>
            </a:r>
            <a:r>
              <a:rPr lang="en-US" dirty="0" err="1"/>
              <a:t>Lagrangian</a:t>
            </a:r>
            <a:r>
              <a:rPr lang="en-US" dirty="0"/>
              <a:t> mechanics</a:t>
            </a:r>
          </a:p>
          <a:p>
            <a:pPr marL="457200" lvl="1" indent="0">
              <a:buNone/>
            </a:pPr>
            <a:r>
              <a:rPr lang="en-US" dirty="0"/>
              <a:t>3. Equivalence between evolution of states (dynamics) and trajectories (kinematics)</a:t>
            </a:r>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 Aidala, </a:t>
            </a:r>
            <a:r>
              <a:rPr lang="en-US" dirty="0" err="1"/>
              <a:t>UMich</a:t>
            </a:r>
            <a:r>
              <a:rPr lang="en-US" dirty="0"/>
              <a:t>, September 11, 2019</a:t>
            </a:r>
          </a:p>
        </p:txBody>
      </p:sp>
      <p:sp>
        <p:nvSpPr>
          <p:cNvPr id="5" name="Slide Number Placeholder 4"/>
          <p:cNvSpPr>
            <a:spLocks noGrp="1"/>
          </p:cNvSpPr>
          <p:nvPr>
            <p:ph type="sldNum" sz="quarter" idx="12"/>
          </p:nvPr>
        </p:nvSpPr>
        <p:spPr/>
        <p:txBody>
          <a:bodyPr/>
          <a:lstStyle/>
          <a:p>
            <a:r>
              <a:rPr lang="en-US" dirty="0" smtClean="0"/>
              <a:t>36</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Tree>
    <p:extLst>
      <p:ext uri="{BB962C8B-B14F-4D97-AF65-F5344CB8AC3E}">
        <p14:creationId xmlns:p14="http://schemas.microsoft.com/office/powerpoint/2010/main" val="3582566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a:t>Change assumption of infinitesimal reducibility </a:t>
            </a:r>
            <a:r>
              <a:rPr lang="en-US" dirty="0">
                <a:sym typeface="Wingdings" panose="05000000000000000000" pitchFamily="2" charset="2"/>
              </a:rPr>
              <a:t> Quantum mechanics</a:t>
            </a:r>
            <a:endParaRPr lang="en-US" dirty="0"/>
          </a:p>
        </p:txBody>
      </p:sp>
      <p:sp>
        <p:nvSpPr>
          <p:cNvPr id="3" name="Content Placeholder 2"/>
          <p:cNvSpPr>
            <a:spLocks noGrp="1"/>
          </p:cNvSpPr>
          <p:nvPr>
            <p:ph idx="1"/>
          </p:nvPr>
        </p:nvSpPr>
        <p:spPr>
          <a:xfrm>
            <a:off x="457200" y="1752600"/>
            <a:ext cx="8229600" cy="1828799"/>
          </a:xfrm>
        </p:spPr>
        <p:txBody>
          <a:bodyPr>
            <a:normAutofit fontScale="77500" lnSpcReduction="20000"/>
          </a:bodyPr>
          <a:lstStyle/>
          <a:p>
            <a:r>
              <a:rPr lang="en-US" sz="3600" dirty="0"/>
              <a:t>To get quantum particle mechanics (Schrodinger equation), modify assumption 2</a:t>
            </a:r>
          </a:p>
          <a:p>
            <a:pPr marL="457200" lvl="1" indent="0">
              <a:buNone/>
            </a:pPr>
            <a:r>
              <a:rPr lang="en-US" sz="2900" dirty="0"/>
              <a:t>1. Deterministic and reversible evolution (same)</a:t>
            </a:r>
          </a:p>
          <a:p>
            <a:pPr marL="457200" lvl="1" indent="0">
              <a:buNone/>
            </a:pPr>
            <a:r>
              <a:rPr lang="en-US" sz="2900" dirty="0"/>
              <a:t>2b. </a:t>
            </a:r>
            <a:r>
              <a:rPr lang="en-US" sz="2900" i="1" dirty="0"/>
              <a:t>Specifying the state of the whole tells you </a:t>
            </a:r>
            <a:r>
              <a:rPr lang="en-US" sz="2900" b="1" i="1" dirty="0"/>
              <a:t>nothing</a:t>
            </a:r>
            <a:r>
              <a:rPr lang="en-US" sz="2900" i="1" dirty="0"/>
              <a:t> about the state of the parts (irreducibility)</a:t>
            </a:r>
          </a:p>
          <a:p>
            <a:pPr lvl="1"/>
            <a:endParaRPr lang="en-US" dirty="0"/>
          </a:p>
          <a:p>
            <a:pPr marL="0" indent="0">
              <a:buNone/>
            </a:pPr>
            <a:endParaRPr lang="en-US" sz="3600" dirty="0" smtClean="0"/>
          </a:p>
          <a:p>
            <a:pPr marL="0" indent="0">
              <a:buNone/>
            </a:pPr>
            <a:endParaRPr lang="en-US" sz="3600" dirty="0"/>
          </a:p>
          <a:p>
            <a:pPr lvl="1"/>
            <a:endParaRPr lang="en-US"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37</a:t>
            </a:r>
            <a:endParaRPr lang="en-US" dirty="0"/>
          </a:p>
        </p:txBody>
      </p:sp>
      <p:sp>
        <p:nvSpPr>
          <p:cNvPr id="23" name="TextBox 22"/>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
        <p:nvSpPr>
          <p:cNvPr id="24" name="Rectangle 23"/>
          <p:cNvSpPr/>
          <p:nvPr/>
        </p:nvSpPr>
        <p:spPr>
          <a:xfrm>
            <a:off x="2057400" y="4114800"/>
            <a:ext cx="4648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1D18E80-2AFD-4EC9-B886-95C9DBFBC33B}"/>
              </a:ext>
            </a:extLst>
          </p:cNvPr>
          <p:cNvGrpSpPr/>
          <p:nvPr/>
        </p:nvGrpSpPr>
        <p:grpSpPr>
          <a:xfrm>
            <a:off x="2236013" y="4267200"/>
            <a:ext cx="4317187" cy="1190831"/>
            <a:chOff x="7093758" y="5122425"/>
            <a:chExt cx="4317187" cy="1190831"/>
          </a:xfrm>
        </p:grpSpPr>
        <p:grpSp>
          <p:nvGrpSpPr>
            <p:cNvPr id="26" name="Group 25">
              <a:extLst>
                <a:ext uri="{FF2B5EF4-FFF2-40B4-BE49-F238E27FC236}">
                  <a16:creationId xmlns:a16="http://schemas.microsoft.com/office/drawing/2014/main" id="{9EA62080-121B-4295-A6C5-5411A3E33FAC}"/>
                </a:ext>
              </a:extLst>
            </p:cNvPr>
            <p:cNvGrpSpPr/>
            <p:nvPr/>
          </p:nvGrpSpPr>
          <p:grpSpPr>
            <a:xfrm>
              <a:off x="7517416" y="5122425"/>
              <a:ext cx="3079535" cy="839764"/>
              <a:chOff x="2758985" y="3636747"/>
              <a:chExt cx="7518499" cy="2050233"/>
            </a:xfrm>
          </p:grpSpPr>
          <p:grpSp>
            <p:nvGrpSpPr>
              <p:cNvPr id="34" name="Group 33">
                <a:extLst>
                  <a:ext uri="{FF2B5EF4-FFF2-40B4-BE49-F238E27FC236}">
                    <a16:creationId xmlns:a16="http://schemas.microsoft.com/office/drawing/2014/main" id="{A2AC1BB8-6BA0-4121-BD24-E47FB7E3207E}"/>
                  </a:ext>
                </a:extLst>
              </p:cNvPr>
              <p:cNvGrpSpPr/>
              <p:nvPr/>
            </p:nvGrpSpPr>
            <p:grpSpPr>
              <a:xfrm>
                <a:off x="2758985" y="4061287"/>
                <a:ext cx="1727299" cy="1625693"/>
                <a:chOff x="2743126" y="2971800"/>
                <a:chExt cx="1295474" cy="1219270"/>
              </a:xfrm>
            </p:grpSpPr>
            <p:sp>
              <p:nvSpPr>
                <p:cNvPr id="39" name="Oval 38">
                  <a:extLst>
                    <a:ext uri="{FF2B5EF4-FFF2-40B4-BE49-F238E27FC236}">
                      <a16:creationId xmlns:a16="http://schemas.microsoft.com/office/drawing/2014/main" id="{5C1C75E5-9594-4871-82BF-2EA06605C0EC}"/>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Chord 5">
                  <a:extLst>
                    <a:ext uri="{FF2B5EF4-FFF2-40B4-BE49-F238E27FC236}">
                      <a16:creationId xmlns:a16="http://schemas.microsoft.com/office/drawing/2014/main" id="{410A53A9-329B-4ABB-A096-7E0A1C9DDA3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5" name="Group 34">
                <a:extLst>
                  <a:ext uri="{FF2B5EF4-FFF2-40B4-BE49-F238E27FC236}">
                    <a16:creationId xmlns:a16="http://schemas.microsoft.com/office/drawing/2014/main" id="{A416A4B1-4BA4-4EFF-9246-461F632C9CF3}"/>
                  </a:ext>
                </a:extLst>
              </p:cNvPr>
              <p:cNvGrpSpPr/>
              <p:nvPr/>
            </p:nvGrpSpPr>
            <p:grpSpPr>
              <a:xfrm>
                <a:off x="8550185" y="3654841"/>
                <a:ext cx="1727299" cy="1625693"/>
                <a:chOff x="2743126" y="2971800"/>
                <a:chExt cx="1295474" cy="1219270"/>
              </a:xfrm>
            </p:grpSpPr>
            <p:sp>
              <p:nvSpPr>
                <p:cNvPr id="37" name="Oval 36">
                  <a:extLst>
                    <a:ext uri="{FF2B5EF4-FFF2-40B4-BE49-F238E27FC236}">
                      <a16:creationId xmlns:a16="http://schemas.microsoft.com/office/drawing/2014/main" id="{5329C942-A8D7-4374-82BE-945FA1761EF7}"/>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Chord 5">
                  <a:extLst>
                    <a:ext uri="{FF2B5EF4-FFF2-40B4-BE49-F238E27FC236}">
                      <a16:creationId xmlns:a16="http://schemas.microsoft.com/office/drawing/2014/main" id="{DCCDE9FF-FFD9-4A29-87FC-B5DDDD2E24C8}"/>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6" name="Freeform: Shape 8">
                <a:extLst>
                  <a:ext uri="{FF2B5EF4-FFF2-40B4-BE49-F238E27FC236}">
                    <a16:creationId xmlns:a16="http://schemas.microsoft.com/office/drawing/2014/main" id="{DBC3B731-9295-4D7E-BB03-6A45B090D4C3}"/>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7" name="Straight Arrow Connector 26">
              <a:extLst>
                <a:ext uri="{FF2B5EF4-FFF2-40B4-BE49-F238E27FC236}">
                  <a16:creationId xmlns:a16="http://schemas.microsoft.com/office/drawing/2014/main" id="{27881AE5-F14A-4643-B718-A052981DBABF}"/>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A004513-6AB0-4EAB-AFF8-C033AEA13E7B}"/>
                </a:ext>
              </a:extLst>
            </p:cNvPr>
            <p:cNvSpPr/>
            <p:nvPr/>
          </p:nvSpPr>
          <p:spPr>
            <a:xfrm>
              <a:off x="10844764" y="5974702"/>
              <a:ext cx="566181" cy="338554"/>
            </a:xfrm>
            <a:prstGeom prst="rect">
              <a:avLst/>
            </a:prstGeom>
          </p:spPr>
          <p:txBody>
            <a:bodyPr wrap="none">
              <a:spAutoFit/>
            </a:bodyPr>
            <a:lstStyle/>
            <a:p>
              <a:r>
                <a:rPr lang="en-US" sz="1600" dirty="0"/>
                <a:t>time</a:t>
              </a:r>
            </a:p>
          </p:txBody>
        </p:sp>
        <p:sp>
          <p:nvSpPr>
            <p:cNvPr id="29" name="Oval 28">
              <a:extLst>
                <a:ext uri="{FF2B5EF4-FFF2-40B4-BE49-F238E27FC236}">
                  <a16:creationId xmlns:a16="http://schemas.microsoft.com/office/drawing/2014/main" id="{F59A07A9-B6D2-4A82-BDAE-76040501E2B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C734BDD6-9332-4E5C-9A29-3461D3B76C51}"/>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EAAC3CB-39CA-49BF-BF9A-CFC886745281}"/>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95D773A-081C-4AD4-9BF8-1B7695EBFF99}"/>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2B12283-B955-4674-AF3A-F1DAFE2200FB}"/>
                </a:ext>
              </a:extLst>
            </p:cNvPr>
            <p:cNvSpPr txBox="1"/>
            <p:nvPr/>
          </p:nvSpPr>
          <p:spPr>
            <a:xfrm>
              <a:off x="8920867" y="5478456"/>
              <a:ext cx="351378" cy="523220"/>
            </a:xfrm>
            <a:prstGeom prst="rect">
              <a:avLst/>
            </a:prstGeom>
            <a:noFill/>
          </p:spPr>
          <p:txBody>
            <a:bodyPr wrap="none" rtlCol="0">
              <a:spAutoFit/>
            </a:bodyPr>
            <a:lstStyle/>
            <a:p>
              <a:r>
                <a:rPr lang="en-US" sz="2800" dirty="0">
                  <a:solidFill>
                    <a:srgbClr val="FF0000"/>
                  </a:solidFill>
                </a:rPr>
                <a:t>?</a:t>
              </a:r>
            </a:p>
          </p:txBody>
        </p:sp>
      </p:grpSp>
    </p:spTree>
    <p:extLst>
      <p:ext uri="{BB962C8B-B14F-4D97-AF65-F5344CB8AC3E}">
        <p14:creationId xmlns:p14="http://schemas.microsoft.com/office/powerpoint/2010/main" val="1019523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neat things that come out</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a:t>Uncertainty principle and “antiparticles” come naturally from the deterministic evolution of distributions of parts</a:t>
            </a:r>
          </a:p>
          <a:p>
            <a:pPr lvl="1"/>
            <a:r>
              <a:rPr lang="en-US" dirty="0"/>
              <a:t>Classical “uncertainty principle” – </a:t>
            </a:r>
            <a:r>
              <a:rPr lang="en-US" dirty="0" smtClean="0"/>
              <a:t>information entropy conserved during Hamiltonian evolution.  Minimum spread in phase space is Gaussian distribution. </a:t>
            </a:r>
            <a:endParaRPr lang="en-US" dirty="0"/>
          </a:p>
          <a:p>
            <a:endParaRPr lang="en-US" dirty="0"/>
          </a:p>
          <a:p>
            <a:pPr lvl="1"/>
            <a:r>
              <a:rPr lang="en-US" dirty="0"/>
              <a:t>Everything done in terms of </a:t>
            </a:r>
            <a:r>
              <a:rPr lang="en-US" dirty="0" err="1"/>
              <a:t>relativistically</a:t>
            </a:r>
            <a:r>
              <a:rPr lang="en-US" dirty="0"/>
              <a:t> invariant Hamiltonian—evolution in affine parameter (proper time) different from evolution in </a:t>
            </a:r>
            <a:r>
              <a:rPr lang="en-US" i="1" dirty="0"/>
              <a:t>t</a:t>
            </a:r>
            <a:r>
              <a:rPr lang="en-US" dirty="0"/>
              <a:t>.  Get distinct states for which affine parameter and </a:t>
            </a:r>
            <a:r>
              <a:rPr lang="en-US" i="1" dirty="0"/>
              <a:t>t</a:t>
            </a:r>
            <a:r>
              <a:rPr lang="en-US" dirty="0"/>
              <a:t> have same direction vs. opposite.</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smtClean="0"/>
              <a:t>38</a:t>
            </a:r>
            <a:endParaRPr lang="en-US" dirty="0"/>
          </a:p>
        </p:txBody>
      </p:sp>
      <p:sp>
        <p:nvSpPr>
          <p:cNvPr id="6" name="TextBox 5"/>
          <p:cNvSpPr txBox="1"/>
          <p:nvPr/>
        </p:nvSpPr>
        <p:spPr>
          <a:xfrm>
            <a:off x="5486400" y="5892225"/>
            <a:ext cx="3097836" cy="584775"/>
          </a:xfrm>
          <a:prstGeom prst="rect">
            <a:avLst/>
          </a:prstGeom>
          <a:noFill/>
        </p:spPr>
        <p:txBody>
          <a:bodyPr wrap="none" rtlCol="0">
            <a:spAutoFit/>
          </a:bodyPr>
          <a:lstStyle/>
          <a:p>
            <a:r>
              <a:rPr lang="en-US" sz="1600" dirty="0">
                <a:solidFill>
                  <a:srgbClr val="FFFFCC"/>
                </a:solidFill>
              </a:rPr>
              <a:t>G. Carcassi, CAA, D.J. Baker, L. </a:t>
            </a:r>
            <a:r>
              <a:rPr lang="en-US" sz="1600" dirty="0" err="1">
                <a:solidFill>
                  <a:srgbClr val="FFFFCC"/>
                </a:solidFill>
              </a:rPr>
              <a:t>Bieri</a:t>
            </a:r>
            <a:endParaRPr lang="en-US" sz="1600" dirty="0">
              <a:solidFill>
                <a:srgbClr val="FFFFCC"/>
              </a:solidFill>
            </a:endParaRPr>
          </a:p>
          <a:p>
            <a:r>
              <a:rPr lang="en-US" sz="1600" dirty="0">
                <a:solidFill>
                  <a:srgbClr val="FFFFCC"/>
                </a:solidFill>
              </a:rPr>
              <a:t>J. Phys. </a:t>
            </a:r>
            <a:r>
              <a:rPr lang="en-US" sz="1600" dirty="0" err="1">
                <a:solidFill>
                  <a:srgbClr val="FFFFCC"/>
                </a:solidFill>
              </a:rPr>
              <a:t>Commun</a:t>
            </a:r>
            <a:r>
              <a:rPr lang="en-US" sz="1600" dirty="0">
                <a:solidFill>
                  <a:srgbClr val="FFFFCC"/>
                </a:solidFill>
              </a:rPr>
              <a:t>. 2, 045026 (2018)</a:t>
            </a:r>
          </a:p>
        </p:txBody>
      </p:sp>
    </p:spTree>
    <p:extLst>
      <p:ext uri="{BB962C8B-B14F-4D97-AF65-F5344CB8AC3E}">
        <p14:creationId xmlns:p14="http://schemas.microsoft.com/office/powerpoint/2010/main" val="3952797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219" y="761999"/>
            <a:ext cx="8915401" cy="541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BE4B71-74C6-4522-941B-B9F44E370BD1}"/>
              </a:ext>
            </a:extLst>
          </p:cNvPr>
          <p:cNvSpPr/>
          <p:nvPr/>
        </p:nvSpPr>
        <p:spPr>
          <a:xfrm>
            <a:off x="302048" y="1389910"/>
            <a:ext cx="8539904" cy="4393940"/>
          </a:xfrm>
          <a:prstGeom prst="rect">
            <a:avLst/>
          </a:prstGeom>
          <a:solidFill>
            <a:schemeClr val="accent3">
              <a:lumMod val="20000"/>
              <a:lumOff val="80000"/>
            </a:schemeClr>
          </a:solidFill>
          <a:ln w="381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140DA13A-F1B5-4548-ACE7-8C882E54D748}"/>
              </a:ext>
            </a:extLst>
          </p:cNvPr>
          <p:cNvSpPr/>
          <p:nvPr/>
        </p:nvSpPr>
        <p:spPr>
          <a:xfrm>
            <a:off x="2583403" y="1074151"/>
            <a:ext cx="4292559" cy="787112"/>
          </a:xfrm>
          <a:prstGeom prst="rect">
            <a:avLst/>
          </a:prstGeom>
          <a:solidFill>
            <a:schemeClr val="accent3">
              <a:lumMod val="75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Experimental verifiability</a:t>
            </a:r>
            <a:br>
              <a:rPr lang="en-US" sz="2100" dirty="0"/>
            </a:br>
            <a:r>
              <a:rPr lang="en-US" sz="1500" dirty="0"/>
              <a:t>leads to topological spaces, sigma-algebras, …</a:t>
            </a:r>
          </a:p>
        </p:txBody>
      </p:sp>
      <p:sp>
        <p:nvSpPr>
          <p:cNvPr id="9" name="Rectangle 8">
            <a:extLst>
              <a:ext uri="{FF2B5EF4-FFF2-40B4-BE49-F238E27FC236}">
                <a16:creationId xmlns:a16="http://schemas.microsoft.com/office/drawing/2014/main" id="{780C823D-75C7-404D-912B-0ECC41FF0E22}"/>
              </a:ext>
            </a:extLst>
          </p:cNvPr>
          <p:cNvSpPr/>
          <p:nvPr/>
        </p:nvSpPr>
        <p:spPr>
          <a:xfrm>
            <a:off x="530718" y="5016136"/>
            <a:ext cx="1458227" cy="473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t>
            </a:r>
          </a:p>
        </p:txBody>
      </p:sp>
      <p:sp>
        <p:nvSpPr>
          <p:cNvPr id="57" name="Rectangle 56">
            <a:extLst>
              <a:ext uri="{FF2B5EF4-FFF2-40B4-BE49-F238E27FC236}">
                <a16:creationId xmlns:a16="http://schemas.microsoft.com/office/drawing/2014/main" id="{AF3D8158-1ADA-473B-B14C-81194B2A6596}"/>
              </a:ext>
            </a:extLst>
          </p:cNvPr>
          <p:cNvSpPr/>
          <p:nvPr/>
        </p:nvSpPr>
        <p:spPr>
          <a:xfrm>
            <a:off x="3149354" y="2004050"/>
            <a:ext cx="2644298" cy="650929"/>
          </a:xfrm>
          <a:prstGeom prst="rect">
            <a:avLst/>
          </a:prstGeom>
          <a:solidFill>
            <a:srgbClr val="7030A0"/>
          </a:solidFill>
          <a:ln>
            <a:solidFill>
              <a:srgbClr val="532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Infinitesimal reducibility</a:t>
            </a:r>
          </a:p>
          <a:p>
            <a:pPr algn="ctr"/>
            <a:r>
              <a:rPr lang="en-US" sz="1050" dirty="0"/>
              <a:t>leads to classical phase space</a:t>
            </a:r>
          </a:p>
        </p:txBody>
      </p:sp>
      <p:sp>
        <p:nvSpPr>
          <p:cNvPr id="58" name="Rectangle 57">
            <a:extLst>
              <a:ext uri="{FF2B5EF4-FFF2-40B4-BE49-F238E27FC236}">
                <a16:creationId xmlns:a16="http://schemas.microsoft.com/office/drawing/2014/main" id="{9C6CA813-071F-407E-96B8-4AC0724D8606}"/>
              </a:ext>
            </a:extLst>
          </p:cNvPr>
          <p:cNvSpPr/>
          <p:nvPr/>
        </p:nvSpPr>
        <p:spPr>
          <a:xfrm>
            <a:off x="6471822" y="2004050"/>
            <a:ext cx="2120171" cy="650929"/>
          </a:xfrm>
          <a:prstGeom prst="rect">
            <a:avLst/>
          </a:prstGeom>
          <a:solidFill>
            <a:srgbClr val="7030A0"/>
          </a:solidFill>
          <a:ln>
            <a:solidFill>
              <a:srgbClr val="532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Irreducibility</a:t>
            </a:r>
          </a:p>
          <a:p>
            <a:pPr algn="ctr"/>
            <a:r>
              <a:rPr lang="en-US" sz="1050" dirty="0"/>
              <a:t>leads to quantum state space</a:t>
            </a:r>
          </a:p>
        </p:txBody>
      </p:sp>
      <p:sp>
        <p:nvSpPr>
          <p:cNvPr id="59" name="Rectangle 58">
            <a:extLst>
              <a:ext uri="{FF2B5EF4-FFF2-40B4-BE49-F238E27FC236}">
                <a16:creationId xmlns:a16="http://schemas.microsoft.com/office/drawing/2014/main" id="{A9D609B8-B543-46B2-B51A-BE885416B62D}"/>
              </a:ext>
            </a:extLst>
          </p:cNvPr>
          <p:cNvSpPr/>
          <p:nvPr/>
        </p:nvSpPr>
        <p:spPr>
          <a:xfrm>
            <a:off x="552565" y="3193754"/>
            <a:ext cx="2872760" cy="85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Deterministic and reversible evolution</a:t>
            </a:r>
          </a:p>
          <a:p>
            <a:pPr algn="ctr"/>
            <a:r>
              <a:rPr lang="en-US" sz="1050" dirty="0"/>
              <a:t>leads to isomorphism on state space</a:t>
            </a:r>
          </a:p>
        </p:txBody>
      </p:sp>
      <p:sp>
        <p:nvSpPr>
          <p:cNvPr id="60" name="Rectangle 59">
            <a:extLst>
              <a:ext uri="{FF2B5EF4-FFF2-40B4-BE49-F238E27FC236}">
                <a16:creationId xmlns:a16="http://schemas.microsoft.com/office/drawing/2014/main" id="{54A7A188-8CDC-417A-8E99-1744AC8D71AA}"/>
              </a:ext>
            </a:extLst>
          </p:cNvPr>
          <p:cNvSpPr/>
          <p:nvPr/>
        </p:nvSpPr>
        <p:spPr>
          <a:xfrm>
            <a:off x="552565" y="4296456"/>
            <a:ext cx="2596790" cy="473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Non-reversible evolution</a:t>
            </a:r>
          </a:p>
        </p:txBody>
      </p:sp>
      <p:sp>
        <p:nvSpPr>
          <p:cNvPr id="19" name="Rectangle 18">
            <a:extLst>
              <a:ext uri="{FF2B5EF4-FFF2-40B4-BE49-F238E27FC236}">
                <a16:creationId xmlns:a16="http://schemas.microsoft.com/office/drawing/2014/main" id="{B90E379E-A357-4527-8EE4-DEC22DF4C8F0}"/>
              </a:ext>
            </a:extLst>
          </p:cNvPr>
          <p:cNvSpPr/>
          <p:nvPr/>
        </p:nvSpPr>
        <p:spPr>
          <a:xfrm>
            <a:off x="6232124" y="4979501"/>
            <a:ext cx="2424578" cy="650929"/>
          </a:xfrm>
          <a:prstGeom prst="rect">
            <a:avLst/>
          </a:prstGeom>
          <a:solidFill>
            <a:srgbClr val="7030A0"/>
          </a:solidFill>
          <a:ln>
            <a:solidFill>
              <a:srgbClr val="532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Kinematic equivalence</a:t>
            </a:r>
          </a:p>
          <a:p>
            <a:pPr algn="ctr"/>
            <a:r>
              <a:rPr lang="en-US" sz="1050" dirty="0"/>
              <a:t>leads to massive particles</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DA36D2C-3734-497B-9AD8-C8500633A4A9}"/>
                  </a:ext>
                </a:extLst>
              </p:cNvPr>
              <p:cNvSpPr/>
              <p:nvPr/>
            </p:nvSpPr>
            <p:spPr>
              <a:xfrm>
                <a:off x="4471503" y="2970739"/>
                <a:ext cx="1657350" cy="798895"/>
              </a:xfrm>
              <a:prstGeom prst="rect">
                <a:avLst/>
              </a:prstGeom>
              <a:solidFill>
                <a:srgbClr val="80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Hamilton’s equations</a:t>
                </a:r>
                <a:br>
                  <a:rPr lang="en-US" sz="1350" dirty="0"/>
                </a:br>
                <a:r>
                  <a:rPr lang="en-US" sz="1050" dirty="0"/>
                  <a:t/>
                </a:r>
                <a:br>
                  <a:rPr lang="en-US" sz="1050" dirty="0"/>
                </a:br>
                <a:r>
                  <a:rPr lang="en-US" sz="1050" dirty="0"/>
                  <a:t> </a:t>
                </a:r>
                <a14:m>
                  <m:oMath xmlns:m="http://schemas.openxmlformats.org/officeDocument/2006/math">
                    <m:f>
                      <m:fPr>
                        <m:ctrlPr>
                          <a:rPr lang="en-US" sz="1050" i="1">
                            <a:latin typeface="Cambria Math" panose="02040503050406030204" pitchFamily="18" charset="0"/>
                          </a:rPr>
                        </m:ctrlPr>
                      </m:fPr>
                      <m:num>
                        <m:r>
                          <a:rPr lang="en-US" sz="1050" i="1">
                            <a:latin typeface="Cambria Math" panose="02040503050406030204" pitchFamily="18" charset="0"/>
                          </a:rPr>
                          <m:t>𝑑</m:t>
                        </m:r>
                      </m:num>
                      <m:den>
                        <m:r>
                          <a:rPr lang="en-US" sz="1050" i="1">
                            <a:latin typeface="Cambria Math" panose="02040503050406030204" pitchFamily="18" charset="0"/>
                          </a:rPr>
                          <m:t>𝑑𝑡</m:t>
                        </m:r>
                      </m:den>
                    </m:f>
                    <m:d>
                      <m:dPr>
                        <m:ctrlPr>
                          <a:rPr lang="en-US" sz="1050" i="1">
                            <a:latin typeface="Cambria Math" panose="02040503050406030204" pitchFamily="18" charset="0"/>
                          </a:rPr>
                        </m:ctrlPr>
                      </m:dPr>
                      <m:e>
                        <m:r>
                          <a:rPr lang="en-US" sz="1050" i="1">
                            <a:latin typeface="Cambria Math" panose="02040503050406030204" pitchFamily="18" charset="0"/>
                          </a:rPr>
                          <m:t>𝑞</m:t>
                        </m:r>
                        <m:r>
                          <a:rPr lang="en-US" sz="1050" i="1">
                            <a:latin typeface="Cambria Math" panose="02040503050406030204" pitchFamily="18" charset="0"/>
                          </a:rPr>
                          <m:t>, </m:t>
                        </m:r>
                        <m:r>
                          <a:rPr lang="en-US" sz="1050" i="1">
                            <a:latin typeface="Cambria Math" panose="02040503050406030204" pitchFamily="18" charset="0"/>
                          </a:rPr>
                          <m:t>𝑝</m:t>
                        </m:r>
                      </m:e>
                    </m:d>
                    <m:r>
                      <a:rPr lang="en-US" sz="1050" i="1">
                        <a:latin typeface="Cambria Math" panose="02040503050406030204" pitchFamily="18" charset="0"/>
                      </a:rPr>
                      <m:t>=</m:t>
                    </m:r>
                    <m:d>
                      <m:dPr>
                        <m:ctrlPr>
                          <a:rPr lang="en-US" sz="1050" i="1">
                            <a:latin typeface="Cambria Math" panose="02040503050406030204" pitchFamily="18" charset="0"/>
                          </a:rPr>
                        </m:ctrlPr>
                      </m:dPr>
                      <m:e>
                        <m:f>
                          <m:fPr>
                            <m:ctrlPr>
                              <a:rPr lang="en-US" sz="1050" i="1">
                                <a:latin typeface="Cambria Math" panose="02040503050406030204" pitchFamily="18" charset="0"/>
                              </a:rPr>
                            </m:ctrlPr>
                          </m:fPr>
                          <m:num>
                            <m:r>
                              <a:rPr lang="en-US" sz="1050" i="1">
                                <a:latin typeface="Cambria Math" panose="02040503050406030204" pitchFamily="18" charset="0"/>
                              </a:rPr>
                              <m:t>𝜕</m:t>
                            </m:r>
                            <m:r>
                              <a:rPr lang="en-US" sz="1050" i="1">
                                <a:latin typeface="Cambria Math" panose="02040503050406030204" pitchFamily="18" charset="0"/>
                              </a:rPr>
                              <m:t>𝐻</m:t>
                            </m:r>
                          </m:num>
                          <m:den>
                            <m:r>
                              <a:rPr lang="en-US" sz="1050" i="1">
                                <a:latin typeface="Cambria Math" panose="02040503050406030204" pitchFamily="18" charset="0"/>
                              </a:rPr>
                              <m:t>𝜕</m:t>
                            </m:r>
                            <m:r>
                              <a:rPr lang="en-US" sz="1050" i="1">
                                <a:latin typeface="Cambria Math" panose="02040503050406030204" pitchFamily="18" charset="0"/>
                              </a:rPr>
                              <m:t>𝑝</m:t>
                            </m:r>
                          </m:den>
                        </m:f>
                        <m:r>
                          <a:rPr lang="en-US" sz="1050" i="1">
                            <a:latin typeface="Cambria Math" panose="02040503050406030204" pitchFamily="18" charset="0"/>
                          </a:rPr>
                          <m:t>,−</m:t>
                        </m:r>
                        <m:f>
                          <m:fPr>
                            <m:ctrlPr>
                              <a:rPr lang="en-US" sz="1050" i="1">
                                <a:latin typeface="Cambria Math" panose="02040503050406030204" pitchFamily="18" charset="0"/>
                              </a:rPr>
                            </m:ctrlPr>
                          </m:fPr>
                          <m:num>
                            <m:r>
                              <a:rPr lang="en-US" sz="1050" i="1">
                                <a:latin typeface="Cambria Math" panose="02040503050406030204" pitchFamily="18" charset="0"/>
                              </a:rPr>
                              <m:t>𝜕</m:t>
                            </m:r>
                            <m:r>
                              <a:rPr lang="en-US" sz="1050" i="1">
                                <a:latin typeface="Cambria Math" panose="02040503050406030204" pitchFamily="18" charset="0"/>
                              </a:rPr>
                              <m:t>𝐻</m:t>
                            </m:r>
                          </m:num>
                          <m:den>
                            <m:r>
                              <a:rPr lang="en-US" sz="1050" i="1">
                                <a:latin typeface="Cambria Math" panose="02040503050406030204" pitchFamily="18" charset="0"/>
                              </a:rPr>
                              <m:t>𝜕</m:t>
                            </m:r>
                            <m:r>
                              <a:rPr lang="en-US" sz="1050" i="1">
                                <a:latin typeface="Cambria Math" panose="02040503050406030204" pitchFamily="18" charset="0"/>
                              </a:rPr>
                              <m:t>𝑞</m:t>
                            </m:r>
                          </m:den>
                        </m:f>
                      </m:e>
                    </m:d>
                  </m:oMath>
                </a14:m>
                <a:endParaRPr lang="en-US" sz="1050" dirty="0"/>
              </a:p>
            </p:txBody>
          </p:sp>
        </mc:Choice>
        <mc:Fallback xmlns="">
          <p:sp>
            <p:nvSpPr>
              <p:cNvPr id="20" name="Rectangle 19">
                <a:extLst>
                  <a:ext uri="{FF2B5EF4-FFF2-40B4-BE49-F238E27FC236}">
                    <a16:creationId xmlns:a16="http://schemas.microsoft.com/office/drawing/2014/main" id="{EDA36D2C-3734-497B-9AD8-C8500633A4A9}"/>
                  </a:ext>
                </a:extLst>
              </p:cNvPr>
              <p:cNvSpPr>
                <a:spLocks noRot="1" noChangeAspect="1" noMove="1" noResize="1" noEditPoints="1" noAdjustHandles="1" noChangeArrowheads="1" noChangeShapeType="1" noTextEdit="1"/>
              </p:cNvSpPr>
              <p:nvPr/>
            </p:nvSpPr>
            <p:spPr>
              <a:xfrm>
                <a:off x="4471503" y="2970739"/>
                <a:ext cx="1657350" cy="798895"/>
              </a:xfrm>
              <a:prstGeom prst="rect">
                <a:avLst/>
              </a:prstGeom>
              <a:blipFill>
                <a:blip r:embed="rId2"/>
                <a:stretch>
                  <a:fillRect l="-364"/>
                </a:stretch>
              </a:blipFill>
              <a:ln>
                <a:solidFill>
                  <a:srgbClr val="64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90471CF-E9E1-44EE-A9B9-B43CB387350A}"/>
                  </a:ext>
                </a:extLst>
              </p:cNvPr>
              <p:cNvSpPr/>
              <p:nvPr/>
            </p:nvSpPr>
            <p:spPr>
              <a:xfrm>
                <a:off x="3757890" y="4801990"/>
                <a:ext cx="1943585" cy="798895"/>
              </a:xfrm>
              <a:prstGeom prst="rect">
                <a:avLst/>
              </a:prstGeom>
              <a:solidFill>
                <a:srgbClr val="80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Euler-Lagrange equations</a:t>
                </a:r>
                <a:br>
                  <a:rPr lang="en-US" sz="1350" dirty="0"/>
                </a:br>
                <a:r>
                  <a:rPr lang="en-US" sz="1050" dirty="0"/>
                  <a:t/>
                </a:r>
                <a:br>
                  <a:rPr lang="en-US" sz="1050" dirty="0"/>
                </a:br>
                <a:r>
                  <a:rPr lang="en-US" sz="1050" dirty="0"/>
                  <a:t> </a:t>
                </a:r>
                <a14:m>
                  <m:oMath xmlns:m="http://schemas.openxmlformats.org/officeDocument/2006/math">
                    <m:r>
                      <a:rPr lang="en-US" sz="1050">
                        <a:latin typeface="Cambria Math" panose="02040503050406030204" pitchFamily="18" charset="0"/>
                      </a:rPr>
                      <m:t>𝛿</m:t>
                    </m:r>
                    <m:r>
                      <a:rPr lang="en-US" sz="1050">
                        <a:latin typeface="Cambria Math" panose="02040503050406030204" pitchFamily="18" charset="0"/>
                      </a:rPr>
                      <m:t>∫</m:t>
                    </m:r>
                    <m:r>
                      <a:rPr lang="en-US" sz="1050">
                        <a:latin typeface="Cambria Math" panose="02040503050406030204" pitchFamily="18" charset="0"/>
                      </a:rPr>
                      <m:t>𝐿</m:t>
                    </m:r>
                    <m:d>
                      <m:dPr>
                        <m:ctrlPr>
                          <a:rPr lang="en-US" sz="1050" i="1">
                            <a:latin typeface="Cambria Math" panose="02040503050406030204" pitchFamily="18" charset="0"/>
                          </a:rPr>
                        </m:ctrlPr>
                      </m:dPr>
                      <m:e>
                        <m:r>
                          <a:rPr lang="en-US" sz="1050">
                            <a:latin typeface="Cambria Math" panose="02040503050406030204" pitchFamily="18" charset="0"/>
                          </a:rPr>
                          <m:t>𝑞</m:t>
                        </m:r>
                        <m:r>
                          <a:rPr lang="en-US" sz="1050">
                            <a:latin typeface="Cambria Math" panose="02040503050406030204" pitchFamily="18" charset="0"/>
                          </a:rPr>
                          <m:t>, </m:t>
                        </m:r>
                        <m:acc>
                          <m:accPr>
                            <m:chr m:val="̇"/>
                            <m:ctrlPr>
                              <a:rPr lang="en-US" sz="1050" i="1">
                                <a:latin typeface="Cambria Math" panose="02040503050406030204" pitchFamily="18" charset="0"/>
                              </a:rPr>
                            </m:ctrlPr>
                          </m:accPr>
                          <m:e>
                            <m:r>
                              <a:rPr lang="en-US" sz="1050">
                                <a:latin typeface="Cambria Math" panose="02040503050406030204" pitchFamily="18" charset="0"/>
                              </a:rPr>
                              <m:t>𝑞</m:t>
                            </m:r>
                          </m:e>
                        </m:acc>
                        <m:r>
                          <a:rPr lang="en-US" sz="1050">
                            <a:latin typeface="Cambria Math" panose="02040503050406030204" pitchFamily="18" charset="0"/>
                          </a:rPr>
                          <m:t>,</m:t>
                        </m:r>
                        <m:r>
                          <a:rPr lang="en-US" sz="1050">
                            <a:latin typeface="Cambria Math" panose="02040503050406030204" pitchFamily="18" charset="0"/>
                          </a:rPr>
                          <m:t>𝑡</m:t>
                        </m:r>
                      </m:e>
                    </m:d>
                    <m:r>
                      <a:rPr lang="en-US" sz="1050">
                        <a:latin typeface="Cambria Math" panose="02040503050406030204" pitchFamily="18" charset="0"/>
                      </a:rPr>
                      <m:t>=0</m:t>
                    </m:r>
                  </m:oMath>
                </a14:m>
                <a:endParaRPr lang="en-US" sz="1050" dirty="0"/>
              </a:p>
            </p:txBody>
          </p:sp>
        </mc:Choice>
        <mc:Fallback xmlns="">
          <p:sp>
            <p:nvSpPr>
              <p:cNvPr id="21" name="Rectangle 20">
                <a:extLst>
                  <a:ext uri="{FF2B5EF4-FFF2-40B4-BE49-F238E27FC236}">
                    <a16:creationId xmlns:a16="http://schemas.microsoft.com/office/drawing/2014/main" id="{690471CF-E9E1-44EE-A9B9-B43CB387350A}"/>
                  </a:ext>
                </a:extLst>
              </p:cNvPr>
              <p:cNvSpPr>
                <a:spLocks noRot="1" noChangeAspect="1" noMove="1" noResize="1" noEditPoints="1" noAdjustHandles="1" noChangeArrowheads="1" noChangeShapeType="1" noTextEdit="1"/>
              </p:cNvSpPr>
              <p:nvPr/>
            </p:nvSpPr>
            <p:spPr>
              <a:xfrm>
                <a:off x="3757890" y="4801990"/>
                <a:ext cx="1943585" cy="798895"/>
              </a:xfrm>
              <a:prstGeom prst="rect">
                <a:avLst/>
              </a:prstGeom>
              <a:blipFill>
                <a:blip r:embed="rId3"/>
                <a:stretch>
                  <a:fillRect t="-1481" b="-2963"/>
                </a:stretch>
              </a:blipFill>
              <a:ln>
                <a:solidFill>
                  <a:srgbClr val="64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ABFBFD5-EC6A-49DE-8CF4-A93A047B8808}"/>
                  </a:ext>
                </a:extLst>
              </p:cNvPr>
              <p:cNvSpPr/>
              <p:nvPr/>
            </p:nvSpPr>
            <p:spPr>
              <a:xfrm>
                <a:off x="6622328" y="3267314"/>
                <a:ext cx="1819158" cy="798895"/>
              </a:xfrm>
              <a:prstGeom prst="rect">
                <a:avLst/>
              </a:prstGeom>
              <a:solidFill>
                <a:srgbClr val="80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t>Schroedinger</a:t>
                </a:r>
                <a:r>
                  <a:rPr lang="en-US" sz="1350" dirty="0"/>
                  <a:t> equation</a:t>
                </a:r>
                <a:br>
                  <a:rPr lang="en-US" sz="1350" dirty="0"/>
                </a:br>
                <a:r>
                  <a:rPr lang="en-US" sz="1050" dirty="0"/>
                  <a:t/>
                </a:r>
                <a:br>
                  <a:rPr lang="en-US" sz="1050" dirty="0"/>
                </a:b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𝚤</m:t>
                      </m:r>
                      <m:r>
                        <a:rPr lang="en-US" sz="1050">
                          <a:latin typeface="Cambria Math" panose="02040503050406030204" pitchFamily="18" charset="0"/>
                        </a:rPr>
                        <m:t>ℏ</m:t>
                      </m:r>
                      <m:f>
                        <m:fPr>
                          <m:ctrlPr>
                            <a:rPr lang="en-US" sz="1050" i="1">
                              <a:latin typeface="Cambria Math" panose="02040503050406030204" pitchFamily="18" charset="0"/>
                            </a:rPr>
                          </m:ctrlPr>
                        </m:fPr>
                        <m:num>
                          <m:r>
                            <a:rPr lang="en-US" sz="1050">
                              <a:latin typeface="Cambria Math" panose="02040503050406030204" pitchFamily="18" charset="0"/>
                            </a:rPr>
                            <m:t>𝜕</m:t>
                          </m:r>
                        </m:num>
                        <m:den>
                          <m:r>
                            <a:rPr lang="en-US" sz="1050">
                              <a:latin typeface="Cambria Math" panose="02040503050406030204" pitchFamily="18" charset="0"/>
                            </a:rPr>
                            <m:t>𝜕</m:t>
                          </m:r>
                          <m:r>
                            <a:rPr lang="en-US" sz="1050">
                              <a:latin typeface="Cambria Math" panose="02040503050406030204" pitchFamily="18" charset="0"/>
                            </a:rPr>
                            <m:t>𝑡</m:t>
                          </m:r>
                        </m:den>
                      </m:f>
                      <m:r>
                        <a:rPr lang="en-US" sz="1050">
                          <a:latin typeface="Cambria Math" panose="02040503050406030204" pitchFamily="18" charset="0"/>
                        </a:rPr>
                        <m:t>𝜓</m:t>
                      </m:r>
                      <m:r>
                        <a:rPr lang="en-US" sz="1050">
                          <a:latin typeface="Cambria Math" panose="02040503050406030204" pitchFamily="18" charset="0"/>
                        </a:rPr>
                        <m:t>=</m:t>
                      </m:r>
                      <m:r>
                        <a:rPr lang="en-US" sz="1050">
                          <a:latin typeface="Cambria Math" panose="02040503050406030204" pitchFamily="18" charset="0"/>
                        </a:rPr>
                        <m:t>𝐻</m:t>
                      </m:r>
                      <m:r>
                        <a:rPr lang="en-US" sz="1050">
                          <a:latin typeface="Cambria Math" panose="02040503050406030204" pitchFamily="18" charset="0"/>
                        </a:rPr>
                        <m:t>𝜓</m:t>
                      </m:r>
                    </m:oMath>
                  </m:oMathPara>
                </a14:m>
                <a:endParaRPr lang="en-US" sz="1050" dirty="0"/>
              </a:p>
            </p:txBody>
          </p:sp>
        </mc:Choice>
        <mc:Fallback xmlns="">
          <p:sp>
            <p:nvSpPr>
              <p:cNvPr id="22" name="Rectangle 21">
                <a:extLst>
                  <a:ext uri="{FF2B5EF4-FFF2-40B4-BE49-F238E27FC236}">
                    <a16:creationId xmlns:a16="http://schemas.microsoft.com/office/drawing/2014/main" id="{9ABFBFD5-EC6A-49DE-8CF4-A93A047B8808}"/>
                  </a:ext>
                </a:extLst>
              </p:cNvPr>
              <p:cNvSpPr>
                <a:spLocks noRot="1" noChangeAspect="1" noMove="1" noResize="1" noEditPoints="1" noAdjustHandles="1" noChangeArrowheads="1" noChangeShapeType="1" noTextEdit="1"/>
              </p:cNvSpPr>
              <p:nvPr/>
            </p:nvSpPr>
            <p:spPr>
              <a:xfrm>
                <a:off x="6622328" y="3267314"/>
                <a:ext cx="1819158" cy="798895"/>
              </a:xfrm>
              <a:prstGeom prst="rect">
                <a:avLst/>
              </a:prstGeom>
              <a:blipFill>
                <a:blip r:embed="rId4"/>
                <a:stretch>
                  <a:fillRect/>
                </a:stretch>
              </a:blipFill>
              <a:ln>
                <a:solidFill>
                  <a:srgbClr val="640000"/>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A2118DA-AC6B-4550-BBF7-163F12107B4B}"/>
              </a:ext>
            </a:extLst>
          </p:cNvPr>
          <p:cNvSpPr/>
          <p:nvPr/>
        </p:nvSpPr>
        <p:spPr>
          <a:xfrm>
            <a:off x="6142656" y="4265530"/>
            <a:ext cx="1669003" cy="427568"/>
          </a:xfrm>
          <a:prstGeom prst="rect">
            <a:avLst/>
          </a:prstGeom>
          <a:solidFill>
            <a:srgbClr val="80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Thermodynamics</a:t>
            </a:r>
          </a:p>
        </p:txBody>
      </p:sp>
      <p:cxnSp>
        <p:nvCxnSpPr>
          <p:cNvPr id="11" name="Straight Arrow Connector 10">
            <a:extLst>
              <a:ext uri="{FF2B5EF4-FFF2-40B4-BE49-F238E27FC236}">
                <a16:creationId xmlns:a16="http://schemas.microsoft.com/office/drawing/2014/main" id="{DAA61EFB-0E62-44D9-9F15-4092168D6455}"/>
              </a:ext>
            </a:extLst>
          </p:cNvPr>
          <p:cNvCxnSpPr>
            <a:cxnSpLocks/>
          </p:cNvCxnSpPr>
          <p:nvPr/>
        </p:nvCxnSpPr>
        <p:spPr>
          <a:xfrm>
            <a:off x="5126855" y="2742981"/>
            <a:ext cx="0" cy="167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0281C94-6C28-4AB9-8E56-727AC58995E1}"/>
              </a:ext>
            </a:extLst>
          </p:cNvPr>
          <p:cNvCxnSpPr>
            <a:cxnSpLocks/>
          </p:cNvCxnSpPr>
          <p:nvPr/>
        </p:nvCxnSpPr>
        <p:spPr>
          <a:xfrm>
            <a:off x="7444413" y="2742981"/>
            <a:ext cx="0" cy="450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0292133-E74B-43B5-8F82-749E862FBEF8}"/>
              </a:ext>
            </a:extLst>
          </p:cNvPr>
          <p:cNvCxnSpPr>
            <a:cxnSpLocks/>
          </p:cNvCxnSpPr>
          <p:nvPr/>
        </p:nvCxnSpPr>
        <p:spPr>
          <a:xfrm>
            <a:off x="3475608" y="3948125"/>
            <a:ext cx="3066022" cy="13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CB955A8-2511-403F-849D-FC09F9E0707D}"/>
              </a:ext>
            </a:extLst>
          </p:cNvPr>
          <p:cNvCxnSpPr>
            <a:cxnSpLocks/>
          </p:cNvCxnSpPr>
          <p:nvPr/>
        </p:nvCxnSpPr>
        <p:spPr>
          <a:xfrm flipV="1">
            <a:off x="3516527" y="3495655"/>
            <a:ext cx="85794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1918C47-F82C-4567-B68D-89D353546AAF}"/>
              </a:ext>
            </a:extLst>
          </p:cNvPr>
          <p:cNvCxnSpPr>
            <a:cxnSpLocks/>
          </p:cNvCxnSpPr>
          <p:nvPr/>
        </p:nvCxnSpPr>
        <p:spPr>
          <a:xfrm>
            <a:off x="5126855" y="3860122"/>
            <a:ext cx="0" cy="881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4887D99-3040-4B2E-976B-AB59AC121B85}"/>
              </a:ext>
            </a:extLst>
          </p:cNvPr>
          <p:cNvCxnSpPr>
            <a:cxnSpLocks/>
          </p:cNvCxnSpPr>
          <p:nvPr/>
        </p:nvCxnSpPr>
        <p:spPr>
          <a:xfrm flipH="1">
            <a:off x="5793652" y="5304964"/>
            <a:ext cx="3352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C770AFC9-083A-475E-B303-A5DFCDE0894C}"/>
              </a:ext>
            </a:extLst>
          </p:cNvPr>
          <p:cNvSpPr txBox="1"/>
          <p:nvPr/>
        </p:nvSpPr>
        <p:spPr>
          <a:xfrm>
            <a:off x="359549" y="1150213"/>
            <a:ext cx="2251642" cy="507831"/>
          </a:xfrm>
          <a:prstGeom prst="rect">
            <a:avLst/>
          </a:prstGeom>
          <a:noFill/>
        </p:spPr>
        <p:txBody>
          <a:bodyPr wrap="none" rtlCol="0">
            <a:spAutoFit/>
          </a:bodyPr>
          <a:lstStyle/>
          <a:p>
            <a:r>
              <a:rPr lang="en-US" sz="1350" dirty="0">
                <a:solidFill>
                  <a:schemeClr val="accent3">
                    <a:lumMod val="50000"/>
                  </a:schemeClr>
                </a:solidFill>
              </a:rPr>
              <a:t>General mathematical theory</a:t>
            </a:r>
            <a:br>
              <a:rPr lang="en-US" sz="1350" dirty="0">
                <a:solidFill>
                  <a:schemeClr val="accent3">
                    <a:lumMod val="50000"/>
                  </a:schemeClr>
                </a:solidFill>
              </a:rPr>
            </a:br>
            <a:r>
              <a:rPr lang="en-US" sz="1350" dirty="0">
                <a:solidFill>
                  <a:schemeClr val="accent3">
                    <a:lumMod val="50000"/>
                  </a:schemeClr>
                </a:solidFill>
              </a:rPr>
              <a:t>of experimental science</a:t>
            </a:r>
          </a:p>
        </p:txBody>
      </p:sp>
      <p:sp>
        <p:nvSpPr>
          <p:cNvPr id="56" name="TextBox 55">
            <a:extLst>
              <a:ext uri="{FF2B5EF4-FFF2-40B4-BE49-F238E27FC236}">
                <a16:creationId xmlns:a16="http://schemas.microsoft.com/office/drawing/2014/main" id="{628C55EB-9450-44F0-A1A6-7E4FF22D55FF}"/>
              </a:ext>
            </a:extLst>
          </p:cNvPr>
          <p:cNvSpPr txBox="1"/>
          <p:nvPr/>
        </p:nvSpPr>
        <p:spPr>
          <a:xfrm>
            <a:off x="1281678" y="1993718"/>
            <a:ext cx="1850956" cy="300082"/>
          </a:xfrm>
          <a:prstGeom prst="rect">
            <a:avLst/>
          </a:prstGeom>
          <a:noFill/>
        </p:spPr>
        <p:txBody>
          <a:bodyPr wrap="none" rtlCol="0">
            <a:spAutoFit/>
          </a:bodyPr>
          <a:lstStyle/>
          <a:p>
            <a:r>
              <a:rPr lang="en-US" sz="1350" dirty="0">
                <a:solidFill>
                  <a:srgbClr val="532476"/>
                </a:solidFill>
              </a:rPr>
              <a:t>State-level assumptions</a:t>
            </a:r>
          </a:p>
        </p:txBody>
      </p:sp>
      <p:sp>
        <p:nvSpPr>
          <p:cNvPr id="62" name="TextBox 61">
            <a:extLst>
              <a:ext uri="{FF2B5EF4-FFF2-40B4-BE49-F238E27FC236}">
                <a16:creationId xmlns:a16="http://schemas.microsoft.com/office/drawing/2014/main" id="{439B4DD6-18D6-4E55-B8E6-2E794D8FF837}"/>
              </a:ext>
            </a:extLst>
          </p:cNvPr>
          <p:cNvSpPr txBox="1"/>
          <p:nvPr/>
        </p:nvSpPr>
        <p:spPr>
          <a:xfrm>
            <a:off x="561361" y="2857026"/>
            <a:ext cx="2025234" cy="300082"/>
          </a:xfrm>
          <a:prstGeom prst="rect">
            <a:avLst/>
          </a:prstGeom>
          <a:noFill/>
        </p:spPr>
        <p:txBody>
          <a:bodyPr wrap="none" rtlCol="0">
            <a:spAutoFit/>
          </a:bodyPr>
          <a:lstStyle/>
          <a:p>
            <a:r>
              <a:rPr lang="en-US" sz="1350" dirty="0">
                <a:solidFill>
                  <a:schemeClr val="accent5">
                    <a:lumMod val="50000"/>
                  </a:schemeClr>
                </a:solidFill>
              </a:rPr>
              <a:t>Process-level assumptions</a:t>
            </a:r>
          </a:p>
        </p:txBody>
      </p:sp>
      <p:sp>
        <p:nvSpPr>
          <p:cNvPr id="3" name="Footer Placeholder 2"/>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39</a:t>
            </a:r>
            <a:endParaRPr lang="en-US" dirty="0"/>
          </a:p>
        </p:txBody>
      </p:sp>
      <p:sp>
        <p:nvSpPr>
          <p:cNvPr id="26" name="Rectangle 25">
            <a:extLst>
              <a:ext uri="{FF2B5EF4-FFF2-40B4-BE49-F238E27FC236}">
                <a16:creationId xmlns:a16="http://schemas.microsoft.com/office/drawing/2014/main" id="{02760E95-D1BC-4FBC-8FDD-03FA777C39C1}"/>
              </a:ext>
            </a:extLst>
          </p:cNvPr>
          <p:cNvSpPr/>
          <p:nvPr/>
        </p:nvSpPr>
        <p:spPr>
          <a:xfrm>
            <a:off x="381000" y="5467928"/>
            <a:ext cx="2966453" cy="338554"/>
          </a:xfrm>
          <a:prstGeom prst="rect">
            <a:avLst/>
          </a:prstGeom>
        </p:spPr>
        <p:txBody>
          <a:bodyPr wrap="none">
            <a:spAutoFit/>
          </a:bodyPr>
          <a:lstStyle/>
          <a:p>
            <a:r>
              <a:rPr lang="en-US" sz="1600" dirty="0">
                <a:hlinkClick r:id="rId5"/>
              </a:rPr>
              <a:t>http://assumptionsofphysics.org/</a:t>
            </a:r>
            <a:endParaRPr lang="en-US" sz="1600" dirty="0"/>
          </a:p>
        </p:txBody>
      </p:sp>
    </p:spTree>
    <p:extLst>
      <p:ext uri="{BB962C8B-B14F-4D97-AF65-F5344CB8AC3E}">
        <p14:creationId xmlns:p14="http://schemas.microsoft.com/office/powerpoint/2010/main" val="1374831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Current work: Entropy, thermodynamics, and statistical mechanics</a:t>
            </a:r>
          </a:p>
        </p:txBody>
      </p:sp>
      <p:sp>
        <p:nvSpPr>
          <p:cNvPr id="3" name="Content Placeholder 2"/>
          <p:cNvSpPr>
            <a:spLocks noGrp="1"/>
          </p:cNvSpPr>
          <p:nvPr>
            <p:ph idx="1"/>
          </p:nvPr>
        </p:nvSpPr>
        <p:spPr/>
        <p:txBody>
          <a:bodyPr>
            <a:normAutofit lnSpcReduction="10000"/>
          </a:bodyPr>
          <a:lstStyle/>
          <a:p>
            <a:r>
              <a:rPr lang="en-US" dirty="0" err="1"/>
              <a:t>MCubed</a:t>
            </a:r>
            <a:r>
              <a:rPr lang="en-US" dirty="0"/>
              <a:t> project with Kai Sun (Physics) + Dave Baker (Philosophy)</a:t>
            </a:r>
          </a:p>
          <a:p>
            <a:endParaRPr lang="en-US" dirty="0" smtClean="0"/>
          </a:p>
          <a:p>
            <a:r>
              <a:rPr lang="en-US" dirty="0" smtClean="0"/>
              <a:t>Generalized </a:t>
            </a:r>
            <a:r>
              <a:rPr lang="en-US" dirty="0"/>
              <a:t>entropy in terms of set mappings (state evolutions)</a:t>
            </a:r>
          </a:p>
          <a:p>
            <a:pPr marL="0" indent="0">
              <a:buNone/>
            </a:pPr>
            <a:endParaRPr lang="en-US" dirty="0"/>
          </a:p>
          <a:p>
            <a:r>
              <a:rPr lang="en-US" dirty="0" smtClean="0"/>
              <a:t>Require </a:t>
            </a:r>
            <a:r>
              <a:rPr lang="en-US" dirty="0"/>
              <a:t>clear relation to thermodynamic, Gibbs, Boltzmann, von Neumann, and Shannon entropies</a:t>
            </a:r>
          </a:p>
          <a:p>
            <a:endParaRPr lang="en-US"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40</a:t>
            </a:r>
            <a:endParaRPr lang="en-US" dirty="0"/>
          </a:p>
        </p:txBody>
      </p:sp>
      <p:pic>
        <p:nvPicPr>
          <p:cNvPr id="6" name="Picture 4" descr="https://mitechnews.com/wp-content/uploads/2017/11/m-cub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133600"/>
            <a:ext cx="1455897" cy="81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01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3EC-40C2-46C7-B974-1C051D8DD23F}"/>
              </a:ext>
            </a:extLst>
          </p:cNvPr>
          <p:cNvSpPr>
            <a:spLocks noGrp="1"/>
          </p:cNvSpPr>
          <p:nvPr>
            <p:ph type="title"/>
          </p:nvPr>
        </p:nvSpPr>
        <p:spPr/>
        <p:txBody>
          <a:bodyPr/>
          <a:lstStyle/>
          <a:p>
            <a:r>
              <a:rPr lang="en-US" dirty="0" smtClean="0"/>
              <a:t>Deterministic but irreversible</a:t>
            </a:r>
            <a:endParaRPr lang="en-US" dirty="0"/>
          </a:p>
        </p:txBody>
      </p:sp>
      <p:sp>
        <p:nvSpPr>
          <p:cNvPr id="3" name="Content Placeholder 2">
            <a:extLst>
              <a:ext uri="{FF2B5EF4-FFF2-40B4-BE49-F238E27FC236}">
                <a16:creationId xmlns:a16="http://schemas.microsoft.com/office/drawing/2014/main" id="{4EDA6A0D-4AF7-4FC4-92D9-A217134686AC}"/>
              </a:ext>
            </a:extLst>
          </p:cNvPr>
          <p:cNvSpPr>
            <a:spLocks noGrp="1"/>
          </p:cNvSpPr>
          <p:nvPr>
            <p:ph idx="1"/>
          </p:nvPr>
        </p:nvSpPr>
        <p:spPr/>
        <p:txBody>
          <a:bodyPr/>
          <a:lstStyle/>
          <a:p>
            <a:r>
              <a:rPr lang="en-US" dirty="0"/>
              <a:t>A deterministic but irreversible process concentrates evolutions (number of evolutions per state can only increase)</a:t>
            </a:r>
          </a:p>
        </p:txBody>
      </p:sp>
      <p:grpSp>
        <p:nvGrpSpPr>
          <p:cNvPr id="5" name="Group 4">
            <a:extLst>
              <a:ext uri="{FF2B5EF4-FFF2-40B4-BE49-F238E27FC236}">
                <a16:creationId xmlns:a16="http://schemas.microsoft.com/office/drawing/2014/main" id="{114F31FE-0AB2-4E59-B3A3-4EBB34AF7A33}"/>
              </a:ext>
            </a:extLst>
          </p:cNvPr>
          <p:cNvGrpSpPr/>
          <p:nvPr/>
        </p:nvGrpSpPr>
        <p:grpSpPr>
          <a:xfrm>
            <a:off x="1110340" y="3319475"/>
            <a:ext cx="1595535" cy="2309327"/>
            <a:chOff x="1564432" y="2657669"/>
            <a:chExt cx="2127380" cy="3079102"/>
          </a:xfrm>
        </p:grpSpPr>
        <p:sp>
          <p:nvSpPr>
            <p:cNvPr id="4" name="Oval 3">
              <a:extLst>
                <a:ext uri="{FF2B5EF4-FFF2-40B4-BE49-F238E27FC236}">
                  <a16:creationId xmlns:a16="http://schemas.microsoft.com/office/drawing/2014/main" id="{1002B062-2121-48A4-8AF3-53D3221B6BB0}"/>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Oval 5">
              <a:extLst>
                <a:ext uri="{FF2B5EF4-FFF2-40B4-BE49-F238E27FC236}">
                  <a16:creationId xmlns:a16="http://schemas.microsoft.com/office/drawing/2014/main" id="{73DD234C-D8CC-4DE9-80F8-8531017B6780}"/>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807EBEB-7506-46A6-B2CF-4B34510BE93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77D8B6C9-60EE-4A63-9A65-68B477BABF80}"/>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712F012A-C25A-4758-BE8F-679E11714043}"/>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7464F50-863B-4A13-BB5E-5D43E4FF5A2F}"/>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AED6A104-963C-4037-B42C-824E3C0F59F2}"/>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2E23D35-4A4E-4181-AE0A-7B26488F4DC8}"/>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FBFEFAC-8C9A-4035-BCA3-07CCAA7396BF}"/>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1D0DBE89-37C6-4F18-8982-B2F20C1DA4FC}"/>
              </a:ext>
            </a:extLst>
          </p:cNvPr>
          <p:cNvGrpSpPr/>
          <p:nvPr/>
        </p:nvGrpSpPr>
        <p:grpSpPr>
          <a:xfrm>
            <a:off x="3774233" y="3319475"/>
            <a:ext cx="1595535" cy="2309327"/>
            <a:chOff x="1564432" y="2657669"/>
            <a:chExt cx="2127380" cy="3079102"/>
          </a:xfrm>
        </p:grpSpPr>
        <p:sp>
          <p:nvSpPr>
            <p:cNvPr id="15" name="Oval 14">
              <a:extLst>
                <a:ext uri="{FF2B5EF4-FFF2-40B4-BE49-F238E27FC236}">
                  <a16:creationId xmlns:a16="http://schemas.microsoft.com/office/drawing/2014/main" id="{4D37F9F3-43CD-4C93-B60A-73C2E29A2538}"/>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6" name="Oval 15">
              <a:extLst>
                <a:ext uri="{FF2B5EF4-FFF2-40B4-BE49-F238E27FC236}">
                  <a16:creationId xmlns:a16="http://schemas.microsoft.com/office/drawing/2014/main" id="{C7A83A5E-8CA0-4142-A5A5-1B943DA4D757}"/>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35DABEC-9E48-4829-B632-DC763DECEEDB}"/>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49669D2-5806-42E8-80CA-995F1D655DBE}"/>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A8897362-A20D-4F77-AB88-8FAA9E03E0F0}"/>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9484266-A32E-4E1A-97B3-347FE677236C}"/>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88C7B8B-3E61-41B5-8FB7-532C7D555A15}"/>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F891DF9-5F3C-4D10-9B63-EA1D151F7BAE}"/>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F71F8F01-8140-431F-ABC5-B29FD6C90896}"/>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4955D46B-BF6D-4B81-90E3-4A5097A227A5}"/>
              </a:ext>
            </a:extLst>
          </p:cNvPr>
          <p:cNvGrpSpPr/>
          <p:nvPr/>
        </p:nvGrpSpPr>
        <p:grpSpPr>
          <a:xfrm>
            <a:off x="6438125" y="3319475"/>
            <a:ext cx="1595535" cy="2309327"/>
            <a:chOff x="1564432" y="2657669"/>
            <a:chExt cx="2127380" cy="3079102"/>
          </a:xfrm>
        </p:grpSpPr>
        <p:sp>
          <p:nvSpPr>
            <p:cNvPr id="25" name="Oval 24">
              <a:extLst>
                <a:ext uri="{FF2B5EF4-FFF2-40B4-BE49-F238E27FC236}">
                  <a16:creationId xmlns:a16="http://schemas.microsoft.com/office/drawing/2014/main" id="{5B66B345-8E90-4369-AEFE-CC2C9B199823}"/>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6" name="Oval 25">
              <a:extLst>
                <a:ext uri="{FF2B5EF4-FFF2-40B4-BE49-F238E27FC236}">
                  <a16:creationId xmlns:a16="http://schemas.microsoft.com/office/drawing/2014/main" id="{A3DD01E2-B6B7-433D-992C-111DABF3C411}"/>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82429EFE-73FE-4FBA-BFD5-8C3A5A6F408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2166C752-3AB8-45AF-B05D-3306D761ED2F}"/>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12BF787-19E7-4F21-BBCB-FE875426920B}"/>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ADFE790-1A46-4687-9E45-57EDF18E2AF0}"/>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681072AD-0C19-40B2-8415-61E0FC73302D}"/>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6E4CDA3-7819-4B73-922E-E0A4DA83179A}"/>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6ACC90AC-893D-42CB-B680-732B3C6FE99A}"/>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2B1027-BCE9-41C2-8ED5-DD1BEAB1F8A0}"/>
                  </a:ext>
                </a:extLst>
              </p:cNvPr>
              <p:cNvSpPr txBox="1"/>
              <p:nvPr/>
            </p:nvSpPr>
            <p:spPr>
              <a:xfrm>
                <a:off x="4995376" y="5643518"/>
                <a:ext cx="29630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4" name="TextBox 33">
                <a:extLst>
                  <a:ext uri="{FF2B5EF4-FFF2-40B4-BE49-F238E27FC236}">
                    <a16:creationId xmlns:a16="http://schemas.microsoft.com/office/drawing/2014/main" id="{EF2B1027-BCE9-41C2-8ED5-DD1BEAB1F8A0}"/>
                  </a:ext>
                </a:extLst>
              </p:cNvPr>
              <p:cNvSpPr txBox="1">
                <a:spLocks noRot="1" noChangeAspect="1" noMove="1" noResize="1" noEditPoints="1" noAdjustHandles="1" noChangeArrowheads="1" noChangeShapeType="1" noTextEdit="1"/>
              </p:cNvSpPr>
              <p:nvPr/>
            </p:nvSpPr>
            <p:spPr>
              <a:xfrm>
                <a:off x="4995376" y="5643518"/>
                <a:ext cx="296300"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F48161A-38F3-4FD7-9184-46CE4223278A}"/>
                  </a:ext>
                </a:extLst>
              </p:cNvPr>
              <p:cNvSpPr txBox="1"/>
              <p:nvPr/>
            </p:nvSpPr>
            <p:spPr>
              <a:xfrm>
                <a:off x="7626612" y="5626570"/>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i="1" smtClean="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5" name="TextBox 34">
                <a:extLst>
                  <a:ext uri="{FF2B5EF4-FFF2-40B4-BE49-F238E27FC236}">
                    <a16:creationId xmlns:a16="http://schemas.microsoft.com/office/drawing/2014/main" id="{7F48161A-38F3-4FD7-9184-46CE4223278A}"/>
                  </a:ext>
                </a:extLst>
              </p:cNvPr>
              <p:cNvSpPr txBox="1">
                <a:spLocks noRot="1" noChangeAspect="1" noMove="1" noResize="1" noEditPoints="1" noAdjustHandles="1" noChangeArrowheads="1" noChangeShapeType="1" noTextEdit="1"/>
              </p:cNvSpPr>
              <p:nvPr/>
            </p:nvSpPr>
            <p:spPr>
              <a:xfrm>
                <a:off x="7626612" y="5626570"/>
                <a:ext cx="678840"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12D89C2-2C0E-4D68-89B8-46FEBA2275EC}"/>
                  </a:ext>
                </a:extLst>
              </p:cNvPr>
              <p:cNvSpPr txBox="1"/>
              <p:nvPr/>
            </p:nvSpPr>
            <p:spPr>
              <a:xfrm>
                <a:off x="2331484" y="5643518"/>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6" name="TextBox 35">
                <a:extLst>
                  <a:ext uri="{FF2B5EF4-FFF2-40B4-BE49-F238E27FC236}">
                    <a16:creationId xmlns:a16="http://schemas.microsoft.com/office/drawing/2014/main" id="{412D89C2-2C0E-4D68-89B8-46FEBA2275EC}"/>
                  </a:ext>
                </a:extLst>
              </p:cNvPr>
              <p:cNvSpPr txBox="1">
                <a:spLocks noRot="1" noChangeAspect="1" noMove="1" noResize="1" noEditPoints="1" noAdjustHandles="1" noChangeArrowheads="1" noChangeShapeType="1" noTextEdit="1"/>
              </p:cNvSpPr>
              <p:nvPr/>
            </p:nvSpPr>
            <p:spPr>
              <a:xfrm>
                <a:off x="2331484" y="5643518"/>
                <a:ext cx="678840" cy="300082"/>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27AA9F5-C8DA-45E9-9CCA-E65F0FF564AC}"/>
              </a:ext>
            </a:extLst>
          </p:cNvPr>
          <p:cNvCxnSpPr>
            <a:cxnSpLocks/>
            <a:stCxn id="10" idx="6"/>
          </p:cNvCxnSpPr>
          <p:nvPr/>
        </p:nvCxnSpPr>
        <p:spPr>
          <a:xfrm flipV="1">
            <a:off x="2065560" y="4538287"/>
            <a:ext cx="2563588" cy="31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BA723-12C9-4D38-8003-4BD19560BFB5}"/>
              </a:ext>
            </a:extLst>
          </p:cNvPr>
          <p:cNvCxnSpPr>
            <a:cxnSpLocks/>
            <a:stCxn id="11" idx="6"/>
            <a:endCxn id="20" idx="2"/>
          </p:cNvCxnSpPr>
          <p:nvPr/>
        </p:nvCxnSpPr>
        <p:spPr>
          <a:xfrm flipV="1">
            <a:off x="2262670" y="4569778"/>
            <a:ext cx="2403802" cy="30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3EB825-4B24-48D3-BA8A-193DD370DFFD}"/>
              </a:ext>
            </a:extLst>
          </p:cNvPr>
          <p:cNvCxnSpPr>
            <a:cxnSpLocks/>
            <a:stCxn id="12" idx="6"/>
          </p:cNvCxnSpPr>
          <p:nvPr/>
        </p:nvCxnSpPr>
        <p:spPr>
          <a:xfrm flipV="1">
            <a:off x="2002579" y="4601267"/>
            <a:ext cx="2658060" cy="5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A6D9F59-2412-46CD-B65E-3DE43C1747FD}"/>
              </a:ext>
            </a:extLst>
          </p:cNvPr>
          <p:cNvCxnSpPr>
            <a:cxnSpLocks/>
          </p:cNvCxnSpPr>
          <p:nvPr/>
        </p:nvCxnSpPr>
        <p:spPr>
          <a:xfrm flipV="1">
            <a:off x="4752200" y="4565558"/>
            <a:ext cx="2546673" cy="123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61D688-7C70-44F8-B4C6-C288E6A21935}"/>
              </a:ext>
            </a:extLst>
          </p:cNvPr>
          <p:cNvCxnSpPr>
            <a:cxnSpLocks/>
          </p:cNvCxnSpPr>
          <p:nvPr/>
        </p:nvCxnSpPr>
        <p:spPr>
          <a:xfrm flipV="1">
            <a:off x="2337316" y="3714860"/>
            <a:ext cx="2234684" cy="2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26CB33-F2AD-418C-9582-FA0972A1CB95}"/>
              </a:ext>
            </a:extLst>
          </p:cNvPr>
          <p:cNvCxnSpPr>
            <a:cxnSpLocks/>
          </p:cNvCxnSpPr>
          <p:nvPr/>
        </p:nvCxnSpPr>
        <p:spPr>
          <a:xfrm flipV="1">
            <a:off x="2002579" y="3683216"/>
            <a:ext cx="2551343" cy="3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D66155D-4671-4626-BD59-71A4BFF3547B}"/>
              </a:ext>
            </a:extLst>
          </p:cNvPr>
          <p:cNvCxnSpPr>
            <a:cxnSpLocks/>
          </p:cNvCxnSpPr>
          <p:nvPr/>
        </p:nvCxnSpPr>
        <p:spPr>
          <a:xfrm flipV="1">
            <a:off x="4666472" y="3688250"/>
            <a:ext cx="2569421" cy="41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A33D51-472F-48D1-9CD9-D6EFB45F7DE5}"/>
              </a:ext>
            </a:extLst>
          </p:cNvPr>
          <p:cNvCxnSpPr>
            <a:cxnSpLocks/>
          </p:cNvCxnSpPr>
          <p:nvPr/>
        </p:nvCxnSpPr>
        <p:spPr>
          <a:xfrm flipV="1">
            <a:off x="1583871" y="4017385"/>
            <a:ext cx="2759530" cy="30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070EDB8-ED7F-43F8-B54E-496B521502A8}"/>
              </a:ext>
            </a:extLst>
          </p:cNvPr>
          <p:cNvCxnSpPr>
            <a:cxnSpLocks/>
          </p:cNvCxnSpPr>
          <p:nvPr/>
        </p:nvCxnSpPr>
        <p:spPr>
          <a:xfrm flipV="1">
            <a:off x="4406381" y="3729440"/>
            <a:ext cx="2829512" cy="287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D2E7F9-5750-4AA7-AFC6-580A14C7B83B}"/>
              </a:ext>
            </a:extLst>
          </p:cNvPr>
          <p:cNvCxnSpPr>
            <a:cxnSpLocks/>
          </p:cNvCxnSpPr>
          <p:nvPr/>
        </p:nvCxnSpPr>
        <p:spPr>
          <a:xfrm flipV="1">
            <a:off x="1742489" y="3752182"/>
            <a:ext cx="2735041" cy="26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D55B-94A5-4F9D-8FDD-58DB51518B52}"/>
              </a:ext>
            </a:extLst>
          </p:cNvPr>
          <p:cNvCxnSpPr>
            <a:cxnSpLocks/>
          </p:cNvCxnSpPr>
          <p:nvPr/>
        </p:nvCxnSpPr>
        <p:spPr>
          <a:xfrm>
            <a:off x="1498725" y="4811208"/>
            <a:ext cx="3073275" cy="31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713125-5700-4FF5-A943-5AE5A6DD07BB}"/>
              </a:ext>
            </a:extLst>
          </p:cNvPr>
          <p:cNvCxnSpPr>
            <a:cxnSpLocks/>
          </p:cNvCxnSpPr>
          <p:nvPr/>
        </p:nvCxnSpPr>
        <p:spPr>
          <a:xfrm flipV="1">
            <a:off x="4666472" y="4614438"/>
            <a:ext cx="2626569" cy="508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Slide Number Placeholder 4"/>
          <p:cNvSpPr>
            <a:spLocks noGrp="1"/>
          </p:cNvSpPr>
          <p:nvPr>
            <p:ph type="sldNum" sz="quarter" idx="12"/>
          </p:nvPr>
        </p:nvSpPr>
        <p:spPr>
          <a:xfrm>
            <a:off x="6553200" y="6356350"/>
            <a:ext cx="2133600" cy="365125"/>
          </a:xfrm>
        </p:spPr>
        <p:txBody>
          <a:bodyPr/>
          <a:lstStyle/>
          <a:p>
            <a:r>
              <a:rPr lang="en-US" dirty="0" smtClean="0"/>
              <a:t>41</a:t>
            </a:r>
            <a:endParaRPr lang="en-US" dirty="0"/>
          </a:p>
        </p:txBody>
      </p:sp>
    </p:spTree>
    <p:extLst>
      <p:ext uri="{BB962C8B-B14F-4D97-AF65-F5344CB8AC3E}">
        <p14:creationId xmlns:p14="http://schemas.microsoft.com/office/powerpoint/2010/main" val="3972438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3EC-40C2-46C7-B974-1C051D8DD23F}"/>
              </a:ext>
            </a:extLst>
          </p:cNvPr>
          <p:cNvSpPr>
            <a:spLocks noGrp="1"/>
          </p:cNvSpPr>
          <p:nvPr>
            <p:ph type="title"/>
          </p:nvPr>
        </p:nvSpPr>
        <p:spPr/>
        <p:txBody>
          <a:bodyPr/>
          <a:lstStyle/>
          <a:p>
            <a:r>
              <a:rPr lang="en-US" dirty="0" smtClean="0"/>
              <a:t>Equilibria</a:t>
            </a:r>
            <a:endParaRPr lang="en-US" dirty="0"/>
          </a:p>
        </p:txBody>
      </p:sp>
      <p:sp>
        <p:nvSpPr>
          <p:cNvPr id="3" name="Content Placeholder 2">
            <a:extLst>
              <a:ext uri="{FF2B5EF4-FFF2-40B4-BE49-F238E27FC236}">
                <a16:creationId xmlns:a16="http://schemas.microsoft.com/office/drawing/2014/main" id="{4EDA6A0D-4AF7-4FC4-92D9-A217134686AC}"/>
              </a:ext>
            </a:extLst>
          </p:cNvPr>
          <p:cNvSpPr>
            <a:spLocks noGrp="1"/>
          </p:cNvSpPr>
          <p:nvPr>
            <p:ph idx="1"/>
          </p:nvPr>
        </p:nvSpPr>
        <p:spPr/>
        <p:txBody>
          <a:bodyPr/>
          <a:lstStyle/>
          <a:p>
            <a:r>
              <a:rPr lang="en-US" dirty="0"/>
              <a:t>An equilibrium does not change during the evolution (number of evolutions are maximum at equilibrium)</a:t>
            </a:r>
          </a:p>
        </p:txBody>
      </p:sp>
      <p:grpSp>
        <p:nvGrpSpPr>
          <p:cNvPr id="5" name="Group 4">
            <a:extLst>
              <a:ext uri="{FF2B5EF4-FFF2-40B4-BE49-F238E27FC236}">
                <a16:creationId xmlns:a16="http://schemas.microsoft.com/office/drawing/2014/main" id="{114F31FE-0AB2-4E59-B3A3-4EBB34AF7A33}"/>
              </a:ext>
            </a:extLst>
          </p:cNvPr>
          <p:cNvGrpSpPr/>
          <p:nvPr/>
        </p:nvGrpSpPr>
        <p:grpSpPr>
          <a:xfrm>
            <a:off x="1110340" y="3319347"/>
            <a:ext cx="1595535" cy="2309327"/>
            <a:chOff x="1564432" y="2657669"/>
            <a:chExt cx="2127380" cy="3079102"/>
          </a:xfrm>
        </p:grpSpPr>
        <p:sp>
          <p:nvSpPr>
            <p:cNvPr id="4" name="Oval 3">
              <a:extLst>
                <a:ext uri="{FF2B5EF4-FFF2-40B4-BE49-F238E27FC236}">
                  <a16:creationId xmlns:a16="http://schemas.microsoft.com/office/drawing/2014/main" id="{1002B062-2121-48A4-8AF3-53D3221B6BB0}"/>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Oval 5">
              <a:extLst>
                <a:ext uri="{FF2B5EF4-FFF2-40B4-BE49-F238E27FC236}">
                  <a16:creationId xmlns:a16="http://schemas.microsoft.com/office/drawing/2014/main" id="{73DD234C-D8CC-4DE9-80F8-8531017B6780}"/>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807EBEB-7506-46A6-B2CF-4B34510BE93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77D8B6C9-60EE-4A63-9A65-68B477BABF80}"/>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712F012A-C25A-4758-BE8F-679E11714043}"/>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7464F50-863B-4A13-BB5E-5D43E4FF5A2F}"/>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AED6A104-963C-4037-B42C-824E3C0F59F2}"/>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A2E23D35-4A4E-4181-AE0A-7B26488F4DC8}"/>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FBFEFAC-8C9A-4035-BCA3-07CCAA7396BF}"/>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1D0DBE89-37C6-4F18-8982-B2F20C1DA4FC}"/>
              </a:ext>
            </a:extLst>
          </p:cNvPr>
          <p:cNvGrpSpPr/>
          <p:nvPr/>
        </p:nvGrpSpPr>
        <p:grpSpPr>
          <a:xfrm>
            <a:off x="3774233" y="3319347"/>
            <a:ext cx="1595535" cy="2309327"/>
            <a:chOff x="1564432" y="2657669"/>
            <a:chExt cx="2127380" cy="3079102"/>
          </a:xfrm>
        </p:grpSpPr>
        <p:sp>
          <p:nvSpPr>
            <p:cNvPr id="15" name="Oval 14">
              <a:extLst>
                <a:ext uri="{FF2B5EF4-FFF2-40B4-BE49-F238E27FC236}">
                  <a16:creationId xmlns:a16="http://schemas.microsoft.com/office/drawing/2014/main" id="{4D37F9F3-43CD-4C93-B60A-73C2E29A2538}"/>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6" name="Oval 15">
              <a:extLst>
                <a:ext uri="{FF2B5EF4-FFF2-40B4-BE49-F238E27FC236}">
                  <a16:creationId xmlns:a16="http://schemas.microsoft.com/office/drawing/2014/main" id="{C7A83A5E-8CA0-4142-A5A5-1B943DA4D757}"/>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35DABEC-9E48-4829-B632-DC763DECEEDB}"/>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49669D2-5806-42E8-80CA-995F1D655DBE}"/>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A8897362-A20D-4F77-AB88-8FAA9E03E0F0}"/>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9484266-A32E-4E1A-97B3-347FE677236C}"/>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88C7B8B-3E61-41B5-8FB7-532C7D555A15}"/>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F891DF9-5F3C-4D10-9B63-EA1D151F7BAE}"/>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F71F8F01-8140-431F-ABC5-B29FD6C90896}"/>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4955D46B-BF6D-4B81-90E3-4A5097A227A5}"/>
              </a:ext>
            </a:extLst>
          </p:cNvPr>
          <p:cNvGrpSpPr/>
          <p:nvPr/>
        </p:nvGrpSpPr>
        <p:grpSpPr>
          <a:xfrm>
            <a:off x="6438125" y="3319347"/>
            <a:ext cx="1595535" cy="2309327"/>
            <a:chOff x="1564432" y="2657669"/>
            <a:chExt cx="2127380" cy="3079102"/>
          </a:xfrm>
        </p:grpSpPr>
        <p:sp>
          <p:nvSpPr>
            <p:cNvPr id="25" name="Oval 24">
              <a:extLst>
                <a:ext uri="{FF2B5EF4-FFF2-40B4-BE49-F238E27FC236}">
                  <a16:creationId xmlns:a16="http://schemas.microsoft.com/office/drawing/2014/main" id="{5B66B345-8E90-4369-AEFE-CC2C9B199823}"/>
                </a:ext>
              </a:extLst>
            </p:cNvPr>
            <p:cNvSpPr/>
            <p:nvPr/>
          </p:nvSpPr>
          <p:spPr>
            <a:xfrm>
              <a:off x="1564432" y="2657669"/>
              <a:ext cx="2127380" cy="307910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6" name="Oval 25">
              <a:extLst>
                <a:ext uri="{FF2B5EF4-FFF2-40B4-BE49-F238E27FC236}">
                  <a16:creationId xmlns:a16="http://schemas.microsoft.com/office/drawing/2014/main" id="{A3DD01E2-B6B7-433D-992C-111DABF3C411}"/>
                </a:ext>
              </a:extLst>
            </p:cNvPr>
            <p:cNvSpPr/>
            <p:nvPr/>
          </p:nvSpPr>
          <p:spPr>
            <a:xfrm>
              <a:off x="2323322" y="35456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82429EFE-73FE-4FBA-BFD5-8C3A5A6F408F}"/>
                </a:ext>
              </a:extLst>
            </p:cNvPr>
            <p:cNvSpPr/>
            <p:nvPr/>
          </p:nvSpPr>
          <p:spPr>
            <a:xfrm>
              <a:off x="2082279" y="3959306"/>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2166C752-3AB8-45AF-B05D-3306D761ED2F}"/>
                </a:ext>
              </a:extLst>
            </p:cNvPr>
            <p:cNvSpPr/>
            <p:nvPr/>
          </p:nvSpPr>
          <p:spPr>
            <a:xfrm>
              <a:off x="2662332" y="315063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12BF787-19E7-4F21-BBCB-FE875426920B}"/>
                </a:ext>
              </a:extLst>
            </p:cNvPr>
            <p:cNvSpPr/>
            <p:nvPr/>
          </p:nvSpPr>
          <p:spPr>
            <a:xfrm>
              <a:off x="3108648" y="3475654"/>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ADFE790-1A46-4687-9E45-57EDF18E2AF0}"/>
                </a:ext>
              </a:extLst>
            </p:cNvPr>
            <p:cNvSpPr/>
            <p:nvPr/>
          </p:nvSpPr>
          <p:spPr>
            <a:xfrm>
              <a:off x="2754084" y="428275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681072AD-0C19-40B2-8415-61E0FC73302D}"/>
                </a:ext>
              </a:extLst>
            </p:cNvPr>
            <p:cNvSpPr/>
            <p:nvPr/>
          </p:nvSpPr>
          <p:spPr>
            <a:xfrm>
              <a:off x="3016897" y="4688632"/>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6E4CDA3-7819-4B73-922E-E0A4DA83179A}"/>
                </a:ext>
              </a:extLst>
            </p:cNvPr>
            <p:cNvSpPr/>
            <p:nvPr/>
          </p:nvSpPr>
          <p:spPr>
            <a:xfrm>
              <a:off x="2670109" y="5019870"/>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6ACC90AC-893D-42CB-B680-732B3C6FE99A}"/>
                </a:ext>
              </a:extLst>
            </p:cNvPr>
            <p:cNvSpPr/>
            <p:nvPr/>
          </p:nvSpPr>
          <p:spPr>
            <a:xfrm>
              <a:off x="1981199" y="4612433"/>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2B1027-BCE9-41C2-8ED5-DD1BEAB1F8A0}"/>
                  </a:ext>
                </a:extLst>
              </p:cNvPr>
              <p:cNvSpPr txBox="1"/>
              <p:nvPr/>
            </p:nvSpPr>
            <p:spPr>
              <a:xfrm>
                <a:off x="4995376" y="5643390"/>
                <a:ext cx="29630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4" name="TextBox 33">
                <a:extLst>
                  <a:ext uri="{FF2B5EF4-FFF2-40B4-BE49-F238E27FC236}">
                    <a16:creationId xmlns:a16="http://schemas.microsoft.com/office/drawing/2014/main" id="{EF2B1027-BCE9-41C2-8ED5-DD1BEAB1F8A0}"/>
                  </a:ext>
                </a:extLst>
              </p:cNvPr>
              <p:cNvSpPr txBox="1">
                <a:spLocks noRot="1" noChangeAspect="1" noMove="1" noResize="1" noEditPoints="1" noAdjustHandles="1" noChangeArrowheads="1" noChangeShapeType="1" noTextEdit="1"/>
              </p:cNvSpPr>
              <p:nvPr/>
            </p:nvSpPr>
            <p:spPr>
              <a:xfrm>
                <a:off x="4995376" y="5643390"/>
                <a:ext cx="296300"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F48161A-38F3-4FD7-9184-46CE4223278A}"/>
                  </a:ext>
                </a:extLst>
              </p:cNvPr>
              <p:cNvSpPr txBox="1"/>
              <p:nvPr/>
            </p:nvSpPr>
            <p:spPr>
              <a:xfrm>
                <a:off x="7626612" y="5626442"/>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i="1" smtClean="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5" name="TextBox 34">
                <a:extLst>
                  <a:ext uri="{FF2B5EF4-FFF2-40B4-BE49-F238E27FC236}">
                    <a16:creationId xmlns:a16="http://schemas.microsoft.com/office/drawing/2014/main" id="{7F48161A-38F3-4FD7-9184-46CE4223278A}"/>
                  </a:ext>
                </a:extLst>
              </p:cNvPr>
              <p:cNvSpPr txBox="1">
                <a:spLocks noRot="1" noChangeAspect="1" noMove="1" noResize="1" noEditPoints="1" noAdjustHandles="1" noChangeArrowheads="1" noChangeShapeType="1" noTextEdit="1"/>
              </p:cNvSpPr>
              <p:nvPr/>
            </p:nvSpPr>
            <p:spPr>
              <a:xfrm>
                <a:off x="7626612" y="5626442"/>
                <a:ext cx="678840"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12D89C2-2C0E-4D68-89B8-46FEBA2275EC}"/>
                  </a:ext>
                </a:extLst>
              </p:cNvPr>
              <p:cNvSpPr txBox="1"/>
              <p:nvPr/>
            </p:nvSpPr>
            <p:spPr>
              <a:xfrm>
                <a:off x="2331484" y="5643390"/>
                <a:ext cx="6788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FFFFCC"/>
                          </a:solidFill>
                          <a:latin typeface="Cambria Math" panose="02040503050406030204" pitchFamily="18" charset="0"/>
                        </a:rPr>
                        <m:t>𝑡</m:t>
                      </m:r>
                      <m:r>
                        <a:rPr lang="en-US" sz="1350">
                          <a:solidFill>
                            <a:srgbClr val="FFFFCC"/>
                          </a:solidFill>
                          <a:latin typeface="Cambria Math" panose="02040503050406030204" pitchFamily="18" charset="0"/>
                        </a:rPr>
                        <m:t>−</m:t>
                      </m:r>
                      <m:r>
                        <m:rPr>
                          <m:sty m:val="p"/>
                        </m:rPr>
                        <a:rPr lang="en-US" sz="1350">
                          <a:solidFill>
                            <a:srgbClr val="FFFFCC"/>
                          </a:solidFill>
                          <a:latin typeface="Cambria Math" panose="02040503050406030204" pitchFamily="18" charset="0"/>
                        </a:rPr>
                        <m:t>Δ</m:t>
                      </m:r>
                      <m:r>
                        <a:rPr lang="en-US" sz="1350" i="1">
                          <a:solidFill>
                            <a:srgbClr val="FFFFCC"/>
                          </a:solidFill>
                          <a:latin typeface="Cambria Math" panose="02040503050406030204" pitchFamily="18" charset="0"/>
                        </a:rPr>
                        <m:t>𝑡</m:t>
                      </m:r>
                    </m:oMath>
                  </m:oMathPara>
                </a14:m>
                <a:endParaRPr lang="en-US" sz="1350" dirty="0">
                  <a:solidFill>
                    <a:srgbClr val="FFFFCC"/>
                  </a:solidFill>
                </a:endParaRPr>
              </a:p>
            </p:txBody>
          </p:sp>
        </mc:Choice>
        <mc:Fallback xmlns="">
          <p:sp>
            <p:nvSpPr>
              <p:cNvPr id="36" name="TextBox 35">
                <a:extLst>
                  <a:ext uri="{FF2B5EF4-FFF2-40B4-BE49-F238E27FC236}">
                    <a16:creationId xmlns:a16="http://schemas.microsoft.com/office/drawing/2014/main" id="{412D89C2-2C0E-4D68-89B8-46FEBA2275EC}"/>
                  </a:ext>
                </a:extLst>
              </p:cNvPr>
              <p:cNvSpPr txBox="1">
                <a:spLocks noRot="1" noChangeAspect="1" noMove="1" noResize="1" noEditPoints="1" noAdjustHandles="1" noChangeArrowheads="1" noChangeShapeType="1" noTextEdit="1"/>
              </p:cNvSpPr>
              <p:nvPr/>
            </p:nvSpPr>
            <p:spPr>
              <a:xfrm>
                <a:off x="2331484" y="5643390"/>
                <a:ext cx="678840" cy="300082"/>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27AA9F5-C8DA-45E9-9CCA-E65F0FF564AC}"/>
              </a:ext>
            </a:extLst>
          </p:cNvPr>
          <p:cNvCxnSpPr>
            <a:cxnSpLocks/>
            <a:stCxn id="10" idx="6"/>
          </p:cNvCxnSpPr>
          <p:nvPr/>
        </p:nvCxnSpPr>
        <p:spPr>
          <a:xfrm flipV="1">
            <a:off x="2065560" y="4538159"/>
            <a:ext cx="2563588" cy="31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BA723-12C9-4D38-8003-4BD19560BFB5}"/>
              </a:ext>
            </a:extLst>
          </p:cNvPr>
          <p:cNvCxnSpPr>
            <a:cxnSpLocks/>
            <a:stCxn id="11" idx="6"/>
            <a:endCxn id="20" idx="2"/>
          </p:cNvCxnSpPr>
          <p:nvPr/>
        </p:nvCxnSpPr>
        <p:spPr>
          <a:xfrm flipV="1">
            <a:off x="2262670" y="4569650"/>
            <a:ext cx="2403802" cy="30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3EB825-4B24-48D3-BA8A-193DD370DFFD}"/>
              </a:ext>
            </a:extLst>
          </p:cNvPr>
          <p:cNvCxnSpPr>
            <a:cxnSpLocks/>
            <a:stCxn id="12" idx="6"/>
          </p:cNvCxnSpPr>
          <p:nvPr/>
        </p:nvCxnSpPr>
        <p:spPr>
          <a:xfrm flipV="1">
            <a:off x="2002579" y="4601139"/>
            <a:ext cx="2658060" cy="5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A6D9F59-2412-46CD-B65E-3DE43C1747FD}"/>
              </a:ext>
            </a:extLst>
          </p:cNvPr>
          <p:cNvCxnSpPr>
            <a:cxnSpLocks/>
          </p:cNvCxnSpPr>
          <p:nvPr/>
        </p:nvCxnSpPr>
        <p:spPr>
          <a:xfrm flipV="1">
            <a:off x="4752200" y="4565430"/>
            <a:ext cx="2546673" cy="1238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61D688-7C70-44F8-B4C6-C288E6A21935}"/>
              </a:ext>
            </a:extLst>
          </p:cNvPr>
          <p:cNvCxnSpPr>
            <a:cxnSpLocks/>
          </p:cNvCxnSpPr>
          <p:nvPr/>
        </p:nvCxnSpPr>
        <p:spPr>
          <a:xfrm flipV="1">
            <a:off x="2337316" y="3714732"/>
            <a:ext cx="2234684" cy="2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26CB33-F2AD-418C-9582-FA0972A1CB95}"/>
              </a:ext>
            </a:extLst>
          </p:cNvPr>
          <p:cNvCxnSpPr>
            <a:cxnSpLocks/>
          </p:cNvCxnSpPr>
          <p:nvPr/>
        </p:nvCxnSpPr>
        <p:spPr>
          <a:xfrm flipV="1">
            <a:off x="2002579" y="3683088"/>
            <a:ext cx="2551343" cy="3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D66155D-4671-4626-BD59-71A4BFF3547B}"/>
              </a:ext>
            </a:extLst>
          </p:cNvPr>
          <p:cNvCxnSpPr>
            <a:cxnSpLocks/>
          </p:cNvCxnSpPr>
          <p:nvPr/>
        </p:nvCxnSpPr>
        <p:spPr>
          <a:xfrm flipV="1">
            <a:off x="4666472" y="3688122"/>
            <a:ext cx="2569421" cy="4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A33D51-472F-48D1-9CD9-D6EFB45F7DE5}"/>
              </a:ext>
            </a:extLst>
          </p:cNvPr>
          <p:cNvCxnSpPr>
            <a:cxnSpLocks/>
          </p:cNvCxnSpPr>
          <p:nvPr/>
        </p:nvCxnSpPr>
        <p:spPr>
          <a:xfrm flipV="1">
            <a:off x="1583870" y="3752054"/>
            <a:ext cx="2970051" cy="5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D2E7F9-5750-4AA7-AFC6-580A14C7B83B}"/>
              </a:ext>
            </a:extLst>
          </p:cNvPr>
          <p:cNvCxnSpPr>
            <a:cxnSpLocks/>
          </p:cNvCxnSpPr>
          <p:nvPr/>
        </p:nvCxnSpPr>
        <p:spPr>
          <a:xfrm flipV="1">
            <a:off x="1742489" y="3752054"/>
            <a:ext cx="2735041" cy="26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D55B-94A5-4F9D-8FDD-58DB51518B52}"/>
              </a:ext>
            </a:extLst>
          </p:cNvPr>
          <p:cNvCxnSpPr>
            <a:cxnSpLocks/>
          </p:cNvCxnSpPr>
          <p:nvPr/>
        </p:nvCxnSpPr>
        <p:spPr>
          <a:xfrm flipV="1">
            <a:off x="1498725" y="4565430"/>
            <a:ext cx="3073275" cy="245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Slide Number Placeholder 4"/>
          <p:cNvSpPr>
            <a:spLocks noGrp="1"/>
          </p:cNvSpPr>
          <p:nvPr>
            <p:ph type="sldNum" sz="quarter" idx="12"/>
          </p:nvPr>
        </p:nvSpPr>
        <p:spPr>
          <a:xfrm>
            <a:off x="6553200" y="6356350"/>
            <a:ext cx="2133600" cy="365125"/>
          </a:xfrm>
        </p:spPr>
        <p:txBody>
          <a:bodyPr/>
          <a:lstStyle/>
          <a:p>
            <a:r>
              <a:rPr lang="en-US" dirty="0" smtClean="0"/>
              <a:t>42</a:t>
            </a:r>
            <a:endParaRPr lang="en-US" dirty="0"/>
          </a:p>
        </p:txBody>
      </p:sp>
    </p:spTree>
    <p:extLst>
      <p:ext uri="{BB962C8B-B14F-4D97-AF65-F5344CB8AC3E}">
        <p14:creationId xmlns:p14="http://schemas.microsoft.com/office/powerpoint/2010/main" val="19722848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goals of the project</a:t>
            </a:r>
          </a:p>
        </p:txBody>
      </p:sp>
      <p:sp>
        <p:nvSpPr>
          <p:cNvPr id="3" name="Content Placeholder 2"/>
          <p:cNvSpPr>
            <a:spLocks noGrp="1"/>
          </p:cNvSpPr>
          <p:nvPr>
            <p:ph idx="1"/>
          </p:nvPr>
        </p:nvSpPr>
        <p:spPr/>
        <p:txBody>
          <a:bodyPr>
            <a:normAutofit fontScale="77500" lnSpcReduction="20000"/>
          </a:bodyPr>
          <a:lstStyle/>
          <a:p>
            <a:r>
              <a:rPr lang="en-US" dirty="0"/>
              <a:t>Ultimate goal to build up and </a:t>
            </a:r>
            <a:r>
              <a:rPr lang="en-US" dirty="0" err="1"/>
              <a:t>rederive</a:t>
            </a:r>
            <a:r>
              <a:rPr lang="en-US" dirty="0"/>
              <a:t> all established branches of physics within a common context/framework </a:t>
            </a:r>
          </a:p>
          <a:p>
            <a:pPr lvl="1"/>
            <a:r>
              <a:rPr lang="en-US" dirty="0"/>
              <a:t>Want everything in the math to correspond to something physical</a:t>
            </a:r>
          </a:p>
          <a:p>
            <a:endParaRPr lang="en-US" dirty="0"/>
          </a:p>
          <a:p>
            <a:r>
              <a:rPr lang="en-US" dirty="0"/>
              <a:t>Believe that being able to identify and articulate our physical assumptions for various systems/cases—and their necessary mathematical implications—will point us toward new directions, exploring alternative assumptions</a:t>
            </a:r>
          </a:p>
          <a:p>
            <a:endParaRPr lang="en-US" dirty="0"/>
          </a:p>
          <a:p>
            <a:r>
              <a:rPr lang="en-US" dirty="0"/>
              <a:t>Potential implications for physics education as well</a:t>
            </a:r>
          </a:p>
          <a:p>
            <a:endParaRPr lang="en-US" dirty="0"/>
          </a:p>
          <a:p>
            <a:r>
              <a:rPr lang="en-US" dirty="0"/>
              <a:t>Need area experts—collaborators and consultants welcome!</a:t>
            </a:r>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43</a:t>
            </a:r>
            <a:endParaRPr lang="en-US" dirty="0"/>
          </a:p>
        </p:txBody>
      </p:sp>
      <p:sp>
        <p:nvSpPr>
          <p:cNvPr id="6" name="Rectangle 5"/>
          <p:cNvSpPr/>
          <p:nvPr/>
        </p:nvSpPr>
        <p:spPr>
          <a:xfrm>
            <a:off x="304800" y="3048000"/>
            <a:ext cx="8592313" cy="28442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80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UMich, September 11, 2019</a:t>
            </a:r>
            <a:endParaRPr lang="en-US"/>
          </a:p>
        </p:txBody>
      </p:sp>
      <p:sp>
        <p:nvSpPr>
          <p:cNvPr id="1360898" name="Rectangle 2"/>
          <p:cNvSpPr>
            <a:spLocks noGrp="1" noChangeArrowheads="1"/>
          </p:cNvSpPr>
          <p:nvPr>
            <p:ph type="ctrTitle" idx="4294967295"/>
          </p:nvPr>
        </p:nvSpPr>
        <p:spPr>
          <a:xfrm>
            <a:off x="609600" y="1828800"/>
            <a:ext cx="7924800" cy="3048000"/>
          </a:xfrm>
        </p:spPr>
        <p:txBody>
          <a:bodyPr>
            <a:normAutofit fontScale="90000"/>
          </a:bodyPr>
          <a:lstStyle/>
          <a:p>
            <a:r>
              <a:rPr lang="en-US" sz="4000" b="1" dirty="0"/>
              <a:t>How do we understand the visible matter in our </a:t>
            </a:r>
            <a:r>
              <a:rPr lang="en-US" sz="4000" b="1" dirty="0" smtClean="0"/>
              <a:t>universe in terms </a:t>
            </a:r>
            <a:r>
              <a:rPr lang="en-US" sz="4000" b="1" dirty="0"/>
              <a:t>of </a:t>
            </a:r>
            <a:r>
              <a:rPr lang="en-US" sz="4000" b="1" dirty="0" smtClean="0"/>
              <a:t>the quark </a:t>
            </a:r>
            <a:r>
              <a:rPr lang="en-US" sz="4000" b="1" dirty="0"/>
              <a:t>and </a:t>
            </a:r>
            <a:r>
              <a:rPr lang="en-US" sz="4000" b="1" dirty="0" smtClean="0"/>
              <a:t>gluon degrees of freedom </a:t>
            </a:r>
            <a:r>
              <a:rPr lang="en-US" sz="4000" b="1" dirty="0"/>
              <a:t>of </a:t>
            </a:r>
            <a:r>
              <a:rPr lang="en-US" sz="4000" b="1" dirty="0" smtClean="0"/>
              <a:t>quantum chromodynamics?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How can studying QCD systems teach us more about fundamental aspects of QCD as a theory?</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500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goals of the project</a:t>
            </a:r>
          </a:p>
        </p:txBody>
      </p:sp>
      <p:sp>
        <p:nvSpPr>
          <p:cNvPr id="3" name="Content Placeholder 2"/>
          <p:cNvSpPr>
            <a:spLocks noGrp="1"/>
          </p:cNvSpPr>
          <p:nvPr>
            <p:ph idx="1"/>
          </p:nvPr>
        </p:nvSpPr>
        <p:spPr/>
        <p:txBody>
          <a:bodyPr>
            <a:normAutofit fontScale="77500" lnSpcReduction="20000"/>
          </a:bodyPr>
          <a:lstStyle/>
          <a:p>
            <a:r>
              <a:rPr lang="en-US" dirty="0"/>
              <a:t>Ultimate goal to build up and </a:t>
            </a:r>
            <a:r>
              <a:rPr lang="en-US" dirty="0" err="1"/>
              <a:t>rederive</a:t>
            </a:r>
            <a:r>
              <a:rPr lang="en-US" dirty="0"/>
              <a:t> all established branches of physics within a common context/framework </a:t>
            </a:r>
          </a:p>
          <a:p>
            <a:pPr lvl="1"/>
            <a:r>
              <a:rPr lang="en-US" dirty="0"/>
              <a:t>Want everything in the math to correspond to something physical</a:t>
            </a:r>
          </a:p>
          <a:p>
            <a:endParaRPr lang="en-US" dirty="0"/>
          </a:p>
          <a:p>
            <a:r>
              <a:rPr lang="en-US" dirty="0"/>
              <a:t>Believe that being able to identify and articulate our physical assumptions for various systems/cases—and their necessary mathematical implications—will point us toward new directions, exploring alternative assumptions</a:t>
            </a:r>
          </a:p>
          <a:p>
            <a:endParaRPr lang="en-US" dirty="0"/>
          </a:p>
          <a:p>
            <a:r>
              <a:rPr lang="en-US" dirty="0"/>
              <a:t>Potential implications for physics education as well</a:t>
            </a:r>
          </a:p>
          <a:p>
            <a:endParaRPr lang="en-US" dirty="0"/>
          </a:p>
          <a:p>
            <a:r>
              <a:rPr lang="en-US" dirty="0"/>
              <a:t>Need area experts—collaborators and consultants welcome!</a:t>
            </a:r>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43</a:t>
            </a:r>
            <a:endParaRPr lang="en-US" dirty="0"/>
          </a:p>
        </p:txBody>
      </p:sp>
      <p:sp>
        <p:nvSpPr>
          <p:cNvPr id="6" name="Rectangle 5"/>
          <p:cNvSpPr/>
          <p:nvPr/>
        </p:nvSpPr>
        <p:spPr>
          <a:xfrm>
            <a:off x="304800" y="4572000"/>
            <a:ext cx="8592313" cy="13202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015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goals of the project</a:t>
            </a:r>
          </a:p>
        </p:txBody>
      </p:sp>
      <p:sp>
        <p:nvSpPr>
          <p:cNvPr id="3" name="Content Placeholder 2"/>
          <p:cNvSpPr>
            <a:spLocks noGrp="1"/>
          </p:cNvSpPr>
          <p:nvPr>
            <p:ph idx="1"/>
          </p:nvPr>
        </p:nvSpPr>
        <p:spPr/>
        <p:txBody>
          <a:bodyPr>
            <a:normAutofit fontScale="77500" lnSpcReduction="20000"/>
          </a:bodyPr>
          <a:lstStyle/>
          <a:p>
            <a:r>
              <a:rPr lang="en-US" dirty="0"/>
              <a:t>Ultimate goal to build up and </a:t>
            </a:r>
            <a:r>
              <a:rPr lang="en-US" dirty="0" err="1"/>
              <a:t>rederive</a:t>
            </a:r>
            <a:r>
              <a:rPr lang="en-US" dirty="0"/>
              <a:t> all established branches of physics within a common context/framework </a:t>
            </a:r>
          </a:p>
          <a:p>
            <a:pPr lvl="1"/>
            <a:r>
              <a:rPr lang="en-US" dirty="0"/>
              <a:t>Want everything in the math to correspond to something physical</a:t>
            </a:r>
          </a:p>
          <a:p>
            <a:endParaRPr lang="en-US" dirty="0"/>
          </a:p>
          <a:p>
            <a:r>
              <a:rPr lang="en-US" dirty="0"/>
              <a:t>Believe that being able to identify and articulate our physical assumptions for various systems/cases—and their necessary mathematical implications—will point us toward new directions, exploring alternative assumptions</a:t>
            </a:r>
          </a:p>
          <a:p>
            <a:endParaRPr lang="en-US" dirty="0"/>
          </a:p>
          <a:p>
            <a:r>
              <a:rPr lang="en-US" dirty="0"/>
              <a:t>Potential implications for physics education as well</a:t>
            </a:r>
          </a:p>
          <a:p>
            <a:endParaRPr lang="en-US" dirty="0"/>
          </a:p>
          <a:p>
            <a:r>
              <a:rPr lang="en-US" dirty="0"/>
              <a:t>Need area experts—collaborators and consultants welcome!</a:t>
            </a:r>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43</a:t>
            </a:r>
            <a:endParaRPr lang="en-US" dirty="0"/>
          </a:p>
        </p:txBody>
      </p:sp>
    </p:spTree>
    <p:extLst>
      <p:ext uri="{BB962C8B-B14F-4D97-AF65-F5344CB8AC3E}">
        <p14:creationId xmlns:p14="http://schemas.microsoft.com/office/powerpoint/2010/main" val="3121795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542049" y="841730"/>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8681" y="53899"/>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5734"/>
            <a:ext cx="8229600" cy="1143000"/>
          </a:xfrm>
        </p:spPr>
        <p:txBody>
          <a:bodyPr/>
          <a:lstStyle/>
          <a:p>
            <a:r>
              <a:rPr lang="en-US" dirty="0"/>
              <a:t>Summary</a:t>
            </a:r>
          </a:p>
        </p:txBody>
      </p:sp>
      <p:sp>
        <p:nvSpPr>
          <p:cNvPr id="3" name="Content Placeholder 2"/>
          <p:cNvSpPr>
            <a:spLocks noGrp="1"/>
          </p:cNvSpPr>
          <p:nvPr>
            <p:ph idx="1"/>
          </p:nvPr>
        </p:nvSpPr>
        <p:spPr>
          <a:xfrm>
            <a:off x="457200" y="1549990"/>
            <a:ext cx="8229600" cy="4088810"/>
          </a:xfrm>
        </p:spPr>
        <p:txBody>
          <a:bodyPr>
            <a:normAutofit fontScale="92500" lnSpcReduction="10000"/>
          </a:bodyPr>
          <a:lstStyle/>
          <a:p>
            <a:r>
              <a:rPr lang="en-US" sz="2500" dirty="0"/>
              <a:t>The </a:t>
            </a:r>
            <a:r>
              <a:rPr lang="en-US" sz="2500" i="1" dirty="0"/>
              <a:t>formation</a:t>
            </a:r>
            <a:r>
              <a:rPr lang="en-US" sz="2500" dirty="0"/>
              <a:t> of QCD bound states has been vastly underexplored over prior decades compared to </a:t>
            </a:r>
            <a:r>
              <a:rPr lang="en-US" sz="2500" i="1" dirty="0"/>
              <a:t>structure</a:t>
            </a:r>
            <a:endParaRPr lang="en-US" sz="2500" dirty="0"/>
          </a:p>
          <a:p>
            <a:r>
              <a:rPr lang="en-US" sz="2500" dirty="0"/>
              <a:t>The LHCb experiment at CERN offers unprecedented opportunities to study hadronization.  Our recent results measuring production of charged hadrons in light quark jets are the first in a longer-term program.</a:t>
            </a:r>
          </a:p>
          <a:p>
            <a:r>
              <a:rPr lang="en-US" sz="2500" dirty="0"/>
              <a:t>Careful consideration of physical assumptions and their mathematical implications leads to more constrained mathematical structures than one might naively expect</a:t>
            </a:r>
          </a:p>
          <a:p>
            <a:r>
              <a:rPr lang="en-US" sz="2500" dirty="0"/>
              <a:t>Articulation of underlying assumptions and their implications can lead to better understanding of existing theories and point toward ideas for new ones</a:t>
            </a:r>
          </a:p>
          <a:p>
            <a:endParaRPr lang="en-US" sz="2500"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44</a:t>
            </a:r>
            <a:endParaRPr lang="en-US" dirty="0"/>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5574" t="38099" r="15574" b="12720"/>
          <a:stretch/>
        </p:blipFill>
        <p:spPr>
          <a:xfrm>
            <a:off x="2286000" y="480081"/>
            <a:ext cx="1143000" cy="816428"/>
          </a:xfrm>
          <a:prstGeom prst="rect">
            <a:avLst/>
          </a:prstGeom>
        </p:spPr>
      </p:pic>
      <p:pic>
        <p:nvPicPr>
          <p:cNvPr id="19" name="Picture 18"/>
          <p:cNvPicPr>
            <a:picLocks noChangeAspect="1"/>
          </p:cNvPicPr>
          <p:nvPr/>
        </p:nvPicPr>
        <p:blipFill>
          <a:blip r:embed="rId3"/>
          <a:stretch>
            <a:fillRect/>
          </a:stretch>
        </p:blipFill>
        <p:spPr>
          <a:xfrm>
            <a:off x="76200" y="480082"/>
            <a:ext cx="2158228" cy="816428"/>
          </a:xfrm>
          <a:prstGeom prst="rect">
            <a:avLst/>
          </a:prstGeom>
        </p:spPr>
      </p:pic>
      <p:grpSp>
        <p:nvGrpSpPr>
          <p:cNvPr id="20" name="Group 19">
            <a:extLst>
              <a:ext uri="{FF2B5EF4-FFF2-40B4-BE49-F238E27FC236}">
                <a16:creationId xmlns:a16="http://schemas.microsoft.com/office/drawing/2014/main" id="{006D0EB0-B859-40F7-A024-4302A20907E3}"/>
              </a:ext>
            </a:extLst>
          </p:cNvPr>
          <p:cNvGrpSpPr/>
          <p:nvPr/>
        </p:nvGrpSpPr>
        <p:grpSpPr>
          <a:xfrm>
            <a:off x="6705600" y="917930"/>
            <a:ext cx="2268518" cy="682270"/>
            <a:chOff x="7093758" y="5122425"/>
            <a:chExt cx="5188621" cy="1491432"/>
          </a:xfrm>
        </p:grpSpPr>
        <p:grpSp>
          <p:nvGrpSpPr>
            <p:cNvPr id="21" name="Group 20">
              <a:extLst>
                <a:ext uri="{FF2B5EF4-FFF2-40B4-BE49-F238E27FC236}">
                  <a16:creationId xmlns:a16="http://schemas.microsoft.com/office/drawing/2014/main" id="{E4F4BEEB-2C52-4B5C-A449-A33DD0A52E11}"/>
                </a:ext>
              </a:extLst>
            </p:cNvPr>
            <p:cNvGrpSpPr/>
            <p:nvPr/>
          </p:nvGrpSpPr>
          <p:grpSpPr>
            <a:xfrm>
              <a:off x="7517416" y="5122425"/>
              <a:ext cx="3079535" cy="839764"/>
              <a:chOff x="2758985" y="3636747"/>
              <a:chExt cx="7518499" cy="2050233"/>
            </a:xfrm>
          </p:grpSpPr>
          <p:grpSp>
            <p:nvGrpSpPr>
              <p:cNvPr id="29" name="Group 28">
                <a:extLst>
                  <a:ext uri="{FF2B5EF4-FFF2-40B4-BE49-F238E27FC236}">
                    <a16:creationId xmlns:a16="http://schemas.microsoft.com/office/drawing/2014/main" id="{3CABF5E4-B525-4802-997A-267E3654B016}"/>
                  </a:ext>
                </a:extLst>
              </p:cNvPr>
              <p:cNvGrpSpPr/>
              <p:nvPr/>
            </p:nvGrpSpPr>
            <p:grpSpPr>
              <a:xfrm>
                <a:off x="2758985" y="4061287"/>
                <a:ext cx="1727299" cy="1625693"/>
                <a:chOff x="2743126" y="2971800"/>
                <a:chExt cx="1295474" cy="1219270"/>
              </a:xfrm>
            </p:grpSpPr>
            <p:sp>
              <p:nvSpPr>
                <p:cNvPr id="34" name="Oval 33">
                  <a:extLst>
                    <a:ext uri="{FF2B5EF4-FFF2-40B4-BE49-F238E27FC236}">
                      <a16:creationId xmlns:a16="http://schemas.microsoft.com/office/drawing/2014/main" id="{FB22A785-2A7D-47A6-8CD2-CC69B7F50041}"/>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Chord 5">
                  <a:extLst>
                    <a:ext uri="{FF2B5EF4-FFF2-40B4-BE49-F238E27FC236}">
                      <a16:creationId xmlns:a16="http://schemas.microsoft.com/office/drawing/2014/main" id="{B0D2661B-5628-4DD9-851C-DF59F647B561}"/>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29">
                <a:extLst>
                  <a:ext uri="{FF2B5EF4-FFF2-40B4-BE49-F238E27FC236}">
                    <a16:creationId xmlns:a16="http://schemas.microsoft.com/office/drawing/2014/main" id="{B3D4452B-53B1-45E9-9FCC-9A2977339B2D}"/>
                  </a:ext>
                </a:extLst>
              </p:cNvPr>
              <p:cNvGrpSpPr/>
              <p:nvPr/>
            </p:nvGrpSpPr>
            <p:grpSpPr>
              <a:xfrm>
                <a:off x="8550185" y="3654841"/>
                <a:ext cx="1727299" cy="1625693"/>
                <a:chOff x="2743126" y="2971800"/>
                <a:chExt cx="1295474" cy="1219270"/>
              </a:xfrm>
            </p:grpSpPr>
            <p:sp>
              <p:nvSpPr>
                <p:cNvPr id="32" name="Oval 31">
                  <a:extLst>
                    <a:ext uri="{FF2B5EF4-FFF2-40B4-BE49-F238E27FC236}">
                      <a16:creationId xmlns:a16="http://schemas.microsoft.com/office/drawing/2014/main" id="{7D604649-1F23-4117-927E-AB4CDF8D536B}"/>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Chord 5">
                  <a:extLst>
                    <a:ext uri="{FF2B5EF4-FFF2-40B4-BE49-F238E27FC236}">
                      <a16:creationId xmlns:a16="http://schemas.microsoft.com/office/drawing/2014/main" id="{7BB413D2-64D9-4135-ADDB-9400F93EC2F4}"/>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1" name="Freeform: Shape 14">
                <a:extLst>
                  <a:ext uri="{FF2B5EF4-FFF2-40B4-BE49-F238E27FC236}">
                    <a16:creationId xmlns:a16="http://schemas.microsoft.com/office/drawing/2014/main" id="{AF83C341-87F3-4E72-99D2-FDDA47148565}"/>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2" name="Straight Arrow Connector 21">
              <a:extLst>
                <a:ext uri="{FF2B5EF4-FFF2-40B4-BE49-F238E27FC236}">
                  <a16:creationId xmlns:a16="http://schemas.microsoft.com/office/drawing/2014/main" id="{93B809D7-CCE5-4369-8632-2EC87B6A34E6}"/>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5C76541-7292-4385-AFD0-3D3DD8993A34}"/>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24" name="Oval 23">
              <a:extLst>
                <a:ext uri="{FF2B5EF4-FFF2-40B4-BE49-F238E27FC236}">
                  <a16:creationId xmlns:a16="http://schemas.microsoft.com/office/drawing/2014/main" id="{1F2B760B-0E19-4367-86BA-A29454406153}"/>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AC7D20B-577D-4CE2-ADAE-97E71FA3A8C1}"/>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D02015-5309-4F49-85C4-7DE453E63B2A}"/>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22ACDC-B946-43CC-95EE-0F03BB3AFC79}"/>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F32A7D4-43C7-4F59-BD57-0354C57A222D}"/>
                </a:ext>
              </a:extLst>
            </p:cNvPr>
            <p:cNvSpPr txBox="1"/>
            <p:nvPr/>
          </p:nvSpPr>
          <p:spPr>
            <a:xfrm>
              <a:off x="8920867" y="5478456"/>
              <a:ext cx="351378" cy="523220"/>
            </a:xfrm>
            <a:prstGeom prst="rect">
              <a:avLst/>
            </a:prstGeom>
            <a:noFill/>
          </p:spPr>
          <p:txBody>
            <a:bodyPr wrap="none" rtlCol="0">
              <a:spAutoFit/>
            </a:bodyPr>
            <a:lstStyle/>
            <a:p>
              <a:r>
                <a:rPr lang="en-US" sz="2800" dirty="0">
                  <a:solidFill>
                    <a:srgbClr val="FF0000"/>
                  </a:solidFill>
                </a:rPr>
                <a:t>?</a:t>
              </a:r>
            </a:p>
          </p:txBody>
        </p:sp>
      </p:grpSp>
      <p:grpSp>
        <p:nvGrpSpPr>
          <p:cNvPr id="36" name="Group 35">
            <a:extLst>
              <a:ext uri="{FF2B5EF4-FFF2-40B4-BE49-F238E27FC236}">
                <a16:creationId xmlns:a16="http://schemas.microsoft.com/office/drawing/2014/main" id="{6FAFD1F1-C8F6-45FF-94E3-5386740FFC70}"/>
              </a:ext>
            </a:extLst>
          </p:cNvPr>
          <p:cNvGrpSpPr/>
          <p:nvPr/>
        </p:nvGrpSpPr>
        <p:grpSpPr>
          <a:xfrm>
            <a:off x="6646882" y="152400"/>
            <a:ext cx="2268518" cy="682270"/>
            <a:chOff x="7093758" y="5122425"/>
            <a:chExt cx="5188621" cy="1491432"/>
          </a:xfrm>
        </p:grpSpPr>
        <p:grpSp>
          <p:nvGrpSpPr>
            <p:cNvPr id="37" name="Group 36">
              <a:extLst>
                <a:ext uri="{FF2B5EF4-FFF2-40B4-BE49-F238E27FC236}">
                  <a16:creationId xmlns:a16="http://schemas.microsoft.com/office/drawing/2014/main" id="{A06F37F0-7B73-4A27-BEB9-3064E70BD1CF}"/>
                </a:ext>
              </a:extLst>
            </p:cNvPr>
            <p:cNvGrpSpPr/>
            <p:nvPr/>
          </p:nvGrpSpPr>
          <p:grpSpPr>
            <a:xfrm>
              <a:off x="7517416" y="5122425"/>
              <a:ext cx="3079535" cy="839764"/>
              <a:chOff x="2758985" y="3636747"/>
              <a:chExt cx="7518499" cy="2050233"/>
            </a:xfrm>
          </p:grpSpPr>
          <p:grpSp>
            <p:nvGrpSpPr>
              <p:cNvPr id="43" name="Group 42">
                <a:extLst>
                  <a:ext uri="{FF2B5EF4-FFF2-40B4-BE49-F238E27FC236}">
                    <a16:creationId xmlns:a16="http://schemas.microsoft.com/office/drawing/2014/main" id="{2CF6AC7B-A7D5-4B7F-896E-998DEA9E0955}"/>
                  </a:ext>
                </a:extLst>
              </p:cNvPr>
              <p:cNvGrpSpPr/>
              <p:nvPr/>
            </p:nvGrpSpPr>
            <p:grpSpPr>
              <a:xfrm>
                <a:off x="2758985" y="4061287"/>
                <a:ext cx="1727299" cy="1625693"/>
                <a:chOff x="2743126" y="2971800"/>
                <a:chExt cx="1295474" cy="1219270"/>
              </a:xfrm>
            </p:grpSpPr>
            <p:sp>
              <p:nvSpPr>
                <p:cNvPr id="48" name="Oval 47">
                  <a:extLst>
                    <a:ext uri="{FF2B5EF4-FFF2-40B4-BE49-F238E27FC236}">
                      <a16:creationId xmlns:a16="http://schemas.microsoft.com/office/drawing/2014/main" id="{405E90EA-BE2D-4F48-AA99-4D1C40F98206}"/>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Chord 5">
                  <a:extLst>
                    <a:ext uri="{FF2B5EF4-FFF2-40B4-BE49-F238E27FC236}">
                      <a16:creationId xmlns:a16="http://schemas.microsoft.com/office/drawing/2014/main" id="{330A53CE-3E17-41A3-B384-0EAD421CF09D}"/>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A9C9E253-CD7B-4062-96F0-75505CF0BEC9}"/>
                  </a:ext>
                </a:extLst>
              </p:cNvPr>
              <p:cNvGrpSpPr/>
              <p:nvPr/>
            </p:nvGrpSpPr>
            <p:grpSpPr>
              <a:xfrm>
                <a:off x="8550185" y="3654841"/>
                <a:ext cx="1727299" cy="1625693"/>
                <a:chOff x="2743126" y="2971800"/>
                <a:chExt cx="1295474" cy="1219270"/>
              </a:xfrm>
            </p:grpSpPr>
            <p:sp>
              <p:nvSpPr>
                <p:cNvPr id="46" name="Oval 45">
                  <a:extLst>
                    <a:ext uri="{FF2B5EF4-FFF2-40B4-BE49-F238E27FC236}">
                      <a16:creationId xmlns:a16="http://schemas.microsoft.com/office/drawing/2014/main" id="{F4EC3632-B07A-4F25-BC05-A53A191FE686}"/>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Chord 5">
                  <a:extLst>
                    <a:ext uri="{FF2B5EF4-FFF2-40B4-BE49-F238E27FC236}">
                      <a16:creationId xmlns:a16="http://schemas.microsoft.com/office/drawing/2014/main" id="{9C551461-2274-408D-A333-4BA87093909A}"/>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5" name="Freeform: Shape 46">
                <a:extLst>
                  <a:ext uri="{FF2B5EF4-FFF2-40B4-BE49-F238E27FC236}">
                    <a16:creationId xmlns:a16="http://schemas.microsoft.com/office/drawing/2014/main" id="{37C295AA-4127-4F72-9627-04D8D50840C0}"/>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8" name="Straight Arrow Connector 37">
              <a:extLst>
                <a:ext uri="{FF2B5EF4-FFF2-40B4-BE49-F238E27FC236}">
                  <a16:creationId xmlns:a16="http://schemas.microsoft.com/office/drawing/2014/main" id="{1C783A1A-33A0-4353-BC84-85699D23A3E0}"/>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1FDA3C1-E364-4451-BA5D-DA22E5D813D5}"/>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40" name="Oval 39">
              <a:extLst>
                <a:ext uri="{FF2B5EF4-FFF2-40B4-BE49-F238E27FC236}">
                  <a16:creationId xmlns:a16="http://schemas.microsoft.com/office/drawing/2014/main" id="{C6E80647-CE50-46FD-A39F-6B74C22235C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CA9149C-FC9E-4000-BD50-E68D243C5C58}"/>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851CAE16-524E-45EB-AF81-10B022E379F5}"/>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304800" y="3614853"/>
            <a:ext cx="8592313" cy="23108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201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542049" y="841730"/>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8681" y="53899"/>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5734"/>
            <a:ext cx="8229600" cy="1143000"/>
          </a:xfrm>
        </p:spPr>
        <p:txBody>
          <a:bodyPr/>
          <a:lstStyle/>
          <a:p>
            <a:r>
              <a:rPr lang="en-US" dirty="0"/>
              <a:t>Summary</a:t>
            </a:r>
          </a:p>
        </p:txBody>
      </p:sp>
      <p:sp>
        <p:nvSpPr>
          <p:cNvPr id="3" name="Content Placeholder 2"/>
          <p:cNvSpPr>
            <a:spLocks noGrp="1"/>
          </p:cNvSpPr>
          <p:nvPr>
            <p:ph idx="1"/>
          </p:nvPr>
        </p:nvSpPr>
        <p:spPr>
          <a:xfrm>
            <a:off x="457200" y="1549990"/>
            <a:ext cx="8229600" cy="4088810"/>
          </a:xfrm>
        </p:spPr>
        <p:txBody>
          <a:bodyPr>
            <a:normAutofit fontScale="92500" lnSpcReduction="10000"/>
          </a:bodyPr>
          <a:lstStyle/>
          <a:p>
            <a:r>
              <a:rPr lang="en-US" sz="2500" dirty="0"/>
              <a:t>The </a:t>
            </a:r>
            <a:r>
              <a:rPr lang="en-US" sz="2500" i="1" dirty="0"/>
              <a:t>formation</a:t>
            </a:r>
            <a:r>
              <a:rPr lang="en-US" sz="2500" dirty="0"/>
              <a:t> of QCD bound states has been vastly underexplored over prior decades compared to </a:t>
            </a:r>
            <a:r>
              <a:rPr lang="en-US" sz="2500" i="1" dirty="0"/>
              <a:t>structure</a:t>
            </a:r>
            <a:endParaRPr lang="en-US" sz="2500" dirty="0"/>
          </a:p>
          <a:p>
            <a:r>
              <a:rPr lang="en-US" sz="2500" dirty="0"/>
              <a:t>The LHCb experiment at CERN offers unprecedented opportunities to study hadronization.  Our recent results measuring production of charged hadrons in light quark jets are the first in a longer-term program.</a:t>
            </a:r>
          </a:p>
          <a:p>
            <a:r>
              <a:rPr lang="en-US" sz="2500" dirty="0"/>
              <a:t>Careful consideration of physical assumptions and their mathematical implications leads to more constrained mathematical structures than one might naively expect</a:t>
            </a:r>
          </a:p>
          <a:p>
            <a:r>
              <a:rPr lang="en-US" sz="2500" dirty="0"/>
              <a:t>Articulation of underlying assumptions and their implications can lead to better understanding of existing theories and point toward ideas for new ones</a:t>
            </a:r>
          </a:p>
          <a:p>
            <a:endParaRPr lang="en-US" sz="2500"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44</a:t>
            </a:r>
            <a:endParaRPr lang="en-US" dirty="0"/>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5574" t="38099" r="15574" b="12720"/>
          <a:stretch/>
        </p:blipFill>
        <p:spPr>
          <a:xfrm>
            <a:off x="2286000" y="480081"/>
            <a:ext cx="1143000" cy="816428"/>
          </a:xfrm>
          <a:prstGeom prst="rect">
            <a:avLst/>
          </a:prstGeom>
        </p:spPr>
      </p:pic>
      <p:pic>
        <p:nvPicPr>
          <p:cNvPr id="19" name="Picture 18"/>
          <p:cNvPicPr>
            <a:picLocks noChangeAspect="1"/>
          </p:cNvPicPr>
          <p:nvPr/>
        </p:nvPicPr>
        <p:blipFill>
          <a:blip r:embed="rId3"/>
          <a:stretch>
            <a:fillRect/>
          </a:stretch>
        </p:blipFill>
        <p:spPr>
          <a:xfrm>
            <a:off x="76200" y="480082"/>
            <a:ext cx="2158228" cy="816428"/>
          </a:xfrm>
          <a:prstGeom prst="rect">
            <a:avLst/>
          </a:prstGeom>
        </p:spPr>
      </p:pic>
      <p:grpSp>
        <p:nvGrpSpPr>
          <p:cNvPr id="20" name="Group 19">
            <a:extLst>
              <a:ext uri="{FF2B5EF4-FFF2-40B4-BE49-F238E27FC236}">
                <a16:creationId xmlns:a16="http://schemas.microsoft.com/office/drawing/2014/main" id="{006D0EB0-B859-40F7-A024-4302A20907E3}"/>
              </a:ext>
            </a:extLst>
          </p:cNvPr>
          <p:cNvGrpSpPr/>
          <p:nvPr/>
        </p:nvGrpSpPr>
        <p:grpSpPr>
          <a:xfrm>
            <a:off x="6705600" y="917930"/>
            <a:ext cx="2268518" cy="682270"/>
            <a:chOff x="7093758" y="5122425"/>
            <a:chExt cx="5188621" cy="1491432"/>
          </a:xfrm>
        </p:grpSpPr>
        <p:grpSp>
          <p:nvGrpSpPr>
            <p:cNvPr id="21" name="Group 20">
              <a:extLst>
                <a:ext uri="{FF2B5EF4-FFF2-40B4-BE49-F238E27FC236}">
                  <a16:creationId xmlns:a16="http://schemas.microsoft.com/office/drawing/2014/main" id="{E4F4BEEB-2C52-4B5C-A449-A33DD0A52E11}"/>
                </a:ext>
              </a:extLst>
            </p:cNvPr>
            <p:cNvGrpSpPr/>
            <p:nvPr/>
          </p:nvGrpSpPr>
          <p:grpSpPr>
            <a:xfrm>
              <a:off x="7517416" y="5122425"/>
              <a:ext cx="3079535" cy="839764"/>
              <a:chOff x="2758985" y="3636747"/>
              <a:chExt cx="7518499" cy="2050233"/>
            </a:xfrm>
          </p:grpSpPr>
          <p:grpSp>
            <p:nvGrpSpPr>
              <p:cNvPr id="29" name="Group 28">
                <a:extLst>
                  <a:ext uri="{FF2B5EF4-FFF2-40B4-BE49-F238E27FC236}">
                    <a16:creationId xmlns:a16="http://schemas.microsoft.com/office/drawing/2014/main" id="{3CABF5E4-B525-4802-997A-267E3654B016}"/>
                  </a:ext>
                </a:extLst>
              </p:cNvPr>
              <p:cNvGrpSpPr/>
              <p:nvPr/>
            </p:nvGrpSpPr>
            <p:grpSpPr>
              <a:xfrm>
                <a:off x="2758985" y="4061287"/>
                <a:ext cx="1727299" cy="1625693"/>
                <a:chOff x="2743126" y="2971800"/>
                <a:chExt cx="1295474" cy="1219270"/>
              </a:xfrm>
            </p:grpSpPr>
            <p:sp>
              <p:nvSpPr>
                <p:cNvPr id="34" name="Oval 33">
                  <a:extLst>
                    <a:ext uri="{FF2B5EF4-FFF2-40B4-BE49-F238E27FC236}">
                      <a16:creationId xmlns:a16="http://schemas.microsoft.com/office/drawing/2014/main" id="{FB22A785-2A7D-47A6-8CD2-CC69B7F50041}"/>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Chord 5">
                  <a:extLst>
                    <a:ext uri="{FF2B5EF4-FFF2-40B4-BE49-F238E27FC236}">
                      <a16:creationId xmlns:a16="http://schemas.microsoft.com/office/drawing/2014/main" id="{B0D2661B-5628-4DD9-851C-DF59F647B561}"/>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29">
                <a:extLst>
                  <a:ext uri="{FF2B5EF4-FFF2-40B4-BE49-F238E27FC236}">
                    <a16:creationId xmlns:a16="http://schemas.microsoft.com/office/drawing/2014/main" id="{B3D4452B-53B1-45E9-9FCC-9A2977339B2D}"/>
                  </a:ext>
                </a:extLst>
              </p:cNvPr>
              <p:cNvGrpSpPr/>
              <p:nvPr/>
            </p:nvGrpSpPr>
            <p:grpSpPr>
              <a:xfrm>
                <a:off x="8550185" y="3654841"/>
                <a:ext cx="1727299" cy="1625693"/>
                <a:chOff x="2743126" y="2971800"/>
                <a:chExt cx="1295474" cy="1219270"/>
              </a:xfrm>
            </p:grpSpPr>
            <p:sp>
              <p:nvSpPr>
                <p:cNvPr id="32" name="Oval 31">
                  <a:extLst>
                    <a:ext uri="{FF2B5EF4-FFF2-40B4-BE49-F238E27FC236}">
                      <a16:creationId xmlns:a16="http://schemas.microsoft.com/office/drawing/2014/main" id="{7D604649-1F23-4117-927E-AB4CDF8D536B}"/>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Chord 5">
                  <a:extLst>
                    <a:ext uri="{FF2B5EF4-FFF2-40B4-BE49-F238E27FC236}">
                      <a16:creationId xmlns:a16="http://schemas.microsoft.com/office/drawing/2014/main" id="{7BB413D2-64D9-4135-ADDB-9400F93EC2F4}"/>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1" name="Freeform: Shape 14">
                <a:extLst>
                  <a:ext uri="{FF2B5EF4-FFF2-40B4-BE49-F238E27FC236}">
                    <a16:creationId xmlns:a16="http://schemas.microsoft.com/office/drawing/2014/main" id="{AF83C341-87F3-4E72-99D2-FDDA47148565}"/>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2" name="Straight Arrow Connector 21">
              <a:extLst>
                <a:ext uri="{FF2B5EF4-FFF2-40B4-BE49-F238E27FC236}">
                  <a16:creationId xmlns:a16="http://schemas.microsoft.com/office/drawing/2014/main" id="{93B809D7-CCE5-4369-8632-2EC87B6A34E6}"/>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5C76541-7292-4385-AFD0-3D3DD8993A34}"/>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24" name="Oval 23">
              <a:extLst>
                <a:ext uri="{FF2B5EF4-FFF2-40B4-BE49-F238E27FC236}">
                  <a16:creationId xmlns:a16="http://schemas.microsoft.com/office/drawing/2014/main" id="{1F2B760B-0E19-4367-86BA-A29454406153}"/>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AC7D20B-577D-4CE2-ADAE-97E71FA3A8C1}"/>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D02015-5309-4F49-85C4-7DE453E63B2A}"/>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22ACDC-B946-43CC-95EE-0F03BB3AFC79}"/>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F32A7D4-43C7-4F59-BD57-0354C57A222D}"/>
                </a:ext>
              </a:extLst>
            </p:cNvPr>
            <p:cNvSpPr txBox="1"/>
            <p:nvPr/>
          </p:nvSpPr>
          <p:spPr>
            <a:xfrm>
              <a:off x="8920867" y="5478456"/>
              <a:ext cx="351378" cy="523220"/>
            </a:xfrm>
            <a:prstGeom prst="rect">
              <a:avLst/>
            </a:prstGeom>
            <a:noFill/>
          </p:spPr>
          <p:txBody>
            <a:bodyPr wrap="none" rtlCol="0">
              <a:spAutoFit/>
            </a:bodyPr>
            <a:lstStyle/>
            <a:p>
              <a:r>
                <a:rPr lang="en-US" sz="2800" dirty="0">
                  <a:solidFill>
                    <a:srgbClr val="FF0000"/>
                  </a:solidFill>
                </a:rPr>
                <a:t>?</a:t>
              </a:r>
            </a:p>
          </p:txBody>
        </p:sp>
      </p:grpSp>
      <p:grpSp>
        <p:nvGrpSpPr>
          <p:cNvPr id="36" name="Group 35">
            <a:extLst>
              <a:ext uri="{FF2B5EF4-FFF2-40B4-BE49-F238E27FC236}">
                <a16:creationId xmlns:a16="http://schemas.microsoft.com/office/drawing/2014/main" id="{6FAFD1F1-C8F6-45FF-94E3-5386740FFC70}"/>
              </a:ext>
            </a:extLst>
          </p:cNvPr>
          <p:cNvGrpSpPr/>
          <p:nvPr/>
        </p:nvGrpSpPr>
        <p:grpSpPr>
          <a:xfrm>
            <a:off x="6646882" y="152400"/>
            <a:ext cx="2268518" cy="682270"/>
            <a:chOff x="7093758" y="5122425"/>
            <a:chExt cx="5188621" cy="1491432"/>
          </a:xfrm>
        </p:grpSpPr>
        <p:grpSp>
          <p:nvGrpSpPr>
            <p:cNvPr id="37" name="Group 36">
              <a:extLst>
                <a:ext uri="{FF2B5EF4-FFF2-40B4-BE49-F238E27FC236}">
                  <a16:creationId xmlns:a16="http://schemas.microsoft.com/office/drawing/2014/main" id="{A06F37F0-7B73-4A27-BEB9-3064E70BD1CF}"/>
                </a:ext>
              </a:extLst>
            </p:cNvPr>
            <p:cNvGrpSpPr/>
            <p:nvPr/>
          </p:nvGrpSpPr>
          <p:grpSpPr>
            <a:xfrm>
              <a:off x="7517416" y="5122425"/>
              <a:ext cx="3079535" cy="839764"/>
              <a:chOff x="2758985" y="3636747"/>
              <a:chExt cx="7518499" cy="2050233"/>
            </a:xfrm>
          </p:grpSpPr>
          <p:grpSp>
            <p:nvGrpSpPr>
              <p:cNvPr id="43" name="Group 42">
                <a:extLst>
                  <a:ext uri="{FF2B5EF4-FFF2-40B4-BE49-F238E27FC236}">
                    <a16:creationId xmlns:a16="http://schemas.microsoft.com/office/drawing/2014/main" id="{2CF6AC7B-A7D5-4B7F-896E-998DEA9E0955}"/>
                  </a:ext>
                </a:extLst>
              </p:cNvPr>
              <p:cNvGrpSpPr/>
              <p:nvPr/>
            </p:nvGrpSpPr>
            <p:grpSpPr>
              <a:xfrm>
                <a:off x="2758985" y="4061287"/>
                <a:ext cx="1727299" cy="1625693"/>
                <a:chOff x="2743126" y="2971800"/>
                <a:chExt cx="1295474" cy="1219270"/>
              </a:xfrm>
            </p:grpSpPr>
            <p:sp>
              <p:nvSpPr>
                <p:cNvPr id="48" name="Oval 47">
                  <a:extLst>
                    <a:ext uri="{FF2B5EF4-FFF2-40B4-BE49-F238E27FC236}">
                      <a16:creationId xmlns:a16="http://schemas.microsoft.com/office/drawing/2014/main" id="{405E90EA-BE2D-4F48-AA99-4D1C40F98206}"/>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Chord 5">
                  <a:extLst>
                    <a:ext uri="{FF2B5EF4-FFF2-40B4-BE49-F238E27FC236}">
                      <a16:creationId xmlns:a16="http://schemas.microsoft.com/office/drawing/2014/main" id="{330A53CE-3E17-41A3-B384-0EAD421CF09D}"/>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A9C9E253-CD7B-4062-96F0-75505CF0BEC9}"/>
                  </a:ext>
                </a:extLst>
              </p:cNvPr>
              <p:cNvGrpSpPr/>
              <p:nvPr/>
            </p:nvGrpSpPr>
            <p:grpSpPr>
              <a:xfrm>
                <a:off x="8550185" y="3654841"/>
                <a:ext cx="1727299" cy="1625693"/>
                <a:chOff x="2743126" y="2971800"/>
                <a:chExt cx="1295474" cy="1219270"/>
              </a:xfrm>
            </p:grpSpPr>
            <p:sp>
              <p:nvSpPr>
                <p:cNvPr id="46" name="Oval 45">
                  <a:extLst>
                    <a:ext uri="{FF2B5EF4-FFF2-40B4-BE49-F238E27FC236}">
                      <a16:creationId xmlns:a16="http://schemas.microsoft.com/office/drawing/2014/main" id="{F4EC3632-B07A-4F25-BC05-A53A191FE686}"/>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Chord 5">
                  <a:extLst>
                    <a:ext uri="{FF2B5EF4-FFF2-40B4-BE49-F238E27FC236}">
                      <a16:creationId xmlns:a16="http://schemas.microsoft.com/office/drawing/2014/main" id="{9C551461-2274-408D-A333-4BA87093909A}"/>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5" name="Freeform: Shape 46">
                <a:extLst>
                  <a:ext uri="{FF2B5EF4-FFF2-40B4-BE49-F238E27FC236}">
                    <a16:creationId xmlns:a16="http://schemas.microsoft.com/office/drawing/2014/main" id="{37C295AA-4127-4F72-9627-04D8D50840C0}"/>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8" name="Straight Arrow Connector 37">
              <a:extLst>
                <a:ext uri="{FF2B5EF4-FFF2-40B4-BE49-F238E27FC236}">
                  <a16:creationId xmlns:a16="http://schemas.microsoft.com/office/drawing/2014/main" id="{1C783A1A-33A0-4353-BC84-85699D23A3E0}"/>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1FDA3C1-E364-4451-BA5D-DA22E5D813D5}"/>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40" name="Oval 39">
              <a:extLst>
                <a:ext uri="{FF2B5EF4-FFF2-40B4-BE49-F238E27FC236}">
                  <a16:creationId xmlns:a16="http://schemas.microsoft.com/office/drawing/2014/main" id="{C6E80647-CE50-46FD-A39F-6B74C22235C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CA9149C-FC9E-4000-BD50-E68D243C5C58}"/>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851CAE16-524E-45EB-AF81-10B022E379F5}"/>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3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542049" y="841730"/>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8681" y="53899"/>
            <a:ext cx="2442919" cy="75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5734"/>
            <a:ext cx="8229600" cy="1143000"/>
          </a:xfrm>
        </p:spPr>
        <p:txBody>
          <a:bodyPr/>
          <a:lstStyle/>
          <a:p>
            <a:r>
              <a:rPr lang="en-US" dirty="0"/>
              <a:t>Summary</a:t>
            </a:r>
          </a:p>
        </p:txBody>
      </p:sp>
      <p:sp>
        <p:nvSpPr>
          <p:cNvPr id="3" name="Content Placeholder 2"/>
          <p:cNvSpPr>
            <a:spLocks noGrp="1"/>
          </p:cNvSpPr>
          <p:nvPr>
            <p:ph idx="1"/>
          </p:nvPr>
        </p:nvSpPr>
        <p:spPr>
          <a:xfrm>
            <a:off x="457200" y="1549990"/>
            <a:ext cx="8229600" cy="4088810"/>
          </a:xfrm>
        </p:spPr>
        <p:txBody>
          <a:bodyPr>
            <a:normAutofit fontScale="92500" lnSpcReduction="10000"/>
          </a:bodyPr>
          <a:lstStyle/>
          <a:p>
            <a:r>
              <a:rPr lang="en-US" sz="2500" dirty="0"/>
              <a:t>The </a:t>
            </a:r>
            <a:r>
              <a:rPr lang="en-US" sz="2500" i="1" dirty="0"/>
              <a:t>formation</a:t>
            </a:r>
            <a:r>
              <a:rPr lang="en-US" sz="2500" dirty="0"/>
              <a:t> of QCD bound states has been vastly underexplored over prior decades compared to </a:t>
            </a:r>
            <a:r>
              <a:rPr lang="en-US" sz="2500" i="1" dirty="0"/>
              <a:t>structure</a:t>
            </a:r>
            <a:endParaRPr lang="en-US" sz="2500" dirty="0"/>
          </a:p>
          <a:p>
            <a:r>
              <a:rPr lang="en-US" sz="2500" dirty="0"/>
              <a:t>The LHCb experiment at CERN offers unprecedented opportunities to study hadronization.  Our recent results measuring production of charged hadrons in light quark jets are the first in a longer-term program.</a:t>
            </a:r>
          </a:p>
          <a:p>
            <a:r>
              <a:rPr lang="en-US" sz="2500" dirty="0"/>
              <a:t>Careful consideration of physical assumptions and their mathematical implications leads to more constrained mathematical structures than one might naively expect</a:t>
            </a:r>
          </a:p>
          <a:p>
            <a:r>
              <a:rPr lang="en-US" sz="2500" dirty="0"/>
              <a:t>Articulation of underlying assumptions and their implications can lead to better understanding of existing theories and point toward ideas for new ones</a:t>
            </a:r>
          </a:p>
          <a:p>
            <a:endParaRPr lang="en-US" sz="2500" dirty="0"/>
          </a:p>
        </p:txBody>
      </p:sp>
      <p:sp>
        <p:nvSpPr>
          <p:cNvPr id="4" name="Footer Placeholder 3"/>
          <p:cNvSpPr>
            <a:spLocks noGrp="1"/>
          </p:cNvSpPr>
          <p:nvPr>
            <p:ph type="ftr" sz="quarter" idx="11"/>
          </p:nvPr>
        </p:nvSpPr>
        <p:spPr/>
        <p:txBody>
          <a:bodyPr/>
          <a:lstStyle/>
          <a:p>
            <a:r>
              <a:rPr lang="en-US"/>
              <a:t>C. Aidala, UMich, September 11, 2019</a:t>
            </a:r>
          </a:p>
        </p:txBody>
      </p:sp>
      <p:sp>
        <p:nvSpPr>
          <p:cNvPr id="5" name="Slide Number Placeholder 4"/>
          <p:cNvSpPr>
            <a:spLocks noGrp="1"/>
          </p:cNvSpPr>
          <p:nvPr>
            <p:ph type="sldNum" sz="quarter" idx="12"/>
          </p:nvPr>
        </p:nvSpPr>
        <p:spPr/>
        <p:txBody>
          <a:bodyPr/>
          <a:lstStyle/>
          <a:p>
            <a:r>
              <a:rPr lang="en-US" dirty="0" smtClean="0"/>
              <a:t>44</a:t>
            </a:r>
            <a:endParaRPr lang="en-US" dirty="0"/>
          </a:p>
        </p:txBody>
      </p:sp>
      <p:sp>
        <p:nvSpPr>
          <p:cNvPr id="11" name="Rectangle 10"/>
          <p:cNvSpPr/>
          <p:nvPr/>
        </p:nvSpPr>
        <p:spPr>
          <a:xfrm>
            <a:off x="723899" y="5562600"/>
            <a:ext cx="7696201" cy="830997"/>
          </a:xfrm>
          <a:prstGeom prst="rect">
            <a:avLst/>
          </a:prstGeom>
          <a:solidFill>
            <a:srgbClr val="00FFFF"/>
          </a:solidFill>
          <a:ln>
            <a:solidFill>
              <a:schemeClr val="tx1"/>
            </a:solidFill>
          </a:ln>
        </p:spPr>
        <p:txBody>
          <a:bodyPr wrap="square">
            <a:spAutoFit/>
          </a:bodyPr>
          <a:lstStyle/>
          <a:p>
            <a:pPr algn="ctr"/>
            <a:r>
              <a:rPr lang="en-US" sz="2400" i="1" dirty="0">
                <a:latin typeface="Times New Roman" panose="02020603050405020304" pitchFamily="18" charset="0"/>
                <a:cs typeface="Times New Roman" panose="02020603050405020304" pitchFamily="18" charset="0"/>
              </a:rPr>
              <a:t>I’ve had a lot of fun embarking upon new research directions over the past few years!</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5574" t="38099" r="15574" b="12720"/>
          <a:stretch/>
        </p:blipFill>
        <p:spPr>
          <a:xfrm>
            <a:off x="2286000" y="480081"/>
            <a:ext cx="1143000" cy="816428"/>
          </a:xfrm>
          <a:prstGeom prst="rect">
            <a:avLst/>
          </a:prstGeom>
        </p:spPr>
      </p:pic>
      <p:pic>
        <p:nvPicPr>
          <p:cNvPr id="19" name="Picture 18"/>
          <p:cNvPicPr>
            <a:picLocks noChangeAspect="1"/>
          </p:cNvPicPr>
          <p:nvPr/>
        </p:nvPicPr>
        <p:blipFill>
          <a:blip r:embed="rId3"/>
          <a:stretch>
            <a:fillRect/>
          </a:stretch>
        </p:blipFill>
        <p:spPr>
          <a:xfrm>
            <a:off x="76200" y="480082"/>
            <a:ext cx="2158228" cy="816428"/>
          </a:xfrm>
          <a:prstGeom prst="rect">
            <a:avLst/>
          </a:prstGeom>
        </p:spPr>
      </p:pic>
      <p:grpSp>
        <p:nvGrpSpPr>
          <p:cNvPr id="20" name="Group 19">
            <a:extLst>
              <a:ext uri="{FF2B5EF4-FFF2-40B4-BE49-F238E27FC236}">
                <a16:creationId xmlns:a16="http://schemas.microsoft.com/office/drawing/2014/main" id="{006D0EB0-B859-40F7-A024-4302A20907E3}"/>
              </a:ext>
            </a:extLst>
          </p:cNvPr>
          <p:cNvGrpSpPr/>
          <p:nvPr/>
        </p:nvGrpSpPr>
        <p:grpSpPr>
          <a:xfrm>
            <a:off x="6705600" y="917930"/>
            <a:ext cx="2268518" cy="682270"/>
            <a:chOff x="7093758" y="5122425"/>
            <a:chExt cx="5188621" cy="1491432"/>
          </a:xfrm>
        </p:grpSpPr>
        <p:grpSp>
          <p:nvGrpSpPr>
            <p:cNvPr id="21" name="Group 20">
              <a:extLst>
                <a:ext uri="{FF2B5EF4-FFF2-40B4-BE49-F238E27FC236}">
                  <a16:creationId xmlns:a16="http://schemas.microsoft.com/office/drawing/2014/main" id="{E4F4BEEB-2C52-4B5C-A449-A33DD0A52E11}"/>
                </a:ext>
              </a:extLst>
            </p:cNvPr>
            <p:cNvGrpSpPr/>
            <p:nvPr/>
          </p:nvGrpSpPr>
          <p:grpSpPr>
            <a:xfrm>
              <a:off x="7517416" y="5122425"/>
              <a:ext cx="3079535" cy="839764"/>
              <a:chOff x="2758985" y="3636747"/>
              <a:chExt cx="7518499" cy="2050233"/>
            </a:xfrm>
          </p:grpSpPr>
          <p:grpSp>
            <p:nvGrpSpPr>
              <p:cNvPr id="29" name="Group 28">
                <a:extLst>
                  <a:ext uri="{FF2B5EF4-FFF2-40B4-BE49-F238E27FC236}">
                    <a16:creationId xmlns:a16="http://schemas.microsoft.com/office/drawing/2014/main" id="{3CABF5E4-B525-4802-997A-267E3654B016}"/>
                  </a:ext>
                </a:extLst>
              </p:cNvPr>
              <p:cNvGrpSpPr/>
              <p:nvPr/>
            </p:nvGrpSpPr>
            <p:grpSpPr>
              <a:xfrm>
                <a:off x="2758985" y="4061287"/>
                <a:ext cx="1727299" cy="1625693"/>
                <a:chOff x="2743126" y="2971800"/>
                <a:chExt cx="1295474" cy="1219270"/>
              </a:xfrm>
            </p:grpSpPr>
            <p:sp>
              <p:nvSpPr>
                <p:cNvPr id="34" name="Oval 33">
                  <a:extLst>
                    <a:ext uri="{FF2B5EF4-FFF2-40B4-BE49-F238E27FC236}">
                      <a16:creationId xmlns:a16="http://schemas.microsoft.com/office/drawing/2014/main" id="{FB22A785-2A7D-47A6-8CD2-CC69B7F50041}"/>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Chord 5">
                  <a:extLst>
                    <a:ext uri="{FF2B5EF4-FFF2-40B4-BE49-F238E27FC236}">
                      <a16:creationId xmlns:a16="http://schemas.microsoft.com/office/drawing/2014/main" id="{B0D2661B-5628-4DD9-851C-DF59F647B561}"/>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29">
                <a:extLst>
                  <a:ext uri="{FF2B5EF4-FFF2-40B4-BE49-F238E27FC236}">
                    <a16:creationId xmlns:a16="http://schemas.microsoft.com/office/drawing/2014/main" id="{B3D4452B-53B1-45E9-9FCC-9A2977339B2D}"/>
                  </a:ext>
                </a:extLst>
              </p:cNvPr>
              <p:cNvGrpSpPr/>
              <p:nvPr/>
            </p:nvGrpSpPr>
            <p:grpSpPr>
              <a:xfrm>
                <a:off x="8550185" y="3654841"/>
                <a:ext cx="1727299" cy="1625693"/>
                <a:chOff x="2743126" y="2971800"/>
                <a:chExt cx="1295474" cy="1219270"/>
              </a:xfrm>
            </p:grpSpPr>
            <p:sp>
              <p:nvSpPr>
                <p:cNvPr id="32" name="Oval 31">
                  <a:extLst>
                    <a:ext uri="{FF2B5EF4-FFF2-40B4-BE49-F238E27FC236}">
                      <a16:creationId xmlns:a16="http://schemas.microsoft.com/office/drawing/2014/main" id="{7D604649-1F23-4117-927E-AB4CDF8D536B}"/>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Chord 5">
                  <a:extLst>
                    <a:ext uri="{FF2B5EF4-FFF2-40B4-BE49-F238E27FC236}">
                      <a16:creationId xmlns:a16="http://schemas.microsoft.com/office/drawing/2014/main" id="{7BB413D2-64D9-4135-ADDB-9400F93EC2F4}"/>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1" name="Freeform: Shape 14">
                <a:extLst>
                  <a:ext uri="{FF2B5EF4-FFF2-40B4-BE49-F238E27FC236}">
                    <a16:creationId xmlns:a16="http://schemas.microsoft.com/office/drawing/2014/main" id="{AF83C341-87F3-4E72-99D2-FDDA47148565}"/>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2" name="Straight Arrow Connector 21">
              <a:extLst>
                <a:ext uri="{FF2B5EF4-FFF2-40B4-BE49-F238E27FC236}">
                  <a16:creationId xmlns:a16="http://schemas.microsoft.com/office/drawing/2014/main" id="{93B809D7-CCE5-4369-8632-2EC87B6A34E6}"/>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5C76541-7292-4385-AFD0-3D3DD8993A34}"/>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24" name="Oval 23">
              <a:extLst>
                <a:ext uri="{FF2B5EF4-FFF2-40B4-BE49-F238E27FC236}">
                  <a16:creationId xmlns:a16="http://schemas.microsoft.com/office/drawing/2014/main" id="{1F2B760B-0E19-4367-86BA-A29454406153}"/>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AC7D20B-577D-4CE2-ADAE-97E71FA3A8C1}"/>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D02015-5309-4F49-85C4-7DE453E63B2A}"/>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22ACDC-B946-43CC-95EE-0F03BB3AFC79}"/>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F32A7D4-43C7-4F59-BD57-0354C57A222D}"/>
                </a:ext>
              </a:extLst>
            </p:cNvPr>
            <p:cNvSpPr txBox="1"/>
            <p:nvPr/>
          </p:nvSpPr>
          <p:spPr>
            <a:xfrm>
              <a:off x="8920867" y="5478456"/>
              <a:ext cx="351378" cy="523220"/>
            </a:xfrm>
            <a:prstGeom prst="rect">
              <a:avLst/>
            </a:prstGeom>
            <a:noFill/>
          </p:spPr>
          <p:txBody>
            <a:bodyPr wrap="none" rtlCol="0">
              <a:spAutoFit/>
            </a:bodyPr>
            <a:lstStyle/>
            <a:p>
              <a:r>
                <a:rPr lang="en-US" sz="2800" dirty="0">
                  <a:solidFill>
                    <a:srgbClr val="FF0000"/>
                  </a:solidFill>
                </a:rPr>
                <a:t>?</a:t>
              </a:r>
            </a:p>
          </p:txBody>
        </p:sp>
      </p:grpSp>
      <p:grpSp>
        <p:nvGrpSpPr>
          <p:cNvPr id="36" name="Group 35">
            <a:extLst>
              <a:ext uri="{FF2B5EF4-FFF2-40B4-BE49-F238E27FC236}">
                <a16:creationId xmlns:a16="http://schemas.microsoft.com/office/drawing/2014/main" id="{6FAFD1F1-C8F6-45FF-94E3-5386740FFC70}"/>
              </a:ext>
            </a:extLst>
          </p:cNvPr>
          <p:cNvGrpSpPr/>
          <p:nvPr/>
        </p:nvGrpSpPr>
        <p:grpSpPr>
          <a:xfrm>
            <a:off x="6646882" y="152400"/>
            <a:ext cx="2268518" cy="682270"/>
            <a:chOff x="7093758" y="5122425"/>
            <a:chExt cx="5188621" cy="1491432"/>
          </a:xfrm>
        </p:grpSpPr>
        <p:grpSp>
          <p:nvGrpSpPr>
            <p:cNvPr id="37" name="Group 36">
              <a:extLst>
                <a:ext uri="{FF2B5EF4-FFF2-40B4-BE49-F238E27FC236}">
                  <a16:creationId xmlns:a16="http://schemas.microsoft.com/office/drawing/2014/main" id="{A06F37F0-7B73-4A27-BEB9-3064E70BD1CF}"/>
                </a:ext>
              </a:extLst>
            </p:cNvPr>
            <p:cNvGrpSpPr/>
            <p:nvPr/>
          </p:nvGrpSpPr>
          <p:grpSpPr>
            <a:xfrm>
              <a:off x="7517416" y="5122425"/>
              <a:ext cx="3079535" cy="839764"/>
              <a:chOff x="2758985" y="3636747"/>
              <a:chExt cx="7518499" cy="2050233"/>
            </a:xfrm>
          </p:grpSpPr>
          <p:grpSp>
            <p:nvGrpSpPr>
              <p:cNvPr id="43" name="Group 42">
                <a:extLst>
                  <a:ext uri="{FF2B5EF4-FFF2-40B4-BE49-F238E27FC236}">
                    <a16:creationId xmlns:a16="http://schemas.microsoft.com/office/drawing/2014/main" id="{2CF6AC7B-A7D5-4B7F-896E-998DEA9E0955}"/>
                  </a:ext>
                </a:extLst>
              </p:cNvPr>
              <p:cNvGrpSpPr/>
              <p:nvPr/>
            </p:nvGrpSpPr>
            <p:grpSpPr>
              <a:xfrm>
                <a:off x="2758985" y="4061287"/>
                <a:ext cx="1727299" cy="1625693"/>
                <a:chOff x="2743126" y="2971800"/>
                <a:chExt cx="1295474" cy="1219270"/>
              </a:xfrm>
            </p:grpSpPr>
            <p:sp>
              <p:nvSpPr>
                <p:cNvPr id="48" name="Oval 47">
                  <a:extLst>
                    <a:ext uri="{FF2B5EF4-FFF2-40B4-BE49-F238E27FC236}">
                      <a16:creationId xmlns:a16="http://schemas.microsoft.com/office/drawing/2014/main" id="{405E90EA-BE2D-4F48-AA99-4D1C40F98206}"/>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Chord 5">
                  <a:extLst>
                    <a:ext uri="{FF2B5EF4-FFF2-40B4-BE49-F238E27FC236}">
                      <a16:creationId xmlns:a16="http://schemas.microsoft.com/office/drawing/2014/main" id="{330A53CE-3E17-41A3-B384-0EAD421CF09D}"/>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A9C9E253-CD7B-4062-96F0-75505CF0BEC9}"/>
                  </a:ext>
                </a:extLst>
              </p:cNvPr>
              <p:cNvGrpSpPr/>
              <p:nvPr/>
            </p:nvGrpSpPr>
            <p:grpSpPr>
              <a:xfrm>
                <a:off x="8550185" y="3654841"/>
                <a:ext cx="1727299" cy="1625693"/>
                <a:chOff x="2743126" y="2971800"/>
                <a:chExt cx="1295474" cy="1219270"/>
              </a:xfrm>
            </p:grpSpPr>
            <p:sp>
              <p:nvSpPr>
                <p:cNvPr id="46" name="Oval 45">
                  <a:extLst>
                    <a:ext uri="{FF2B5EF4-FFF2-40B4-BE49-F238E27FC236}">
                      <a16:creationId xmlns:a16="http://schemas.microsoft.com/office/drawing/2014/main" id="{F4EC3632-B07A-4F25-BC05-A53A191FE686}"/>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Chord 5">
                  <a:extLst>
                    <a:ext uri="{FF2B5EF4-FFF2-40B4-BE49-F238E27FC236}">
                      <a16:creationId xmlns:a16="http://schemas.microsoft.com/office/drawing/2014/main" id="{9C551461-2274-408D-A333-4BA87093909A}"/>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5" name="Freeform: Shape 46">
                <a:extLst>
                  <a:ext uri="{FF2B5EF4-FFF2-40B4-BE49-F238E27FC236}">
                    <a16:creationId xmlns:a16="http://schemas.microsoft.com/office/drawing/2014/main" id="{37C295AA-4127-4F72-9627-04D8D50840C0}"/>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8" name="Straight Arrow Connector 37">
              <a:extLst>
                <a:ext uri="{FF2B5EF4-FFF2-40B4-BE49-F238E27FC236}">
                  <a16:creationId xmlns:a16="http://schemas.microsoft.com/office/drawing/2014/main" id="{1C783A1A-33A0-4353-BC84-85699D23A3E0}"/>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1FDA3C1-E364-4451-BA5D-DA22E5D813D5}"/>
                </a:ext>
              </a:extLst>
            </p:cNvPr>
            <p:cNvSpPr/>
            <p:nvPr/>
          </p:nvSpPr>
          <p:spPr>
            <a:xfrm>
              <a:off x="11148716" y="5974701"/>
              <a:ext cx="1133663" cy="639156"/>
            </a:xfrm>
            <a:prstGeom prst="rect">
              <a:avLst/>
            </a:prstGeom>
          </p:spPr>
          <p:txBody>
            <a:bodyPr wrap="none">
              <a:spAutoFit/>
            </a:bodyPr>
            <a:lstStyle/>
            <a:p>
              <a:r>
                <a:rPr lang="en-US" sz="1300" dirty="0"/>
                <a:t>time</a:t>
              </a:r>
            </a:p>
          </p:txBody>
        </p:sp>
        <p:sp>
          <p:nvSpPr>
            <p:cNvPr id="40" name="Oval 39">
              <a:extLst>
                <a:ext uri="{FF2B5EF4-FFF2-40B4-BE49-F238E27FC236}">
                  <a16:creationId xmlns:a16="http://schemas.microsoft.com/office/drawing/2014/main" id="{C6E80647-CE50-46FD-A39F-6B74C22235CD}"/>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CA9149C-FC9E-4000-BD50-E68D243C5C58}"/>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851CAE16-524E-45EB-AF81-10B022E379F5}"/>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8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4735" y="2171701"/>
            <a:ext cx="5829300" cy="1021556"/>
          </a:xfrm>
        </p:spPr>
        <p:txBody>
          <a:bodyPr anchor="b">
            <a:normAutofit fontScale="90000"/>
          </a:bodyPr>
          <a:lstStyle/>
          <a:p>
            <a:r>
              <a:rPr lang="en-US" dirty="0"/>
              <a:t>Principle of</a:t>
            </a:r>
            <a:br>
              <a:rPr lang="en-US" dirty="0"/>
            </a:br>
            <a:r>
              <a:rPr lang="en-US" dirty="0"/>
              <a:t>Scientific Objectivity</a:t>
            </a:r>
          </a:p>
        </p:txBody>
      </p:sp>
      <p:sp>
        <p:nvSpPr>
          <p:cNvPr id="6" name="Content Placeholder 2"/>
          <p:cNvSpPr>
            <a:spLocks noGrp="1"/>
          </p:cNvSpPr>
          <p:nvPr>
            <p:ph idx="1"/>
          </p:nvPr>
        </p:nvSpPr>
        <p:spPr>
          <a:xfrm>
            <a:off x="1485900" y="3371851"/>
            <a:ext cx="6172200" cy="1394222"/>
          </a:xfrm>
        </p:spPr>
        <p:txBody>
          <a:bodyPr>
            <a:normAutofit fontScale="70000" lnSpcReduction="20000"/>
          </a:bodyPr>
          <a:lstStyle/>
          <a:p>
            <a:pPr marL="0" indent="0">
              <a:buNone/>
            </a:pPr>
            <a:r>
              <a:rPr lang="en-US" i="1" dirty="0"/>
              <a:t>Science is:</a:t>
            </a:r>
          </a:p>
          <a:p>
            <a:r>
              <a:rPr lang="en-US" i="1" dirty="0"/>
              <a:t>universal (same for everybody)</a:t>
            </a:r>
          </a:p>
          <a:p>
            <a:r>
              <a:rPr lang="en-US" i="1" dirty="0"/>
              <a:t>non-contradictory (logically consistent)</a:t>
            </a:r>
          </a:p>
          <a:p>
            <a:r>
              <a:rPr lang="en-US" i="1" dirty="0"/>
              <a:t>evidence-based (experimentally verifiable)</a:t>
            </a:r>
          </a:p>
          <a:p>
            <a:endParaRPr lang="en-US" i="1" dirty="0"/>
          </a:p>
        </p:txBody>
      </p:sp>
      <p:sp>
        <p:nvSpPr>
          <p:cNvPr id="2" name="Footer Placeholder 1">
            <a:extLst>
              <a:ext uri="{FF2B5EF4-FFF2-40B4-BE49-F238E27FC236}">
                <a16:creationId xmlns:a16="http://schemas.microsoft.com/office/drawing/2014/main" id="{34C1AAE5-BE00-44DF-88EB-79A9CF98D598}"/>
              </a:ext>
            </a:extLst>
          </p:cNvPr>
          <p:cNvSpPr>
            <a:spLocks noGrp="1"/>
          </p:cNvSpPr>
          <p:nvPr>
            <p:ph type="ftr" sz="quarter" idx="11"/>
          </p:nvPr>
        </p:nvSpPr>
        <p:spPr/>
        <p:txBody>
          <a:bodyPr/>
          <a:lstStyle/>
          <a:p>
            <a:r>
              <a:rPr lang="en-US" smtClean="0"/>
              <a:t>C. Aidala, UMich, September 11, 2019</a:t>
            </a:r>
            <a:endParaRPr lang="en-US"/>
          </a:p>
        </p:txBody>
      </p:sp>
      <p:sp>
        <p:nvSpPr>
          <p:cNvPr id="3" name="Slide Number Placeholder 2">
            <a:extLst>
              <a:ext uri="{FF2B5EF4-FFF2-40B4-BE49-F238E27FC236}">
                <a16:creationId xmlns:a16="http://schemas.microsoft.com/office/drawing/2014/main" id="{3DE5401C-BEB1-4A88-B4D7-02B29E1FDC1E}"/>
              </a:ext>
            </a:extLst>
          </p:cNvPr>
          <p:cNvSpPr>
            <a:spLocks noGrp="1"/>
          </p:cNvSpPr>
          <p:nvPr>
            <p:ph type="sldNum" sz="quarter" idx="12"/>
          </p:nvPr>
        </p:nvSpPr>
        <p:spPr/>
        <p:txBody>
          <a:bodyPr/>
          <a:lstStyle/>
          <a:p>
            <a:fld id="{934E83B7-D982-4FD7-A0FA-8E7100A1152D}" type="slidenum">
              <a:rPr lang="en-US" smtClean="0"/>
              <a:t>66</a:t>
            </a:fld>
            <a:endParaRPr lang="en-US"/>
          </a:p>
        </p:txBody>
      </p:sp>
    </p:spTree>
    <p:extLst>
      <p:ext uri="{BB962C8B-B14F-4D97-AF65-F5344CB8AC3E}">
        <p14:creationId xmlns:p14="http://schemas.microsoft.com/office/powerpoint/2010/main" val="1769581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43A2-E899-4CDF-BEBE-D57A2B7A7A36}"/>
              </a:ext>
            </a:extLst>
          </p:cNvPr>
          <p:cNvSpPr>
            <a:spLocks noGrp="1"/>
          </p:cNvSpPr>
          <p:nvPr>
            <p:ph type="title"/>
          </p:nvPr>
        </p:nvSpPr>
        <p:spPr/>
        <p:txBody>
          <a:bodyPr/>
          <a:lstStyle/>
          <a:p>
            <a:r>
              <a:rPr lang="en-US" dirty="0"/>
              <a:t>Verifiable statements</a:t>
            </a:r>
          </a:p>
        </p:txBody>
      </p:sp>
      <p:sp>
        <p:nvSpPr>
          <p:cNvPr id="3" name="Content Placeholder 2">
            <a:extLst>
              <a:ext uri="{FF2B5EF4-FFF2-40B4-BE49-F238E27FC236}">
                <a16:creationId xmlns:a16="http://schemas.microsoft.com/office/drawing/2014/main" id="{411E02D3-3D72-4EF3-BBC2-426A7E37BD80}"/>
              </a:ext>
            </a:extLst>
          </p:cNvPr>
          <p:cNvSpPr>
            <a:spLocks noGrp="1"/>
          </p:cNvSpPr>
          <p:nvPr>
            <p:ph idx="1"/>
          </p:nvPr>
        </p:nvSpPr>
        <p:spPr/>
        <p:txBody>
          <a:bodyPr>
            <a:normAutofit fontScale="92500" lnSpcReduction="20000"/>
          </a:bodyPr>
          <a:lstStyle/>
          <a:p>
            <a:r>
              <a:rPr lang="en-US" dirty="0"/>
              <a:t>The principle of scientific objectivity tells us that science deals with assertions that are:</a:t>
            </a:r>
          </a:p>
          <a:p>
            <a:pPr lvl="1"/>
            <a:r>
              <a:rPr lang="en-US" dirty="0"/>
              <a:t>either true or false (non-contradictory)</a:t>
            </a:r>
          </a:p>
          <a:p>
            <a:pPr lvl="1"/>
            <a:r>
              <a:rPr lang="en-US" dirty="0"/>
              <a:t>for everybody (universal)</a:t>
            </a:r>
          </a:p>
          <a:p>
            <a:pPr lvl="1"/>
            <a:r>
              <a:rPr lang="en-US" dirty="0"/>
              <a:t>and experimentally verifiable (evidence-based)</a:t>
            </a:r>
          </a:p>
          <a:p>
            <a:r>
              <a:rPr lang="en-US" dirty="0"/>
              <a:t>We call such assertions </a:t>
            </a:r>
            <a:r>
              <a:rPr lang="en-US" b="1" dirty="0"/>
              <a:t>verifiable statements</a:t>
            </a:r>
          </a:p>
          <a:p>
            <a:pPr lvl="1"/>
            <a:r>
              <a:rPr lang="en-US" dirty="0"/>
              <a:t>The first two requirements are the same as in classical logic.</a:t>
            </a:r>
          </a:p>
          <a:p>
            <a:pPr lvl="1"/>
            <a:r>
              <a:rPr lang="en-US" dirty="0"/>
              <a:t>The third means we have an experimental test that we can run and, if the statement is true, it completes successfully in </a:t>
            </a:r>
            <a:r>
              <a:rPr lang="en-US" b="1" dirty="0"/>
              <a:t>finite time</a:t>
            </a:r>
          </a:p>
          <a:p>
            <a:endParaRPr lang="en-US" dirty="0"/>
          </a:p>
        </p:txBody>
      </p:sp>
      <p:sp>
        <p:nvSpPr>
          <p:cNvPr id="4" name="Footer Placeholder 3">
            <a:extLst>
              <a:ext uri="{FF2B5EF4-FFF2-40B4-BE49-F238E27FC236}">
                <a16:creationId xmlns:a16="http://schemas.microsoft.com/office/drawing/2014/main" id="{180C92DA-7C07-4551-B1BC-13B5838D8DF1}"/>
              </a:ext>
            </a:extLst>
          </p:cNvPr>
          <p:cNvSpPr>
            <a:spLocks noGrp="1"/>
          </p:cNvSpPr>
          <p:nvPr>
            <p:ph type="ftr" sz="quarter" idx="11"/>
          </p:nvPr>
        </p:nvSpPr>
        <p:spPr/>
        <p:txBody>
          <a:bodyPr/>
          <a:lstStyle/>
          <a:p>
            <a:r>
              <a:rPr lang="en-US" smtClean="0"/>
              <a:t>C. Aidala, UMich, September 11, 2019</a:t>
            </a:r>
            <a:endParaRPr lang="en-US"/>
          </a:p>
        </p:txBody>
      </p:sp>
      <p:sp>
        <p:nvSpPr>
          <p:cNvPr id="5" name="Slide Number Placeholder 4">
            <a:extLst>
              <a:ext uri="{FF2B5EF4-FFF2-40B4-BE49-F238E27FC236}">
                <a16:creationId xmlns:a16="http://schemas.microsoft.com/office/drawing/2014/main" id="{7E670781-5106-4A81-9315-4D215B949E58}"/>
              </a:ext>
            </a:extLst>
          </p:cNvPr>
          <p:cNvSpPr>
            <a:spLocks noGrp="1"/>
          </p:cNvSpPr>
          <p:nvPr>
            <p:ph type="sldNum" sz="quarter" idx="12"/>
          </p:nvPr>
        </p:nvSpPr>
        <p:spPr/>
        <p:txBody>
          <a:bodyPr/>
          <a:lstStyle/>
          <a:p>
            <a:fld id="{934E83B7-D982-4FD7-A0FA-8E7100A1152D}" type="slidenum">
              <a:rPr lang="en-US" smtClean="0"/>
              <a:t>67</a:t>
            </a:fld>
            <a:endParaRPr lang="en-US"/>
          </a:p>
        </p:txBody>
      </p:sp>
    </p:spTree>
    <p:extLst>
      <p:ext uri="{BB962C8B-B14F-4D97-AF65-F5344CB8AC3E}">
        <p14:creationId xmlns:p14="http://schemas.microsoft.com/office/powerpoint/2010/main" val="17759634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508197E-441C-479C-9B4E-74AA8F271F09}"/>
                  </a:ext>
                </a:extLst>
              </p:cNvPr>
              <p:cNvGraphicFramePr>
                <a:graphicFrameLocks noGrp="1"/>
              </p:cNvGraphicFramePr>
              <p:nvPr/>
            </p:nvGraphicFramePr>
            <p:xfrm>
              <a:off x="300522" y="1176716"/>
              <a:ext cx="4233747" cy="2715006"/>
            </p:xfrm>
            <a:graphic>
              <a:graphicData uri="http://schemas.openxmlformats.org/drawingml/2006/table">
                <a:tbl>
                  <a:tblPr firstRow="1" bandRow="1">
                    <a:tableStyleId>{5C22544A-7EE6-4342-B048-85BDC9FD1C3A}</a:tableStyleId>
                  </a:tblPr>
                  <a:tblGrid>
                    <a:gridCol w="342277">
                      <a:extLst>
                        <a:ext uri="{9D8B030D-6E8A-4147-A177-3AD203B41FA5}">
                          <a16:colId xmlns:a16="http://schemas.microsoft.com/office/drawing/2014/main" val="3244629165"/>
                        </a:ext>
                      </a:extLst>
                    </a:gridCol>
                    <a:gridCol w="342277">
                      <a:extLst>
                        <a:ext uri="{9D8B030D-6E8A-4147-A177-3AD203B41FA5}">
                          <a16:colId xmlns:a16="http://schemas.microsoft.com/office/drawing/2014/main" val="2384728520"/>
                        </a:ext>
                      </a:extLst>
                    </a:gridCol>
                    <a:gridCol w="342277">
                      <a:extLst>
                        <a:ext uri="{9D8B030D-6E8A-4147-A177-3AD203B41FA5}">
                          <a16:colId xmlns:a16="http://schemas.microsoft.com/office/drawing/2014/main" val="3585965069"/>
                        </a:ext>
                      </a:extLst>
                    </a:gridCol>
                    <a:gridCol w="342277">
                      <a:extLst>
                        <a:ext uri="{9D8B030D-6E8A-4147-A177-3AD203B41FA5}">
                          <a16:colId xmlns:a16="http://schemas.microsoft.com/office/drawing/2014/main" val="1755852268"/>
                        </a:ext>
                      </a:extLst>
                    </a:gridCol>
                    <a:gridCol w="1303657">
                      <a:extLst>
                        <a:ext uri="{9D8B030D-6E8A-4147-A177-3AD203B41FA5}">
                          <a16:colId xmlns:a16="http://schemas.microsoft.com/office/drawing/2014/main" val="570807982"/>
                        </a:ext>
                      </a:extLst>
                    </a:gridCol>
                    <a:gridCol w="1303657">
                      <a:extLst>
                        <a:ext uri="{9D8B030D-6E8A-4147-A177-3AD203B41FA5}">
                          <a16:colId xmlns:a16="http://schemas.microsoft.com/office/drawing/2014/main" val="2236752928"/>
                        </a:ext>
                      </a:extLst>
                    </a:gridCol>
                    <a:gridCol w="257325">
                      <a:extLst>
                        <a:ext uri="{9D8B030D-6E8A-4147-A177-3AD203B41FA5}">
                          <a16:colId xmlns:a16="http://schemas.microsoft.com/office/drawing/2014/main" val="1753003395"/>
                        </a:ext>
                      </a:extLst>
                    </a:gridCol>
                  </a:tblGrid>
                  <a:tr h="387858">
                    <a:tc gridSpan="4">
                      <a:txBody>
                        <a:bodyPr/>
                        <a:lstStyle/>
                        <a:p>
                          <a:pPr algn="ctr"/>
                          <a:r>
                            <a:rPr lang="en-US" sz="1400" dirty="0"/>
                            <a:t>Basis</a:t>
                          </a:r>
                          <a:r>
                            <a:rPr lang="en-US" sz="1400" baseline="0" dirty="0"/>
                            <a:t> </a:t>
                          </a:r>
                          <a:r>
                            <a:rPr lang="en-US" sz="1400" dirty="0"/>
                            <a:t> </a:t>
                          </a:r>
                          <a14:m>
                            <m:oMath xmlns:m="http://schemas.openxmlformats.org/officeDocument/2006/math">
                              <m:r>
                                <a:rPr lang="en-US" sz="1400" b="1" i="1" smtClean="0">
                                  <a:latin typeface="Cambria Math" panose="02040503050406030204" pitchFamily="18" charset="0"/>
                                  <a:ea typeface="Cambria Math" panose="02040503050406030204" pitchFamily="18" charset="0"/>
                                </a:rPr>
                                <m:t>𝓑</m:t>
                              </m:r>
                            </m:oMath>
                          </a14:m>
                          <a:endParaRPr lang="en-US" sz="1400" dirty="0"/>
                        </a:p>
                      </a:txBody>
                      <a:tcPr marL="68580" marR="68580" marT="34290" marB="34290"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sz="1400" dirty="0"/>
                            <a:t>Verifiable statements </a:t>
                          </a:r>
                          <a:r>
                            <a:rPr lang="en-US" sz="1400" baseline="0" dirty="0"/>
                            <a:t> </a:t>
                          </a:r>
                          <a:r>
                            <a:rPr lang="en-US" sz="1400" dirty="0"/>
                            <a:t>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𝓓</m:t>
                                  </m:r>
                                </m:e>
                                <m:sub>
                                  <m:r>
                                    <a:rPr lang="en-US" sz="1400" b="1" i="1" smtClean="0">
                                      <a:latin typeface="Cambria Math" panose="02040503050406030204" pitchFamily="18" charset="0"/>
                                      <a:ea typeface="Cambria Math" panose="02040503050406030204" pitchFamily="18" charset="0"/>
                                    </a:rPr>
                                    <m:t>𝑿</m:t>
                                  </m:r>
                                </m:sub>
                              </m:sSub>
                            </m:oMath>
                          </a14:m>
                          <a:endParaRPr lang="en-US" sz="1400" dirty="0"/>
                        </a:p>
                      </a:txBody>
                      <a:tcPr marL="68580" marR="68580" marT="34290" marB="34290"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07141971"/>
                      </a:ext>
                    </a:extLst>
                  </a:tr>
                  <a:tr h="387858">
                    <a:tc>
                      <a:txBody>
                        <a:bodyPr/>
                        <a:lstStyle/>
                        <a:p>
                          <a:pPr algn="ctr"/>
                          <a14:m>
                            <m:oMathPara xmlns:m="http://schemas.openxmlformats.org/officeDocument/2006/math">
                              <m:oMathParaPr>
                                <m:jc m:val="center"/>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𝟏</m:t>
                                    </m:r>
                                  </m:sub>
                                </m:sSub>
                              </m:oMath>
                            </m:oMathPara>
                          </a14:m>
                          <a:endParaRPr lang="en-US" sz="1400" dirty="0"/>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𝟐</m:t>
                                    </m:r>
                                  </m:sub>
                                </m:sSub>
                              </m:oMath>
                            </m:oMathPara>
                          </a14:m>
                          <a:endParaRPr lang="en-US" sz="1400" dirty="0"/>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𝟑</m:t>
                                    </m:r>
                                  </m:sub>
                                </m:sSub>
                              </m:oMath>
                            </m:oMathPara>
                          </a14:m>
                          <a:endParaRPr lang="en-US" sz="1400" dirty="0"/>
                        </a:p>
                      </a:txBody>
                      <a:tcPr marL="68580" marR="68580" marT="34290" marB="34290" anchor="ctr"/>
                    </a:tc>
                    <a:tc>
                      <a:txBody>
                        <a:bodyPr/>
                        <a:lstStyle/>
                        <a:p>
                          <a:pPr algn="ctr"/>
                          <a:r>
                            <a:rPr lang="en-US" sz="1400" dirty="0"/>
                            <a:t>…</a:t>
                          </a:r>
                        </a:p>
                      </a:txBody>
                      <a:tcPr marL="68580" marR="68580" marT="34290" marB="34290" anchor="ctr"/>
                    </a:tc>
                    <a:tc>
                      <a:txBody>
                        <a:bodyPr/>
                        <a:lstStyle/>
                        <a:p>
                          <a:pPr algn="ctr"/>
                          <a14:m>
                            <m:oMathPara xmlns:m="http://schemas.openxmlformats.org/officeDocument/2006/math">
                              <m:oMathParaPr>
                                <m:jc m:val="center"/>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𝒔</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𝟐</m:t>
                                    </m:r>
                                  </m:sub>
                                </m:sSub>
                              </m:oMath>
                            </m:oMathPara>
                          </a14:m>
                          <a:endParaRPr lang="en-US" sz="1400" dirty="0"/>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𝒔</m:t>
                                    </m:r>
                                  </m:e>
                                  <m:sub>
                                    <m:r>
                                      <a:rPr lang="en-US" sz="1400" b="1" i="1" smtClean="0">
                                        <a:latin typeface="Cambria Math" panose="02040503050406030204" pitchFamily="18" charset="0"/>
                                      </a:rPr>
                                      <m:t>𝟐</m:t>
                                    </m:r>
                                  </m:sub>
                                </m:sSub>
                                <m:r>
                                  <a:rPr lang="en-US" sz="1400" b="1" i="1" smtClean="0">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𝒆</m:t>
                                    </m:r>
                                  </m:e>
                                  <m:sub>
                                    <m:r>
                                      <a:rPr lang="en-US" sz="1400" b="1" i="1" smtClean="0">
                                        <a:latin typeface="Cambria Math" panose="02040503050406030204" pitchFamily="18" charset="0"/>
                                      </a:rPr>
                                      <m:t>𝟑</m:t>
                                    </m:r>
                                  </m:sub>
                                </m:sSub>
                              </m:oMath>
                            </m:oMathPara>
                          </a14:m>
                          <a:endParaRPr lang="en-US" sz="1400" dirty="0"/>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3813235112"/>
                      </a:ext>
                    </a:extLst>
                  </a:tr>
                  <a:tr h="387858">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551770873"/>
                      </a:ext>
                    </a:extLst>
                  </a:tr>
                  <a:tr h="387858">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386243862"/>
                      </a:ext>
                    </a:extLst>
                  </a:tr>
                  <a:tr h="387858">
                    <a:tc>
                      <a:txBody>
                        <a:bodyPr/>
                        <a:lstStyle/>
                        <a:p>
                          <a:pPr algn="ctr"/>
                          <a:r>
                            <a:rPr lang="en-US" sz="1400" dirty="0"/>
                            <a:t>F</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016302653"/>
                      </a:ext>
                    </a:extLst>
                  </a:tr>
                  <a:tr h="387858">
                    <a:tc>
                      <a:txBody>
                        <a:bodyPr/>
                        <a:lstStyle/>
                        <a:p>
                          <a:pPr algn="ctr"/>
                          <a:r>
                            <a:rPr lang="en-US" sz="1400" dirty="0"/>
                            <a:t>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3943254632"/>
                      </a:ext>
                    </a:extLst>
                  </a:tr>
                  <a:tr h="387858">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77403951"/>
                      </a:ext>
                    </a:extLst>
                  </a:tr>
                </a:tbl>
              </a:graphicData>
            </a:graphic>
          </p:graphicFrame>
        </mc:Choice>
        <mc:Fallback xmlns="">
          <p:graphicFrame>
            <p:nvGraphicFramePr>
              <p:cNvPr id="5" name="Table 4">
                <a:extLst>
                  <a:ext uri="{FF2B5EF4-FFF2-40B4-BE49-F238E27FC236}">
                    <a16:creationId xmlns:a16="http://schemas.microsoft.com/office/drawing/2014/main" id="{2508197E-441C-479C-9B4E-74AA8F271F09}"/>
                  </a:ext>
                </a:extLst>
              </p:cNvPr>
              <p:cNvGraphicFramePr>
                <a:graphicFrameLocks noGrp="1"/>
              </p:cNvGraphicFramePr>
              <p:nvPr/>
            </p:nvGraphicFramePr>
            <p:xfrm>
              <a:off x="300522" y="1176716"/>
              <a:ext cx="4233747" cy="2715006"/>
            </p:xfrm>
            <a:graphic>
              <a:graphicData uri="http://schemas.openxmlformats.org/drawingml/2006/table">
                <a:tbl>
                  <a:tblPr firstRow="1" bandRow="1">
                    <a:tableStyleId>{5C22544A-7EE6-4342-B048-85BDC9FD1C3A}</a:tableStyleId>
                  </a:tblPr>
                  <a:tblGrid>
                    <a:gridCol w="342277">
                      <a:extLst>
                        <a:ext uri="{9D8B030D-6E8A-4147-A177-3AD203B41FA5}">
                          <a16:colId xmlns:a16="http://schemas.microsoft.com/office/drawing/2014/main" val="3244629165"/>
                        </a:ext>
                      </a:extLst>
                    </a:gridCol>
                    <a:gridCol w="342277">
                      <a:extLst>
                        <a:ext uri="{9D8B030D-6E8A-4147-A177-3AD203B41FA5}">
                          <a16:colId xmlns:a16="http://schemas.microsoft.com/office/drawing/2014/main" val="2384728520"/>
                        </a:ext>
                      </a:extLst>
                    </a:gridCol>
                    <a:gridCol w="342277">
                      <a:extLst>
                        <a:ext uri="{9D8B030D-6E8A-4147-A177-3AD203B41FA5}">
                          <a16:colId xmlns:a16="http://schemas.microsoft.com/office/drawing/2014/main" val="3585965069"/>
                        </a:ext>
                      </a:extLst>
                    </a:gridCol>
                    <a:gridCol w="342277">
                      <a:extLst>
                        <a:ext uri="{9D8B030D-6E8A-4147-A177-3AD203B41FA5}">
                          <a16:colId xmlns:a16="http://schemas.microsoft.com/office/drawing/2014/main" val="1755852268"/>
                        </a:ext>
                      </a:extLst>
                    </a:gridCol>
                    <a:gridCol w="1303657">
                      <a:extLst>
                        <a:ext uri="{9D8B030D-6E8A-4147-A177-3AD203B41FA5}">
                          <a16:colId xmlns:a16="http://schemas.microsoft.com/office/drawing/2014/main" val="570807982"/>
                        </a:ext>
                      </a:extLst>
                    </a:gridCol>
                    <a:gridCol w="1303657">
                      <a:extLst>
                        <a:ext uri="{9D8B030D-6E8A-4147-A177-3AD203B41FA5}">
                          <a16:colId xmlns:a16="http://schemas.microsoft.com/office/drawing/2014/main" val="2236752928"/>
                        </a:ext>
                      </a:extLst>
                    </a:gridCol>
                    <a:gridCol w="257325">
                      <a:extLst>
                        <a:ext uri="{9D8B030D-6E8A-4147-A177-3AD203B41FA5}">
                          <a16:colId xmlns:a16="http://schemas.microsoft.com/office/drawing/2014/main" val="1753003395"/>
                        </a:ext>
                      </a:extLst>
                    </a:gridCol>
                  </a:tblGrid>
                  <a:tr h="387858">
                    <a:tc gridSpan="4">
                      <a:txBody>
                        <a:bodyPr/>
                        <a:lstStyle/>
                        <a:p>
                          <a:endParaRPr lang="en-US"/>
                        </a:p>
                      </a:txBody>
                      <a:tcPr marL="68580" marR="68580" marT="34290" marB="34290" anchor="ctr">
                        <a:blipFill>
                          <a:blip r:embed="rId2"/>
                          <a:stretch>
                            <a:fillRect l="-444" t="-3125" r="-210667" b="-601563"/>
                          </a:stretch>
                        </a:blip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gridSpan="3">
                      <a:txBody>
                        <a:bodyPr/>
                        <a:lstStyle/>
                        <a:p>
                          <a:endParaRPr lang="en-US"/>
                        </a:p>
                      </a:txBody>
                      <a:tcPr marL="68580" marR="68580" marT="34290" marB="34290" anchor="ctr">
                        <a:blipFill>
                          <a:blip r:embed="rId2"/>
                          <a:stretch>
                            <a:fillRect l="-48085" t="-3125" r="-851" b="-601563"/>
                          </a:stretch>
                        </a:blip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07141971"/>
                      </a:ext>
                    </a:extLst>
                  </a:tr>
                  <a:tr h="387858">
                    <a:tc>
                      <a:txBody>
                        <a:bodyPr/>
                        <a:lstStyle/>
                        <a:p>
                          <a:endParaRPr lang="en-US"/>
                        </a:p>
                      </a:txBody>
                      <a:tcPr marL="68580" marR="68580" marT="34290" marB="34290" anchor="ctr">
                        <a:blipFill>
                          <a:blip r:embed="rId2"/>
                          <a:stretch>
                            <a:fillRect l="-1786" t="-104762" r="-1148214" b="-511111"/>
                          </a:stretch>
                        </a:blipFill>
                      </a:tcPr>
                    </a:tc>
                    <a:tc>
                      <a:txBody>
                        <a:bodyPr/>
                        <a:lstStyle/>
                        <a:p>
                          <a:endParaRPr lang="en-US"/>
                        </a:p>
                      </a:txBody>
                      <a:tcPr marL="68580" marR="68580" marT="34290" marB="34290" anchor="ctr">
                        <a:blipFill>
                          <a:blip r:embed="rId2"/>
                          <a:stretch>
                            <a:fillRect l="-101786" t="-104762" r="-1048214" b="-511111"/>
                          </a:stretch>
                        </a:blipFill>
                      </a:tcPr>
                    </a:tc>
                    <a:tc>
                      <a:txBody>
                        <a:bodyPr/>
                        <a:lstStyle/>
                        <a:p>
                          <a:endParaRPr lang="en-US"/>
                        </a:p>
                      </a:txBody>
                      <a:tcPr marL="68580" marR="68580" marT="34290" marB="34290" anchor="ctr">
                        <a:blipFill>
                          <a:blip r:embed="rId2"/>
                          <a:stretch>
                            <a:fillRect l="-198246" t="-104762" r="-929825" b="-511111"/>
                          </a:stretch>
                        </a:blipFill>
                      </a:tcPr>
                    </a:tc>
                    <a:tc>
                      <a:txBody>
                        <a:bodyPr/>
                        <a:lstStyle/>
                        <a:p>
                          <a:pPr algn="ctr"/>
                          <a:r>
                            <a:rPr lang="en-US" sz="1400" dirty="0"/>
                            <a:t>…</a:t>
                          </a:r>
                        </a:p>
                      </a:txBody>
                      <a:tcPr marL="68580" marR="68580" marT="34290" marB="34290" anchor="ctr"/>
                    </a:tc>
                    <a:tc>
                      <a:txBody>
                        <a:bodyPr/>
                        <a:lstStyle/>
                        <a:p>
                          <a:endParaRPr lang="en-US"/>
                        </a:p>
                      </a:txBody>
                      <a:tcPr marL="68580" marR="68580" marT="34290" marB="34290" anchor="ctr">
                        <a:blipFill>
                          <a:blip r:embed="rId2"/>
                          <a:stretch>
                            <a:fillRect l="-105607" t="-104762" r="-121495" b="-511111"/>
                          </a:stretch>
                        </a:blipFill>
                      </a:tcPr>
                    </a:tc>
                    <a:tc>
                      <a:txBody>
                        <a:bodyPr/>
                        <a:lstStyle/>
                        <a:p>
                          <a:endParaRPr lang="en-US"/>
                        </a:p>
                      </a:txBody>
                      <a:tcPr marL="68580" marR="68580" marT="34290" marB="34290" anchor="ctr">
                        <a:blipFill>
                          <a:blip r:embed="rId2"/>
                          <a:stretch>
                            <a:fillRect l="-205607" t="-104762" r="-21495" b="-511111"/>
                          </a:stretch>
                        </a:blipFill>
                      </a:tcPr>
                    </a:tc>
                    <a:tc>
                      <a:txBody>
                        <a:bodyPr/>
                        <a:lstStyle/>
                        <a:p>
                          <a:pPr algn="ctr"/>
                          <a:r>
                            <a:rPr lang="en-US" sz="1400" dirty="0"/>
                            <a:t>…</a:t>
                          </a:r>
                        </a:p>
                      </a:txBody>
                      <a:tcPr marL="68580" marR="68580" marT="34290" marB="34290" anchor="ctr"/>
                    </a:tc>
                    <a:extLst>
                      <a:ext uri="{0D108BD9-81ED-4DB2-BD59-A6C34878D82A}">
                        <a16:rowId xmlns:a16="http://schemas.microsoft.com/office/drawing/2014/main" val="3813235112"/>
                      </a:ext>
                    </a:extLst>
                  </a:tr>
                  <a:tr h="387858">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551770873"/>
                      </a:ext>
                    </a:extLst>
                  </a:tr>
                  <a:tr h="387858">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386243862"/>
                      </a:ext>
                    </a:extLst>
                  </a:tr>
                  <a:tr h="387858">
                    <a:tc>
                      <a:txBody>
                        <a:bodyPr/>
                        <a:lstStyle/>
                        <a:p>
                          <a:pPr algn="ctr"/>
                          <a:r>
                            <a:rPr lang="en-US" sz="1400" dirty="0"/>
                            <a:t>F</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016302653"/>
                      </a:ext>
                    </a:extLst>
                  </a:tr>
                  <a:tr h="387858">
                    <a:tc>
                      <a:txBody>
                        <a:bodyPr/>
                        <a:lstStyle/>
                        <a:p>
                          <a:pPr algn="ctr"/>
                          <a:r>
                            <a:rPr lang="en-US" sz="1400" dirty="0"/>
                            <a:t>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T</a:t>
                          </a:r>
                        </a:p>
                      </a:txBody>
                      <a:tcPr marL="68580" marR="68580" marT="34290" marB="34290" anchor="ctr"/>
                    </a:tc>
                    <a:tc>
                      <a:txBody>
                        <a:bodyPr/>
                        <a:lstStyle/>
                        <a:p>
                          <a:pPr algn="ctr"/>
                          <a:r>
                            <a:rPr lang="en-US" sz="1400" dirty="0"/>
                            <a:t>F</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3943254632"/>
                      </a:ext>
                    </a:extLst>
                  </a:tr>
                  <a:tr h="387858">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a:t>
                          </a:r>
                        </a:p>
                      </a:txBody>
                      <a:tcPr marL="68580" marR="68580" marT="34290" marB="34290" anchor="ctr"/>
                    </a:tc>
                    <a:extLst>
                      <a:ext uri="{0D108BD9-81ED-4DB2-BD59-A6C34878D82A}">
                        <a16:rowId xmlns:a16="http://schemas.microsoft.com/office/drawing/2014/main" val="177403951"/>
                      </a:ext>
                    </a:extLst>
                  </a:tr>
                </a:tbl>
              </a:graphicData>
            </a:graphic>
          </p:graphicFrame>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B33C971-CB3B-482F-830E-B2F9022F1BAF}"/>
                  </a:ext>
                </a:extLst>
              </p:cNvPr>
              <p:cNvSpPr/>
              <p:nvPr/>
            </p:nvSpPr>
            <p:spPr>
              <a:xfrm>
                <a:off x="4598185" y="1934732"/>
                <a:ext cx="511625" cy="1956990"/>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50" b="1" dirty="0"/>
                  <a:t>Possibilities</a:t>
                </a:r>
                <a:r>
                  <a:rPr lang="en-US" sz="1350" dirty="0"/>
                  <a:t>  </a:t>
                </a:r>
                <a14:m>
                  <m:oMath xmlns:m="http://schemas.openxmlformats.org/officeDocument/2006/math">
                    <m:r>
                      <a:rPr lang="en-US" sz="1350" b="1" i="1">
                        <a:latin typeface="Cambria Math" panose="02040503050406030204" pitchFamily="18" charset="0"/>
                        <a:ea typeface="Cambria Math" panose="02040503050406030204" pitchFamily="18" charset="0"/>
                      </a:rPr>
                      <m:t>𝑿</m:t>
                    </m:r>
                  </m:oMath>
                </a14:m>
                <a:r>
                  <a:rPr lang="en-US" sz="1350" dirty="0"/>
                  <a:t> </a:t>
                </a:r>
              </a:p>
            </p:txBody>
          </p:sp>
        </mc:Choice>
        <mc:Fallback xmlns="">
          <p:sp>
            <p:nvSpPr>
              <p:cNvPr id="38" name="Rectangle 37">
                <a:extLst>
                  <a:ext uri="{FF2B5EF4-FFF2-40B4-BE49-F238E27FC236}">
                    <a16:creationId xmlns:a16="http://schemas.microsoft.com/office/drawing/2014/main" id="{BB33C971-CB3B-482F-830E-B2F9022F1BAF}"/>
                  </a:ext>
                </a:extLst>
              </p:cNvPr>
              <p:cNvSpPr>
                <a:spLocks noRot="1" noChangeAspect="1" noMove="1" noResize="1" noEditPoints="1" noAdjustHandles="1" noChangeArrowheads="1" noChangeShapeType="1" noTextEdit="1"/>
              </p:cNvSpPr>
              <p:nvPr/>
            </p:nvSpPr>
            <p:spPr>
              <a:xfrm>
                <a:off x="4598185" y="1934732"/>
                <a:ext cx="511625" cy="1956990"/>
              </a:xfrm>
              <a:prstGeom prst="rect">
                <a:avLst/>
              </a:prstGeom>
              <a:blipFill>
                <a:blip r:embed="rId3"/>
                <a:stretch>
                  <a:fillRect/>
                </a:stretch>
              </a:blipFill>
              <a:ln w="38100">
                <a:solidFill>
                  <a:schemeClr val="bg1"/>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BF961B6-EF0A-4DB7-95D8-B16C78FB6C64}"/>
              </a:ext>
            </a:extLst>
          </p:cNvPr>
          <p:cNvGrpSpPr/>
          <p:nvPr/>
        </p:nvGrpSpPr>
        <p:grpSpPr>
          <a:xfrm>
            <a:off x="372862" y="3161259"/>
            <a:ext cx="4108142" cy="290146"/>
            <a:chOff x="402336" y="3622431"/>
            <a:chExt cx="7809679" cy="386861"/>
          </a:xfrm>
        </p:grpSpPr>
        <p:cxnSp>
          <p:nvCxnSpPr>
            <p:cNvPr id="3" name="Straight Connector 2">
              <a:extLst>
                <a:ext uri="{FF2B5EF4-FFF2-40B4-BE49-F238E27FC236}">
                  <a16:creationId xmlns:a16="http://schemas.microsoft.com/office/drawing/2014/main" id="{6944B2F2-FD22-4A2A-9A76-2CBAB73B2D81}"/>
                </a:ext>
              </a:extLst>
            </p:cNvPr>
            <p:cNvCxnSpPr/>
            <p:nvPr/>
          </p:nvCxnSpPr>
          <p:spPr>
            <a:xfrm>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EADD33-7308-4745-99CB-73297F185879}"/>
                </a:ext>
              </a:extLst>
            </p:cNvPr>
            <p:cNvCxnSpPr>
              <a:cxnSpLocks/>
            </p:cNvCxnSpPr>
            <p:nvPr/>
          </p:nvCxnSpPr>
          <p:spPr>
            <a:xfrm flipV="1">
              <a:off x="402336" y="3622431"/>
              <a:ext cx="7809679" cy="386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45FDF65-5167-4457-B61C-FA828C92FD6C}"/>
              </a:ext>
            </a:extLst>
          </p:cNvPr>
          <p:cNvSpPr txBox="1"/>
          <p:nvPr/>
        </p:nvSpPr>
        <p:spPr>
          <a:xfrm>
            <a:off x="5280528" y="1070181"/>
            <a:ext cx="3714772" cy="715581"/>
          </a:xfrm>
          <a:prstGeom prst="rect">
            <a:avLst/>
          </a:prstGeom>
          <a:noFill/>
        </p:spPr>
        <p:txBody>
          <a:bodyPr wrap="square" rtlCol="0">
            <a:spAutoFit/>
          </a:bodyPr>
          <a:lstStyle/>
          <a:p>
            <a:r>
              <a:rPr lang="en-US" sz="1350" dirty="0">
                <a:solidFill>
                  <a:srgbClr val="FFFFCC"/>
                </a:solidFill>
              </a:rPr>
              <a:t>Start with a countable set of verifiable statements (the most we can test experimentally). We call this a basis.</a:t>
            </a:r>
          </a:p>
        </p:txBody>
      </p:sp>
      <p:sp>
        <p:nvSpPr>
          <p:cNvPr id="16" name="TextBox 15">
            <a:extLst>
              <a:ext uri="{FF2B5EF4-FFF2-40B4-BE49-F238E27FC236}">
                <a16:creationId xmlns:a16="http://schemas.microsoft.com/office/drawing/2014/main" id="{DEA55D18-6F79-4E98-869C-1FEE53FD8ECC}"/>
              </a:ext>
            </a:extLst>
          </p:cNvPr>
          <p:cNvSpPr txBox="1"/>
          <p:nvPr/>
        </p:nvSpPr>
        <p:spPr>
          <a:xfrm>
            <a:off x="5280528" y="1946776"/>
            <a:ext cx="3714772" cy="923330"/>
          </a:xfrm>
          <a:prstGeom prst="rect">
            <a:avLst/>
          </a:prstGeom>
          <a:noFill/>
        </p:spPr>
        <p:txBody>
          <a:bodyPr wrap="square" rtlCol="0">
            <a:spAutoFit/>
          </a:bodyPr>
          <a:lstStyle/>
          <a:p>
            <a:r>
              <a:rPr lang="en-US" sz="1350" dirty="0">
                <a:solidFill>
                  <a:srgbClr val="FFFFCC"/>
                </a:solidFill>
              </a:rPr>
              <a:t>Construct all verifiable statements that can be verified from the basis (close under finite conjunction and countable disjunction). We call this an experimental domain</a:t>
            </a:r>
          </a:p>
        </p:txBody>
      </p:sp>
      <p:sp>
        <p:nvSpPr>
          <p:cNvPr id="17" name="TextBox 16">
            <a:extLst>
              <a:ext uri="{FF2B5EF4-FFF2-40B4-BE49-F238E27FC236}">
                <a16:creationId xmlns:a16="http://schemas.microsoft.com/office/drawing/2014/main" id="{F989FA91-46BC-4D6E-AB76-2F3636E05B62}"/>
              </a:ext>
            </a:extLst>
          </p:cNvPr>
          <p:cNvSpPr txBox="1"/>
          <p:nvPr/>
        </p:nvSpPr>
        <p:spPr>
          <a:xfrm>
            <a:off x="5280528" y="3031120"/>
            <a:ext cx="3714772" cy="507831"/>
          </a:xfrm>
          <a:prstGeom prst="rect">
            <a:avLst/>
          </a:prstGeom>
          <a:noFill/>
        </p:spPr>
        <p:txBody>
          <a:bodyPr wrap="square" rtlCol="0">
            <a:spAutoFit/>
          </a:bodyPr>
          <a:lstStyle/>
          <a:p>
            <a:r>
              <a:rPr lang="en-US" sz="1350" dirty="0">
                <a:solidFill>
                  <a:srgbClr val="FFFFCC"/>
                </a:solidFill>
              </a:rPr>
              <a:t>Consider all truth assignments: it is sufficient to assign the basis</a:t>
            </a:r>
          </a:p>
        </p:txBody>
      </p:sp>
      <p:sp>
        <p:nvSpPr>
          <p:cNvPr id="19" name="TextBox 18">
            <a:extLst>
              <a:ext uri="{FF2B5EF4-FFF2-40B4-BE49-F238E27FC236}">
                <a16:creationId xmlns:a16="http://schemas.microsoft.com/office/drawing/2014/main" id="{62F7082F-E92A-459B-8293-75205242A108}"/>
              </a:ext>
            </a:extLst>
          </p:cNvPr>
          <p:cNvSpPr txBox="1"/>
          <p:nvPr/>
        </p:nvSpPr>
        <p:spPr>
          <a:xfrm>
            <a:off x="5280528" y="4426826"/>
            <a:ext cx="3714772" cy="715581"/>
          </a:xfrm>
          <a:prstGeom prst="rect">
            <a:avLst/>
          </a:prstGeom>
          <a:noFill/>
        </p:spPr>
        <p:txBody>
          <a:bodyPr wrap="square" rtlCol="0">
            <a:spAutoFit/>
          </a:bodyPr>
          <a:lstStyle/>
          <a:p>
            <a:r>
              <a:rPr lang="en-US" sz="1350" dirty="0">
                <a:solidFill>
                  <a:srgbClr val="FFFFCC"/>
                </a:solidFill>
              </a:rPr>
              <a:t>We call the remaining lines the set of possibilities for the experimental domain (what can be found experimentally) </a:t>
            </a:r>
          </a:p>
        </p:txBody>
      </p:sp>
      <p:sp>
        <p:nvSpPr>
          <p:cNvPr id="20" name="TextBox 19">
            <a:extLst>
              <a:ext uri="{FF2B5EF4-FFF2-40B4-BE49-F238E27FC236}">
                <a16:creationId xmlns:a16="http://schemas.microsoft.com/office/drawing/2014/main" id="{C31A92B5-318E-4C0B-83FA-AF8AD182010C}"/>
              </a:ext>
            </a:extLst>
          </p:cNvPr>
          <p:cNvSpPr txBox="1"/>
          <p:nvPr/>
        </p:nvSpPr>
        <p:spPr>
          <a:xfrm>
            <a:off x="5280528" y="5361434"/>
            <a:ext cx="3714772" cy="507831"/>
          </a:xfrm>
          <a:prstGeom prst="rect">
            <a:avLst/>
          </a:prstGeom>
          <a:noFill/>
        </p:spPr>
        <p:txBody>
          <a:bodyPr wrap="square" rtlCol="0">
            <a:spAutoFit/>
          </a:bodyPr>
          <a:lstStyle/>
          <a:p>
            <a:r>
              <a:rPr lang="en-US" sz="1350" dirty="0">
                <a:solidFill>
                  <a:srgbClr val="FFFFCC"/>
                </a:solidFill>
              </a:rPr>
              <a:t>Each verifiable statement corresponds to a set of possibilities in which the statement is true.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C84937-86BE-4D35-97B0-F14A40406800}"/>
                  </a:ext>
                </a:extLst>
              </p:cNvPr>
              <p:cNvSpPr txBox="1"/>
              <p:nvPr/>
            </p:nvSpPr>
            <p:spPr>
              <a:xfrm>
                <a:off x="300522" y="4288327"/>
                <a:ext cx="4297663" cy="507831"/>
              </a:xfrm>
              <a:prstGeom prst="rect">
                <a:avLst/>
              </a:prstGeom>
              <a:noFill/>
            </p:spPr>
            <p:txBody>
              <a:bodyPr wrap="square" rtlCol="0">
                <a:spAutoFit/>
              </a:bodyPr>
              <a:lstStyle/>
              <a:p>
                <a:r>
                  <a:rPr lang="en-US" sz="1350" b="1" dirty="0">
                    <a:solidFill>
                      <a:srgbClr val="00B050"/>
                    </a:solidFill>
                  </a:rPr>
                  <a:t>The experimental domain </a:t>
                </a:r>
                <a14:m>
                  <m:oMath xmlns:m="http://schemas.openxmlformats.org/officeDocument/2006/math">
                    <m:sSub>
                      <m:sSubPr>
                        <m:ctrlPr>
                          <a:rPr lang="en-US" sz="1350" b="1" i="1">
                            <a:solidFill>
                              <a:srgbClr val="00B050"/>
                            </a:solidFill>
                            <a:latin typeface="Cambria Math" panose="02040503050406030204" pitchFamily="18" charset="0"/>
                          </a:rPr>
                        </m:ctrlPr>
                      </m:sSubPr>
                      <m:e>
                        <m:r>
                          <a:rPr lang="en-US" sz="1350" b="1" i="1">
                            <a:solidFill>
                              <a:srgbClr val="00B050"/>
                            </a:solidFill>
                            <a:latin typeface="Cambria Math" panose="02040503050406030204" pitchFamily="18" charset="0"/>
                          </a:rPr>
                          <m:t>𝓓</m:t>
                        </m:r>
                      </m:e>
                      <m:sub>
                        <m:r>
                          <a:rPr lang="en-US" sz="1350" b="1" i="1">
                            <a:solidFill>
                              <a:srgbClr val="00B050"/>
                            </a:solidFill>
                            <a:latin typeface="Cambria Math" panose="02040503050406030204" pitchFamily="18" charset="0"/>
                          </a:rPr>
                          <m:t>𝑿</m:t>
                        </m:r>
                      </m:sub>
                    </m:sSub>
                  </m:oMath>
                </a14:m>
                <a:r>
                  <a:rPr lang="en-US" sz="1350" b="1" dirty="0">
                    <a:solidFill>
                      <a:srgbClr val="00B050"/>
                    </a:solidFill>
                  </a:rPr>
                  <a:t> induces a natural topology on the set of possibilities </a:t>
                </a:r>
                <a14:m>
                  <m:oMath xmlns:m="http://schemas.openxmlformats.org/officeDocument/2006/math">
                    <m:r>
                      <a:rPr lang="en-US" sz="1350" b="1" i="1">
                        <a:solidFill>
                          <a:srgbClr val="00B050"/>
                        </a:solidFill>
                        <a:latin typeface="Cambria Math" panose="02040503050406030204" pitchFamily="18" charset="0"/>
                      </a:rPr>
                      <m:t>𝑿</m:t>
                    </m:r>
                  </m:oMath>
                </a14:m>
                <a:r>
                  <a:rPr lang="en-US" sz="1350" b="1" dirty="0">
                    <a:solidFill>
                      <a:srgbClr val="00B050"/>
                    </a:solidFill>
                  </a:rPr>
                  <a:t> </a:t>
                </a:r>
              </a:p>
            </p:txBody>
          </p:sp>
        </mc:Choice>
        <mc:Fallback xmlns="">
          <p:sp>
            <p:nvSpPr>
              <p:cNvPr id="21" name="TextBox 20">
                <a:extLst>
                  <a:ext uri="{FF2B5EF4-FFF2-40B4-BE49-F238E27FC236}">
                    <a16:creationId xmlns:a16="http://schemas.microsoft.com/office/drawing/2014/main" id="{8CC84937-86BE-4D35-97B0-F14A40406800}"/>
                  </a:ext>
                </a:extLst>
              </p:cNvPr>
              <p:cNvSpPr txBox="1">
                <a:spLocks noRot="1" noChangeAspect="1" noMove="1" noResize="1" noEditPoints="1" noAdjustHandles="1" noChangeArrowheads="1" noChangeShapeType="1" noTextEdit="1"/>
              </p:cNvSpPr>
              <p:nvPr/>
            </p:nvSpPr>
            <p:spPr>
              <a:xfrm>
                <a:off x="300522" y="4288327"/>
                <a:ext cx="4297663" cy="507831"/>
              </a:xfrm>
              <a:prstGeom prst="rect">
                <a:avLst/>
              </a:prstGeom>
              <a:blipFill>
                <a:blip r:embed="rId4"/>
                <a:stretch>
                  <a:fillRect l="-284" t="-1190" b="-1071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6A07899-7603-4A56-B6D5-C69EE85E1EA6}"/>
              </a:ext>
            </a:extLst>
          </p:cNvPr>
          <p:cNvSpPr txBox="1"/>
          <p:nvPr/>
        </p:nvSpPr>
        <p:spPr>
          <a:xfrm>
            <a:off x="300522" y="4986612"/>
            <a:ext cx="4233745" cy="715581"/>
          </a:xfrm>
          <a:prstGeom prst="rect">
            <a:avLst/>
          </a:prstGeom>
          <a:noFill/>
        </p:spPr>
        <p:txBody>
          <a:bodyPr wrap="square" rtlCol="0">
            <a:spAutoFit/>
          </a:bodyPr>
          <a:lstStyle/>
          <a:p>
            <a:r>
              <a:rPr lang="en-US" sz="1350" b="1" dirty="0">
                <a:solidFill>
                  <a:srgbClr val="00B050"/>
                </a:solidFill>
              </a:rPr>
              <a:t>The role of logic (and math) in science is to capture</a:t>
            </a:r>
          </a:p>
          <a:p>
            <a:r>
              <a:rPr lang="en-US" sz="1350" b="1" dirty="0">
                <a:solidFill>
                  <a:srgbClr val="00B050"/>
                </a:solidFill>
              </a:rPr>
              <a:t>what is consistent (i.e. the possibilities) and what is</a:t>
            </a:r>
            <a:br>
              <a:rPr lang="en-US" sz="1350" b="1" dirty="0">
                <a:solidFill>
                  <a:srgbClr val="00B050"/>
                </a:solidFill>
              </a:rPr>
            </a:br>
            <a:r>
              <a:rPr lang="en-US" sz="1350" b="1" dirty="0">
                <a:solidFill>
                  <a:srgbClr val="00B050"/>
                </a:solidFill>
              </a:rPr>
              <a:t>verifiable (i.e. the verifiable statements)</a:t>
            </a:r>
          </a:p>
        </p:txBody>
      </p:sp>
      <p:sp>
        <p:nvSpPr>
          <p:cNvPr id="22" name="TextBox 21">
            <a:extLst>
              <a:ext uri="{FF2B5EF4-FFF2-40B4-BE49-F238E27FC236}">
                <a16:creationId xmlns:a16="http://schemas.microsoft.com/office/drawing/2014/main" id="{3E04621C-C31F-46BC-A1C4-90BBCED89261}"/>
              </a:ext>
            </a:extLst>
          </p:cNvPr>
          <p:cNvSpPr txBox="1"/>
          <p:nvPr/>
        </p:nvSpPr>
        <p:spPr>
          <a:xfrm>
            <a:off x="5280528" y="3699967"/>
            <a:ext cx="3714772" cy="507831"/>
          </a:xfrm>
          <a:prstGeom prst="rect">
            <a:avLst/>
          </a:prstGeom>
          <a:noFill/>
        </p:spPr>
        <p:txBody>
          <a:bodyPr wrap="square" rtlCol="0">
            <a:spAutoFit/>
          </a:bodyPr>
          <a:lstStyle/>
          <a:p>
            <a:r>
              <a:rPr lang="en-US" sz="1350" dirty="0">
                <a:solidFill>
                  <a:srgbClr val="FFFFCC"/>
                </a:solidFill>
              </a:rPr>
              <a:t>Remove truth assignments that are impossible (e.g. the distance is more than 5 and less than 3) </a:t>
            </a:r>
          </a:p>
        </p:txBody>
      </p:sp>
      <p:sp>
        <p:nvSpPr>
          <p:cNvPr id="2" name="Footer Placeholder 1"/>
          <p:cNvSpPr>
            <a:spLocks noGrp="1"/>
          </p:cNvSpPr>
          <p:nvPr>
            <p:ph type="ftr" sz="quarter" idx="11"/>
          </p:nvPr>
        </p:nvSpPr>
        <p:spPr/>
        <p:txBody>
          <a:bodyPr/>
          <a:lstStyle/>
          <a:p>
            <a:r>
              <a:rPr lang="en-US" smtClean="0"/>
              <a:t>C. Aidala, UMich, September 11, 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2997869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4448-853E-4114-AF5D-F72160F22AD9}"/>
              </a:ext>
            </a:extLst>
          </p:cNvPr>
          <p:cNvSpPr>
            <a:spLocks noGrp="1"/>
          </p:cNvSpPr>
          <p:nvPr>
            <p:ph type="title"/>
          </p:nvPr>
        </p:nvSpPr>
        <p:spPr/>
        <p:txBody>
          <a:bodyPr/>
          <a:lstStyle/>
          <a:p>
            <a:r>
              <a:rPr lang="en-US" dirty="0"/>
              <a:t>States and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9D3783-DF5C-4877-BFA9-B506AAC56D61}"/>
                  </a:ext>
                </a:extLst>
              </p:cNvPr>
              <p:cNvSpPr>
                <a:spLocks noGrp="1"/>
              </p:cNvSpPr>
              <p:nvPr>
                <p:ph idx="1"/>
              </p:nvPr>
            </p:nvSpPr>
            <p:spPr/>
            <p:txBody>
              <a:bodyPr>
                <a:normAutofit fontScale="77500" lnSpcReduction="20000"/>
              </a:bodyPr>
              <a:lstStyle/>
              <a:p>
                <a:r>
                  <a:rPr lang="en-US" dirty="0"/>
                  <a:t>The kinematic assumption means that we need to be able to relate state variables (i.e. variables that identify states) with kinematic variables (i.e. variables that identify trajectories)</a:t>
                </a:r>
              </a:p>
              <a:p>
                <a:r>
                  <a:rPr lang="en-US" dirty="0"/>
                  <a:t>That is, we need a one-to-one map between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position and momentum, and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𝑖</m:t>
                        </m:r>
                      </m:sup>
                    </m:sSup>
                    <m:r>
                      <a:rPr lang="en-US" b="0" i="1" smtClean="0">
                        <a:latin typeface="Cambria Math" panose="02040503050406030204" pitchFamily="18" charset="0"/>
                      </a:rPr>
                      <m:t>)</m:t>
                    </m:r>
                  </m:oMath>
                </a14:m>
                <a:r>
                  <a:rPr lang="en-US" dirty="0"/>
                  <a:t>, position and velocity. But this is not enough: we need to be able to express the density in terms of the kinematic variables. Therefore the relationships between the differentials have to be linear.</a:t>
                </a:r>
              </a:p>
              <a:p>
                <a:r>
                  <a:rPr lang="en-US" dirty="0"/>
                  <a:t>For position we choose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a14:m>
                <a:r>
                  <a:rPr lang="en-US" dirty="0"/>
                  <a:t> and </a:t>
                </a:r>
                <a14:m>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a14:m>
                <a:endParaRPr lang="en-US" dirty="0"/>
              </a:p>
              <a:p>
                <a:r>
                  <a:rPr lang="en-US" dirty="0"/>
                  <a:t>For momentum at constant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oMath>
                </a14:m>
                <a:r>
                  <a:rPr lang="en-US" dirty="0"/>
                  <a:t> we must have something of the form </a:t>
                </a:r>
                <a:r>
                  <a:rPr lang="en-US" b="0" i="1" dirty="0">
                    <a:latin typeface="Cambria Math" panose="02040503050406030204" pitchFamily="18" charset="0"/>
                  </a:rPr>
                  <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𝑑𝑣</m:t>
                        </m:r>
                      </m:e>
                      <m:sup>
                        <m:r>
                          <a:rPr lang="en-US" b="0" i="1" smtClean="0">
                            <a:latin typeface="Cambria Math" panose="02040503050406030204" pitchFamily="18" charset="0"/>
                          </a:rPr>
                          <m:t>𝑗</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oMath>
                </a14:m>
                <a:r>
                  <a:rPr lang="en-US" dirty="0"/>
                  <a:t> is a linear transformation and </a:t>
                </a:r>
                <a14:m>
                  <m:oMath xmlns:m="http://schemas.openxmlformats.org/officeDocument/2006/math">
                    <m:r>
                      <a:rPr lang="en-US" b="0" i="1" smtClean="0">
                        <a:latin typeface="Cambria Math" panose="02040503050406030204" pitchFamily="18" charset="0"/>
                      </a:rPr>
                      <m:t>𝑚</m:t>
                    </m:r>
                  </m:oMath>
                </a14:m>
                <a:r>
                  <a:rPr lang="en-US" dirty="0"/>
                  <a:t> is a constant of proportionality</a:t>
                </a:r>
              </a:p>
            </p:txBody>
          </p:sp>
        </mc:Choice>
        <mc:Fallback xmlns="">
          <p:sp>
            <p:nvSpPr>
              <p:cNvPr id="3" name="Content Placeholder 2">
                <a:extLst>
                  <a:ext uri="{FF2B5EF4-FFF2-40B4-BE49-F238E27FC236}">
                    <a16:creationId xmlns:a16="http://schemas.microsoft.com/office/drawing/2014/main" id="{E29D3783-DF5C-4877-BFA9-B506AAC56D61}"/>
                  </a:ext>
                </a:extLst>
              </p:cNvPr>
              <p:cNvSpPr>
                <a:spLocks noGrp="1" noRot="1" noChangeAspect="1" noMove="1" noResize="1" noEditPoints="1" noAdjustHandles="1" noChangeArrowheads="1" noChangeShapeType="1" noTextEdit="1"/>
              </p:cNvSpPr>
              <p:nvPr>
                <p:ph idx="1"/>
              </p:nvPr>
            </p:nvSpPr>
            <p:spPr>
              <a:blipFill>
                <a:blip r:embed="rId2"/>
                <a:stretch>
                  <a:fillRect l="-1037" t="-2830" r="-133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3F6C7CF-9C28-4ECF-9317-85A5D3F9AE79}"/>
              </a:ext>
            </a:extLst>
          </p:cNvPr>
          <p:cNvSpPr>
            <a:spLocks noGrp="1"/>
          </p:cNvSpPr>
          <p:nvPr>
            <p:ph type="ftr" sz="quarter" idx="11"/>
          </p:nvPr>
        </p:nvSpPr>
        <p:spPr/>
        <p:txBody>
          <a:bodyPr/>
          <a:lstStyle/>
          <a:p>
            <a:r>
              <a:rPr lang="en-US" smtClean="0"/>
              <a:t>C. Aidala, UMich, September 11, 2019</a:t>
            </a:r>
            <a:endParaRPr lang="en-US" dirty="0"/>
          </a:p>
        </p:txBody>
      </p:sp>
      <p:sp>
        <p:nvSpPr>
          <p:cNvPr id="5" name="Slide Number Placeholder 4">
            <a:extLst>
              <a:ext uri="{FF2B5EF4-FFF2-40B4-BE49-F238E27FC236}">
                <a16:creationId xmlns:a16="http://schemas.microsoft.com/office/drawing/2014/main" id="{3FBBC305-C8FC-4F6B-9BE3-05EBB2574778}"/>
              </a:ext>
            </a:extLst>
          </p:cNvPr>
          <p:cNvSpPr>
            <a:spLocks noGrp="1"/>
          </p:cNvSpPr>
          <p:nvPr>
            <p:ph type="sldNum" sz="quarter" idx="12"/>
          </p:nvPr>
        </p:nvSpPr>
        <p:spPr/>
        <p:txBody>
          <a:bodyPr/>
          <a:lstStyle/>
          <a:p>
            <a:fld id="{934E83B7-D982-4FD7-A0FA-8E7100A1152D}" type="slidenum">
              <a:rPr lang="en-US" smtClean="0"/>
              <a:t>69</a:t>
            </a:fld>
            <a:endParaRPr lang="en-US"/>
          </a:p>
        </p:txBody>
      </p:sp>
    </p:spTree>
    <p:extLst>
      <p:ext uri="{BB962C8B-B14F-4D97-AF65-F5344CB8AC3E}">
        <p14:creationId xmlns:p14="http://schemas.microsoft.com/office/powerpoint/2010/main" val="2772097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areas of focus within QCD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Proton structure, specifically spin-spin and spin-momentum correlations, analogous to spin-spin and spin-orbit couplings in atoms</a:t>
            </a:r>
          </a:p>
          <a:p>
            <a:r>
              <a:rPr lang="en-US" dirty="0" smtClean="0"/>
              <a:t>Observables sensitive to non-Abelian aspects of the theory, due to the fact that gluons couple to each other</a:t>
            </a:r>
          </a:p>
          <a:p>
            <a:r>
              <a:rPr lang="en-US" i="1" dirty="0" smtClean="0"/>
              <a:t>New focus: formation of color-neutral bound states, “hadrons,” from colored quarks and gluons</a:t>
            </a:r>
          </a:p>
          <a:p>
            <a:pPr lvl="1"/>
            <a:r>
              <a:rPr lang="en-US" i="1" dirty="0" smtClean="0"/>
              <a:t>“Hadronization”</a:t>
            </a:r>
            <a:endParaRPr lang="en-US" i="1"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a:t>6</a:t>
            </a:r>
          </a:p>
        </p:txBody>
      </p:sp>
      <p:pic>
        <p:nvPicPr>
          <p:cNvPr id="6" name="Picture 11" descr="threeGenerations"/>
          <p:cNvPicPr>
            <a:picLocks noChangeAspect="1" noChangeArrowheads="1"/>
          </p:cNvPicPr>
          <p:nvPr/>
        </p:nvPicPr>
        <p:blipFill>
          <a:blip r:embed="rId2">
            <a:extLst>
              <a:ext uri="{28A0092B-C50C-407E-A947-70E740481C1C}">
                <a14:useLocalDpi xmlns:a14="http://schemas.microsoft.com/office/drawing/2010/main" val="0"/>
              </a:ext>
            </a:extLst>
          </a:blip>
          <a:srcRect b="53999"/>
          <a:stretch>
            <a:fillRect/>
          </a:stretch>
        </p:blipFill>
        <p:spPr bwMode="auto">
          <a:xfrm>
            <a:off x="5638801" y="5138853"/>
            <a:ext cx="2362200" cy="13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7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4448-853E-4114-AF5D-F72160F22AD9}"/>
              </a:ext>
            </a:extLst>
          </p:cNvPr>
          <p:cNvSpPr>
            <a:spLocks noGrp="1"/>
          </p:cNvSpPr>
          <p:nvPr>
            <p:ph type="title"/>
          </p:nvPr>
        </p:nvSpPr>
        <p:spPr/>
        <p:txBody>
          <a:bodyPr>
            <a:normAutofit fontScale="90000"/>
          </a:bodyPr>
          <a:lstStyle/>
          <a:p>
            <a:r>
              <a:rPr lang="en-US" dirty="0"/>
              <a:t>Massive particles under conservative forces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9D3783-DF5C-4877-BFA9-B506AAC56D61}"/>
                  </a:ext>
                </a:extLst>
              </p:cNvPr>
              <p:cNvSpPr>
                <a:spLocks noGrp="1"/>
              </p:cNvSpPr>
              <p:nvPr>
                <p:ph idx="1"/>
              </p:nvPr>
            </p:nvSpPr>
            <p:spPr/>
            <p:txBody>
              <a:bodyPr>
                <a:normAutofit fontScale="92500" lnSpcReduction="20000"/>
              </a:bodyPr>
              <a:lstStyle/>
              <a:p>
                <a:r>
                  <a:rPr lang="en-US" dirty="0"/>
                  <a:t>If we integrate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sSup>
                      <m:sSupPr>
                        <m:ctrlPr>
                          <a:rPr lang="en-US" i="1">
                            <a:latin typeface="Cambria Math" panose="02040503050406030204" pitchFamily="18" charset="0"/>
                          </a:rPr>
                        </m:ctrlPr>
                      </m:sSupPr>
                      <m:e>
                        <m:r>
                          <a:rPr lang="en-US" b="0" i="1" smtClean="0">
                            <a:latin typeface="Cambria Math" panose="02040503050406030204" pitchFamily="18" charset="0"/>
                          </a:rPr>
                          <m:t>𝑑</m:t>
                        </m:r>
                        <m:r>
                          <a:rPr lang="en-US" i="1">
                            <a:latin typeface="Cambria Math" panose="02040503050406030204" pitchFamily="18" charset="0"/>
                          </a:rPr>
                          <m:t>𝑣</m:t>
                        </m:r>
                      </m:e>
                      <m:sup>
                        <m:r>
                          <a:rPr lang="en-US" i="1">
                            <a:latin typeface="Cambria Math" panose="02040503050406030204" pitchFamily="18" charset="0"/>
                          </a:rPr>
                          <m:t>𝑗</m:t>
                        </m:r>
                      </m:sup>
                    </m:sSup>
                  </m:oMath>
                </a14:m>
                <a:r>
                  <a:rPr lang="en-US" dirty="0"/>
                  <a:t> we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 where </a:t>
                </a:r>
                <a14:m>
                  <m:oMath xmlns:m="http://schemas.openxmlformats.org/officeDocument/2006/math">
                    <m:r>
                      <a:rPr lang="en-US" i="1">
                        <a:latin typeface="Cambria Math" panose="02040503050406030204" pitchFamily="18" charset="0"/>
                      </a:rPr>
                      <m:t>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 is a set of arbitrary functions of position</a:t>
                </a:r>
              </a:p>
              <a:p>
                <a:r>
                  <a:rPr lang="en-US" dirty="0"/>
                  <a:t>We also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𝐻</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𝑖𝑗</m:t>
                            </m:r>
                          </m:sup>
                        </m:sSup>
                      </m:num>
                      <m:den>
                        <m:r>
                          <a:rPr lang="en-US" b="0" i="1" smtClean="0">
                            <a:latin typeface="Cambria Math" panose="02040503050406030204" pitchFamily="18" charset="0"/>
                          </a:rPr>
                          <m:t>𝑚</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i="1">
                            <a:latin typeface="Cambria Math" panose="02040503050406030204" pitchFamily="18" charset="0"/>
                          </a:rPr>
                          <m:t>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𝑗</m:t>
                            </m:r>
                          </m:sub>
                        </m:sSub>
                      </m:e>
                    </m:d>
                  </m:oMath>
                </a14:m>
                <a:r>
                  <a:rPr lang="en-US" dirty="0"/>
                  <a:t>. If we integrate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𝑚</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𝑖𝑗</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i="1">
                            <a:latin typeface="Cambria Math" panose="02040503050406030204" pitchFamily="18" charset="0"/>
                          </a:rPr>
                          <m:t>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i="1">
                        <a:latin typeface="Cambria Math" panose="02040503050406030204" pitchFamily="18" charset="0"/>
                      </a:rPr>
                      <m:t>𝓆</m:t>
                    </m:r>
                    <m:r>
                      <a:rPr lang="en-US" b="0" i="1" smtClean="0">
                        <a:latin typeface="Cambria Math" panose="02040503050406030204" pitchFamily="18" charset="0"/>
                      </a:rPr>
                      <m:t>𝑉</m:t>
                    </m:r>
                  </m:oMath>
                </a14:m>
                <a:r>
                  <a:rPr lang="en-US" dirty="0"/>
                  <a:t> where </a:t>
                </a:r>
                <a14:m>
                  <m:oMath xmlns:m="http://schemas.openxmlformats.org/officeDocument/2006/math">
                    <m:r>
                      <a:rPr lang="en-US" i="1">
                        <a:latin typeface="Cambria Math" panose="02040503050406030204" pitchFamily="18" charset="0"/>
                      </a:rPr>
                      <m:t>𝓆</m:t>
                    </m:r>
                    <m:r>
                      <a:rPr lang="en-US" b="0" i="1" smtClean="0">
                        <a:latin typeface="Cambria Math" panose="02040503050406030204" pitchFamily="18" charset="0"/>
                      </a:rPr>
                      <m:t>𝑉</m:t>
                    </m:r>
                  </m:oMath>
                </a14:m>
                <a:r>
                  <a:rPr lang="en-US" dirty="0"/>
                  <a:t> is an arbitrary function of position</a:t>
                </a:r>
              </a:p>
              <a:p>
                <a:r>
                  <a:rPr lang="en-US" dirty="0"/>
                  <a:t>We recognize the </a:t>
                </a:r>
                <a:r>
                  <a:rPr lang="en-US" b="1" dirty="0"/>
                  <a:t>Hamiltonian for a massive particle under scalar and vector potential forces</a:t>
                </a:r>
              </a:p>
            </p:txBody>
          </p:sp>
        </mc:Choice>
        <mc:Fallback xmlns="">
          <p:sp>
            <p:nvSpPr>
              <p:cNvPr id="3" name="Content Placeholder 2">
                <a:extLst>
                  <a:ext uri="{FF2B5EF4-FFF2-40B4-BE49-F238E27FC236}">
                    <a16:creationId xmlns:a16="http://schemas.microsoft.com/office/drawing/2014/main" id="{E29D3783-DF5C-4877-BFA9-B506AAC56D61}"/>
                  </a:ext>
                </a:extLst>
              </p:cNvPr>
              <p:cNvSpPr>
                <a:spLocks noGrp="1" noRot="1" noChangeAspect="1" noMove="1" noResize="1" noEditPoints="1" noAdjustHandles="1" noChangeArrowheads="1" noChangeShapeType="1" noTextEdit="1"/>
              </p:cNvSpPr>
              <p:nvPr>
                <p:ph idx="1"/>
              </p:nvPr>
            </p:nvSpPr>
            <p:spPr>
              <a:blipFill>
                <a:blip r:embed="rId2"/>
                <a:stretch>
                  <a:fillRect l="-1481" t="-2965" b="-94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D69D6FB-B32E-423F-99E2-6B3EEC230829}"/>
              </a:ext>
            </a:extLst>
          </p:cNvPr>
          <p:cNvSpPr>
            <a:spLocks noGrp="1"/>
          </p:cNvSpPr>
          <p:nvPr>
            <p:ph type="ftr" sz="quarter" idx="11"/>
          </p:nvPr>
        </p:nvSpPr>
        <p:spPr/>
        <p:txBody>
          <a:bodyPr/>
          <a:lstStyle/>
          <a:p>
            <a:r>
              <a:rPr lang="en-US" smtClean="0"/>
              <a:t>C. Aidala, UMich, September 11, 2019</a:t>
            </a:r>
            <a:endParaRPr lang="en-US"/>
          </a:p>
        </p:txBody>
      </p:sp>
      <p:sp>
        <p:nvSpPr>
          <p:cNvPr id="5" name="Slide Number Placeholder 4">
            <a:extLst>
              <a:ext uri="{FF2B5EF4-FFF2-40B4-BE49-F238E27FC236}">
                <a16:creationId xmlns:a16="http://schemas.microsoft.com/office/drawing/2014/main" id="{E63086B6-D464-4B41-8607-7C926D91A28B}"/>
              </a:ext>
            </a:extLst>
          </p:cNvPr>
          <p:cNvSpPr>
            <a:spLocks noGrp="1"/>
          </p:cNvSpPr>
          <p:nvPr>
            <p:ph type="sldNum" sz="quarter" idx="12"/>
          </p:nvPr>
        </p:nvSpPr>
        <p:spPr/>
        <p:txBody>
          <a:bodyPr/>
          <a:lstStyle/>
          <a:p>
            <a:fld id="{934E83B7-D982-4FD7-A0FA-8E7100A1152D}" type="slidenum">
              <a:rPr lang="en-US" smtClean="0"/>
              <a:t>70</a:t>
            </a:fld>
            <a:endParaRPr lang="en-US"/>
          </a:p>
        </p:txBody>
      </p:sp>
    </p:spTree>
    <p:extLst>
      <p:ext uri="{BB962C8B-B14F-4D97-AF65-F5344CB8AC3E}">
        <p14:creationId xmlns:p14="http://schemas.microsoft.com/office/powerpoint/2010/main" val="27577378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3D18-F069-4D0B-8D88-EA0330FA0F28}"/>
              </a:ext>
            </a:extLst>
          </p:cNvPr>
          <p:cNvSpPr>
            <a:spLocks noGrp="1"/>
          </p:cNvSpPr>
          <p:nvPr>
            <p:ph type="title"/>
          </p:nvPr>
        </p:nvSpPr>
        <p:spPr/>
        <p:txBody>
          <a:bodyPr>
            <a:normAutofit fontScale="90000"/>
          </a:bodyPr>
          <a:lstStyle/>
          <a:p>
            <a:r>
              <a:rPr lang="en-US" dirty="0"/>
              <a:t>Mathematical structure for space-time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4A9FE6-F4CA-4C19-993C-971D2C1A1FEF}"/>
                  </a:ext>
                </a:extLst>
              </p:cNvPr>
              <p:cNvSpPr>
                <a:spLocks noGrp="1"/>
              </p:cNvSpPr>
              <p:nvPr>
                <p:ph idx="1"/>
              </p:nvPr>
            </p:nvSpPr>
            <p:spPr/>
            <p:txBody>
              <a:bodyPr>
                <a:normAutofit fontScale="85000" lnSpcReduction="10000"/>
              </a:bodyPr>
              <a:lstStyle/>
              <a:p>
                <a:r>
                  <a:rPr lang="en-US" dirty="0"/>
                  <a:t>Riemannian manifold</a:t>
                </a:r>
              </a:p>
              <a:p>
                <a:pPr marL="0" indent="0">
                  <a:buNone/>
                </a:pPr>
                <a:r>
                  <a:rPr lang="en-US" dirty="0"/>
                  <a:t> </a:t>
                </a:r>
                <a:r>
                  <a:rPr lang="en-US" dirty="0" smtClean="0"/>
                  <a:t>       Differentiable </a:t>
                </a:r>
                <a:r>
                  <a:rPr lang="en-US" dirty="0"/>
                  <a:t>manifold + inner product</a:t>
                </a:r>
              </a:p>
              <a:p>
                <a:pPr marL="0" indent="0">
                  <a:buNone/>
                </a:pPr>
                <a:r>
                  <a:rPr lang="en-US" dirty="0" smtClean="0"/>
                  <a:t>	  Topological </a:t>
                </a:r>
                <a:r>
                  <a:rPr lang="en-US" dirty="0"/>
                  <a:t>manifold + differentiable structure</a:t>
                </a:r>
              </a:p>
              <a:p>
                <a:pPr marL="0" indent="0">
                  <a:buNone/>
                </a:pPr>
                <a:r>
                  <a:rPr lang="en-US" dirty="0" smtClean="0"/>
                  <a:t>	      Ordered </a:t>
                </a:r>
                <a:r>
                  <a:rPr lang="en-US" dirty="0"/>
                  <a:t>topological space + locally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sup>
                    </m:sSup>
                  </m:oMath>
                </a14:m>
                <a:endParaRPr lang="en-US" dirty="0"/>
              </a:p>
              <a:p>
                <a:pPr marL="0" indent="0">
                  <a:buNone/>
                </a:pPr>
                <a:r>
                  <a:rPr lang="en-US" dirty="0" smtClean="0"/>
                  <a:t>		Topological </a:t>
                </a:r>
                <a:r>
                  <a:rPr lang="en-US" dirty="0"/>
                  <a:t>space + order topology</a:t>
                </a:r>
              </a:p>
              <a:p>
                <a:endParaRPr lang="en-US" dirty="0"/>
              </a:p>
              <a:p>
                <a:r>
                  <a:rPr lang="en-US" dirty="0"/>
                  <a:t>If we want to understand why (i.e. under what conditions) space-time has the structure it has, we first need to understand why (i.e. under what conditions) it is a topological space, it has an order topology, …</a:t>
                </a:r>
              </a:p>
            </p:txBody>
          </p:sp>
        </mc:Choice>
        <mc:Fallback xmlns="">
          <p:sp>
            <p:nvSpPr>
              <p:cNvPr id="3" name="Content Placeholder 2">
                <a:extLst>
                  <a:ext uri="{FF2B5EF4-FFF2-40B4-BE49-F238E27FC236}">
                    <a16:creationId xmlns:a16="http://schemas.microsoft.com/office/drawing/2014/main" id="{394A9FE6-F4CA-4C19-993C-971D2C1A1FEF}"/>
                  </a:ext>
                </a:extLst>
              </p:cNvPr>
              <p:cNvSpPr>
                <a:spLocks noGrp="1" noRot="1" noChangeAspect="1" noMove="1" noResize="1" noEditPoints="1" noAdjustHandles="1" noChangeArrowheads="1" noChangeShapeType="1" noTextEdit="1"/>
              </p:cNvSpPr>
              <p:nvPr>
                <p:ph idx="1"/>
              </p:nvPr>
            </p:nvSpPr>
            <p:spPr>
              <a:blipFill>
                <a:blip r:embed="rId2"/>
                <a:stretch>
                  <a:fillRect l="-1259" t="-215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BD18CD9-AB1E-4BF5-BDD0-71565D9A1675}"/>
              </a:ext>
            </a:extLst>
          </p:cNvPr>
          <p:cNvSpPr>
            <a:spLocks noGrp="1"/>
          </p:cNvSpPr>
          <p:nvPr>
            <p:ph type="ftr" sz="quarter" idx="11"/>
          </p:nvPr>
        </p:nvSpPr>
        <p:spPr/>
        <p:txBody>
          <a:bodyPr/>
          <a:lstStyle/>
          <a:p>
            <a:r>
              <a:rPr lang="en-US" smtClean="0"/>
              <a:t>C. Aidala, UMich, September 11, 2019</a:t>
            </a:r>
            <a:endParaRPr lang="en-US"/>
          </a:p>
        </p:txBody>
      </p:sp>
      <p:sp>
        <p:nvSpPr>
          <p:cNvPr id="5" name="Slide Number Placeholder 4">
            <a:extLst>
              <a:ext uri="{FF2B5EF4-FFF2-40B4-BE49-F238E27FC236}">
                <a16:creationId xmlns:a16="http://schemas.microsoft.com/office/drawing/2014/main" id="{136BCD2A-889A-46E7-988D-FEFA04D97848}"/>
              </a:ext>
            </a:extLst>
          </p:cNvPr>
          <p:cNvSpPr>
            <a:spLocks noGrp="1"/>
          </p:cNvSpPr>
          <p:nvPr>
            <p:ph type="sldNum" sz="quarter" idx="12"/>
          </p:nvPr>
        </p:nvSpPr>
        <p:spPr/>
        <p:txBody>
          <a:bodyPr/>
          <a:lstStyle/>
          <a:p>
            <a:fld id="{3AD750BC-ECFE-42A8-AD75-224883221BFF}" type="slidenum">
              <a:rPr lang="en-US" smtClean="0"/>
              <a:t>71</a:t>
            </a:fld>
            <a:endParaRPr lang="en-US"/>
          </a:p>
        </p:txBody>
      </p:sp>
      <p:sp>
        <p:nvSpPr>
          <p:cNvPr id="6" name="Rectangle 5">
            <a:extLst>
              <a:ext uri="{FF2B5EF4-FFF2-40B4-BE49-F238E27FC236}">
                <a16:creationId xmlns:a16="http://schemas.microsoft.com/office/drawing/2014/main" id="{C8F580DE-5628-4368-84C3-DD02EE37615D}"/>
              </a:ext>
            </a:extLst>
          </p:cNvPr>
          <p:cNvSpPr/>
          <p:nvPr/>
        </p:nvSpPr>
        <p:spPr>
          <a:xfrm>
            <a:off x="4813292" y="2106240"/>
            <a:ext cx="1952348" cy="372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5A751823-5B94-470C-A2D9-2ABEE0C09C69}"/>
              </a:ext>
            </a:extLst>
          </p:cNvPr>
          <p:cNvSpPr txBox="1"/>
          <p:nvPr/>
        </p:nvSpPr>
        <p:spPr>
          <a:xfrm>
            <a:off x="5638800" y="1290034"/>
            <a:ext cx="3142695" cy="715581"/>
          </a:xfrm>
          <a:prstGeom prst="rect">
            <a:avLst/>
          </a:prstGeom>
          <a:noFill/>
        </p:spPr>
        <p:txBody>
          <a:bodyPr wrap="square" rtlCol="0">
            <a:spAutoFit/>
          </a:bodyPr>
          <a:lstStyle/>
          <a:p>
            <a:r>
              <a:rPr lang="en-US" sz="1350" dirty="0">
                <a:solidFill>
                  <a:srgbClr val="FFFFCC"/>
                </a:solidFill>
              </a:rPr>
              <a:t>Geometry (lengths and angles) starts here: most fundamental structures are not geometrical</a:t>
            </a:r>
          </a:p>
        </p:txBody>
      </p:sp>
      <p:cxnSp>
        <p:nvCxnSpPr>
          <p:cNvPr id="9" name="Straight Arrow Connector 8">
            <a:extLst>
              <a:ext uri="{FF2B5EF4-FFF2-40B4-BE49-F238E27FC236}">
                <a16:creationId xmlns:a16="http://schemas.microsoft.com/office/drawing/2014/main" id="{794E3DFC-0097-4174-B24E-747E7F5D2406}"/>
              </a:ext>
            </a:extLst>
          </p:cNvPr>
          <p:cNvCxnSpPr/>
          <p:nvPr/>
        </p:nvCxnSpPr>
        <p:spPr>
          <a:xfrm flipH="1">
            <a:off x="5447717" y="1846035"/>
            <a:ext cx="299621" cy="19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Bent-Up Arrow 7"/>
          <p:cNvSpPr/>
          <p:nvPr/>
        </p:nvSpPr>
        <p:spPr>
          <a:xfrm rot="5400000">
            <a:off x="914399" y="2057402"/>
            <a:ext cx="304801" cy="304800"/>
          </a:xfrm>
          <a:prstGeom prst="bentUp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1295399" y="2514599"/>
            <a:ext cx="304801" cy="304800"/>
          </a:xfrm>
          <a:prstGeom prst="bentUp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1657927" y="2971799"/>
            <a:ext cx="304801" cy="304800"/>
          </a:xfrm>
          <a:prstGeom prst="bentUp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Up Arrow 12"/>
          <p:cNvSpPr/>
          <p:nvPr/>
        </p:nvSpPr>
        <p:spPr>
          <a:xfrm rot="5400000">
            <a:off x="2048163" y="3401291"/>
            <a:ext cx="304801" cy="304800"/>
          </a:xfrm>
          <a:prstGeom prst="bentUp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159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Kinematic coverage affects mix of scattering quarks and gluons</a:t>
            </a:r>
            <a:endParaRPr lang="en-US" dirty="0"/>
          </a:p>
        </p:txBody>
      </p:sp>
      <p:sp>
        <p:nvSpPr>
          <p:cNvPr id="3" name="Content Placeholder 2"/>
          <p:cNvSpPr>
            <a:spLocks noGrp="1"/>
          </p:cNvSpPr>
          <p:nvPr>
            <p:ph idx="1"/>
          </p:nvPr>
        </p:nvSpPr>
        <p:spPr>
          <a:xfrm>
            <a:off x="457200" y="1600200"/>
            <a:ext cx="3962400" cy="4525963"/>
          </a:xfrm>
        </p:spPr>
        <p:txBody>
          <a:bodyPr>
            <a:normAutofit fontScale="92500" lnSpcReduction="10000"/>
          </a:bodyPr>
          <a:lstStyle/>
          <a:p>
            <a:r>
              <a:rPr lang="en-US" dirty="0" smtClean="0"/>
              <a:t>LHCb also has unique kinematic coverage in terms of scattered quark or gluon momentum fraction x and four-momentum-transfer-squared Q</a:t>
            </a:r>
            <a:r>
              <a:rPr lang="en-US" baseline="30000" dirty="0" smtClean="0"/>
              <a:t>2</a:t>
            </a:r>
            <a:r>
              <a:rPr lang="en-US" dirty="0" smtClean="0"/>
              <a:t> </a:t>
            </a:r>
          </a:p>
          <a:p>
            <a:pPr lvl="1"/>
            <a:r>
              <a:rPr lang="en-US" dirty="0" smtClean="0"/>
              <a:t>Enhanced light quark jet fraction in forward region</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pic>
        <p:nvPicPr>
          <p:cNvPr id="8" name="Picture 7"/>
          <p:cNvPicPr>
            <a:picLocks noChangeAspect="1"/>
          </p:cNvPicPr>
          <p:nvPr/>
        </p:nvPicPr>
        <p:blipFill>
          <a:blip r:embed="rId2"/>
          <a:stretch>
            <a:fillRect/>
          </a:stretch>
        </p:blipFill>
        <p:spPr>
          <a:xfrm>
            <a:off x="4624803" y="1552855"/>
            <a:ext cx="3856793" cy="4688401"/>
          </a:xfrm>
          <a:prstGeom prst="rect">
            <a:avLst/>
          </a:prstGeom>
        </p:spPr>
      </p:pic>
    </p:spTree>
    <p:extLst>
      <p:ext uri="{BB962C8B-B14F-4D97-AF65-F5344CB8AC3E}">
        <p14:creationId xmlns:p14="http://schemas.microsoft.com/office/powerpoint/2010/main" val="2500265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t>
            </a:r>
            <a:r>
              <a:rPr lang="en-US" dirty="0" smtClean="0">
                <a:latin typeface="Symbol" panose="05050102010706020507" pitchFamily="18" charset="2"/>
              </a:rPr>
              <a:t>Y</a:t>
            </a:r>
            <a:r>
              <a:rPr lang="en-US" dirty="0" smtClean="0"/>
              <a:t> production in jets at LHCb</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smtClean="0"/>
              <a:t>First LHCb jet substructure measurement was J/</a:t>
            </a:r>
            <a:r>
              <a:rPr lang="en-US" dirty="0" smtClean="0">
                <a:latin typeface="Symbol" panose="05050102010706020507" pitchFamily="18" charset="2"/>
              </a:rPr>
              <a:t>y</a:t>
            </a:r>
            <a:r>
              <a:rPr lang="en-US" dirty="0" smtClean="0"/>
              <a:t>-in-jet production</a:t>
            </a:r>
          </a:p>
          <a:p>
            <a:pPr lvl="1"/>
            <a:r>
              <a:rPr lang="en-US" dirty="0" smtClean="0"/>
              <a:t>J/</a:t>
            </a:r>
            <a:r>
              <a:rPr lang="en-US" dirty="0" smtClean="0">
                <a:latin typeface="Symbol" panose="05050102010706020507" pitchFamily="18" charset="2"/>
              </a:rPr>
              <a:t>y</a:t>
            </a:r>
            <a:r>
              <a:rPr lang="en-US" dirty="0" smtClean="0"/>
              <a:t> from b decay well described by PYTHIA</a:t>
            </a:r>
          </a:p>
          <a:p>
            <a:pPr lvl="1"/>
            <a:r>
              <a:rPr lang="en-US" dirty="0" smtClean="0"/>
              <a:t>Prompt J/</a:t>
            </a:r>
            <a:r>
              <a:rPr lang="en-US" dirty="0" smtClean="0">
                <a:latin typeface="Symbol" panose="05050102010706020507" pitchFamily="18" charset="2"/>
              </a:rPr>
              <a:t>y</a:t>
            </a:r>
            <a:r>
              <a:rPr lang="en-US" dirty="0" smtClean="0"/>
              <a:t>-in-jet not!  Can shed light on prompt J/</a:t>
            </a:r>
            <a:r>
              <a:rPr lang="en-US" dirty="0" smtClean="0">
                <a:latin typeface="Symbol" panose="05050102010706020507" pitchFamily="18" charset="2"/>
              </a:rPr>
              <a:t>y</a:t>
            </a:r>
            <a:r>
              <a:rPr lang="en-US" dirty="0" smtClean="0"/>
              <a:t> production mechanism(s).  How is a prompt J/</a:t>
            </a:r>
            <a:r>
              <a:rPr lang="en-US" dirty="0" smtClean="0">
                <a:latin typeface="Symbol" panose="05050102010706020507" pitchFamily="18" charset="2"/>
              </a:rPr>
              <a:t>y</a:t>
            </a:r>
            <a:r>
              <a:rPr lang="en-US" dirty="0" smtClean="0"/>
              <a:t> produced within a jet??</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pic>
        <p:nvPicPr>
          <p:cNvPr id="6" name="Picture 5"/>
          <p:cNvPicPr>
            <a:picLocks noChangeAspect="1"/>
          </p:cNvPicPr>
          <p:nvPr/>
        </p:nvPicPr>
        <p:blipFill>
          <a:blip r:embed="rId2"/>
          <a:stretch>
            <a:fillRect/>
          </a:stretch>
        </p:blipFill>
        <p:spPr>
          <a:xfrm>
            <a:off x="5070567" y="1295400"/>
            <a:ext cx="3882932" cy="5128364"/>
          </a:xfrm>
          <a:prstGeom prst="rect">
            <a:avLst/>
          </a:prstGeom>
        </p:spPr>
      </p:pic>
    </p:spTree>
    <p:extLst>
      <p:ext uri="{BB962C8B-B14F-4D97-AF65-F5344CB8AC3E}">
        <p14:creationId xmlns:p14="http://schemas.microsoft.com/office/powerpoint/2010/main" val="2531429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197" y="1905000"/>
            <a:ext cx="4642203" cy="3276600"/>
          </a:xfrm>
          <a:prstGeom prst="rect">
            <a:avLst/>
          </a:prstGeom>
        </p:spPr>
      </p:pic>
      <p:sp>
        <p:nvSpPr>
          <p:cNvPr id="2" name="Title 1"/>
          <p:cNvSpPr>
            <a:spLocks noGrp="1"/>
          </p:cNvSpPr>
          <p:nvPr>
            <p:ph type="title"/>
          </p:nvPr>
        </p:nvSpPr>
        <p:spPr/>
        <p:txBody>
          <a:bodyPr>
            <a:normAutofit fontScale="90000"/>
          </a:bodyPr>
          <a:lstStyle/>
          <a:p>
            <a:r>
              <a:rPr lang="en-US" dirty="0" smtClean="0"/>
              <a:t>Results: Transverse momentum distributions</a:t>
            </a:r>
            <a:endParaRPr lang="en-US" dirty="0"/>
          </a:p>
        </p:txBody>
      </p:sp>
      <p:sp>
        <p:nvSpPr>
          <p:cNvPr id="3" name="Content Placeholder 2"/>
          <p:cNvSpPr>
            <a:spLocks noGrp="1"/>
          </p:cNvSpPr>
          <p:nvPr>
            <p:ph idx="1"/>
          </p:nvPr>
        </p:nvSpPr>
        <p:spPr>
          <a:xfrm>
            <a:off x="457200" y="1600201"/>
            <a:ext cx="3581400" cy="3505200"/>
          </a:xfrm>
        </p:spPr>
        <p:txBody>
          <a:bodyPr>
            <a:normAutofit fontScale="40000" lnSpcReduction="20000"/>
          </a:bodyPr>
          <a:lstStyle/>
          <a:p>
            <a:r>
              <a:rPr lang="en-US" dirty="0" smtClean="0"/>
              <a:t>Transverse momentum of hadron with respect to jet axis shows turnover from “soft” (strong coupling: not </a:t>
            </a:r>
            <a:r>
              <a:rPr lang="en-US" dirty="0" err="1" smtClean="0"/>
              <a:t>perturbatively</a:t>
            </a:r>
            <a:r>
              <a:rPr lang="en-US" dirty="0" smtClean="0"/>
              <a:t> calculable) hadron production at low </a:t>
            </a:r>
            <a:r>
              <a:rPr lang="en-US" dirty="0" err="1" smtClean="0"/>
              <a:t>jT</a:t>
            </a:r>
            <a:r>
              <a:rPr lang="en-US" dirty="0" smtClean="0"/>
              <a:t> to “hard” (weaker coupling: </a:t>
            </a:r>
            <a:r>
              <a:rPr lang="en-US" dirty="0" err="1" smtClean="0"/>
              <a:t>perturbatively</a:t>
            </a:r>
            <a:r>
              <a:rPr lang="en-US" dirty="0" smtClean="0"/>
              <a:t> calculable) hadron production due to e.g. gluon emission at larger </a:t>
            </a:r>
            <a:r>
              <a:rPr lang="en-US" dirty="0" err="1" smtClean="0"/>
              <a:t>jT</a:t>
            </a:r>
            <a:endParaRPr lang="en-US" dirty="0" smtClean="0"/>
          </a:p>
          <a:p>
            <a:endParaRPr lang="en-US" dirty="0" smtClean="0"/>
          </a:p>
          <a:p>
            <a:r>
              <a:rPr lang="en-US" dirty="0" smtClean="0"/>
              <a:t>Shapes similar as function of </a:t>
            </a:r>
            <a:r>
              <a:rPr lang="en-US" dirty="0" err="1" smtClean="0"/>
              <a:t>p</a:t>
            </a:r>
            <a:r>
              <a:rPr lang="en-US" baseline="-25000" dirty="0" err="1" smtClean="0"/>
              <a:t>T</a:t>
            </a:r>
            <a:r>
              <a:rPr lang="en-US" baseline="30000" dirty="0" err="1" smtClean="0"/>
              <a:t>jet</a:t>
            </a:r>
            <a:endParaRPr lang="en-US" baseline="30000" dirty="0" smtClean="0"/>
          </a:p>
          <a:p>
            <a:endParaRPr lang="en-US" dirty="0" smtClean="0"/>
          </a:p>
          <a:p>
            <a:r>
              <a:rPr lang="en-US" dirty="0" smtClean="0"/>
              <a:t>Comparison to ATLAS gluon-dominated jets shows smaller mean transverse </a:t>
            </a:r>
            <a:r>
              <a:rPr lang="en-US" dirty="0"/>
              <a:t>momentum </a:t>
            </a:r>
            <a:r>
              <a:rPr lang="en-US" dirty="0" smtClean="0"/>
              <a:t>in quark-dominated </a:t>
            </a:r>
            <a:r>
              <a:rPr lang="en-US" dirty="0" err="1" smtClean="0"/>
              <a:t>Z+jet</a:t>
            </a:r>
            <a:r>
              <a:rPr lang="en-US" dirty="0" smtClean="0"/>
              <a:t> than gluon-dominated jets [animate plot?]</a:t>
            </a:r>
          </a:p>
          <a:p>
            <a:pPr lvl="1"/>
            <a:r>
              <a:rPr lang="en-US" dirty="0" smtClean="0"/>
              <a:t>No ATLAS quark-enhanced results available, unfortunately</a:t>
            </a:r>
            <a:endParaRPr lang="en-US" baseline="-250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pic>
        <p:nvPicPr>
          <p:cNvPr id="6" name="Picture 5"/>
          <p:cNvPicPr>
            <a:picLocks noChangeAspect="1"/>
          </p:cNvPicPr>
          <p:nvPr/>
        </p:nvPicPr>
        <p:blipFill>
          <a:blip r:embed="rId3"/>
          <a:stretch>
            <a:fillRect/>
          </a:stretch>
        </p:blipFill>
        <p:spPr>
          <a:xfrm>
            <a:off x="2171700" y="4959502"/>
            <a:ext cx="2057400" cy="1679272"/>
          </a:xfrm>
          <a:prstGeom prst="rect">
            <a:avLst/>
          </a:prstGeom>
        </p:spPr>
      </p:pic>
      <p:sp>
        <p:nvSpPr>
          <p:cNvPr id="10" name="TextBox 9"/>
          <p:cNvSpPr txBox="1"/>
          <p:nvPr/>
        </p:nvSpPr>
        <p:spPr>
          <a:xfrm>
            <a:off x="5029200" y="3886200"/>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spTree>
    <p:extLst>
      <p:ext uri="{BB962C8B-B14F-4D97-AF65-F5344CB8AC3E}">
        <p14:creationId xmlns:p14="http://schemas.microsoft.com/office/powerpoint/2010/main" val="3147399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4642203" cy="3276600"/>
          </a:xfrm>
          <a:prstGeom prst="rect">
            <a:avLst/>
          </a:prstGeom>
        </p:spPr>
      </p:pic>
      <p:sp>
        <p:nvSpPr>
          <p:cNvPr id="2" name="Title 1"/>
          <p:cNvSpPr>
            <a:spLocks noGrp="1"/>
          </p:cNvSpPr>
          <p:nvPr>
            <p:ph type="title"/>
          </p:nvPr>
        </p:nvSpPr>
        <p:spPr/>
        <p:txBody>
          <a:bodyPr>
            <a:normAutofit fontScale="90000"/>
          </a:bodyPr>
          <a:lstStyle/>
          <a:p>
            <a:r>
              <a:rPr lang="en-US" dirty="0" smtClean="0"/>
              <a:t>Results: Longitudinal momentum distributions</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
        <p:nvSpPr>
          <p:cNvPr id="8" name="Content Placeholder 7"/>
          <p:cNvSpPr>
            <a:spLocks noGrp="1"/>
          </p:cNvSpPr>
          <p:nvPr>
            <p:ph idx="1"/>
          </p:nvPr>
        </p:nvSpPr>
        <p:spPr>
          <a:xfrm>
            <a:off x="4800600" y="1600200"/>
            <a:ext cx="4114800" cy="3352800"/>
          </a:xfrm>
        </p:spPr>
        <p:txBody>
          <a:bodyPr>
            <a:normAutofit fontScale="70000" lnSpcReduction="20000"/>
          </a:bodyPr>
          <a:lstStyle/>
          <a:p>
            <a:r>
              <a:rPr lang="en-US" dirty="0" smtClean="0"/>
              <a:t>Measurements in three jet transverse momentum (</a:t>
            </a:r>
            <a:r>
              <a:rPr lang="en-US" dirty="0" err="1" smtClean="0"/>
              <a:t>p</a:t>
            </a:r>
            <a:r>
              <a:rPr lang="en-US" baseline="-25000" dirty="0" err="1" smtClean="0"/>
              <a:t>T</a:t>
            </a:r>
            <a:r>
              <a:rPr lang="en-US" baseline="30000" dirty="0" err="1" smtClean="0"/>
              <a:t>jet</a:t>
            </a:r>
            <a:r>
              <a:rPr lang="en-US" dirty="0" smtClean="0"/>
              <a:t>) bins, integrated over Z boson kinematics</a:t>
            </a:r>
          </a:p>
          <a:p>
            <a:r>
              <a:rPr lang="en-US" dirty="0" smtClean="0"/>
              <a:t>Longitudinal hadron-in-jet distributions independent of jet </a:t>
            </a:r>
            <a:r>
              <a:rPr lang="en-US" dirty="0" err="1" smtClean="0"/>
              <a:t>p</a:t>
            </a:r>
            <a:r>
              <a:rPr lang="en-US" baseline="-25000" dirty="0" err="1" smtClean="0"/>
              <a:t>T</a:t>
            </a:r>
            <a:r>
              <a:rPr lang="en-US" dirty="0" smtClean="0"/>
              <a:t> at high longitudinal momentum fraction z</a:t>
            </a:r>
          </a:p>
          <a:p>
            <a:r>
              <a:rPr lang="en-US" dirty="0" smtClean="0"/>
              <a:t>Distributions diverge at low z simply due to kinematic phase space available</a:t>
            </a:r>
            <a:endParaRPr lang="en-US" dirty="0"/>
          </a:p>
        </p:txBody>
      </p:sp>
      <p:pic>
        <p:nvPicPr>
          <p:cNvPr id="6" name="Picture 5"/>
          <p:cNvPicPr>
            <a:picLocks noChangeAspect="1"/>
          </p:cNvPicPr>
          <p:nvPr/>
        </p:nvPicPr>
        <p:blipFill>
          <a:blip r:embed="rId4"/>
          <a:stretch>
            <a:fillRect/>
          </a:stretch>
        </p:blipFill>
        <p:spPr>
          <a:xfrm>
            <a:off x="6019800" y="4842911"/>
            <a:ext cx="2057400" cy="1679272"/>
          </a:xfrm>
          <a:prstGeom prst="rect">
            <a:avLst/>
          </a:prstGeom>
        </p:spPr>
      </p:pic>
      <p:sp>
        <p:nvSpPr>
          <p:cNvPr id="7" name="TextBox 6"/>
          <p:cNvSpPr txBox="1"/>
          <p:nvPr/>
        </p:nvSpPr>
        <p:spPr>
          <a:xfrm>
            <a:off x="1600200" y="3733800"/>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spTree>
    <p:extLst>
      <p:ext uri="{BB962C8B-B14F-4D97-AF65-F5344CB8AC3E}">
        <p14:creationId xmlns:p14="http://schemas.microsoft.com/office/powerpoint/2010/main" val="16936370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800"/>
            <a:ext cx="4611601" cy="3368239"/>
          </a:xfrm>
          <a:prstGeom prst="rect">
            <a:avLst/>
          </a:prstGeom>
        </p:spPr>
      </p:pic>
      <p:sp>
        <p:nvSpPr>
          <p:cNvPr id="2" name="Title 1"/>
          <p:cNvSpPr>
            <a:spLocks noGrp="1"/>
          </p:cNvSpPr>
          <p:nvPr>
            <p:ph type="title"/>
          </p:nvPr>
        </p:nvSpPr>
        <p:spPr/>
        <p:txBody>
          <a:bodyPr>
            <a:noAutofit/>
          </a:bodyPr>
          <a:lstStyle/>
          <a:p>
            <a:r>
              <a:rPr lang="en-US" sz="3800" dirty="0" smtClean="0"/>
              <a:t>Longitudinal momentum distributions: Comparison to gluon-dominated jets from ATLAS </a:t>
            </a:r>
            <a:endParaRPr lang="en-US" sz="3800" dirty="0"/>
          </a:p>
        </p:txBody>
      </p:sp>
      <p:sp>
        <p:nvSpPr>
          <p:cNvPr id="3" name="Content Placeholder 2"/>
          <p:cNvSpPr>
            <a:spLocks noGrp="1"/>
          </p:cNvSpPr>
          <p:nvPr>
            <p:ph idx="1"/>
          </p:nvPr>
        </p:nvSpPr>
        <p:spPr>
          <a:xfrm>
            <a:off x="5105400" y="3505200"/>
            <a:ext cx="3886200" cy="2620963"/>
          </a:xfrm>
        </p:spPr>
        <p:txBody>
          <a:bodyPr>
            <a:normAutofit fontScale="55000" lnSpcReduction="20000"/>
          </a:bodyPr>
          <a:lstStyle/>
          <a:p>
            <a:r>
              <a:rPr lang="en-US" dirty="0" smtClean="0"/>
              <a:t>Quark-dominated jets have relatively more hadrons produced at higher longitudinal momentum fractions than gluon-dominated jets</a:t>
            </a:r>
          </a:p>
          <a:p>
            <a:pPr lvl="1"/>
            <a:r>
              <a:rPr lang="en-US" dirty="0" smtClean="0"/>
              <a:t>Will be interesting to follow up with an identified particle measurement.  Do the hadrons produced at large momentum fractions in quark-dominated jets tend to contain a quark of the same flavor as the one that initiated the jet??</a:t>
            </a:r>
          </a:p>
          <a:p>
            <a:endParaRPr lang="en-US" dirty="0" smtClean="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
        <p:nvSpPr>
          <p:cNvPr id="8" name="TextBox 7"/>
          <p:cNvSpPr txBox="1"/>
          <p:nvPr/>
        </p:nvSpPr>
        <p:spPr>
          <a:xfrm>
            <a:off x="1524000" y="4017308"/>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pic>
        <p:nvPicPr>
          <p:cNvPr id="10" name="Picture 9"/>
          <p:cNvPicPr>
            <a:picLocks noChangeAspect="1"/>
          </p:cNvPicPr>
          <p:nvPr/>
        </p:nvPicPr>
        <p:blipFill>
          <a:blip r:embed="rId4"/>
          <a:stretch>
            <a:fillRect/>
          </a:stretch>
        </p:blipFill>
        <p:spPr>
          <a:xfrm>
            <a:off x="5943600" y="1164605"/>
            <a:ext cx="2743200" cy="2186255"/>
          </a:xfrm>
          <a:prstGeom prst="rect">
            <a:avLst/>
          </a:prstGeom>
        </p:spPr>
      </p:pic>
      <p:sp>
        <p:nvSpPr>
          <p:cNvPr id="6" name="Rectangle 5"/>
          <p:cNvSpPr/>
          <p:nvPr/>
        </p:nvSpPr>
        <p:spPr>
          <a:xfrm>
            <a:off x="8057744" y="1506168"/>
            <a:ext cx="228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5660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Longitudinal momentum distributions: Comparison to </a:t>
            </a:r>
            <a:r>
              <a:rPr lang="en-US" sz="3600" dirty="0" smtClean="0"/>
              <a:t>quark-enhanced jets from ATLAS (</a:t>
            </a:r>
            <a:r>
              <a:rPr lang="en-US" sz="3600" dirty="0" err="1" smtClean="0">
                <a:latin typeface="Symbol" panose="05050102010706020507" pitchFamily="18" charset="2"/>
              </a:rPr>
              <a:t>g</a:t>
            </a:r>
            <a:r>
              <a:rPr lang="en-US" sz="3600" dirty="0" err="1" smtClean="0"/>
              <a:t>+jet</a:t>
            </a:r>
            <a:r>
              <a:rPr lang="en-US" sz="3600" dirty="0" smtClean="0"/>
              <a:t>)</a:t>
            </a:r>
            <a:endParaRPr lang="en-US" sz="3600" dirty="0"/>
          </a:p>
        </p:txBody>
      </p:sp>
      <p:sp>
        <p:nvSpPr>
          <p:cNvPr id="3" name="Content Placeholder 2"/>
          <p:cNvSpPr>
            <a:spLocks noGrp="1"/>
          </p:cNvSpPr>
          <p:nvPr>
            <p:ph idx="1"/>
          </p:nvPr>
        </p:nvSpPr>
        <p:spPr>
          <a:xfrm>
            <a:off x="5105400" y="1874837"/>
            <a:ext cx="3810000" cy="4525963"/>
          </a:xfrm>
        </p:spPr>
        <p:txBody>
          <a:bodyPr>
            <a:normAutofit fontScale="70000" lnSpcReduction="20000"/>
          </a:bodyPr>
          <a:lstStyle/>
          <a:p>
            <a:r>
              <a:rPr lang="en-US" dirty="0" smtClean="0"/>
              <a:t>ATLAS </a:t>
            </a:r>
            <a:r>
              <a:rPr lang="en-US" dirty="0" err="1" smtClean="0"/>
              <a:t>midrapidity</a:t>
            </a:r>
            <a:r>
              <a:rPr lang="en-US" dirty="0" smtClean="0"/>
              <a:t> </a:t>
            </a:r>
            <a:r>
              <a:rPr lang="en-US" dirty="0" err="1" smtClean="0">
                <a:latin typeface="Symbol" panose="05050102010706020507" pitchFamily="18" charset="2"/>
              </a:rPr>
              <a:t>g</a:t>
            </a:r>
            <a:r>
              <a:rPr lang="en-US" dirty="0" err="1" smtClean="0"/>
              <a:t>+jet</a:t>
            </a:r>
            <a:r>
              <a:rPr lang="en-US" dirty="0" smtClean="0"/>
              <a:t> and LHCb </a:t>
            </a:r>
            <a:r>
              <a:rPr lang="en-US" dirty="0" err="1" smtClean="0"/>
              <a:t>Z+jet</a:t>
            </a:r>
            <a:r>
              <a:rPr lang="en-US" dirty="0" smtClean="0"/>
              <a:t> longitudinal distributions are instead very similar in the comparable jet </a:t>
            </a:r>
            <a:r>
              <a:rPr lang="en-US" dirty="0" err="1" smtClean="0"/>
              <a:t>p</a:t>
            </a:r>
            <a:r>
              <a:rPr lang="en-US" baseline="-25000" dirty="0" err="1" smtClean="0"/>
              <a:t>T</a:t>
            </a:r>
            <a:r>
              <a:rPr lang="en-US" dirty="0" smtClean="0"/>
              <a:t> bin</a:t>
            </a:r>
          </a:p>
          <a:p>
            <a:pPr lvl="1"/>
            <a:r>
              <a:rPr lang="en-US" dirty="0" err="1" smtClean="0">
                <a:latin typeface="Symbol" panose="05050102010706020507" pitchFamily="18" charset="2"/>
              </a:rPr>
              <a:t>g</a:t>
            </a:r>
            <a:r>
              <a:rPr lang="en-US" dirty="0" err="1" smtClean="0"/>
              <a:t>+jet</a:t>
            </a:r>
            <a:r>
              <a:rPr lang="en-US" dirty="0" smtClean="0"/>
              <a:t>, like </a:t>
            </a:r>
            <a:r>
              <a:rPr lang="en-US" dirty="0" err="1" smtClean="0"/>
              <a:t>Z+jet</a:t>
            </a:r>
            <a:r>
              <a:rPr lang="en-US" dirty="0" smtClean="0"/>
              <a:t>, enhances quark jet fraction</a:t>
            </a:r>
          </a:p>
          <a:p>
            <a:pPr lvl="1"/>
            <a:r>
              <a:rPr lang="en-US" dirty="0" smtClean="0"/>
              <a:t>Further evidence that differences observed between LHCb results and ATLAS gluon-dominated results are due to differences in quark and gluon hadronization</a:t>
            </a:r>
          </a:p>
          <a:p>
            <a:endParaRPr lang="en-US" dirty="0" smtClean="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
        <p:nvSpPr>
          <p:cNvPr id="9" name="TextBox 8"/>
          <p:cNvSpPr txBox="1"/>
          <p:nvPr/>
        </p:nvSpPr>
        <p:spPr>
          <a:xfrm>
            <a:off x="1371600" y="5105400"/>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1"/>
            <a:ext cx="4642203" cy="3276600"/>
          </a:xfrm>
          <a:prstGeom prst="rect">
            <a:avLst/>
          </a:prstGeom>
        </p:spPr>
      </p:pic>
    </p:spTree>
    <p:extLst>
      <p:ext uri="{BB962C8B-B14F-4D97-AF65-F5344CB8AC3E}">
        <p14:creationId xmlns:p14="http://schemas.microsoft.com/office/powerpoint/2010/main" val="15389514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97" y="1371600"/>
            <a:ext cx="4642203" cy="3276600"/>
          </a:xfrm>
          <a:prstGeom prst="rect">
            <a:avLst/>
          </a:prstGeom>
        </p:spPr>
      </p:pic>
      <p:sp>
        <p:nvSpPr>
          <p:cNvPr id="2" name="Title 1"/>
          <p:cNvSpPr>
            <a:spLocks noGrp="1"/>
          </p:cNvSpPr>
          <p:nvPr>
            <p:ph type="title"/>
          </p:nvPr>
        </p:nvSpPr>
        <p:spPr/>
        <p:txBody>
          <a:bodyPr/>
          <a:lstStyle/>
          <a:p>
            <a:r>
              <a:rPr lang="en-US" dirty="0" smtClean="0"/>
              <a:t>Results: Radial profiles</a:t>
            </a:r>
            <a:endParaRPr lang="en-US" dirty="0"/>
          </a:p>
        </p:txBody>
      </p:sp>
      <p:sp>
        <p:nvSpPr>
          <p:cNvPr id="3" name="Content Placeholder 2"/>
          <p:cNvSpPr>
            <a:spLocks noGrp="1"/>
          </p:cNvSpPr>
          <p:nvPr>
            <p:ph idx="1"/>
          </p:nvPr>
        </p:nvSpPr>
        <p:spPr>
          <a:xfrm>
            <a:off x="5095672" y="1600200"/>
            <a:ext cx="3819728" cy="4525963"/>
          </a:xfrm>
        </p:spPr>
        <p:txBody>
          <a:bodyPr>
            <a:normAutofit fontScale="85000" lnSpcReduction="20000"/>
          </a:bodyPr>
          <a:lstStyle/>
          <a:p>
            <a:r>
              <a:rPr lang="en-US" dirty="0" smtClean="0"/>
              <a:t>Radial profiles largely independent of jet </a:t>
            </a:r>
            <a:r>
              <a:rPr lang="en-US" dirty="0" err="1" smtClean="0"/>
              <a:t>p</a:t>
            </a:r>
            <a:r>
              <a:rPr lang="en-US" baseline="-25000" dirty="0" err="1" smtClean="0"/>
              <a:t>T</a:t>
            </a:r>
            <a:r>
              <a:rPr lang="en-US" dirty="0" smtClean="0"/>
              <a:t> away from the jet axis</a:t>
            </a:r>
          </a:p>
          <a:p>
            <a:pPr lvl="1"/>
            <a:endParaRPr lang="en-US" dirty="0" smtClean="0"/>
          </a:p>
          <a:p>
            <a:r>
              <a:rPr lang="en-US" dirty="0" smtClean="0"/>
              <a:t>Multiplicity of hadrons along jet axis rises sharply with jet </a:t>
            </a:r>
            <a:r>
              <a:rPr lang="en-US" dirty="0" err="1" smtClean="0"/>
              <a:t>p</a:t>
            </a:r>
            <a:r>
              <a:rPr lang="en-US" baseline="-25000" dirty="0" err="1" smtClean="0"/>
              <a:t>T</a:t>
            </a:r>
            <a:endParaRPr lang="en-US" baseline="-25000" dirty="0" smtClean="0"/>
          </a:p>
          <a:p>
            <a:pPr lvl="1"/>
            <a:r>
              <a:rPr lang="en-US" dirty="0" smtClean="0"/>
              <a:t>More “violent” scattering produces more particles (intuitive), most of which are close to the jet axis (not obvious)</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sp>
        <p:nvSpPr>
          <p:cNvPr id="9" name="TextBox 8"/>
          <p:cNvSpPr txBox="1"/>
          <p:nvPr/>
        </p:nvSpPr>
        <p:spPr>
          <a:xfrm>
            <a:off x="1197980" y="3452104"/>
            <a:ext cx="2293256" cy="646331"/>
          </a:xfrm>
          <a:prstGeom prst="rect">
            <a:avLst/>
          </a:prstGeom>
          <a:noFill/>
        </p:spPr>
        <p:txBody>
          <a:bodyPr wrap="none" rtlCol="0">
            <a:spAutoFit/>
          </a:bodyPr>
          <a:lstStyle/>
          <a:p>
            <a:r>
              <a:rPr lang="en-US" dirty="0" smtClean="0"/>
              <a:t>arXiv:1904.08878</a:t>
            </a:r>
          </a:p>
          <a:p>
            <a:r>
              <a:rPr lang="en-US" dirty="0" smtClean="0"/>
              <a:t>LHCb-PAPER-2019-012</a:t>
            </a:r>
            <a:endParaRPr lang="en-US" dirty="0"/>
          </a:p>
        </p:txBody>
      </p:sp>
      <p:pic>
        <p:nvPicPr>
          <p:cNvPr id="10" name="Picture 9"/>
          <p:cNvPicPr>
            <a:picLocks noChangeAspect="1"/>
          </p:cNvPicPr>
          <p:nvPr/>
        </p:nvPicPr>
        <p:blipFill>
          <a:blip r:embed="rId3"/>
          <a:stretch>
            <a:fillRect/>
          </a:stretch>
        </p:blipFill>
        <p:spPr>
          <a:xfrm>
            <a:off x="2314590" y="4806676"/>
            <a:ext cx="2057400" cy="1679272"/>
          </a:xfrm>
          <a:prstGeom prst="rect">
            <a:avLst/>
          </a:prstGeom>
        </p:spPr>
      </p:pic>
    </p:spTree>
    <p:extLst>
      <p:ext uri="{BB962C8B-B14F-4D97-AF65-F5344CB8AC3E}">
        <p14:creationId xmlns:p14="http://schemas.microsoft.com/office/powerpoint/2010/main" val="2676287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Transverse momentum distributions:</a:t>
            </a:r>
            <a:br>
              <a:rPr lang="en-US" dirty="0" smtClean="0"/>
            </a:br>
            <a:r>
              <a:rPr lang="en-US" dirty="0" smtClean="0"/>
              <a:t>Comparison to ATLAS inclusive jets</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Transverse momentum distributions show smaller &lt;</a:t>
            </a:r>
            <a:r>
              <a:rPr lang="en-US" dirty="0" err="1" smtClean="0"/>
              <a:t>j</a:t>
            </a:r>
            <a:r>
              <a:rPr lang="en-US" baseline="-25000" dirty="0" err="1" smtClean="0"/>
              <a:t>T</a:t>
            </a:r>
            <a:r>
              <a:rPr lang="en-US" dirty="0" smtClean="0"/>
              <a:t>&gt; in </a:t>
            </a:r>
            <a:r>
              <a:rPr lang="en-US" dirty="0" err="1" smtClean="0"/>
              <a:t>Z+jet</a:t>
            </a:r>
            <a:r>
              <a:rPr lang="en-US" dirty="0" smtClean="0"/>
              <a:t> vs. inclusive jet at small </a:t>
            </a:r>
            <a:r>
              <a:rPr lang="en-US" dirty="0" err="1" smtClean="0"/>
              <a:t>j</a:t>
            </a:r>
            <a:r>
              <a:rPr lang="en-US" baseline="-25000" dirty="0" err="1" smtClean="0"/>
              <a:t>T</a:t>
            </a:r>
            <a:endParaRPr lang="en-US" baseline="-25000"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
        <p:nvSpPr>
          <p:cNvPr id="8" name="TextBox 7"/>
          <p:cNvSpPr txBox="1"/>
          <p:nvPr/>
        </p:nvSpPr>
        <p:spPr>
          <a:xfrm>
            <a:off x="4572000" y="5334000"/>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7599" y="1889561"/>
            <a:ext cx="4611601" cy="3368239"/>
          </a:xfrm>
          <a:prstGeom prst="rect">
            <a:avLst/>
          </a:prstGeom>
        </p:spPr>
      </p:pic>
    </p:spTree>
    <p:extLst>
      <p:ext uri="{BB962C8B-B14F-4D97-AF65-F5344CB8AC3E}">
        <p14:creationId xmlns:p14="http://schemas.microsoft.com/office/powerpoint/2010/main" val="2134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Hadron structure vs. hadron 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Both relate the quark and gluon degrees of freedom of QCD to particles/states we can work with in the lab/nature</a:t>
            </a:r>
          </a:p>
          <a:p>
            <a:r>
              <a:rPr lang="en-US" dirty="0" smtClean="0"/>
              <a:t>However, hadron formation inherently dynamic—a process</a:t>
            </a:r>
          </a:p>
          <a:p>
            <a:pPr lvl="1"/>
            <a:r>
              <a:rPr lang="en-US" dirty="0" smtClean="0"/>
              <a:t>In contrast to studying the dynamics of quarks and gluons within hadrons, e.g. via spin-momentum correlations, where really studying average dynamics</a:t>
            </a:r>
          </a:p>
          <a:p>
            <a:pPr lvl="1"/>
            <a:r>
              <a:rPr lang="en-US" dirty="0"/>
              <a:t>Thus </a:t>
            </a:r>
            <a:r>
              <a:rPr lang="en-US" dirty="0" smtClean="0"/>
              <a:t>hadronization much less developed and more open a subfield </a:t>
            </a:r>
            <a:r>
              <a:rPr lang="en-US" dirty="0"/>
              <a:t>than hadron </a:t>
            </a:r>
            <a:r>
              <a:rPr lang="en-US" dirty="0" smtClean="0"/>
              <a:t>structure. . .</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13167319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907"/>
          </a:xfrm>
        </p:spPr>
        <p:txBody>
          <a:bodyPr/>
          <a:lstStyle/>
          <a:p>
            <a:r>
              <a:rPr lang="en-US" dirty="0" smtClean="0"/>
              <a:t>Analysis details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140545"/>
                <a:ext cx="8410038" cy="3038913"/>
              </a:xfrm>
            </p:spPr>
            <p:txBody>
              <a:bodyPr>
                <a:normAutofit fontScale="70000" lnSpcReduction="20000"/>
              </a:bodyPr>
              <a:lstStyle/>
              <a:p>
                <a:r>
                  <a:rPr lang="en-US" dirty="0" smtClean="0"/>
                  <a:t>Follow similar analysis strategy to previous ATLAS and LHCb papers</a:t>
                </a:r>
              </a:p>
              <a:p>
                <a:pPr lvl="1"/>
                <a:r>
                  <a:rPr lang="en-US" sz="2400" dirty="0" smtClean="0"/>
                  <a:t>ATLAS: </a:t>
                </a:r>
                <a:r>
                  <a:rPr lang="en-US" sz="2400" dirty="0"/>
                  <a:t>EPJC 71, 1795 (2011), NPA 978, 65 (2018</a:t>
                </a:r>
                <a:r>
                  <a:rPr lang="en-US" sz="2400" dirty="0" smtClean="0"/>
                  <a:t>)</a:t>
                </a:r>
              </a:p>
              <a:p>
                <a:pPr lvl="1"/>
                <a:r>
                  <a:rPr lang="en-US" sz="2400" dirty="0" smtClean="0"/>
                  <a:t>LHCb</a:t>
                </a:r>
                <a:r>
                  <a:rPr lang="en-US" sz="2400" dirty="0"/>
                  <a:t>: PRL 118, 192001 (2017)</a:t>
                </a:r>
                <a:endParaRPr lang="en-US" sz="2400" dirty="0" smtClean="0"/>
              </a:p>
              <a:p>
                <a:endParaRPr lang="en-US" sz="2900" b="0" i="1" dirty="0" smtClean="0">
                  <a:latin typeface="Cambria Math" panose="02040503050406030204" pitchFamily="18" charset="0"/>
                </a:endParaRPr>
              </a:p>
              <a:p>
                <a14:m>
                  <m:oMath xmlns:m="http://schemas.openxmlformats.org/officeDocument/2006/math">
                    <m:r>
                      <a:rPr lang="en-US" sz="2900" b="0" i="1" smtClean="0">
                        <a:latin typeface="Cambria Math" panose="02040503050406030204" pitchFamily="18" charset="0"/>
                      </a:rPr>
                      <m:t>𝑍</m:t>
                    </m:r>
                    <m:r>
                      <a:rPr lang="en-US" sz="2900" b="0" i="1" smtClean="0">
                        <a:latin typeface="Cambria Math" panose="02040503050406030204" pitchFamily="18" charset="0"/>
                      </a:rPr>
                      <m:t>→</m:t>
                    </m:r>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𝜇</m:t>
                        </m:r>
                      </m:e>
                      <m:sup>
                        <m:r>
                          <a:rPr lang="en-US" sz="2900" b="0" i="1" smtClean="0">
                            <a:latin typeface="Cambria Math" panose="02040503050406030204" pitchFamily="18" charset="0"/>
                          </a:rPr>
                          <m:t>+</m:t>
                        </m:r>
                      </m:sup>
                    </m:sSup>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𝜇</m:t>
                        </m:r>
                      </m:e>
                      <m:sup>
                        <m:r>
                          <a:rPr lang="en-US" sz="2900" b="0" i="1" smtClean="0">
                            <a:latin typeface="Cambria Math" panose="02040503050406030204" pitchFamily="18" charset="0"/>
                          </a:rPr>
                          <m:t>−</m:t>
                        </m:r>
                      </m:sup>
                    </m:sSup>
                  </m:oMath>
                </a14:m>
                <a:r>
                  <a:rPr lang="en-US" sz="2900" dirty="0" smtClean="0"/>
                  <a:t> with </a:t>
                </a:r>
                <a14:m>
                  <m:oMath xmlns:m="http://schemas.openxmlformats.org/officeDocument/2006/math">
                    <m:r>
                      <a:rPr lang="en-US" sz="2900" b="0" i="1" smtClean="0">
                        <a:latin typeface="Cambria Math" panose="02040503050406030204" pitchFamily="18" charset="0"/>
                      </a:rPr>
                      <m:t>60&lt;</m:t>
                    </m:r>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𝑀</m:t>
                        </m:r>
                      </m:e>
                      <m:sub>
                        <m:r>
                          <a:rPr lang="en-US" sz="2900" b="0" i="1" smtClean="0">
                            <a:latin typeface="Cambria Math" panose="02040503050406030204" pitchFamily="18" charset="0"/>
                          </a:rPr>
                          <m:t>𝜇𝜇</m:t>
                        </m:r>
                      </m:sub>
                    </m:sSub>
                    <m:r>
                      <a:rPr lang="en-US" sz="2900" b="0" i="1" smtClean="0">
                        <a:latin typeface="Cambria Math" panose="02040503050406030204" pitchFamily="18" charset="0"/>
                      </a:rPr>
                      <m:t>&lt;120</m:t>
                    </m:r>
                  </m:oMath>
                </a14:m>
                <a:r>
                  <a:rPr lang="en-US" sz="2900" dirty="0" smtClean="0"/>
                  <a:t> GeV,   </a:t>
                </a:r>
                <a14:m>
                  <m:oMath xmlns:m="http://schemas.openxmlformats.org/officeDocument/2006/math">
                    <m:r>
                      <a:rPr lang="en-US" sz="2900" b="0" i="1" smtClean="0">
                        <a:latin typeface="Cambria Math" panose="02040503050406030204" pitchFamily="18" charset="0"/>
                      </a:rPr>
                      <m:t>2&lt;</m:t>
                    </m:r>
                    <m:r>
                      <a:rPr lang="en-US" sz="2900" b="0" i="1" smtClean="0">
                        <a:latin typeface="Cambria Math" panose="02040503050406030204" pitchFamily="18" charset="0"/>
                      </a:rPr>
                      <m:t>𝜂</m:t>
                    </m:r>
                    <m:r>
                      <a:rPr lang="en-US" sz="2900" b="0" i="1" smtClean="0">
                        <a:latin typeface="Cambria Math" panose="02040503050406030204" pitchFamily="18" charset="0"/>
                      </a:rPr>
                      <m:t>&lt;4.5</m:t>
                    </m:r>
                  </m:oMath>
                </a14:m>
                <a:endParaRPr lang="en-US" sz="2900" dirty="0" smtClean="0"/>
              </a:p>
              <a:p>
                <a:r>
                  <a:rPr lang="en-US" sz="2900" dirty="0" smtClean="0"/>
                  <a:t>Anti-</a:t>
                </a:r>
                <a:r>
                  <a:rPr lang="en-US" sz="2900" dirty="0" err="1" smtClean="0"/>
                  <a:t>k</a:t>
                </a:r>
                <a:r>
                  <a:rPr lang="en-US" sz="2900" baseline="-25000" dirty="0" err="1" smtClean="0"/>
                  <a:t>T</a:t>
                </a:r>
                <a:r>
                  <a:rPr lang="en-US" sz="2900" dirty="0" smtClean="0"/>
                  <a:t> jets with </a:t>
                </a:r>
                <a14:m>
                  <m:oMath xmlns:m="http://schemas.openxmlformats.org/officeDocument/2006/math">
                    <m:r>
                      <a:rPr lang="en-US" sz="2900" b="0" i="1" smtClean="0">
                        <a:latin typeface="Cambria Math" panose="02040503050406030204" pitchFamily="18" charset="0"/>
                      </a:rPr>
                      <m:t>𝑅</m:t>
                    </m:r>
                    <m:r>
                      <a:rPr lang="en-US" sz="2900" b="0" i="1" smtClean="0">
                        <a:latin typeface="Cambria Math" panose="02040503050406030204" pitchFamily="18" charset="0"/>
                      </a:rPr>
                      <m:t>=0.5,  </m:t>
                    </m:r>
                    <m:sSubSup>
                      <m:sSubSupPr>
                        <m:ctrlPr>
                          <a:rPr lang="en-US" sz="2900" b="0" i="1" smtClean="0">
                            <a:latin typeface="Cambria Math" panose="02040503050406030204" pitchFamily="18" charset="0"/>
                          </a:rPr>
                        </m:ctrlPr>
                      </m:sSubSupPr>
                      <m:e>
                        <m:r>
                          <a:rPr lang="en-US" sz="2900" b="0" i="1" smtClean="0">
                            <a:latin typeface="Cambria Math" panose="02040503050406030204" pitchFamily="18" charset="0"/>
                          </a:rPr>
                          <m:t>𝑝</m:t>
                        </m:r>
                      </m:e>
                      <m:sub>
                        <m:r>
                          <a:rPr lang="en-US" sz="2900" b="0" i="1" smtClean="0">
                            <a:latin typeface="Cambria Math" panose="02040503050406030204" pitchFamily="18" charset="0"/>
                          </a:rPr>
                          <m:t>𝑇</m:t>
                        </m:r>
                      </m:sub>
                      <m:sup>
                        <m:r>
                          <a:rPr lang="en-US" sz="2900" b="0" i="1" smtClean="0">
                            <a:latin typeface="Cambria Math" panose="02040503050406030204" pitchFamily="18" charset="0"/>
                          </a:rPr>
                          <m:t>𝑗𝑒𝑡</m:t>
                        </m:r>
                      </m:sup>
                    </m:sSubSup>
                    <m:r>
                      <a:rPr lang="en-US" sz="2900" b="0" i="1" smtClean="0">
                        <a:latin typeface="Cambria Math" panose="02040503050406030204" pitchFamily="18" charset="0"/>
                      </a:rPr>
                      <m:t>&gt;20</m:t>
                    </m:r>
                  </m:oMath>
                </a14:m>
                <a:r>
                  <a:rPr lang="en-US" sz="2900" dirty="0" smtClean="0"/>
                  <a:t> GeV,   </a:t>
                </a:r>
                <a14:m>
                  <m:oMath xmlns:m="http://schemas.openxmlformats.org/officeDocument/2006/math">
                    <m:r>
                      <a:rPr lang="en-US" sz="2900" i="1">
                        <a:latin typeface="Cambria Math" panose="02040503050406030204" pitchFamily="18" charset="0"/>
                      </a:rPr>
                      <m:t>2&lt;</m:t>
                    </m:r>
                    <m:r>
                      <a:rPr lang="en-US" sz="2900" i="1">
                        <a:latin typeface="Cambria Math" panose="02040503050406030204" pitchFamily="18" charset="0"/>
                      </a:rPr>
                      <m:t>𝜂</m:t>
                    </m:r>
                    <m:r>
                      <a:rPr lang="en-US" sz="2900" i="1">
                        <a:latin typeface="Cambria Math" panose="02040503050406030204" pitchFamily="18" charset="0"/>
                      </a:rPr>
                      <m:t>&lt;4.5</m:t>
                    </m:r>
                  </m:oMath>
                </a14:m>
                <a:endParaRPr lang="en-US" sz="2900" dirty="0"/>
              </a:p>
              <a:p>
                <a:r>
                  <a:rPr lang="en-US" sz="2900" dirty="0" smtClean="0"/>
                  <a:t>|</a:t>
                </a:r>
                <a:r>
                  <a:rPr lang="en-US" sz="2900" dirty="0" err="1" smtClean="0">
                    <a:latin typeface="Symbol" panose="05050102010706020507" pitchFamily="18" charset="2"/>
                  </a:rPr>
                  <a:t>Df</a:t>
                </a:r>
                <a:r>
                  <a:rPr lang="en-US" sz="2900" baseline="-25000" dirty="0" err="1" smtClean="0"/>
                  <a:t>Z+jet</a:t>
                </a:r>
                <a:r>
                  <a:rPr lang="en-US" sz="2900" dirty="0" smtClean="0"/>
                  <a:t>| &gt; 7</a:t>
                </a:r>
                <a:r>
                  <a:rPr lang="en-US" sz="2900" dirty="0" smtClean="0">
                    <a:latin typeface="Symbol" panose="05050102010706020507" pitchFamily="18" charset="2"/>
                  </a:rPr>
                  <a:t>p</a:t>
                </a:r>
                <a:r>
                  <a:rPr lang="en-US" sz="2900" dirty="0" smtClean="0"/>
                  <a:t>/8 selects 2</a:t>
                </a:r>
                <a:r>
                  <a:rPr lang="en-US" sz="2900" dirty="0" smtClean="0">
                    <a:sym typeface="Wingdings" panose="05000000000000000000" pitchFamily="2" charset="2"/>
                  </a:rPr>
                  <a:t>2 event topology</a:t>
                </a:r>
              </a:p>
              <a:p>
                <a:r>
                  <a:rPr lang="en-US" sz="2900" dirty="0" smtClean="0">
                    <a:sym typeface="Wingdings" panose="05000000000000000000" pitchFamily="2" charset="2"/>
                  </a:rPr>
                  <a:t>Charged hadrons selected with </a:t>
                </a:r>
                <a:r>
                  <a:rPr lang="en-US" sz="2900" dirty="0" err="1" smtClean="0">
                    <a:sym typeface="Wingdings" panose="05000000000000000000" pitchFamily="2" charset="2"/>
                  </a:rPr>
                  <a:t>p</a:t>
                </a:r>
                <a:r>
                  <a:rPr lang="en-US" sz="2900" baseline="-25000" dirty="0" err="1" smtClean="0">
                    <a:sym typeface="Wingdings" panose="05000000000000000000" pitchFamily="2" charset="2"/>
                  </a:rPr>
                  <a:t>T</a:t>
                </a:r>
                <a:r>
                  <a:rPr lang="en-US" sz="2900" dirty="0" smtClean="0">
                    <a:sym typeface="Wingdings" panose="05000000000000000000" pitchFamily="2" charset="2"/>
                  </a:rPr>
                  <a:t> &gt; 0.25 GeV, p &gt; 4 GeV, </a:t>
                </a:r>
                <a:r>
                  <a:rPr lang="en-US" sz="2900" dirty="0" smtClean="0">
                    <a:latin typeface="Symbol" panose="05050102010706020507" pitchFamily="18" charset="2"/>
                    <a:sym typeface="Wingdings" panose="05000000000000000000" pitchFamily="2" charset="2"/>
                  </a:rPr>
                  <a:t>D</a:t>
                </a:r>
                <a:r>
                  <a:rPr lang="en-US" sz="2900" i="1" dirty="0" smtClean="0">
                    <a:sym typeface="Wingdings" panose="05000000000000000000" pitchFamily="2" charset="2"/>
                  </a:rPr>
                  <a:t>R</a:t>
                </a:r>
                <a:r>
                  <a:rPr lang="en-US" sz="2900" dirty="0" smtClean="0">
                    <a:sym typeface="Wingdings" panose="05000000000000000000" pitchFamily="2" charset="2"/>
                  </a:rPr>
                  <a:t> &lt; 0.5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140545"/>
                <a:ext cx="8410038" cy="3038913"/>
              </a:xfrm>
              <a:blipFill>
                <a:blip r:embed="rId2"/>
                <a:stretch>
                  <a:fillRect l="-870" t="-3607" r="-4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80</a:t>
            </a:fld>
            <a:endParaRPr lang="en-US"/>
          </a:p>
        </p:txBody>
      </p:sp>
      <p:pic>
        <p:nvPicPr>
          <p:cNvPr id="6" name="Picture 5"/>
          <p:cNvPicPr>
            <a:picLocks noChangeAspect="1"/>
          </p:cNvPicPr>
          <p:nvPr/>
        </p:nvPicPr>
        <p:blipFill>
          <a:blip r:embed="rId3"/>
          <a:stretch>
            <a:fillRect/>
          </a:stretch>
        </p:blipFill>
        <p:spPr>
          <a:xfrm>
            <a:off x="1447800" y="4202938"/>
            <a:ext cx="6248400" cy="2363682"/>
          </a:xfrm>
          <a:prstGeom prst="rect">
            <a:avLst/>
          </a:prstGeom>
        </p:spPr>
      </p:pic>
      <p:sp>
        <p:nvSpPr>
          <p:cNvPr id="7" name="TextBox 6"/>
          <p:cNvSpPr txBox="1"/>
          <p:nvPr/>
        </p:nvSpPr>
        <p:spPr>
          <a:xfrm>
            <a:off x="6573982" y="199807"/>
            <a:ext cx="2293256" cy="646331"/>
          </a:xfrm>
          <a:prstGeom prst="rect">
            <a:avLst/>
          </a:prstGeom>
          <a:noFill/>
        </p:spPr>
        <p:txBody>
          <a:bodyPr wrap="none" rtlCol="0">
            <a:spAutoFit/>
          </a:bodyPr>
          <a:lstStyle/>
          <a:p>
            <a:r>
              <a:rPr lang="en-US" dirty="0" smtClean="0">
                <a:solidFill>
                  <a:srgbClr val="FFFFCC"/>
                </a:solidFill>
              </a:rPr>
              <a:t>arXiv:1904.08878</a:t>
            </a:r>
          </a:p>
          <a:p>
            <a:r>
              <a:rPr lang="en-US" dirty="0" smtClean="0">
                <a:solidFill>
                  <a:srgbClr val="FFFFCC"/>
                </a:solidFill>
              </a:rPr>
              <a:t>LHCb-PAPER-2019-012</a:t>
            </a:r>
            <a:endParaRPr lang="en-US" dirty="0">
              <a:solidFill>
                <a:srgbClr val="FFFFCC"/>
              </a:solidFill>
            </a:endParaRPr>
          </a:p>
        </p:txBody>
      </p:sp>
      <p:sp>
        <p:nvSpPr>
          <p:cNvPr id="8" name="TextBox 7"/>
          <p:cNvSpPr txBox="1"/>
          <p:nvPr/>
        </p:nvSpPr>
        <p:spPr>
          <a:xfrm>
            <a:off x="381000" y="152400"/>
            <a:ext cx="3083216" cy="369332"/>
          </a:xfrm>
          <a:prstGeom prst="rect">
            <a:avLst/>
          </a:prstGeom>
          <a:noFill/>
        </p:spPr>
        <p:txBody>
          <a:bodyPr wrap="none" rtlCol="0">
            <a:spAutoFit/>
          </a:bodyPr>
          <a:lstStyle/>
          <a:p>
            <a:r>
              <a:rPr lang="en-US" dirty="0" smtClean="0">
                <a:solidFill>
                  <a:srgbClr val="FFFFCC"/>
                </a:solidFill>
              </a:rPr>
              <a:t>Work by former PD Joe Osborn</a:t>
            </a:r>
            <a:endParaRPr lang="en-US" dirty="0">
              <a:solidFill>
                <a:srgbClr val="FFFFCC"/>
              </a:solidFill>
            </a:endParaRPr>
          </a:p>
        </p:txBody>
      </p:sp>
    </p:spTree>
    <p:extLst>
      <p:ext uri="{BB962C8B-B14F-4D97-AF65-F5344CB8AC3E}">
        <p14:creationId xmlns:p14="http://schemas.microsoft.com/office/powerpoint/2010/main" val="4541706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Hyperon polarization from </a:t>
            </a:r>
            <a:br>
              <a:rPr lang="en-US" dirty="0"/>
            </a:br>
            <a:r>
              <a:rPr lang="en-US" dirty="0"/>
              <a:t>unpolarized collisions</a:t>
            </a:r>
          </a:p>
        </p:txBody>
      </p:sp>
      <p:sp>
        <p:nvSpPr>
          <p:cNvPr id="3" name="Content Placeholder 2"/>
          <p:cNvSpPr>
            <a:spLocks noGrp="1"/>
          </p:cNvSpPr>
          <p:nvPr>
            <p:ph idx="1"/>
          </p:nvPr>
        </p:nvSpPr>
        <p:spPr>
          <a:xfrm>
            <a:off x="457200" y="4495800"/>
            <a:ext cx="8229600" cy="1554163"/>
          </a:xfrm>
        </p:spPr>
        <p:txBody>
          <a:bodyPr>
            <a:noAutofit/>
          </a:bodyPr>
          <a:lstStyle/>
          <a:p>
            <a:r>
              <a:rPr lang="en-US" sz="2100" dirty="0" smtClean="0"/>
              <a:t>1976 lambda polarization discovery: </a:t>
            </a:r>
            <a:r>
              <a:rPr lang="en-US" sz="2100" dirty="0" err="1" smtClean="0"/>
              <a:t>p+Be</a:t>
            </a:r>
            <a:r>
              <a:rPr lang="en-US" sz="2100" dirty="0"/>
              <a:t>, 300 GeV beam </a:t>
            </a:r>
            <a:endParaRPr lang="en-US" sz="2100" dirty="0" smtClean="0"/>
          </a:p>
          <a:p>
            <a:r>
              <a:rPr lang="en-US" sz="2100" dirty="0" smtClean="0"/>
              <a:t>Polarization transverse to production plane up to ~20% for forward-angle lambda production;  Polarizing TMD FF?</a:t>
            </a:r>
          </a:p>
          <a:p>
            <a:r>
              <a:rPr lang="en-US" sz="2100" dirty="0" smtClean="0"/>
              <a:t>Confirmed 1977 at CERN, </a:t>
            </a:r>
            <a:r>
              <a:rPr lang="en-US" sz="2100" dirty="0" err="1" smtClean="0"/>
              <a:t>p+Pt</a:t>
            </a:r>
            <a:r>
              <a:rPr lang="en-US" sz="2100" dirty="0" smtClean="0"/>
              <a:t>, 24 GeV beam (and by various proton-nucleus and proton-proton experiments afterwards . . .)</a:t>
            </a:r>
            <a:endParaRPr lang="en-US" sz="2100" dirty="0"/>
          </a:p>
        </p:txBody>
      </p:sp>
      <p:sp>
        <p:nvSpPr>
          <p:cNvPr id="4" name="Footer Placeholder 3"/>
          <p:cNvSpPr>
            <a:spLocks noGrp="1"/>
          </p:cNvSpPr>
          <p:nvPr>
            <p:ph type="ftr" sz="quarter" idx="11"/>
          </p:nvPr>
        </p:nvSpPr>
        <p:spPr/>
        <p:txBody>
          <a:bodyPr/>
          <a:lstStyle/>
          <a:p>
            <a:r>
              <a:rPr lang="en-US" smtClean="0"/>
              <a:t>C. Aidala, Trento Hadronization Workshop, 10/26/15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grpSp>
        <p:nvGrpSpPr>
          <p:cNvPr id="10" name="Group 9"/>
          <p:cNvGrpSpPr/>
          <p:nvPr/>
        </p:nvGrpSpPr>
        <p:grpSpPr>
          <a:xfrm>
            <a:off x="228600" y="1455339"/>
            <a:ext cx="8763000" cy="2964261"/>
            <a:chOff x="0" y="2674539"/>
            <a:chExt cx="8763000" cy="2964261"/>
          </a:xfrm>
        </p:grpSpPr>
        <p:sp>
          <p:nvSpPr>
            <p:cNvPr id="7" name="Rectangle 6"/>
            <p:cNvSpPr/>
            <p:nvPr/>
          </p:nvSpPr>
          <p:spPr>
            <a:xfrm>
              <a:off x="0" y="2674539"/>
              <a:ext cx="8763000" cy="296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910" y="2860629"/>
              <a:ext cx="4857490" cy="270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7" y="3367878"/>
              <a:ext cx="2659063" cy="159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1143000" y="3741339"/>
            <a:ext cx="2199641" cy="400110"/>
          </a:xfrm>
          <a:prstGeom prst="rect">
            <a:avLst/>
          </a:prstGeom>
          <a:noFill/>
        </p:spPr>
        <p:txBody>
          <a:bodyPr wrap="none" rtlCol="0">
            <a:spAutoFit/>
          </a:bodyPr>
          <a:lstStyle/>
          <a:p>
            <a:r>
              <a:rPr lang="en-US" sz="2000" dirty="0" smtClean="0"/>
              <a:t>PRL36, 1113 (1976)</a:t>
            </a:r>
            <a:endParaRPr lang="en-US" sz="2000" dirty="0"/>
          </a:p>
        </p:txBody>
      </p:sp>
    </p:spTree>
    <p:extLst>
      <p:ext uri="{BB962C8B-B14F-4D97-AF65-F5344CB8AC3E}">
        <p14:creationId xmlns:p14="http://schemas.microsoft.com/office/powerpoint/2010/main" val="11184202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x</a:t>
            </a:r>
            <a:r>
              <a:rPr lang="en-US" baseline="-25000" dirty="0" err="1" smtClean="0"/>
              <a:t>F</a:t>
            </a:r>
            <a:r>
              <a:rPr lang="en-US" dirty="0" smtClean="0"/>
              <a:t> dependence of lambda polarization in hadronic collisions</a:t>
            </a:r>
            <a:endParaRPr lang="en-US" dirty="0"/>
          </a:p>
        </p:txBody>
      </p:sp>
      <p:sp>
        <p:nvSpPr>
          <p:cNvPr id="4" name="Footer Placeholder 3"/>
          <p:cNvSpPr>
            <a:spLocks noGrp="1"/>
          </p:cNvSpPr>
          <p:nvPr>
            <p:ph type="ftr" sz="quarter" idx="11"/>
          </p:nvPr>
        </p:nvSpPr>
        <p:spPr/>
        <p:txBody>
          <a:bodyPr/>
          <a:lstStyle/>
          <a:p>
            <a:r>
              <a:rPr lang="en-US" smtClean="0"/>
              <a:t>C. Aidala, Trento Hadronization Workshop, 10/26/15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557494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32691" y="3330714"/>
            <a:ext cx="2509020" cy="707886"/>
          </a:xfrm>
          <a:prstGeom prst="rect">
            <a:avLst/>
          </a:prstGeom>
          <a:noFill/>
        </p:spPr>
        <p:txBody>
          <a:bodyPr wrap="none" rtlCol="0">
            <a:spAutoFit/>
          </a:bodyPr>
          <a:lstStyle/>
          <a:p>
            <a:r>
              <a:rPr lang="en-US" sz="2000" dirty="0"/>
              <a:t>P</a:t>
            </a:r>
            <a:r>
              <a:rPr lang="en-US" sz="2000" dirty="0" smtClean="0"/>
              <a:t>roton beams</a:t>
            </a:r>
          </a:p>
          <a:p>
            <a:r>
              <a:rPr lang="en-US" sz="2000" dirty="0" smtClean="0"/>
              <a:t>PRD91, 032004 (2015)</a:t>
            </a:r>
            <a:endParaRPr lang="en-US" sz="2000" dirty="0"/>
          </a:p>
        </p:txBody>
      </p:sp>
      <p:sp>
        <p:nvSpPr>
          <p:cNvPr id="7" name="TextBox 6"/>
          <p:cNvSpPr txBox="1"/>
          <p:nvPr/>
        </p:nvSpPr>
        <p:spPr>
          <a:xfrm>
            <a:off x="5791200" y="1382554"/>
            <a:ext cx="3200401"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solidFill>
                  <a:srgbClr val="FFFFCC"/>
                </a:solidFill>
              </a:rPr>
              <a:t>Same sign and general </a:t>
            </a:r>
            <a:r>
              <a:rPr lang="en-US" sz="2200" dirty="0" err="1" smtClean="0">
                <a:solidFill>
                  <a:srgbClr val="FFFFCC"/>
                </a:solidFill>
              </a:rPr>
              <a:t>x</a:t>
            </a:r>
            <a:r>
              <a:rPr lang="en-US" sz="2200" baseline="-25000" dirty="0" err="1" smtClean="0">
                <a:solidFill>
                  <a:srgbClr val="FFFFCC"/>
                </a:solidFill>
              </a:rPr>
              <a:t>F</a:t>
            </a:r>
            <a:r>
              <a:rPr lang="en-US" sz="2200" dirty="0" smtClean="0">
                <a:solidFill>
                  <a:srgbClr val="FFFFCC"/>
                </a:solidFill>
              </a:rPr>
              <a:t> dependence for neutron beams </a:t>
            </a:r>
          </a:p>
          <a:p>
            <a:pPr marL="285750" indent="-285750">
              <a:buFont typeface="Arial" panose="020B0604020202020204" pitchFamily="34" charset="0"/>
              <a:buChar char="•"/>
            </a:pPr>
            <a:endParaRPr lang="en-US" sz="2200" dirty="0" smtClean="0">
              <a:solidFill>
                <a:srgbClr val="FFFFCC"/>
              </a:solidFill>
            </a:endParaRPr>
          </a:p>
          <a:p>
            <a:pPr marL="285750" indent="-285750">
              <a:buFont typeface="Arial" panose="020B0604020202020204" pitchFamily="34" charset="0"/>
              <a:buChar char="•"/>
            </a:pPr>
            <a:r>
              <a:rPr lang="en-US" sz="2200" dirty="0" smtClean="0">
                <a:solidFill>
                  <a:srgbClr val="FFFFCC"/>
                </a:solidFill>
              </a:rPr>
              <a:t>But for K- and </a:t>
            </a:r>
            <a:r>
              <a:rPr lang="en-US" sz="2200" dirty="0" smtClean="0">
                <a:solidFill>
                  <a:srgbClr val="FFFFCC"/>
                </a:solidFill>
                <a:latin typeface="Symbol" panose="05050102010706020507" pitchFamily="18" charset="2"/>
              </a:rPr>
              <a:t>S</a:t>
            </a:r>
            <a:r>
              <a:rPr lang="en-US" sz="2200" dirty="0" smtClean="0">
                <a:solidFill>
                  <a:srgbClr val="FFFFCC"/>
                </a:solidFill>
              </a:rPr>
              <a:t>- beams, positive polarization at positive </a:t>
            </a:r>
            <a:r>
              <a:rPr lang="en-US" sz="2200" dirty="0" err="1" smtClean="0">
                <a:solidFill>
                  <a:srgbClr val="FFFFCC"/>
                </a:solidFill>
              </a:rPr>
              <a:t>x</a:t>
            </a:r>
            <a:r>
              <a:rPr lang="en-US" sz="2200" baseline="-25000" dirty="0" err="1" smtClean="0">
                <a:solidFill>
                  <a:srgbClr val="FFFFCC"/>
                </a:solidFill>
              </a:rPr>
              <a:t>F</a:t>
            </a:r>
            <a:endParaRPr lang="en-US" sz="2200" baseline="-25000" dirty="0" smtClean="0">
              <a:solidFill>
                <a:srgbClr val="FFFFCC"/>
              </a:solidFill>
            </a:endParaRPr>
          </a:p>
          <a:p>
            <a:pPr marL="285750" indent="-285750">
              <a:buFont typeface="Arial" panose="020B0604020202020204" pitchFamily="34" charset="0"/>
              <a:buChar char="•"/>
            </a:pPr>
            <a:endParaRPr lang="en-US" sz="2200" dirty="0" smtClean="0">
              <a:solidFill>
                <a:srgbClr val="FFFFCC"/>
              </a:solidFill>
            </a:endParaRPr>
          </a:p>
          <a:p>
            <a:pPr marL="285750" indent="-285750">
              <a:buFont typeface="Arial" panose="020B0604020202020204" pitchFamily="34" charset="0"/>
              <a:buChar char="•"/>
            </a:pPr>
            <a:r>
              <a:rPr lang="en-US" sz="2200" dirty="0" smtClean="0">
                <a:solidFill>
                  <a:srgbClr val="FFFFCC"/>
                </a:solidFill>
              </a:rPr>
              <a:t>And for </a:t>
            </a:r>
            <a:r>
              <a:rPr lang="en-US" sz="2200" dirty="0" smtClean="0">
                <a:solidFill>
                  <a:srgbClr val="FFFFCC"/>
                </a:solidFill>
                <a:latin typeface="Symbol" panose="05050102010706020507" pitchFamily="18" charset="2"/>
              </a:rPr>
              <a:t>p</a:t>
            </a:r>
            <a:r>
              <a:rPr lang="en-US" sz="2200" dirty="0" smtClean="0">
                <a:solidFill>
                  <a:srgbClr val="FFFFCC"/>
                </a:solidFill>
              </a:rPr>
              <a:t>- beam, positive polarization but at negative </a:t>
            </a:r>
            <a:r>
              <a:rPr lang="en-US" sz="2200" dirty="0" err="1" smtClean="0">
                <a:solidFill>
                  <a:srgbClr val="FFFFCC"/>
                </a:solidFill>
              </a:rPr>
              <a:t>x</a:t>
            </a:r>
            <a:r>
              <a:rPr lang="en-US" sz="2200" baseline="-25000" dirty="0" err="1" smtClean="0">
                <a:solidFill>
                  <a:srgbClr val="FFFFCC"/>
                </a:solidFill>
              </a:rPr>
              <a:t>F</a:t>
            </a:r>
            <a:r>
              <a:rPr lang="en-US" sz="2200" dirty="0" smtClean="0">
                <a:solidFill>
                  <a:srgbClr val="FFFFCC"/>
                </a:solidFill>
              </a:rPr>
              <a:t>!</a:t>
            </a:r>
          </a:p>
          <a:p>
            <a:pPr marL="285750" indent="-285750">
              <a:buFont typeface="Arial" panose="020B0604020202020204" pitchFamily="34" charset="0"/>
              <a:buChar char="•"/>
            </a:pPr>
            <a:endParaRPr lang="en-US" sz="2200" dirty="0" smtClean="0">
              <a:solidFill>
                <a:srgbClr val="FFFFCC"/>
              </a:solidFill>
            </a:endParaRPr>
          </a:p>
          <a:p>
            <a:pPr marL="285750" indent="-285750">
              <a:buFont typeface="Arial" panose="020B0604020202020204" pitchFamily="34" charset="0"/>
              <a:buChar char="•"/>
            </a:pPr>
            <a:r>
              <a:rPr lang="en-US" sz="2200" dirty="0" smtClean="0">
                <a:solidFill>
                  <a:srgbClr val="FFFFCC"/>
                </a:solidFill>
              </a:rPr>
              <a:t>Consistent with zero for </a:t>
            </a:r>
            <a:r>
              <a:rPr lang="en-US" sz="2200" dirty="0" smtClean="0">
                <a:solidFill>
                  <a:srgbClr val="FFFFCC"/>
                </a:solidFill>
                <a:latin typeface="Symbol" panose="05050102010706020507" pitchFamily="18" charset="2"/>
              </a:rPr>
              <a:t>p</a:t>
            </a:r>
            <a:r>
              <a:rPr lang="en-US" sz="2200" dirty="0" smtClean="0">
                <a:solidFill>
                  <a:srgbClr val="FFFFCC"/>
                </a:solidFill>
              </a:rPr>
              <a:t>+ and K+ beams</a:t>
            </a:r>
            <a:endParaRPr lang="en-US" sz="2200" dirty="0">
              <a:solidFill>
                <a:srgbClr val="FFFFCC"/>
              </a:solidFill>
            </a:endParaRPr>
          </a:p>
        </p:txBody>
      </p:sp>
    </p:spTree>
    <p:extLst>
      <p:ext uri="{BB962C8B-B14F-4D97-AF65-F5344CB8AC3E}">
        <p14:creationId xmlns:p14="http://schemas.microsoft.com/office/powerpoint/2010/main" val="36904943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2: Basic science to be explored</a:t>
            </a:r>
            <a:endParaRPr lang="en-US" dirty="0"/>
          </a:p>
        </p:txBody>
      </p:sp>
      <p:sp>
        <p:nvSpPr>
          <p:cNvPr id="3" name="Content Placeholder 2"/>
          <p:cNvSpPr>
            <a:spLocks noGrp="1"/>
          </p:cNvSpPr>
          <p:nvPr>
            <p:ph idx="1"/>
          </p:nvPr>
        </p:nvSpPr>
        <p:spPr/>
        <p:txBody>
          <a:bodyPr>
            <a:normAutofit fontScale="62500" lnSpcReduction="20000"/>
          </a:bodyPr>
          <a:lstStyle/>
          <a:p>
            <a:r>
              <a:rPr lang="en-US" i="1" dirty="0" smtClean="0"/>
              <a:t>How does a nucleon acquire mass?  </a:t>
            </a:r>
            <a:r>
              <a:rPr lang="en-US" dirty="0" smtClean="0"/>
              <a:t>--almost 100 times greater than the sum of its valence quark masses.  Cannot be understood via Higgs mechanism</a:t>
            </a:r>
          </a:p>
          <a:p>
            <a:endParaRPr lang="en-US" dirty="0" smtClean="0"/>
          </a:p>
          <a:p>
            <a:endParaRPr lang="en-US" dirty="0"/>
          </a:p>
          <a:p>
            <a:endParaRPr lang="en-US" dirty="0" smtClean="0"/>
          </a:p>
          <a:p>
            <a:endParaRPr lang="en-US" dirty="0"/>
          </a:p>
          <a:p>
            <a:r>
              <a:rPr lang="en-US" i="1" dirty="0" smtClean="0"/>
              <a:t>How does the spin (internal angular momentum) of the nucleon arise from its elementary quark and gluon constituents?  </a:t>
            </a:r>
            <a:r>
              <a:rPr lang="en-US" dirty="0" smtClean="0"/>
              <a:t>Proton spin is the basis of magnetic resonance imaging (MRI).</a:t>
            </a:r>
          </a:p>
          <a:p>
            <a:endParaRPr lang="en-US" i="1" dirty="0"/>
          </a:p>
          <a:p>
            <a:r>
              <a:rPr lang="en-US" i="1" dirty="0" smtClean="0"/>
              <a:t>What are the emergent properties of dense systems of gluons?</a:t>
            </a:r>
            <a:r>
              <a:rPr lang="en-US" dirty="0" smtClean="0"/>
              <a:t>  How are they distributed in both position and momentum in nucleons and nuclei and how are they correlated among themselves and with the quarks and antiquarks present?  </a:t>
            </a:r>
            <a:r>
              <a:rPr lang="en-US" i="1" dirty="0" smtClean="0"/>
              <a:t>What are their quantum states?</a:t>
            </a:r>
            <a:r>
              <a:rPr lang="en-US" dirty="0" smtClean="0"/>
              <a:t>  Are there new forms of matter made of dense gluons?</a:t>
            </a:r>
            <a:endParaRPr lang="en-US" i="1" dirty="0"/>
          </a:p>
        </p:txBody>
      </p:sp>
      <p:sp>
        <p:nvSpPr>
          <p:cNvPr id="4" name="Footer Placeholder 3"/>
          <p:cNvSpPr>
            <a:spLocks noGrp="1"/>
          </p:cNvSpPr>
          <p:nvPr>
            <p:ph type="ftr" sz="quarter" idx="11"/>
          </p:nvPr>
        </p:nvSpPr>
        <p:spPr/>
        <p:txBody>
          <a:bodyPr/>
          <a:lstStyle/>
          <a:p>
            <a:r>
              <a:rPr lang="nn-NO"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pic>
        <p:nvPicPr>
          <p:cNvPr id="6" name="Picture 5"/>
          <p:cNvPicPr>
            <a:picLocks noChangeAspect="1"/>
          </p:cNvPicPr>
          <p:nvPr/>
        </p:nvPicPr>
        <p:blipFill>
          <a:blip r:embed="rId2"/>
          <a:stretch>
            <a:fillRect/>
          </a:stretch>
        </p:blipFill>
        <p:spPr>
          <a:xfrm>
            <a:off x="2286000" y="2286000"/>
            <a:ext cx="5501400" cy="1241600"/>
          </a:xfrm>
          <a:prstGeom prst="rect">
            <a:avLst/>
          </a:prstGeom>
        </p:spPr>
      </p:pic>
      <p:pic>
        <p:nvPicPr>
          <p:cNvPr id="7" name="Picture 6"/>
          <p:cNvPicPr>
            <a:picLocks noChangeAspect="1"/>
          </p:cNvPicPr>
          <p:nvPr/>
        </p:nvPicPr>
        <p:blipFill>
          <a:blip r:embed="rId3"/>
          <a:stretch>
            <a:fillRect/>
          </a:stretch>
        </p:blipFill>
        <p:spPr>
          <a:xfrm>
            <a:off x="2761673" y="6104659"/>
            <a:ext cx="3276600" cy="467013"/>
          </a:xfrm>
          <a:prstGeom prst="rect">
            <a:avLst/>
          </a:prstGeom>
        </p:spPr>
      </p:pic>
    </p:spTree>
    <p:extLst>
      <p:ext uri="{BB962C8B-B14F-4D97-AF65-F5344CB8AC3E}">
        <p14:creationId xmlns:p14="http://schemas.microsoft.com/office/powerpoint/2010/main" val="40397830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takes a while to realize billion-dollar-scale science facilities . . .</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pic>
        <p:nvPicPr>
          <p:cNvPr id="6" name="Picture 5"/>
          <p:cNvPicPr>
            <a:picLocks noChangeAspect="1"/>
          </p:cNvPicPr>
          <p:nvPr/>
        </p:nvPicPr>
        <p:blipFill>
          <a:blip r:embed="rId3"/>
          <a:stretch>
            <a:fillRect/>
          </a:stretch>
        </p:blipFill>
        <p:spPr>
          <a:xfrm>
            <a:off x="941100" y="1499363"/>
            <a:ext cx="7212300" cy="5222111"/>
          </a:xfrm>
          <a:prstGeom prst="rect">
            <a:avLst/>
          </a:prstGeom>
        </p:spPr>
      </p:pic>
      <p:sp>
        <p:nvSpPr>
          <p:cNvPr id="7" name="TextBox 6"/>
          <p:cNvSpPr txBox="1"/>
          <p:nvPr/>
        </p:nvSpPr>
        <p:spPr>
          <a:xfrm>
            <a:off x="990600" y="5867400"/>
            <a:ext cx="2947730" cy="369332"/>
          </a:xfrm>
          <a:prstGeom prst="rect">
            <a:avLst/>
          </a:prstGeom>
          <a:noFill/>
        </p:spPr>
        <p:txBody>
          <a:bodyPr wrap="none" rtlCol="0">
            <a:spAutoFit/>
          </a:bodyPr>
          <a:lstStyle/>
          <a:p>
            <a:r>
              <a:rPr lang="en-US" dirty="0" smtClean="0"/>
              <a:t>Slide from Tim Hallman, DOE</a:t>
            </a:r>
            <a:endParaRPr lang="en-US" dirty="0"/>
          </a:p>
        </p:txBody>
      </p:sp>
    </p:spTree>
    <p:extLst>
      <p:ext uri="{BB962C8B-B14F-4D97-AF65-F5344CB8AC3E}">
        <p14:creationId xmlns:p14="http://schemas.microsoft.com/office/powerpoint/2010/main" val="4174300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a:p>
        </p:txBody>
      </p:sp>
      <p:pic>
        <p:nvPicPr>
          <p:cNvPr id="7" name="Picture 6"/>
          <p:cNvPicPr>
            <a:picLocks noChangeAspect="1"/>
          </p:cNvPicPr>
          <p:nvPr/>
        </p:nvPicPr>
        <p:blipFill>
          <a:blip r:embed="rId2"/>
          <a:stretch>
            <a:fillRect/>
          </a:stretch>
        </p:blipFill>
        <p:spPr>
          <a:xfrm>
            <a:off x="457200" y="344313"/>
            <a:ext cx="8223190" cy="6012037"/>
          </a:xfrm>
          <a:prstGeom prst="rect">
            <a:avLst/>
          </a:prstGeom>
        </p:spPr>
      </p:pic>
      <p:sp>
        <p:nvSpPr>
          <p:cNvPr id="6" name="Rectangle 5"/>
          <p:cNvSpPr/>
          <p:nvPr/>
        </p:nvSpPr>
        <p:spPr>
          <a:xfrm>
            <a:off x="1153886" y="5242843"/>
            <a:ext cx="6248400" cy="615553"/>
          </a:xfrm>
          <a:prstGeom prst="rect">
            <a:avLst/>
          </a:prstGeom>
          <a:ln>
            <a:solidFill>
              <a:srgbClr val="FF0000"/>
            </a:solidFill>
          </a:ln>
        </p:spPr>
        <p:txBody>
          <a:bodyPr wrap="square">
            <a:spAutoFit/>
          </a:bodyPr>
          <a:lstStyle/>
          <a:p>
            <a:pPr algn="ctr"/>
            <a:r>
              <a:rPr lang="en-US" sz="1700" i="1" dirty="0">
                <a:solidFill>
                  <a:srgbClr val="0000FF"/>
                </a:solidFill>
              </a:rPr>
              <a:t>Slide from Tim Hallman, DOE Office of Science Associate Director for </a:t>
            </a:r>
            <a:endParaRPr lang="en-US" sz="1700" i="1" dirty="0" smtClean="0">
              <a:solidFill>
                <a:srgbClr val="0000FF"/>
              </a:solidFill>
            </a:endParaRPr>
          </a:p>
          <a:p>
            <a:pPr algn="ctr"/>
            <a:r>
              <a:rPr lang="en-US" sz="1700" i="1" dirty="0" smtClean="0">
                <a:solidFill>
                  <a:srgbClr val="0000FF"/>
                </a:solidFill>
              </a:rPr>
              <a:t>Nuclear </a:t>
            </a:r>
            <a:r>
              <a:rPr lang="en-US" sz="1700" i="1" dirty="0">
                <a:solidFill>
                  <a:srgbClr val="0000FF"/>
                </a:solidFill>
              </a:rPr>
              <a:t>Physics, at July meeting in Paris</a:t>
            </a:r>
          </a:p>
        </p:txBody>
      </p:sp>
    </p:spTree>
    <p:extLst>
      <p:ext uri="{BB962C8B-B14F-4D97-AF65-F5344CB8AC3E}">
        <p14:creationId xmlns:p14="http://schemas.microsoft.com/office/powerpoint/2010/main" val="46156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038005" y="1600200"/>
            <a:ext cx="3658607" cy="3886200"/>
            <a:chOff x="5038005" y="1600200"/>
            <a:chExt cx="3658607" cy="3886200"/>
          </a:xfrm>
        </p:grpSpPr>
        <p:sp>
          <p:nvSpPr>
            <p:cNvPr id="17" name="Rectangle 16"/>
            <p:cNvSpPr/>
            <p:nvPr/>
          </p:nvSpPr>
          <p:spPr>
            <a:xfrm>
              <a:off x="5130452" y="4800600"/>
              <a:ext cx="356616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 resolution</a:t>
              </a:r>
              <a:endParaRPr lang="en-US" dirty="0"/>
            </a:p>
          </p:txBody>
        </p:sp>
        <p:pic>
          <p:nvPicPr>
            <p:cNvPr id="98305" name="Picture 1"/>
            <p:cNvPicPr>
              <a:picLocks noChangeAspect="1" noChangeArrowheads="1"/>
            </p:cNvPicPr>
            <p:nvPr/>
          </p:nvPicPr>
          <p:blipFill>
            <a:blip r:embed="rId3" cstate="print"/>
            <a:srcRect/>
            <a:stretch>
              <a:fillRect/>
            </a:stretch>
          </p:blipFill>
          <p:spPr bwMode="auto">
            <a:xfrm>
              <a:off x="5129643" y="1600200"/>
              <a:ext cx="3557157" cy="3495675"/>
            </a:xfrm>
            <a:prstGeom prst="rect">
              <a:avLst/>
            </a:prstGeom>
            <a:noFill/>
            <a:ln w="9525">
              <a:noFill/>
              <a:miter lim="800000"/>
              <a:headEnd/>
              <a:tailEnd/>
            </a:ln>
          </p:spPr>
        </p:pic>
        <p:sp>
          <p:nvSpPr>
            <p:cNvPr id="10" name="TextBox 9"/>
            <p:cNvSpPr txBox="1"/>
            <p:nvPr/>
          </p:nvSpPr>
          <p:spPr>
            <a:xfrm rot="16200000">
              <a:off x="4226565" y="3208050"/>
              <a:ext cx="2022990" cy="400110"/>
            </a:xfrm>
            <a:prstGeom prst="rect">
              <a:avLst/>
            </a:prstGeom>
            <a:noFill/>
          </p:spPr>
          <p:txBody>
            <a:bodyPr wrap="none" rtlCol="0">
              <a:spAutoFit/>
            </a:bodyPr>
            <a:lstStyle/>
            <a:p>
              <a:r>
                <a:rPr lang="en-US" sz="2000" dirty="0" smtClean="0"/>
                <a:t>Stronger coupling</a:t>
              </a:r>
              <a:endParaRPr lang="en-US" sz="2000" dirty="0"/>
            </a:p>
          </p:txBody>
        </p:sp>
        <p:sp>
          <p:nvSpPr>
            <p:cNvPr id="18" name="TextBox 17"/>
            <p:cNvSpPr txBox="1"/>
            <p:nvPr/>
          </p:nvSpPr>
          <p:spPr>
            <a:xfrm>
              <a:off x="6019800" y="5042770"/>
              <a:ext cx="1994264" cy="400110"/>
            </a:xfrm>
            <a:prstGeom prst="rect">
              <a:avLst/>
            </a:prstGeom>
            <a:noFill/>
          </p:spPr>
          <p:txBody>
            <a:bodyPr wrap="none" rtlCol="0">
              <a:spAutoFit/>
            </a:bodyPr>
            <a:lstStyle/>
            <a:p>
              <a:r>
                <a:rPr lang="en-US" sz="2000" dirty="0" smtClean="0"/>
                <a:t>Higher resolution</a:t>
              </a:r>
              <a:endParaRPr lang="en-US" sz="2000" dirty="0"/>
            </a:p>
          </p:txBody>
        </p:sp>
      </p:grpSp>
      <p:sp>
        <p:nvSpPr>
          <p:cNvPr id="2" name="Title 1"/>
          <p:cNvSpPr>
            <a:spLocks noGrp="1"/>
          </p:cNvSpPr>
          <p:nvPr>
            <p:ph type="title"/>
          </p:nvPr>
        </p:nvSpPr>
        <p:spPr/>
        <p:txBody>
          <a:bodyPr/>
          <a:lstStyle/>
          <a:p>
            <a:r>
              <a:rPr lang="en-US" dirty="0" smtClean="0"/>
              <a:t>Perturbative QCD</a:t>
            </a:r>
            <a:endParaRPr lang="en-US" dirty="0"/>
          </a:p>
        </p:txBody>
      </p:sp>
      <p:sp>
        <p:nvSpPr>
          <p:cNvPr id="5" name="Content Placeholder 4"/>
          <p:cNvSpPr>
            <a:spLocks noGrp="1"/>
          </p:cNvSpPr>
          <p:nvPr>
            <p:ph idx="1"/>
          </p:nvPr>
        </p:nvSpPr>
        <p:spPr>
          <a:xfrm>
            <a:off x="457200" y="1371600"/>
            <a:ext cx="4572000" cy="4525963"/>
          </a:xfrm>
        </p:spPr>
        <p:txBody>
          <a:bodyPr>
            <a:normAutofit fontScale="92500" lnSpcReduction="20000"/>
          </a:bodyPr>
          <a:lstStyle/>
          <a:p>
            <a:r>
              <a:rPr lang="en-US" dirty="0"/>
              <a:t>R</a:t>
            </a:r>
            <a:r>
              <a:rPr lang="en-US" dirty="0" smtClean="0"/>
              <a:t>unning of strong coupling constant with energy (</a:t>
            </a:r>
            <a:r>
              <a:rPr lang="en-US" i="1" dirty="0" smtClean="0"/>
              <a:t>asymptotic freedom</a:t>
            </a:r>
            <a:r>
              <a:rPr lang="en-US" dirty="0" smtClean="0"/>
              <a:t>)—weak coupling at high energies (short distances)</a:t>
            </a:r>
          </a:p>
          <a:p>
            <a:endParaRPr lang="en-US" dirty="0" smtClean="0"/>
          </a:p>
          <a:p>
            <a:r>
              <a:rPr lang="en-US" dirty="0" smtClean="0"/>
              <a:t>Perturbative expansions as in QED (but many more diagrams due to gluon self-coupling!!)</a:t>
            </a:r>
          </a:p>
        </p:txBody>
      </p:sp>
      <p:sp>
        <p:nvSpPr>
          <p:cNvPr id="3" name="Footer Placeholder 2"/>
          <p:cNvSpPr>
            <a:spLocks noGrp="1"/>
          </p:cNvSpPr>
          <p:nvPr>
            <p:ph type="ftr" sz="quarter" idx="11"/>
          </p:nvPr>
        </p:nvSpPr>
        <p:spPr/>
        <p:txBody>
          <a:bodyPr/>
          <a:lstStyle/>
          <a:p>
            <a:r>
              <a:rPr lang="en-US" smtClean="0"/>
              <a:t>C. Aidala, UMich, September 11, 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cxnSp>
        <p:nvCxnSpPr>
          <p:cNvPr id="9" name="Straight Arrow Connector 8"/>
          <p:cNvCxnSpPr/>
          <p:nvPr/>
        </p:nvCxnSpPr>
        <p:spPr>
          <a:xfrm rot="5400000" flipH="1" flipV="1">
            <a:off x="4534694" y="3503634"/>
            <a:ext cx="1751806"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48400" y="5091286"/>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4418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UMich, September 11, 2019</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87</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608266" name="Equation" r:id="rId4" imgW="152280" imgH="215640" progId="">
                    <p:embed/>
                  </p:oleObj>
                </mc:Choice>
                <mc:Fallback>
                  <p:oleObj name="Equation" r:id="rId4" imgW="152280" imgH="215640" progId="">
                    <p:embed/>
                    <p:pic>
                      <p:nvPicPr>
                        <p:cNvPr id="1414165"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608267" name="Equation" r:id="rId6" imgW="304560" imgH="215640" progId="">
                    <p:embed/>
                  </p:oleObj>
                </mc:Choice>
                <mc:Fallback>
                  <p:oleObj name="Equation" r:id="rId6" imgW="304560" imgH="215640" progId="">
                    <p:embed/>
                    <p:pic>
                      <p:nvPicPr>
                        <p:cNvPr id="1414166"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608268" name="Equation" r:id="rId8" imgW="139680" imgH="215640" progId="">
                    <p:embed/>
                  </p:oleObj>
                </mc:Choice>
                <mc:Fallback>
                  <p:oleObj name="Equation" r:id="rId8" imgW="139680" imgH="215640" progId="">
                    <p:embed/>
                    <p:pic>
                      <p:nvPicPr>
                        <p:cNvPr id="1414167"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608269" name="Equation" r:id="rId10" imgW="279360" imgH="215640" progId="">
                    <p:embed/>
                  </p:oleObj>
                </mc:Choice>
                <mc:Fallback>
                  <p:oleObj name="Equation" r:id="rId10" imgW="279360" imgH="215640" progId="">
                    <p:embed/>
                    <p:pic>
                      <p:nvPicPr>
                        <p:cNvPr id="1414168"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608270" name="Equation" r:id="rId12" imgW="126720" imgH="190440" progId="">
                    <p:embed/>
                  </p:oleObj>
                </mc:Choice>
                <mc:Fallback>
                  <p:oleObj name="Equation" r:id="rId12" imgW="126720" imgH="190440" progId="">
                    <p:embed/>
                    <p:pic>
                      <p:nvPicPr>
                        <p:cNvPr id="1414188"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608271" name="Equation" r:id="rId14" imgW="444240" imgH="203040" progId="Equation.3">
                    <p:embed/>
                  </p:oleObj>
                </mc:Choice>
                <mc:Fallback>
                  <p:oleObj name="Equation" r:id="rId14" imgW="444240" imgH="203040" progId="Equation.3">
                    <p:embed/>
                    <p:pic>
                      <p:nvPicPr>
                        <p:cNvPr id="1414190" name="Object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608272" name="Equation" r:id="rId16" imgW="469800" imgH="279360" progId="Equation.3">
                    <p:embed/>
                  </p:oleObj>
                </mc:Choice>
                <mc:Fallback>
                  <p:oleObj name="Equation" r:id="rId16" imgW="469800" imgH="279360" progId="Equation.3">
                    <p:embed/>
                    <p:pic>
                      <p:nvPicPr>
                        <p:cNvPr id="1414203" name="Object 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rmAutofit fontScale="90000"/>
          </a:bodyPr>
          <a:lstStyle/>
          <a:p>
            <a:r>
              <a:rPr lang="en-US" sz="4200" dirty="0"/>
              <a:t>Predictive </a:t>
            </a:r>
            <a:r>
              <a:rPr lang="en-US" sz="4200" dirty="0" smtClean="0"/>
              <a:t>power </a:t>
            </a:r>
            <a:r>
              <a:rPr lang="en-US" sz="4200" dirty="0"/>
              <a:t>of </a:t>
            </a:r>
            <a:r>
              <a:rPr lang="en-US" sz="4200" dirty="0" smtClean="0"/>
              <a:t>perturbative QCD</a:t>
            </a:r>
            <a:endParaRPr lang="en-US" sz="42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smtClean="0">
                <a:solidFill>
                  <a:srgbClr val="00FF00"/>
                </a:solidFill>
              </a:rPr>
              <a:t>Partonic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(need experimental</a:t>
            </a:r>
            <a:r>
              <a:rPr lang="en-US" sz="2000" b="1" dirty="0">
                <a:solidFill>
                  <a:srgbClr val="FF85FF"/>
                </a:solidFill>
              </a:rPr>
              <a:t> </a:t>
            </a:r>
            <a:r>
              <a:rPr lang="en-US" sz="2000" dirty="0">
                <a:solidFill>
                  <a:srgbClr val="FF85FF"/>
                </a:solidFill>
              </a:rPr>
              <a:t>input)</a:t>
            </a: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(need experimental input)</a:t>
            </a:r>
          </a:p>
        </p:txBody>
      </p:sp>
      <p:grpSp>
        <p:nvGrpSpPr>
          <p:cNvPr id="79" name="Group 78"/>
          <p:cNvGrpSpPr/>
          <p:nvPr/>
        </p:nvGrpSpPr>
        <p:grpSpPr>
          <a:xfrm>
            <a:off x="7151715" y="5257800"/>
            <a:ext cx="1996438" cy="971729"/>
            <a:chOff x="7193280" y="5227320"/>
            <a:chExt cx="1996438" cy="1200329"/>
          </a:xfrm>
        </p:grpSpPr>
        <p:sp>
          <p:nvSpPr>
            <p:cNvPr id="1414211" name="Rectangle 67"/>
            <p:cNvSpPr>
              <a:spLocks noChangeArrowheads="1"/>
            </p:cNvSpPr>
            <p:nvPr/>
          </p:nvSpPr>
          <p:spPr bwMode="auto">
            <a:xfrm>
              <a:off x="7513320" y="5227320"/>
              <a:ext cx="1676398" cy="1200329"/>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effectLst>
                    <a:outerShdw blurRad="38100" dist="38100" dir="2700000" algn="tl">
                      <a:srgbClr val="000000"/>
                    </a:outerShdw>
                  </a:effectLst>
                  <a:latin typeface="Arial Rounded MT Bold" pitchFamily="34" charset="0"/>
                </a:rPr>
                <a:t>Universal non-</a:t>
              </a:r>
              <a:r>
                <a:rPr lang="en-US" dirty="0" err="1" smtClean="0">
                  <a:solidFill>
                    <a:schemeClr val="bg1"/>
                  </a:solidFill>
                  <a:effectLst>
                    <a:outerShdw blurRad="38100" dist="38100" dir="2700000" algn="tl">
                      <a:srgbClr val="000000"/>
                    </a:outerShdw>
                  </a:effectLst>
                  <a:latin typeface="Arial Rounded MT Bold" pitchFamily="34" charset="0"/>
                </a:rPr>
                <a:t>perturbative</a:t>
              </a:r>
              <a:r>
                <a:rPr lang="en-US" dirty="0" smtClean="0">
                  <a:solidFill>
                    <a:schemeClr val="bg1"/>
                  </a:solidFill>
                  <a:effectLst>
                    <a:outerShdw blurRad="38100" dist="38100" dir="2700000" algn="tl">
                      <a:srgbClr val="000000"/>
                    </a:outerShdw>
                  </a:effectLst>
                  <a:latin typeface="Arial Rounded MT Bold" pitchFamily="34" charset="0"/>
                </a:rPr>
                <a:t> factors</a:t>
              </a:r>
              <a:endParaRPr lang="en-US"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608273" name="Equation" r:id="rId18" imgW="3174840" imgH="279360" progId="Equation.3">
                  <p:embed/>
                </p:oleObj>
              </mc:Choice>
              <mc:Fallback>
                <p:oleObj name="Equation" r:id="rId18" imgW="3174840" imgH="279360" progId="Equation.3">
                  <p:embed/>
                  <p:pic>
                    <p:nvPicPr>
                      <p:cNvPr id="1414213" name="Object 6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565881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Relativistic Heavy Ion Collider (RHIC)</a:t>
            </a:r>
            <a:endParaRPr lang="en-US" dirty="0"/>
          </a:p>
        </p:txBody>
      </p:sp>
      <p:sp>
        <p:nvSpPr>
          <p:cNvPr id="3" name="Content Placeholder 2"/>
          <p:cNvSpPr>
            <a:spLocks noGrp="1"/>
          </p:cNvSpPr>
          <p:nvPr>
            <p:ph idx="1"/>
          </p:nvPr>
        </p:nvSpPr>
        <p:spPr/>
        <p:txBody>
          <a:bodyPr/>
          <a:lstStyle/>
          <a:p>
            <a:r>
              <a:rPr lang="en-US" dirty="0" smtClean="0"/>
              <a:t>Ion collisions from 6 GeV-200 GeV</a:t>
            </a:r>
          </a:p>
          <a:p>
            <a:pPr lvl="1"/>
            <a:r>
              <a:rPr lang="en-US" dirty="0" smtClean="0"/>
              <a:t>Energy scan to map out QCD phase diagram</a:t>
            </a:r>
          </a:p>
          <a:p>
            <a:pPr lvl="1"/>
            <a:r>
              <a:rPr lang="en-US" dirty="0" err="1" smtClean="0"/>
              <a:t>Au+Au</a:t>
            </a:r>
            <a:r>
              <a:rPr lang="en-US" dirty="0" smtClean="0"/>
              <a:t>, </a:t>
            </a:r>
            <a:r>
              <a:rPr lang="en-US" dirty="0" err="1" smtClean="0"/>
              <a:t>d+Au</a:t>
            </a:r>
            <a:r>
              <a:rPr lang="en-US" dirty="0" smtClean="0"/>
              <a:t>, </a:t>
            </a:r>
            <a:r>
              <a:rPr lang="en-US" baseline="30000" dirty="0" smtClean="0"/>
              <a:t>3</a:t>
            </a:r>
            <a:r>
              <a:rPr lang="en-US" dirty="0" smtClean="0"/>
              <a:t>He+Au, </a:t>
            </a:r>
            <a:r>
              <a:rPr lang="en-US" dirty="0" err="1" smtClean="0"/>
              <a:t>Cu+Au</a:t>
            </a:r>
            <a:r>
              <a:rPr lang="en-US" dirty="0"/>
              <a:t>, </a:t>
            </a:r>
            <a:r>
              <a:rPr lang="en-US" dirty="0" err="1" smtClean="0"/>
              <a:t>Cu+Cu</a:t>
            </a:r>
            <a:r>
              <a:rPr lang="en-US" dirty="0" smtClean="0"/>
              <a:t>, p</a:t>
            </a:r>
            <a:r>
              <a:rPr lang="en-US" baseline="30000" dirty="0" smtClean="0"/>
              <a:t>↑</a:t>
            </a:r>
            <a:r>
              <a:rPr lang="en-US" dirty="0" smtClean="0"/>
              <a:t>+Au, p</a:t>
            </a:r>
            <a:r>
              <a:rPr lang="en-US" baseline="30000" dirty="0" smtClean="0"/>
              <a:t>↑</a:t>
            </a:r>
            <a:r>
              <a:rPr lang="en-US" dirty="0" smtClean="0"/>
              <a:t>+Al, U+U—control system size and geometry (e.g. Au, Cu spherical, </a:t>
            </a:r>
            <a:r>
              <a:rPr lang="en-US" baseline="30000" dirty="0" smtClean="0"/>
              <a:t>3</a:t>
            </a:r>
            <a:r>
              <a:rPr lang="en-US" dirty="0" smtClean="0"/>
              <a:t>He “triangular”, U ellipsoidal)</a:t>
            </a:r>
          </a:p>
          <a:p>
            <a:r>
              <a:rPr lang="en-US" i="1" dirty="0"/>
              <a:t>Polarized</a:t>
            </a:r>
            <a:r>
              <a:rPr lang="en-US" dirty="0"/>
              <a:t> proton-proton collisions ranging in center-of-mass energy 62-510 GeV, &gt;50% </a:t>
            </a:r>
            <a:r>
              <a:rPr lang="en-US" dirty="0" smtClean="0"/>
              <a:t>polarization</a:t>
            </a:r>
            <a:endParaRPr lang="en-US" dirty="0"/>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21163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UMich, September 11, 2019</a:t>
            </a:r>
            <a:endParaRPr lang="en-US"/>
          </a:p>
        </p:txBody>
      </p:sp>
      <p:sp>
        <p:nvSpPr>
          <p:cNvPr id="1364994" name="Rectangle 2"/>
          <p:cNvSpPr>
            <a:spLocks noChangeArrowheads="1"/>
          </p:cNvSpPr>
          <p:nvPr/>
        </p:nvSpPr>
        <p:spPr bwMode="auto">
          <a:xfrm>
            <a:off x="381000" y="1232339"/>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9906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613339"/>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800914"/>
          <a:ext cx="2203450" cy="1471613"/>
        </p:xfrm>
        <a:graphic>
          <a:graphicData uri="http://schemas.openxmlformats.org/presentationml/2006/ole">
            <mc:AlternateContent xmlns:mc="http://schemas.openxmlformats.org/markup-compatibility/2006">
              <mc:Choice xmlns:v="urn:schemas-microsoft-com:vml" Requires="v">
                <p:oleObj spid="_x0000_s609286" name="Document" r:id="rId5" imgW="6088943" imgH="4066896" progId="Word.Document.8">
                  <p:embed/>
                </p:oleObj>
              </mc:Choice>
              <mc:Fallback>
                <p:oleObj name="Document" r:id="rId5" imgW="6088943" imgH="4066896" progId="Word.Document.8">
                  <p:embed/>
                  <p:pic>
                    <p:nvPicPr>
                      <p:cNvPr id="136499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800914"/>
                        <a:ext cx="2203450" cy="1471613"/>
                      </a:xfrm>
                      <a:prstGeom prst="rect">
                        <a:avLst/>
                      </a:prstGeom>
                      <a:noFill/>
                      <a:extLst/>
                    </p:spPr>
                  </p:pic>
                </p:oleObj>
              </mc:Fallback>
            </mc:AlternateContent>
          </a:graphicData>
        </a:graphic>
      </p:graphicFrame>
      <p:sp>
        <p:nvSpPr>
          <p:cNvPr id="1364998" name="Text Box 6"/>
          <p:cNvSpPr txBox="1">
            <a:spLocks noChangeArrowheads="1"/>
          </p:cNvSpPr>
          <p:nvPr/>
        </p:nvSpPr>
        <p:spPr bwMode="auto">
          <a:xfrm>
            <a:off x="4953000" y="3213539"/>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143000"/>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389502"/>
          <a:ext cx="114300" cy="219075"/>
        </p:xfrm>
        <a:graphic>
          <a:graphicData uri="http://schemas.openxmlformats.org/presentationml/2006/ole">
            <mc:AlternateContent xmlns:mc="http://schemas.openxmlformats.org/markup-compatibility/2006">
              <mc:Choice xmlns:v="urn:schemas-microsoft-com:vml" Requires="v">
                <p:oleObj spid="_x0000_s609287" name="Equation" r:id="rId7" imgW="114120" imgH="215640" progId="Equation.3">
                  <p:embed/>
                </p:oleObj>
              </mc:Choice>
              <mc:Fallback>
                <p:oleObj name="Equation" r:id="rId7" imgW="114120" imgH="215640" progId="Equation.3">
                  <p:embed/>
                  <p:pic>
                    <p:nvPicPr>
                      <p:cNvPr id="136500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389502"/>
                        <a:ext cx="114300" cy="219075"/>
                      </a:xfrm>
                      <a:prstGeom prst="rect">
                        <a:avLst/>
                      </a:prstGeom>
                      <a:noFill/>
                      <a:extLst/>
                    </p:spPr>
                  </p:pic>
                </p:oleObj>
              </mc:Fallback>
            </mc:AlternateContent>
          </a:graphicData>
        </a:graphic>
      </p:graphicFrame>
      <p:sp>
        <p:nvSpPr>
          <p:cNvPr id="1365004" name="Rectangle 12"/>
          <p:cNvSpPr>
            <a:spLocks noChangeArrowheads="1"/>
          </p:cNvSpPr>
          <p:nvPr/>
        </p:nvSpPr>
        <p:spPr bwMode="auto">
          <a:xfrm>
            <a:off x="0" y="1953064"/>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48464"/>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2999227"/>
          <a:ext cx="114300" cy="219075"/>
        </p:xfrm>
        <a:graphic>
          <a:graphicData uri="http://schemas.openxmlformats.org/presentationml/2006/ole">
            <mc:AlternateContent xmlns:mc="http://schemas.openxmlformats.org/markup-compatibility/2006">
              <mc:Choice xmlns:v="urn:schemas-microsoft-com:vml" Requires="v">
                <p:oleObj spid="_x0000_s609288" name="Equation" r:id="rId9" imgW="114120" imgH="215640" progId="Equation.3">
                  <p:embed/>
                </p:oleObj>
              </mc:Choice>
              <mc:Fallback>
                <p:oleObj name="Equation" r:id="rId9" imgW="114120" imgH="215640" progId="Equation.3">
                  <p:embed/>
                  <p:pic>
                    <p:nvPicPr>
                      <p:cNvPr id="136500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999227"/>
                        <a:ext cx="114300" cy="219075"/>
                      </a:xfrm>
                      <a:prstGeom prst="rect">
                        <a:avLst/>
                      </a:prstGeom>
                      <a:noFill/>
                      <a:extLst/>
                    </p:spPr>
                  </p:pic>
                </p:oleObj>
              </mc:Fallback>
            </mc:AlternateContent>
          </a:graphicData>
        </a:graphic>
      </p:graphicFrame>
      <p:sp>
        <p:nvSpPr>
          <p:cNvPr id="1365007" name="Rectangle 15"/>
          <p:cNvSpPr>
            <a:spLocks noChangeArrowheads="1"/>
          </p:cNvSpPr>
          <p:nvPr/>
        </p:nvSpPr>
        <p:spPr bwMode="auto">
          <a:xfrm>
            <a:off x="0" y="3558027"/>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218302"/>
          <a:ext cx="114300" cy="219075"/>
        </p:xfrm>
        <a:graphic>
          <a:graphicData uri="http://schemas.openxmlformats.org/presentationml/2006/ole">
            <mc:AlternateContent xmlns:mc="http://schemas.openxmlformats.org/markup-compatibility/2006">
              <mc:Choice xmlns:v="urn:schemas-microsoft-com:vml" Requires="v">
                <p:oleObj spid="_x0000_s609289" name="Equation" r:id="rId10" imgW="114120" imgH="215640" progId="Equation.3">
                  <p:embed/>
                </p:oleObj>
              </mc:Choice>
              <mc:Fallback>
                <p:oleObj name="Equation" r:id="rId10" imgW="114120" imgH="215640" progId="Equation.3">
                  <p:embed/>
                  <p:pic>
                    <p:nvPicPr>
                      <p:cNvPr id="136500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218302"/>
                        <a:ext cx="114300" cy="219075"/>
                      </a:xfrm>
                      <a:prstGeom prst="rect">
                        <a:avLst/>
                      </a:prstGeom>
                      <a:noFill/>
                      <a:extLst/>
                    </p:spPr>
                  </p:pic>
                </p:oleObj>
              </mc:Fallback>
            </mc:AlternateContent>
          </a:graphicData>
        </a:graphic>
      </p:graphicFrame>
      <p:sp>
        <p:nvSpPr>
          <p:cNvPr id="1365009" name="Rectangle 17"/>
          <p:cNvSpPr>
            <a:spLocks noChangeArrowheads="1"/>
          </p:cNvSpPr>
          <p:nvPr/>
        </p:nvSpPr>
        <p:spPr bwMode="auto">
          <a:xfrm>
            <a:off x="4537075" y="3437377"/>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880539"/>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537139"/>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105464"/>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572064"/>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334064"/>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14</a:t>
            </a:r>
            <a:endParaRPr lang="en-US" dirty="0"/>
          </a:p>
        </p:txBody>
      </p:sp>
      <p:sp>
        <p:nvSpPr>
          <p:cNvPr id="2" name="L-Shape 1"/>
          <p:cNvSpPr/>
          <p:nvPr/>
        </p:nvSpPr>
        <p:spPr bwMode="auto">
          <a:xfrm rot="16200000">
            <a:off x="3202779" y="853715"/>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162864"/>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838564"/>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2984939"/>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3975539"/>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585139"/>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359711"/>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194739"/>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384739"/>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813739"/>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603939"/>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204139"/>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10"/>
          <p:cNvSpPr txBox="1">
            <a:spLocks noChangeArrowheads="1"/>
          </p:cNvSpPr>
          <p:nvPr/>
        </p:nvSpPr>
        <p:spPr bwMode="auto">
          <a:xfrm>
            <a:off x="1143000" y="6019800"/>
            <a:ext cx="6934200" cy="646331"/>
          </a:xfrm>
          <a:prstGeom prst="rect">
            <a:avLst/>
          </a:prstGeom>
          <a:solidFill>
            <a:srgbClr val="00FFFF"/>
          </a:solidFill>
          <a:ln w="9525">
            <a:solidFill>
              <a:schemeClr val="tx1"/>
            </a:solidFill>
            <a:miter lim="800000"/>
            <a:headEnd/>
            <a:tailEnd/>
          </a:ln>
          <a:effectLst/>
        </p:spPr>
        <p:txBody>
          <a:bodyPr>
            <a:spAutoFit/>
          </a:bodyPr>
          <a:lstStyle/>
          <a:p>
            <a:r>
              <a:rPr lang="en-US" dirty="0"/>
              <a:t>Review of spin-spin and spin-momentum correlations in the proton:</a:t>
            </a:r>
          </a:p>
          <a:p>
            <a:r>
              <a:rPr lang="en-US" dirty="0"/>
              <a:t>Aidala, Bass, Hasch, Mallot – Rev. Mod. Phys. 85, 655-691 (2013)</a:t>
            </a:r>
          </a:p>
        </p:txBody>
      </p:sp>
    </p:spTree>
    <p:extLst>
      <p:ext uri="{BB962C8B-B14F-4D97-AF65-F5344CB8AC3E}">
        <p14:creationId xmlns:p14="http://schemas.microsoft.com/office/powerpoint/2010/main" val="173545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 and jet hadronization</a:t>
            </a:r>
            <a:endParaRPr lang="en-US" dirty="0"/>
          </a:p>
        </p:txBody>
      </p:sp>
      <p:sp>
        <p:nvSpPr>
          <p:cNvPr id="3" name="Content Placeholder 2"/>
          <p:cNvSpPr>
            <a:spLocks noGrp="1"/>
          </p:cNvSpPr>
          <p:nvPr>
            <p:ph idx="1"/>
          </p:nvPr>
        </p:nvSpPr>
        <p:spPr>
          <a:xfrm>
            <a:off x="4800600" y="1143000"/>
            <a:ext cx="4191000" cy="3962400"/>
          </a:xfrm>
        </p:spPr>
        <p:txBody>
          <a:bodyPr>
            <a:noAutofit/>
          </a:bodyPr>
          <a:lstStyle/>
          <a:p>
            <a:r>
              <a:rPr lang="en-US" sz="1600" dirty="0" smtClean="0"/>
              <a:t>When a quark or gluon gets scattered out of a bound state (e.g. proton) at high energies, a series of </a:t>
            </a:r>
            <a:r>
              <a:rPr lang="en-US" sz="1600" dirty="0"/>
              <a:t>gluon radiation </a:t>
            </a:r>
            <a:r>
              <a:rPr lang="en-US" sz="1600" dirty="0" smtClean="0"/>
              <a:t>and quark-antiquark pair production processes occurs</a:t>
            </a:r>
          </a:p>
          <a:p>
            <a:endParaRPr lang="en-US" sz="1600" dirty="0" smtClean="0"/>
          </a:p>
          <a:p>
            <a:r>
              <a:rPr lang="en-US" sz="1600" dirty="0" smtClean="0"/>
              <a:t>Never see free quarks or gluons!  Everything becomes part of new bound states.  Get a spray of particles in your detector, a “jet”</a:t>
            </a:r>
          </a:p>
          <a:p>
            <a:endParaRPr lang="en-US" sz="1600" dirty="0" smtClean="0"/>
          </a:p>
          <a:p>
            <a:r>
              <a:rPr lang="en-US" sz="1600" dirty="0" smtClean="0"/>
              <a:t>Developments in the last 11 years allowing robust comparison between experiment and theory have made jets powerful tools at collider facilities</a:t>
            </a:r>
          </a:p>
        </p:txBody>
      </p:sp>
      <p:sp>
        <p:nvSpPr>
          <p:cNvPr id="4" name="Footer Placeholder 3"/>
          <p:cNvSpPr>
            <a:spLocks noGrp="1"/>
          </p:cNvSpPr>
          <p:nvPr>
            <p:ph type="ftr" sz="quarter" idx="11"/>
          </p:nvPr>
        </p:nvSpPr>
        <p:spPr/>
        <p:txBody>
          <a:bodyPr/>
          <a:lstStyle/>
          <a:p>
            <a:r>
              <a:rPr lang="en-US" smtClean="0"/>
              <a:t>C. Aidala, UMich, September 11, 2019</a:t>
            </a:r>
            <a:endParaRPr lang="en-US"/>
          </a:p>
        </p:txBody>
      </p:sp>
      <p:sp>
        <p:nvSpPr>
          <p:cNvPr id="5" name="Slide Number Placeholder 4"/>
          <p:cNvSpPr>
            <a:spLocks noGrp="1"/>
          </p:cNvSpPr>
          <p:nvPr>
            <p:ph type="sldNum" sz="quarter" idx="12"/>
          </p:nvPr>
        </p:nvSpPr>
        <p:spPr/>
        <p:txBody>
          <a:bodyPr/>
          <a:lstStyle/>
          <a:p>
            <a:r>
              <a:rPr lang="en-US" dirty="0"/>
              <a:t>8</a:t>
            </a:r>
          </a:p>
        </p:txBody>
      </p:sp>
      <p:pic>
        <p:nvPicPr>
          <p:cNvPr id="6" name="Picture 5"/>
          <p:cNvPicPr>
            <a:picLocks noChangeAspect="1"/>
          </p:cNvPicPr>
          <p:nvPr/>
        </p:nvPicPr>
        <p:blipFill>
          <a:blip r:embed="rId2"/>
          <a:stretch>
            <a:fillRect/>
          </a:stretch>
        </p:blipFill>
        <p:spPr>
          <a:xfrm>
            <a:off x="295650" y="1447800"/>
            <a:ext cx="4428750" cy="2743200"/>
          </a:xfrm>
          <a:prstGeom prst="rect">
            <a:avLst/>
          </a:prstGeom>
        </p:spPr>
      </p:pic>
    </p:spTree>
    <p:extLst>
      <p:ext uri="{BB962C8B-B14F-4D97-AF65-F5344CB8AC3E}">
        <p14:creationId xmlns:p14="http://schemas.microsoft.com/office/powerpoint/2010/main" val="222658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27890</TotalTime>
  <Words>8096</Words>
  <Application>Microsoft Office PowerPoint</Application>
  <PresentationFormat>On-screen Show (4:3)</PresentationFormat>
  <Paragraphs>1075</Paragraphs>
  <Slides>89</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1" baseType="lpstr">
      <vt:lpstr>宋体</vt:lpstr>
      <vt:lpstr>Arial</vt:lpstr>
      <vt:lpstr>Arial Rounded MT Bold</vt:lpstr>
      <vt:lpstr>Calibri</vt:lpstr>
      <vt:lpstr>Cambria Math</vt:lpstr>
      <vt:lpstr>Comic Sans MS</vt:lpstr>
      <vt:lpstr>Symbol</vt:lpstr>
      <vt:lpstr>Times New Roman</vt:lpstr>
      <vt:lpstr>Wingdings</vt:lpstr>
      <vt:lpstr>Office Theme</vt:lpstr>
      <vt:lpstr>Equation</vt:lpstr>
      <vt:lpstr>Document</vt:lpstr>
      <vt:lpstr>From hadrons to  hidden assumptions:   My recent work in quantum chromodynamics and foundations of physics</vt:lpstr>
      <vt:lpstr>Acknowledgments</vt:lpstr>
      <vt:lpstr>Acknowledgments:  Group members 2016-present</vt:lpstr>
      <vt:lpstr>Acknowledgments:  Group members 2016-present</vt:lpstr>
      <vt:lpstr>Quantum Chromodynamics: Theory of strong interactions </vt:lpstr>
      <vt:lpstr>How do we understand the visible matter in our universe in terms of the quark and gluon degrees of freedom of quantum chromodynamics?    How can studying QCD systems teach us more about fundamental aspects of QCD as a theory? </vt:lpstr>
      <vt:lpstr>My areas of focus within QCD</vt:lpstr>
      <vt:lpstr>Hadron structure vs. hadron formation</vt:lpstr>
      <vt:lpstr>Jets and jet hadronization</vt:lpstr>
      <vt:lpstr>Jets and jet hadronization</vt:lpstr>
      <vt:lpstr>Jets and jet hadronization</vt:lpstr>
      <vt:lpstr>Understanding hadronization:  A wish list</vt:lpstr>
      <vt:lpstr>Understanding hadronization:  A wish list</vt:lpstr>
      <vt:lpstr>Understanding hadronization:  A wish list</vt:lpstr>
      <vt:lpstr>The Large Hadron Collider beauty experiment</vt:lpstr>
      <vt:lpstr>The Large Hadron Collider beauty experiment</vt:lpstr>
      <vt:lpstr>PowerPoint Presentation</vt:lpstr>
      <vt:lpstr>LHCb Collaboration</vt:lpstr>
      <vt:lpstr>Studying hadronization in jets: Forward Z boson+jet</vt:lpstr>
      <vt:lpstr>Studying hadronization in jets: Forward Z boson+jet</vt:lpstr>
      <vt:lpstr>Charged hadrons in jets: Observables</vt:lpstr>
      <vt:lpstr>Charged hadrons in jets: Observables</vt:lpstr>
      <vt:lpstr>Analysis</vt:lpstr>
      <vt:lpstr>Results: Radial profiles</vt:lpstr>
      <vt:lpstr>Differences between quark- and gluon-dominated jet samples: Radial profile</vt:lpstr>
      <vt:lpstr>Differences between quark- and gluon-dominated jet samples: Longitudinal profile</vt:lpstr>
      <vt:lpstr>Differences between quark- and gluon-dominated jet samples: Longitudinal profile</vt:lpstr>
      <vt:lpstr>Ongoing work on LHCb</vt:lpstr>
      <vt:lpstr>Other recent and ongoing work in QCD</vt:lpstr>
      <vt:lpstr>Next-generation QCD facility:  The Electron-Ion Collider</vt:lpstr>
      <vt:lpstr>Next-generation QCD facility:  The Electron-Ion Collider</vt:lpstr>
      <vt:lpstr>PowerPoint Presentation</vt:lpstr>
      <vt:lpstr>PowerPoint Presentation</vt:lpstr>
      <vt:lpstr>PowerPoint Presentation</vt:lpstr>
      <vt:lpstr>PowerPoint Presentation</vt:lpstr>
      <vt:lpstr>PowerPoint Presentation</vt:lpstr>
      <vt:lpstr>Assumptions of Physics project with Gabriele Carcassi</vt:lpstr>
      <vt:lpstr>PowerPoint Presentation</vt:lpstr>
      <vt:lpstr>General mathematical theory of experimental science</vt:lpstr>
      <vt:lpstr>General mathematical theory of experimental science</vt:lpstr>
      <vt:lpstr>General mathematical theory of experimental science</vt:lpstr>
      <vt:lpstr>General mathematical theory of experimental science</vt:lpstr>
      <vt:lpstr>Takeaway</vt:lpstr>
      <vt:lpstr>Deriving classical Hamiltonian particle mechanics under scalar and vector potential forces</vt:lpstr>
      <vt:lpstr>Deterministic</vt:lpstr>
      <vt:lpstr>Reversible</vt:lpstr>
      <vt:lpstr>Deterministic and reversible</vt:lpstr>
      <vt:lpstr>Deriving classical Hamiltonian particle mechanics under scalar and vector potential forces</vt:lpstr>
      <vt:lpstr>Assumption of infinitesimal reducibility</vt:lpstr>
      <vt:lpstr>Deriving classical Hamiltonian particle mechanics under scalar and vector potential forces</vt:lpstr>
      <vt:lpstr>Deriving classical Hamiltonian particle mechanics under scalar and vector potential forces</vt:lpstr>
      <vt:lpstr>Deriving classical Hamiltonian particle mechanics under scalar and vector potential forces</vt:lpstr>
      <vt:lpstr>Change assumption of infinitesimal reducibility  Quantum mechanics</vt:lpstr>
      <vt:lpstr>Other neat things that come out</vt:lpstr>
      <vt:lpstr>PowerPoint Presentation</vt:lpstr>
      <vt:lpstr>Current work: Entropy, thermodynamics, and statistical mechanics</vt:lpstr>
      <vt:lpstr>Deterministic but irreversible</vt:lpstr>
      <vt:lpstr>Equilibria</vt:lpstr>
      <vt:lpstr>Long-term goals of the project</vt:lpstr>
      <vt:lpstr>Long-term goals of the project</vt:lpstr>
      <vt:lpstr>Long-term goals of the project</vt:lpstr>
      <vt:lpstr>Summary</vt:lpstr>
      <vt:lpstr>Summary</vt:lpstr>
      <vt:lpstr>Summary</vt:lpstr>
      <vt:lpstr>Extra</vt:lpstr>
      <vt:lpstr>Principle of Scientific Objectivity</vt:lpstr>
      <vt:lpstr>Verifiable statements</vt:lpstr>
      <vt:lpstr>PowerPoint Presentation</vt:lpstr>
      <vt:lpstr>States and trajectories</vt:lpstr>
      <vt:lpstr>Massive particles under conservative forces</vt:lpstr>
      <vt:lpstr>Mathematical structure for space-time</vt:lpstr>
      <vt:lpstr>Kinematic coverage affects mix of scattering quarks and gluons</vt:lpstr>
      <vt:lpstr>J/Y production in jets at LHCb</vt:lpstr>
      <vt:lpstr>Results: Transverse momentum distributions</vt:lpstr>
      <vt:lpstr>Results: Longitudinal momentum distributions</vt:lpstr>
      <vt:lpstr>Longitudinal momentum distributions: Comparison to gluon-dominated jets from ATLAS </vt:lpstr>
      <vt:lpstr>Longitudinal momentum distributions: Comparison to quark-enhanced jets from ATLAS (g+jet)</vt:lpstr>
      <vt:lpstr>Results: Radial profiles</vt:lpstr>
      <vt:lpstr>Transverse momentum distributions: Comparison to ATLAS inclusive jets</vt:lpstr>
      <vt:lpstr>Analysis details</vt:lpstr>
      <vt:lpstr>Hyperon polarization from  unpolarized collisions</vt:lpstr>
      <vt:lpstr>xF dependence of lambda polarization in hadronic collisions</vt:lpstr>
      <vt:lpstr>Ch. 2: Basic science to be explored</vt:lpstr>
      <vt:lpstr>It takes a while to realize billion-dollar-scale science facilities . . .</vt:lpstr>
      <vt:lpstr>PowerPoint Presentation</vt:lpstr>
      <vt:lpstr>Perturbative QCD</vt:lpstr>
      <vt:lpstr>Predictive power of perturbative QCD</vt:lpstr>
      <vt:lpstr>Relativistic Heavy Ion Collider (RHIC)</vt:lpstr>
      <vt:lpstr>Spin-spin and spin-momentum correlations in QCD bound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hadrons to hidden assumptions</dc:title>
  <dc:creator>Christine Aidala</dc:creator>
  <cp:lastModifiedBy>Aidala, Christine</cp:lastModifiedBy>
  <cp:revision>2448</cp:revision>
  <dcterms:created xsi:type="dcterms:W3CDTF">2006-08-16T00:00:00Z</dcterms:created>
  <dcterms:modified xsi:type="dcterms:W3CDTF">2019-09-11T18:47:33Z</dcterms:modified>
</cp:coreProperties>
</file>