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2"/>
  </p:notesMasterIdLst>
  <p:handoutMasterIdLst>
    <p:handoutMasterId r:id="rId83"/>
  </p:handoutMasterIdLst>
  <p:sldIdLst>
    <p:sldId id="256" r:id="rId2"/>
    <p:sldId id="542" r:id="rId3"/>
    <p:sldId id="539" r:id="rId4"/>
    <p:sldId id="540" r:id="rId5"/>
    <p:sldId id="541" r:id="rId6"/>
    <p:sldId id="554" r:id="rId7"/>
    <p:sldId id="559" r:id="rId8"/>
    <p:sldId id="552" r:id="rId9"/>
    <p:sldId id="558" r:id="rId10"/>
    <p:sldId id="563" r:id="rId11"/>
    <p:sldId id="561" r:id="rId12"/>
    <p:sldId id="562" r:id="rId13"/>
    <p:sldId id="625" r:id="rId14"/>
    <p:sldId id="544" r:id="rId15"/>
    <p:sldId id="392" r:id="rId16"/>
    <p:sldId id="567" r:id="rId17"/>
    <p:sldId id="373" r:id="rId18"/>
    <p:sldId id="382" r:id="rId19"/>
    <p:sldId id="566" r:id="rId20"/>
    <p:sldId id="605" r:id="rId21"/>
    <p:sldId id="607" r:id="rId22"/>
    <p:sldId id="602" r:id="rId23"/>
    <p:sldId id="597" r:id="rId24"/>
    <p:sldId id="609" r:id="rId25"/>
    <p:sldId id="614" r:id="rId26"/>
    <p:sldId id="615" r:id="rId27"/>
    <p:sldId id="585" r:id="rId28"/>
    <p:sldId id="586" r:id="rId29"/>
    <p:sldId id="587" r:id="rId30"/>
    <p:sldId id="616" r:id="rId31"/>
    <p:sldId id="617" r:id="rId32"/>
    <p:sldId id="618" r:id="rId33"/>
    <p:sldId id="619" r:id="rId34"/>
    <p:sldId id="620" r:id="rId35"/>
    <p:sldId id="621" r:id="rId36"/>
    <p:sldId id="622" r:id="rId37"/>
    <p:sldId id="623" r:id="rId38"/>
    <p:sldId id="624" r:id="rId39"/>
    <p:sldId id="588" r:id="rId40"/>
    <p:sldId id="590" r:id="rId41"/>
    <p:sldId id="589" r:id="rId42"/>
    <p:sldId id="633" r:id="rId43"/>
    <p:sldId id="635" r:id="rId44"/>
    <p:sldId id="641" r:id="rId45"/>
    <p:sldId id="639" r:id="rId46"/>
    <p:sldId id="650" r:id="rId47"/>
    <p:sldId id="651" r:id="rId48"/>
    <p:sldId id="642" r:id="rId49"/>
    <p:sldId id="327" r:id="rId50"/>
    <p:sldId id="448" r:id="rId51"/>
    <p:sldId id="640" r:id="rId52"/>
    <p:sldId id="534" r:id="rId53"/>
    <p:sldId id="646" r:id="rId54"/>
    <p:sldId id="647" r:id="rId55"/>
    <p:sldId id="648" r:id="rId56"/>
    <p:sldId id="649" r:id="rId57"/>
    <p:sldId id="454" r:id="rId58"/>
    <p:sldId id="469" r:id="rId59"/>
    <p:sldId id="473" r:id="rId60"/>
    <p:sldId id="555" r:id="rId61"/>
    <p:sldId id="556" r:id="rId62"/>
    <p:sldId id="560" r:id="rId63"/>
    <p:sldId id="564" r:id="rId64"/>
    <p:sldId id="570" r:id="rId65"/>
    <p:sldId id="584" r:id="rId66"/>
    <p:sldId id="608" r:id="rId67"/>
    <p:sldId id="455" r:id="rId68"/>
    <p:sldId id="603" r:id="rId69"/>
    <p:sldId id="604" r:id="rId70"/>
    <p:sldId id="610" r:id="rId71"/>
    <p:sldId id="611" r:id="rId72"/>
    <p:sldId id="626" r:id="rId73"/>
    <p:sldId id="628" r:id="rId74"/>
    <p:sldId id="630" r:id="rId75"/>
    <p:sldId id="631" r:id="rId76"/>
    <p:sldId id="636" r:id="rId77"/>
    <p:sldId id="637" r:id="rId78"/>
    <p:sldId id="643" r:id="rId79"/>
    <p:sldId id="644" r:id="rId80"/>
    <p:sldId id="645"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0099"/>
    <a:srgbClr val="0000FF"/>
    <a:srgbClr val="00FFFF"/>
    <a:srgbClr val="00CCFF"/>
    <a:srgbClr val="8A0000"/>
    <a:srgbClr val="990000"/>
    <a:srgbClr val="68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0" autoAdjust="0"/>
    <p:restoredTop sz="94555" autoAdjust="0"/>
  </p:normalViewPr>
  <p:slideViewPr>
    <p:cSldViewPr>
      <p:cViewPr varScale="1">
        <p:scale>
          <a:sx n="64" d="100"/>
          <a:sy n="64" d="100"/>
        </p:scale>
        <p:origin x="-1308" y="-102"/>
      </p:cViewPr>
      <p:guideLst>
        <p:guide orient="horz" pos="2160"/>
        <p:guide pos="2880"/>
      </p:guideLst>
    </p:cSldViewPr>
  </p:slideViewPr>
  <p:notesTextViewPr>
    <p:cViewPr>
      <p:scale>
        <a:sx n="100" d="100"/>
        <a:sy n="100" d="100"/>
      </p:scale>
      <p:origin x="0" y="0"/>
    </p:cViewPr>
  </p:notesTextViewPr>
  <p:sorterViewPr>
    <p:cViewPr>
      <p:scale>
        <a:sx n="80" d="100"/>
        <a:sy n="80" d="100"/>
      </p:scale>
      <p:origin x="0" y="8688"/>
    </p:cViewPr>
  </p:sorterViewPr>
  <p:notesViewPr>
    <p:cSldViewPr>
      <p:cViewPr varScale="1">
        <p:scale>
          <a:sx n="53" d="100"/>
          <a:sy n="53" d="100"/>
        </p:scale>
        <p:origin x="-1824"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CAC0AA-771D-4444-B208-00ABE4F225F7}" type="doc">
      <dgm:prSet loTypeId="urn:microsoft.com/office/officeart/2005/8/layout/cycle2" loCatId="cycle" qsTypeId="urn:microsoft.com/office/officeart/2005/8/quickstyle/simple1" qsCatId="simple" csTypeId="urn:microsoft.com/office/officeart/2005/8/colors/accent1_2" csCatId="accent1"/>
      <dgm:spPr/>
      <dgm:t>
        <a:bodyPr/>
        <a:lstStyle/>
        <a:p>
          <a:endParaRPr lang="en-US"/>
        </a:p>
      </dgm:t>
    </dgm:pt>
    <dgm:pt modelId="{BD80141F-7488-4CC1-B7D5-2542D409FDED}">
      <dgm:prSet/>
      <dgm:spPr/>
      <dgm:t>
        <a:bodyPr/>
        <a:lstStyle/>
        <a:p>
          <a:pPr rtl="0"/>
          <a:r>
            <a:rPr lang="en-US" smtClean="0"/>
            <a:t>Proliferation of observations and ideas</a:t>
          </a:r>
          <a:endParaRPr lang="en-US"/>
        </a:p>
      </dgm:t>
    </dgm:pt>
    <dgm:pt modelId="{2C0C7D1F-E6CF-48DE-9D81-F007A1A84F08}" type="parTrans" cxnId="{F87C1D8B-4EBC-48AC-AFB9-10E2B1798EE6}">
      <dgm:prSet/>
      <dgm:spPr/>
      <dgm:t>
        <a:bodyPr/>
        <a:lstStyle/>
        <a:p>
          <a:endParaRPr lang="en-US"/>
        </a:p>
      </dgm:t>
    </dgm:pt>
    <dgm:pt modelId="{13AAFF9A-4D3C-4DF0-8969-13DDE1DA2D1E}" type="sibTrans" cxnId="{F87C1D8B-4EBC-48AC-AFB9-10E2B1798EE6}">
      <dgm:prSet/>
      <dgm:spPr/>
      <dgm:t>
        <a:bodyPr/>
        <a:lstStyle/>
        <a:p>
          <a:endParaRPr lang="en-US"/>
        </a:p>
      </dgm:t>
    </dgm:pt>
    <dgm:pt modelId="{46857B63-E6B3-4BB0-914F-7A11BEC4C56D}">
      <dgm:prSet/>
      <dgm:spPr/>
      <dgm:t>
        <a:bodyPr/>
        <a:lstStyle/>
        <a:p>
          <a:pPr rtl="0"/>
          <a:r>
            <a:rPr lang="en-US" smtClean="0"/>
            <a:t>Synthesis</a:t>
          </a:r>
          <a:endParaRPr lang="en-US"/>
        </a:p>
      </dgm:t>
    </dgm:pt>
    <dgm:pt modelId="{B269AFB4-81FD-4D09-8A58-DBB2DC949D73}" type="parTrans" cxnId="{D5E88B3C-B095-4BB9-ACAE-3C31B2B44339}">
      <dgm:prSet/>
      <dgm:spPr/>
      <dgm:t>
        <a:bodyPr/>
        <a:lstStyle/>
        <a:p>
          <a:endParaRPr lang="en-US"/>
        </a:p>
      </dgm:t>
    </dgm:pt>
    <dgm:pt modelId="{106D6D7F-7036-49D6-8336-079E6A082115}" type="sibTrans" cxnId="{D5E88B3C-B095-4BB9-ACAE-3C31B2B44339}">
      <dgm:prSet/>
      <dgm:spPr/>
      <dgm:t>
        <a:bodyPr/>
        <a:lstStyle/>
        <a:p>
          <a:endParaRPr lang="en-US"/>
        </a:p>
      </dgm:t>
    </dgm:pt>
    <dgm:pt modelId="{946C4D24-66D6-4177-9139-5E869D112BBC}" type="pres">
      <dgm:prSet presAssocID="{34CAC0AA-771D-4444-B208-00ABE4F225F7}" presName="cycle" presStyleCnt="0">
        <dgm:presLayoutVars>
          <dgm:dir/>
          <dgm:resizeHandles val="exact"/>
        </dgm:presLayoutVars>
      </dgm:prSet>
      <dgm:spPr/>
      <dgm:t>
        <a:bodyPr/>
        <a:lstStyle/>
        <a:p>
          <a:endParaRPr lang="en-US"/>
        </a:p>
      </dgm:t>
    </dgm:pt>
    <dgm:pt modelId="{A3C25C5D-A733-4768-B7D4-5E4187BCB7E9}" type="pres">
      <dgm:prSet presAssocID="{BD80141F-7488-4CC1-B7D5-2542D409FDED}" presName="node" presStyleLbl="node1" presStyleIdx="0" presStyleCnt="2">
        <dgm:presLayoutVars>
          <dgm:bulletEnabled val="1"/>
        </dgm:presLayoutVars>
      </dgm:prSet>
      <dgm:spPr/>
      <dgm:t>
        <a:bodyPr/>
        <a:lstStyle/>
        <a:p>
          <a:endParaRPr lang="en-US"/>
        </a:p>
      </dgm:t>
    </dgm:pt>
    <dgm:pt modelId="{DFB8EA87-B38D-42FF-B965-A05280A66E2E}" type="pres">
      <dgm:prSet presAssocID="{13AAFF9A-4D3C-4DF0-8969-13DDE1DA2D1E}" presName="sibTrans" presStyleLbl="sibTrans2D1" presStyleIdx="0" presStyleCnt="2"/>
      <dgm:spPr/>
      <dgm:t>
        <a:bodyPr/>
        <a:lstStyle/>
        <a:p>
          <a:endParaRPr lang="en-US"/>
        </a:p>
      </dgm:t>
    </dgm:pt>
    <dgm:pt modelId="{714E3A83-3028-42D2-9012-88717C27C18A}" type="pres">
      <dgm:prSet presAssocID="{13AAFF9A-4D3C-4DF0-8969-13DDE1DA2D1E}" presName="connectorText" presStyleLbl="sibTrans2D1" presStyleIdx="0" presStyleCnt="2"/>
      <dgm:spPr/>
      <dgm:t>
        <a:bodyPr/>
        <a:lstStyle/>
        <a:p>
          <a:endParaRPr lang="en-US"/>
        </a:p>
      </dgm:t>
    </dgm:pt>
    <dgm:pt modelId="{A1FC8608-DB5A-4BCA-86F5-2C7F5B986F00}" type="pres">
      <dgm:prSet presAssocID="{46857B63-E6B3-4BB0-914F-7A11BEC4C56D}" presName="node" presStyleLbl="node1" presStyleIdx="1" presStyleCnt="2">
        <dgm:presLayoutVars>
          <dgm:bulletEnabled val="1"/>
        </dgm:presLayoutVars>
      </dgm:prSet>
      <dgm:spPr/>
      <dgm:t>
        <a:bodyPr/>
        <a:lstStyle/>
        <a:p>
          <a:endParaRPr lang="en-US"/>
        </a:p>
      </dgm:t>
    </dgm:pt>
    <dgm:pt modelId="{2CC9F3FB-B798-4659-9AC2-BEA5085B8035}" type="pres">
      <dgm:prSet presAssocID="{106D6D7F-7036-49D6-8336-079E6A082115}" presName="sibTrans" presStyleLbl="sibTrans2D1" presStyleIdx="1" presStyleCnt="2"/>
      <dgm:spPr/>
      <dgm:t>
        <a:bodyPr/>
        <a:lstStyle/>
        <a:p>
          <a:endParaRPr lang="en-US"/>
        </a:p>
      </dgm:t>
    </dgm:pt>
    <dgm:pt modelId="{01876DF0-12C5-411E-AAB8-BB4E13E67891}" type="pres">
      <dgm:prSet presAssocID="{106D6D7F-7036-49D6-8336-079E6A082115}" presName="connectorText" presStyleLbl="sibTrans2D1" presStyleIdx="1" presStyleCnt="2"/>
      <dgm:spPr/>
      <dgm:t>
        <a:bodyPr/>
        <a:lstStyle/>
        <a:p>
          <a:endParaRPr lang="en-US"/>
        </a:p>
      </dgm:t>
    </dgm:pt>
  </dgm:ptLst>
  <dgm:cxnLst>
    <dgm:cxn modelId="{F565D5C2-BFA4-4CDD-9D2E-289526C166EE}" type="presOf" srcId="{34CAC0AA-771D-4444-B208-00ABE4F225F7}" destId="{946C4D24-66D6-4177-9139-5E869D112BBC}" srcOrd="0" destOrd="0" presId="urn:microsoft.com/office/officeart/2005/8/layout/cycle2"/>
    <dgm:cxn modelId="{D5E88B3C-B095-4BB9-ACAE-3C31B2B44339}" srcId="{34CAC0AA-771D-4444-B208-00ABE4F225F7}" destId="{46857B63-E6B3-4BB0-914F-7A11BEC4C56D}" srcOrd="1" destOrd="0" parTransId="{B269AFB4-81FD-4D09-8A58-DBB2DC949D73}" sibTransId="{106D6D7F-7036-49D6-8336-079E6A082115}"/>
    <dgm:cxn modelId="{F3AB44C4-6D55-4A18-9C03-607C66A91F91}" type="presOf" srcId="{106D6D7F-7036-49D6-8336-079E6A082115}" destId="{2CC9F3FB-B798-4659-9AC2-BEA5085B8035}" srcOrd="0" destOrd="0" presId="urn:microsoft.com/office/officeart/2005/8/layout/cycle2"/>
    <dgm:cxn modelId="{FFB3BFC9-3FFA-42C0-A0FA-A9A6BC05EC25}" type="presOf" srcId="{13AAFF9A-4D3C-4DF0-8969-13DDE1DA2D1E}" destId="{714E3A83-3028-42D2-9012-88717C27C18A}" srcOrd="1" destOrd="0" presId="urn:microsoft.com/office/officeart/2005/8/layout/cycle2"/>
    <dgm:cxn modelId="{8A3E6D83-4A76-4536-BF90-6869707F14B6}" type="presOf" srcId="{46857B63-E6B3-4BB0-914F-7A11BEC4C56D}" destId="{A1FC8608-DB5A-4BCA-86F5-2C7F5B986F00}" srcOrd="0" destOrd="0" presId="urn:microsoft.com/office/officeart/2005/8/layout/cycle2"/>
    <dgm:cxn modelId="{6387C92A-6106-403F-817C-F74AF4B82843}" type="presOf" srcId="{BD80141F-7488-4CC1-B7D5-2542D409FDED}" destId="{A3C25C5D-A733-4768-B7D4-5E4187BCB7E9}" srcOrd="0" destOrd="0" presId="urn:microsoft.com/office/officeart/2005/8/layout/cycle2"/>
    <dgm:cxn modelId="{65FDDAB8-DA33-4292-A89E-ED02A4CE8575}" type="presOf" srcId="{13AAFF9A-4D3C-4DF0-8969-13DDE1DA2D1E}" destId="{DFB8EA87-B38D-42FF-B965-A05280A66E2E}" srcOrd="0" destOrd="0" presId="urn:microsoft.com/office/officeart/2005/8/layout/cycle2"/>
    <dgm:cxn modelId="{189B9BD1-C0C0-44AB-AC30-BCB552A5ADBF}" type="presOf" srcId="{106D6D7F-7036-49D6-8336-079E6A082115}" destId="{01876DF0-12C5-411E-AAB8-BB4E13E67891}" srcOrd="1" destOrd="0" presId="urn:microsoft.com/office/officeart/2005/8/layout/cycle2"/>
    <dgm:cxn modelId="{F87C1D8B-4EBC-48AC-AFB9-10E2B1798EE6}" srcId="{34CAC0AA-771D-4444-B208-00ABE4F225F7}" destId="{BD80141F-7488-4CC1-B7D5-2542D409FDED}" srcOrd="0" destOrd="0" parTransId="{2C0C7D1F-E6CF-48DE-9D81-F007A1A84F08}" sibTransId="{13AAFF9A-4D3C-4DF0-8969-13DDE1DA2D1E}"/>
    <dgm:cxn modelId="{CC0CE247-34EF-495B-A078-E1F3DD548938}" type="presParOf" srcId="{946C4D24-66D6-4177-9139-5E869D112BBC}" destId="{A3C25C5D-A733-4768-B7D4-5E4187BCB7E9}" srcOrd="0" destOrd="0" presId="urn:microsoft.com/office/officeart/2005/8/layout/cycle2"/>
    <dgm:cxn modelId="{E3275AA5-D8DD-402D-B402-D46A0E263829}" type="presParOf" srcId="{946C4D24-66D6-4177-9139-5E869D112BBC}" destId="{DFB8EA87-B38D-42FF-B965-A05280A66E2E}" srcOrd="1" destOrd="0" presId="urn:microsoft.com/office/officeart/2005/8/layout/cycle2"/>
    <dgm:cxn modelId="{1C4A6BA0-FDA4-48B0-A5F3-C072E5A152C6}" type="presParOf" srcId="{DFB8EA87-B38D-42FF-B965-A05280A66E2E}" destId="{714E3A83-3028-42D2-9012-88717C27C18A}" srcOrd="0" destOrd="0" presId="urn:microsoft.com/office/officeart/2005/8/layout/cycle2"/>
    <dgm:cxn modelId="{574B03E5-576A-441A-B01C-ECFB4468BB72}" type="presParOf" srcId="{946C4D24-66D6-4177-9139-5E869D112BBC}" destId="{A1FC8608-DB5A-4BCA-86F5-2C7F5B986F00}" srcOrd="2" destOrd="0" presId="urn:microsoft.com/office/officeart/2005/8/layout/cycle2"/>
    <dgm:cxn modelId="{CF37D3A3-4ECC-4679-82A6-5DFB27CFBF9E}" type="presParOf" srcId="{946C4D24-66D6-4177-9139-5E869D112BBC}" destId="{2CC9F3FB-B798-4659-9AC2-BEA5085B8035}" srcOrd="3" destOrd="0" presId="urn:microsoft.com/office/officeart/2005/8/layout/cycle2"/>
    <dgm:cxn modelId="{1887D184-2F23-4C4A-ADFE-44576CFC8AB3}" type="presParOf" srcId="{2CC9F3FB-B798-4659-9AC2-BEA5085B8035}" destId="{01876DF0-12C5-411E-AAB8-BB4E13E67891}"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5C5D-A733-4768-B7D4-5E4187BCB7E9}">
      <dsp:nvSpPr>
        <dsp:cNvPr id="0" name=""/>
        <dsp:cNvSpPr/>
      </dsp:nvSpPr>
      <dsp:spPr>
        <a:xfrm>
          <a:off x="2038" y="619472"/>
          <a:ext cx="3287017" cy="32870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rtl="0">
            <a:lnSpc>
              <a:spcPct val="90000"/>
            </a:lnSpc>
            <a:spcBef>
              <a:spcPct val="0"/>
            </a:spcBef>
            <a:spcAft>
              <a:spcPct val="35000"/>
            </a:spcAft>
          </a:pPr>
          <a:r>
            <a:rPr lang="en-US" sz="3300" kern="1200" smtClean="0"/>
            <a:t>Proliferation of observations and ideas</a:t>
          </a:r>
          <a:endParaRPr lang="en-US" sz="3300" kern="1200"/>
        </a:p>
      </dsp:txBody>
      <dsp:txXfrm>
        <a:off x="483410" y="1100844"/>
        <a:ext cx="2324273" cy="2324273"/>
      </dsp:txXfrm>
    </dsp:sp>
    <dsp:sp modelId="{DFB8EA87-B38D-42FF-B965-A05280A66E2E}">
      <dsp:nvSpPr>
        <dsp:cNvPr id="0" name=""/>
        <dsp:cNvSpPr/>
      </dsp:nvSpPr>
      <dsp:spPr>
        <a:xfrm>
          <a:off x="3032688" y="154962"/>
          <a:ext cx="2048282" cy="11093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a:p>
      </dsp:txBody>
      <dsp:txXfrm>
        <a:off x="3032688" y="376836"/>
        <a:ext cx="1715472" cy="665620"/>
      </dsp:txXfrm>
    </dsp:sp>
    <dsp:sp modelId="{A1FC8608-DB5A-4BCA-86F5-2C7F5B986F00}">
      <dsp:nvSpPr>
        <dsp:cNvPr id="0" name=""/>
        <dsp:cNvSpPr/>
      </dsp:nvSpPr>
      <dsp:spPr>
        <a:xfrm>
          <a:off x="4940543" y="619472"/>
          <a:ext cx="3287017" cy="32870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rtl="0">
            <a:lnSpc>
              <a:spcPct val="90000"/>
            </a:lnSpc>
            <a:spcBef>
              <a:spcPct val="0"/>
            </a:spcBef>
            <a:spcAft>
              <a:spcPct val="35000"/>
            </a:spcAft>
          </a:pPr>
          <a:r>
            <a:rPr lang="en-US" sz="3300" kern="1200" smtClean="0"/>
            <a:t>Synthesis</a:t>
          </a:r>
          <a:endParaRPr lang="en-US" sz="3300" kern="1200"/>
        </a:p>
      </dsp:txBody>
      <dsp:txXfrm>
        <a:off x="5421915" y="1100844"/>
        <a:ext cx="2324273" cy="2324273"/>
      </dsp:txXfrm>
    </dsp:sp>
    <dsp:sp modelId="{2CC9F3FB-B798-4659-9AC2-BEA5085B8035}">
      <dsp:nvSpPr>
        <dsp:cNvPr id="0" name=""/>
        <dsp:cNvSpPr/>
      </dsp:nvSpPr>
      <dsp:spPr>
        <a:xfrm rot="10800000">
          <a:off x="3148629" y="3261631"/>
          <a:ext cx="2048282" cy="11093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a:p>
      </dsp:txBody>
      <dsp:txXfrm rot="10800000">
        <a:off x="3481439" y="3483505"/>
        <a:ext cx="1715472" cy="665620"/>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image" Target="../media/image10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1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7.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9.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image" Target="../media/image31.emf"/><Relationship Id="rId1" Type="http://schemas.openxmlformats.org/officeDocument/2006/relationships/image" Target="../media/image30.emf"/><Relationship Id="rId6" Type="http://schemas.openxmlformats.org/officeDocument/2006/relationships/image" Target="../media/image35.emf"/><Relationship Id="rId5" Type="http://schemas.openxmlformats.org/officeDocument/2006/relationships/image" Target="../media/image34.wmf"/><Relationship Id="rId4" Type="http://schemas.openxmlformats.org/officeDocument/2006/relationships/image" Target="../media/image3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4.wmf"/><Relationship Id="rId1" Type="http://schemas.openxmlformats.org/officeDocument/2006/relationships/image" Target="../media/image6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image" Target="../media/image9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A3870F4-5374-4858-AA1F-D2FC12811746}" type="datetimeFigureOut">
              <a:rPr lang="en-US" smtClean="0"/>
              <a:pPr/>
              <a:t>1/19/2016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6152AF1-52DA-47EB-B043-718F908E9248}" type="slidenum">
              <a:rPr lang="en-US" smtClean="0"/>
              <a:pPr/>
              <a:t>‹#›</a:t>
            </a:fld>
            <a:endParaRPr lang="en-US"/>
          </a:p>
        </p:txBody>
      </p:sp>
    </p:spTree>
    <p:extLst>
      <p:ext uri="{BB962C8B-B14F-4D97-AF65-F5344CB8AC3E}">
        <p14:creationId xmlns:p14="http://schemas.microsoft.com/office/powerpoint/2010/main" val="1529418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F8EB88-5A88-4C45-82D2-6FA4DB7BEA54}" type="datetimeFigureOut">
              <a:rPr lang="en-US" smtClean="0"/>
              <a:pPr/>
              <a:t>1/19/2016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B1036-C79E-46F7-8FEB-3830A27B2610}" type="slidenum">
              <a:rPr lang="en-US" smtClean="0"/>
              <a:pPr/>
              <a:t>‹#›</a:t>
            </a:fld>
            <a:endParaRPr lang="en-US"/>
          </a:p>
        </p:txBody>
      </p:sp>
    </p:spTree>
    <p:extLst>
      <p:ext uri="{BB962C8B-B14F-4D97-AF65-F5344CB8AC3E}">
        <p14:creationId xmlns:p14="http://schemas.microsoft.com/office/powerpoint/2010/main" val="100755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CFB1036-C79E-46F7-8FEB-3830A27B2610}"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3DE551-DDE7-4D7E-B10C-1B39733C0617}" type="slidenum">
              <a:rPr lang="en-US"/>
              <a:pPr/>
              <a:t>30</a:t>
            </a:fld>
            <a:endParaRPr lang="en-US"/>
          </a:p>
        </p:txBody>
      </p:sp>
      <p:sp>
        <p:nvSpPr>
          <p:cNvPr id="1366018" name="Rectangle 2"/>
          <p:cNvSpPr>
            <a:spLocks noGrp="1" noRot="1" noChangeAspect="1" noChangeArrowheads="1" noTextEdit="1"/>
          </p:cNvSpPr>
          <p:nvPr>
            <p:ph type="sldImg"/>
          </p:nvPr>
        </p:nvSpPr>
        <p:spPr>
          <a:ln/>
        </p:spPr>
      </p:sp>
      <p:sp>
        <p:nvSpPr>
          <p:cNvPr id="1366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CFB1036-C79E-46F7-8FEB-3830A27B2610}" type="slidenum">
              <a:rPr lang="en-US" smtClean="0"/>
              <a:pPr/>
              <a:t>31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CFB1036-C79E-46F7-8FEB-3830A27B2610}" type="slidenum">
              <a:rPr lang="en-US" smtClean="0"/>
              <a:pPr/>
              <a:t>32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CFB1036-C79E-46F7-8FEB-3830A27B2610}" type="slidenum">
              <a:rPr lang="en-US" smtClean="0"/>
              <a:pPr/>
              <a:t>33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CFB1036-C79E-46F7-8FEB-3830A27B2610}" type="slidenum">
              <a:rPr lang="en-US" smtClean="0"/>
              <a:pPr/>
              <a:t>34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CFB1036-C79E-46F7-8FEB-3830A27B2610}" type="slidenum">
              <a:rPr lang="en-US" smtClean="0"/>
              <a:pPr/>
              <a:t>35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94DE7B-3E3E-4100-8572-B73DC5612D09}" type="slidenum">
              <a:rPr lang="en-US"/>
              <a:pPr/>
              <a:t>37</a:t>
            </a:fld>
            <a:endParaRPr lang="en-US"/>
          </a:p>
        </p:txBody>
      </p:sp>
      <p:sp>
        <p:nvSpPr>
          <p:cNvPr id="1564674" name="Rectangle 2"/>
          <p:cNvSpPr>
            <a:spLocks noGrp="1" noRot="1" noChangeAspect="1" noChangeArrowheads="1" noTextEdit="1"/>
          </p:cNvSpPr>
          <p:nvPr>
            <p:ph type="sldImg"/>
          </p:nvPr>
        </p:nvSpPr>
        <p:spPr>
          <a:xfrm>
            <a:off x="1143000" y="685800"/>
            <a:ext cx="4572000" cy="3429000"/>
          </a:xfrm>
          <a:ln/>
        </p:spPr>
      </p:sp>
      <p:sp>
        <p:nvSpPr>
          <p:cNvPr id="1564675"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94DE7B-3E3E-4100-8572-B73DC5612D09}" type="slidenum">
              <a:rPr lang="en-US"/>
              <a:pPr/>
              <a:t>38</a:t>
            </a:fld>
            <a:endParaRPr lang="en-US"/>
          </a:p>
        </p:txBody>
      </p:sp>
      <p:sp>
        <p:nvSpPr>
          <p:cNvPr id="1564674" name="Rectangle 2"/>
          <p:cNvSpPr>
            <a:spLocks noGrp="1" noRot="1" noChangeAspect="1" noChangeArrowheads="1" noTextEdit="1"/>
          </p:cNvSpPr>
          <p:nvPr>
            <p:ph type="sldImg"/>
          </p:nvPr>
        </p:nvSpPr>
        <p:spPr>
          <a:xfrm>
            <a:off x="1143000" y="685800"/>
            <a:ext cx="4572000" cy="3429000"/>
          </a:xfrm>
          <a:ln/>
        </p:spPr>
      </p:sp>
      <p:sp>
        <p:nvSpPr>
          <p:cNvPr id="1564675"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1B0BDF-5860-4826-956E-2A16756C6938}" type="slidenum">
              <a:rPr lang="en-US"/>
              <a:pPr/>
              <a:t>39</a:t>
            </a:fld>
            <a:endParaRPr lang="en-US"/>
          </a:p>
        </p:txBody>
      </p:sp>
      <p:sp>
        <p:nvSpPr>
          <p:cNvPr id="1353730" name="Rectangle 2"/>
          <p:cNvSpPr>
            <a:spLocks noGrp="1" noRot="1" noChangeAspect="1" noChangeArrowheads="1" noTextEdit="1"/>
          </p:cNvSpPr>
          <p:nvPr>
            <p:ph type="sldImg"/>
          </p:nvPr>
        </p:nvSpPr>
        <p:spPr>
          <a:xfrm>
            <a:off x="1133475" y="674688"/>
            <a:ext cx="4605338" cy="3454400"/>
          </a:xfrm>
          <a:ln/>
        </p:spPr>
      </p:sp>
      <p:sp>
        <p:nvSpPr>
          <p:cNvPr id="1353731" name="Rectangle 3"/>
          <p:cNvSpPr>
            <a:spLocks noGrp="1" noChangeArrowheads="1"/>
          </p:cNvSpPr>
          <p:nvPr>
            <p:ph type="body" idx="1"/>
          </p:nvPr>
        </p:nvSpPr>
        <p:spPr>
          <a:xfrm>
            <a:off x="896217" y="4354361"/>
            <a:ext cx="5078037" cy="4128891"/>
          </a:xfrm>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B14CCE-8C87-4A6C-82F4-ADCFDAEFFF52}" type="slidenum">
              <a:rPr lang="en-US"/>
              <a:pPr/>
              <a:t>40</a:t>
            </a:fld>
            <a:endParaRPr lang="en-US"/>
          </a:p>
        </p:txBody>
      </p:sp>
      <p:sp>
        <p:nvSpPr>
          <p:cNvPr id="138242"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8243" name="Rectangle 1027"/>
          <p:cNvSpPr>
            <a:spLocks noGrp="1" noChangeArrowheads="1"/>
          </p:cNvSpPr>
          <p:nvPr>
            <p:ph type="body" idx="1"/>
          </p:nvPr>
        </p:nvSpPr>
        <p:spPr bwMode="auto">
          <a:xfrm>
            <a:off x="914401"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8D2CC4-EC70-41A0-8FD8-D3EB415DE993}" type="slidenum">
              <a:rPr lang="en-US"/>
              <a:pPr/>
              <a:t>2</a:t>
            </a:fld>
            <a:endParaRPr lang="en-US"/>
          </a:p>
        </p:txBody>
      </p:sp>
      <p:sp>
        <p:nvSpPr>
          <p:cNvPr id="1527810" name="Rectangle 2"/>
          <p:cNvSpPr>
            <a:spLocks noGrp="1" noRot="1" noChangeAspect="1" noChangeArrowheads="1" noTextEdit="1"/>
          </p:cNvSpPr>
          <p:nvPr>
            <p:ph type="sldImg"/>
          </p:nvPr>
        </p:nvSpPr>
        <p:spPr>
          <a:xfrm>
            <a:off x="1143000" y="682625"/>
            <a:ext cx="4573588" cy="3430588"/>
          </a:xfrm>
          <a:ln/>
        </p:spPr>
      </p:sp>
      <p:sp>
        <p:nvSpPr>
          <p:cNvPr id="1527811" name="Rectangle 3"/>
          <p:cNvSpPr>
            <a:spLocks noGrp="1" noChangeArrowheads="1"/>
          </p:cNvSpPr>
          <p:nvPr>
            <p:ph type="body" idx="1"/>
          </p:nvPr>
        </p:nvSpPr>
        <p:spPr>
          <a:xfrm>
            <a:off x="685800" y="4343400"/>
            <a:ext cx="5486400" cy="4117932"/>
          </a:xfrm>
        </p:spPr>
        <p:txBody>
          <a:bodyPr/>
          <a:lstStyle/>
          <a:p>
            <a:pPr lvl="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54C7D1-5775-42F4-9C7D-0E0B0A7812E4}" type="slidenum">
              <a:rPr lang="en-US"/>
              <a:pPr/>
              <a:t>41</a:t>
            </a:fld>
            <a:endParaRPr lang="en-US"/>
          </a:p>
        </p:txBody>
      </p:sp>
      <p:sp>
        <p:nvSpPr>
          <p:cNvPr id="1458178" name="Rectangle 2"/>
          <p:cNvSpPr>
            <a:spLocks noGrp="1" noRot="1" noChangeAspect="1" noChangeArrowheads="1" noTextEdit="1"/>
          </p:cNvSpPr>
          <p:nvPr>
            <p:ph type="sldImg"/>
          </p:nvPr>
        </p:nvSpPr>
        <p:spPr>
          <a:ln/>
        </p:spPr>
      </p:sp>
      <p:sp>
        <p:nvSpPr>
          <p:cNvPr id="145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0BCBA4-9E5C-46A1-A02A-C15FF80F0D3D}" type="slidenum">
              <a:rPr lang="en-US" smtClean="0"/>
              <a:pPr/>
              <a:t>42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0BCBA4-9E5C-46A1-A02A-C15FF80F0D3D}" type="slidenum">
              <a:rPr lang="en-US" smtClean="0"/>
              <a:pPr/>
              <a:t>43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0BCBA4-9E5C-46A1-A02A-C15FF80F0D3D}" type="slidenum">
              <a:rPr lang="en-US" smtClean="0"/>
              <a:pPr/>
              <a:t>44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0BCBA4-9E5C-46A1-A02A-C15FF80F0D3D}" type="slidenum">
              <a:rPr lang="en-US" smtClean="0"/>
              <a:pPr/>
              <a:t>45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EADD6D-3EE6-45D2-9DBE-1BCA9E6A7E9D}" type="slidenum">
              <a:rPr lang="en-US"/>
              <a:pPr/>
              <a:t>50</a:t>
            </a:fld>
            <a:endParaRPr lang="en-US"/>
          </a:p>
        </p:txBody>
      </p:sp>
      <p:sp>
        <p:nvSpPr>
          <p:cNvPr id="1454082" name="Rectangle 2"/>
          <p:cNvSpPr>
            <a:spLocks noGrp="1" noRot="1" noChangeAspect="1" noChangeArrowheads="1" noTextEdit="1"/>
          </p:cNvSpPr>
          <p:nvPr>
            <p:ph type="sldImg"/>
          </p:nvPr>
        </p:nvSpPr>
        <p:spPr>
          <a:xfrm>
            <a:off x="1143000" y="685800"/>
            <a:ext cx="4572000" cy="3429000"/>
          </a:xfrm>
          <a:ln/>
        </p:spPr>
      </p:sp>
      <p:sp>
        <p:nvSpPr>
          <p:cNvPr id="1454083"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0337E4-7656-437A-AF54-7390E5479A0F}" type="slidenum">
              <a:rPr lang="en-US"/>
              <a:pPr/>
              <a:t>53</a:t>
            </a:fld>
            <a:endParaRPr lang="en-US"/>
          </a:p>
        </p:txBody>
      </p:sp>
      <p:sp>
        <p:nvSpPr>
          <p:cNvPr id="1168386" name="Rectangle 2"/>
          <p:cNvSpPr>
            <a:spLocks noGrp="1" noRot="1" noChangeAspect="1" noChangeArrowheads="1" noTextEdit="1"/>
          </p:cNvSpPr>
          <p:nvPr>
            <p:ph type="sldImg"/>
          </p:nvPr>
        </p:nvSpPr>
        <p:spPr>
          <a:ln/>
        </p:spPr>
      </p:sp>
      <p:sp>
        <p:nvSpPr>
          <p:cNvPr id="1168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3718D4-30FC-44E5-B014-F0A480E82298}" type="slidenum">
              <a:rPr lang="en-US"/>
              <a:pPr/>
              <a:t>54</a:t>
            </a:fld>
            <a:endParaRPr lang="en-US"/>
          </a:p>
        </p:txBody>
      </p:sp>
      <p:sp>
        <p:nvSpPr>
          <p:cNvPr id="1240066" name="Rectangle 2"/>
          <p:cNvSpPr>
            <a:spLocks noGrp="1" noRot="1" noChangeAspect="1" noChangeArrowheads="1" noTextEdit="1"/>
          </p:cNvSpPr>
          <p:nvPr>
            <p:ph type="sldImg"/>
          </p:nvPr>
        </p:nvSpPr>
        <p:spPr>
          <a:ln/>
        </p:spPr>
      </p:sp>
      <p:sp>
        <p:nvSpPr>
          <p:cNvPr id="1240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45EDF-49EB-4397-B612-D0F230A1D1BA}" type="slidenum">
              <a:rPr lang="en-US"/>
              <a:pPr/>
              <a:t>55</a:t>
            </a:fld>
            <a:endParaRPr lang="en-US"/>
          </a:p>
        </p:txBody>
      </p:sp>
      <p:sp>
        <p:nvSpPr>
          <p:cNvPr id="1170434" name="Rectangle 2"/>
          <p:cNvSpPr>
            <a:spLocks noGrp="1" noRot="1" noChangeAspect="1" noChangeArrowheads="1" noTextEdit="1"/>
          </p:cNvSpPr>
          <p:nvPr>
            <p:ph type="sldImg"/>
          </p:nvPr>
        </p:nvSpPr>
        <p:spPr>
          <a:ln/>
        </p:spPr>
      </p:sp>
      <p:sp>
        <p:nvSpPr>
          <p:cNvPr id="1170435" name="Rectangle 3"/>
          <p:cNvSpPr>
            <a:spLocks noGrp="1" noChangeArrowheads="1"/>
          </p:cNvSpPr>
          <p:nvPr>
            <p:ph type="body" idx="1"/>
          </p:nvPr>
        </p:nvSpPr>
        <p:spPr/>
        <p:txBody>
          <a:bodyPr/>
          <a:lstStyle/>
          <a:p>
            <a:r>
              <a:rPr lang="en-US" dirty="0" smtClean="0"/>
              <a:t>				</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45EDF-49EB-4397-B612-D0F230A1D1BA}" type="slidenum">
              <a:rPr lang="en-US"/>
              <a:pPr/>
              <a:t>56</a:t>
            </a:fld>
            <a:endParaRPr lang="en-US"/>
          </a:p>
        </p:txBody>
      </p:sp>
      <p:sp>
        <p:nvSpPr>
          <p:cNvPr id="1170434" name="Rectangle 2"/>
          <p:cNvSpPr>
            <a:spLocks noGrp="1" noRot="1" noChangeAspect="1" noChangeArrowheads="1" noTextEdit="1"/>
          </p:cNvSpPr>
          <p:nvPr>
            <p:ph type="sldImg"/>
          </p:nvPr>
        </p:nvSpPr>
        <p:spPr>
          <a:ln/>
        </p:spPr>
      </p:sp>
      <p:sp>
        <p:nvSpPr>
          <p:cNvPr id="1170435" name="Rectangle 3"/>
          <p:cNvSpPr>
            <a:spLocks noGrp="1" noChangeArrowheads="1"/>
          </p:cNvSpPr>
          <p:nvPr>
            <p:ph type="body" idx="1"/>
          </p:nvPr>
        </p:nvSpPr>
        <p:spPr/>
        <p:txBody>
          <a:bodyPr/>
          <a:lstStyle/>
          <a:p>
            <a:r>
              <a:rPr lang="en-US" dirty="0" smtClean="0"/>
              <a:t>				</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490DAE-E04D-4B02-9870-BF875421A501}" type="slidenum">
              <a:rPr lang="en-US"/>
              <a:pPr/>
              <a:t>3</a:t>
            </a:fld>
            <a:endParaRPr lang="en-US"/>
          </a:p>
        </p:txBody>
      </p:sp>
      <p:sp>
        <p:nvSpPr>
          <p:cNvPr id="1361922" name="Rectangle 2"/>
          <p:cNvSpPr>
            <a:spLocks noGrp="1" noRot="1" noChangeAspect="1" noChangeArrowheads="1" noTextEdit="1"/>
          </p:cNvSpPr>
          <p:nvPr>
            <p:ph type="sldImg"/>
          </p:nvPr>
        </p:nvSpPr>
        <p:spPr>
          <a:xfrm>
            <a:off x="1143000" y="684213"/>
            <a:ext cx="4572000" cy="3429000"/>
          </a:xfrm>
          <a:ln/>
        </p:spPr>
      </p:sp>
      <p:sp>
        <p:nvSpPr>
          <p:cNvPr id="1361923" name="Rectangle 3"/>
          <p:cNvSpPr>
            <a:spLocks noGrp="1" noChangeArrowheads="1"/>
          </p:cNvSpPr>
          <p:nvPr>
            <p:ph type="body" idx="1"/>
          </p:nvPr>
        </p:nvSpPr>
        <p:spPr>
          <a:xfrm>
            <a:off x="685800" y="4343400"/>
            <a:ext cx="5486400" cy="4116366"/>
          </a:xfrm>
        </p:spPr>
        <p:txBody>
          <a:bodyPr/>
          <a:lstStyle/>
          <a:p>
            <a:r>
              <a:rPr lang="en-US" dirty="0" smtClean="0"/>
              <a:t>Goals of all of QCD</a:t>
            </a:r>
            <a:r>
              <a:rPr lang="en-US" baseline="0" dirty="0" smtClean="0"/>
              <a:t> research</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2977" name="Rectangle 7"/>
          <p:cNvSpPr>
            <a:spLocks noGrp="1" noChangeArrowheads="1"/>
          </p:cNvSpPr>
          <p:nvPr>
            <p:ph type="sldNum" sz="quarter" idx="5"/>
          </p:nvPr>
        </p:nvSpPr>
        <p:spPr>
          <a:noFill/>
        </p:spPr>
        <p:txBody>
          <a:bodyPr/>
          <a:lstStyle/>
          <a:p>
            <a:fld id="{0FDB8C84-C3CE-45B8-BF0A-63C388EC633F}" type="slidenum">
              <a:rPr lang="en-US" smtClean="0"/>
              <a:pPr/>
              <a:t>58</a:t>
            </a:fld>
            <a:endParaRPr lang="en-US" smtClean="0"/>
          </a:p>
        </p:txBody>
      </p:sp>
      <p:sp>
        <p:nvSpPr>
          <p:cNvPr id="1662978" name="Rectangle 2"/>
          <p:cNvSpPr>
            <a:spLocks noGrp="1" noRot="1" noChangeAspect="1" noChangeArrowheads="1" noTextEdit="1"/>
          </p:cNvSpPr>
          <p:nvPr>
            <p:ph type="sldImg"/>
          </p:nvPr>
        </p:nvSpPr>
        <p:spPr>
          <a:xfrm>
            <a:off x="1111250" y="681038"/>
            <a:ext cx="4624388" cy="3468687"/>
          </a:xfrm>
          <a:ln w="12700" cap="flat"/>
        </p:spPr>
      </p:sp>
      <p:sp>
        <p:nvSpPr>
          <p:cNvPr id="1662979" name="Rectangle 3"/>
          <p:cNvSpPr>
            <a:spLocks noGrp="1" noChangeArrowheads="1"/>
          </p:cNvSpPr>
          <p:nvPr>
            <p:ph type="body" idx="1"/>
          </p:nvPr>
        </p:nvSpPr>
        <p:spPr>
          <a:xfrm>
            <a:off x="904009" y="4376282"/>
            <a:ext cx="5037513" cy="4074090"/>
          </a:xfrm>
          <a:noFill/>
          <a:ln/>
        </p:spPr>
        <p:txBody>
          <a:bodyPr lIns="91031" tIns="45517" rIns="91031" bIns="45517"/>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5EA4A9-6AE2-4769-916E-CB0602BCD73D}" type="slidenum">
              <a:rPr lang="en-US"/>
              <a:pPr/>
              <a:t>59</a:t>
            </a:fld>
            <a:endParaRPr lang="en-US"/>
          </a:p>
        </p:txBody>
      </p:sp>
      <p:sp>
        <p:nvSpPr>
          <p:cNvPr id="1244162" name="Rectangle 2"/>
          <p:cNvSpPr>
            <a:spLocks noGrp="1" noRot="1" noChangeAspect="1" noChangeArrowheads="1" noTextEdit="1"/>
          </p:cNvSpPr>
          <p:nvPr>
            <p:ph type="sldImg"/>
          </p:nvPr>
        </p:nvSpPr>
        <p:spPr>
          <a:xfrm>
            <a:off x="1144588" y="684213"/>
            <a:ext cx="4573587" cy="3432175"/>
          </a:xfrm>
          <a:ln/>
        </p:spPr>
      </p:sp>
      <p:sp>
        <p:nvSpPr>
          <p:cNvPr id="1244163" name="Rectangle 3"/>
          <p:cNvSpPr>
            <a:spLocks noGrp="1" noChangeArrowheads="1"/>
          </p:cNvSpPr>
          <p:nvPr>
            <p:ph type="body" idx="1"/>
          </p:nvPr>
        </p:nvSpPr>
        <p:spPr>
          <a:xfrm>
            <a:off x="913361" y="4341835"/>
            <a:ext cx="5031278" cy="4116365"/>
          </a:xfrm>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Hadron spectrum, quark masses, </a:t>
            </a:r>
            <a:r>
              <a:rPr lang="en-US" dirty="0" err="1" smtClean="0"/>
              <a:t>pseudoscalar</a:t>
            </a:r>
            <a:r>
              <a:rPr lang="en-US" dirty="0" smtClean="0"/>
              <a:t> meson decay constants</a:t>
            </a:r>
            <a:endParaRPr lang="en-US" dirty="0"/>
          </a:p>
        </p:txBody>
      </p:sp>
      <p:sp>
        <p:nvSpPr>
          <p:cNvPr id="4" name="Slide Number Placeholder 3"/>
          <p:cNvSpPr>
            <a:spLocks noGrp="1"/>
          </p:cNvSpPr>
          <p:nvPr>
            <p:ph type="sldNum" sz="quarter" idx="10"/>
          </p:nvPr>
        </p:nvSpPr>
        <p:spPr/>
        <p:txBody>
          <a:bodyPr/>
          <a:lstStyle/>
          <a:p>
            <a:fld id="{4CFB1036-C79E-46F7-8FEB-3830A27B2610}" type="slidenum">
              <a:rPr lang="en-US" smtClean="0"/>
              <a:pPr/>
              <a:t>61</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338" name="Rectangle 2"/>
          <p:cNvSpPr>
            <a:spLocks noGrp="1" noRot="1" noChangeAspect="1" noChangeArrowheads="1" noTextEdit="1"/>
          </p:cNvSpPr>
          <p:nvPr>
            <p:ph type="sldImg"/>
          </p:nvPr>
        </p:nvSpPr>
        <p:spPr bwMode="auto">
          <a:xfrm>
            <a:off x="1144588" y="685800"/>
            <a:ext cx="4570412" cy="3429000"/>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22339" name="Rectangle 3"/>
          <p:cNvSpPr>
            <a:spLocks noGrp="1" noChangeArrowheads="1"/>
          </p:cNvSpPr>
          <p:nvPr>
            <p:ph type="body" idx="1"/>
          </p:nvPr>
        </p:nvSpPr>
        <p:spPr bwMode="auto">
          <a:xfrm>
            <a:off x="686098" y="4343704"/>
            <a:ext cx="5485805" cy="4113892"/>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3FBDEE-1A23-4AE7-93A1-4CBB10C4FA33}" type="slidenum">
              <a:rPr lang="en-US"/>
              <a:pPr/>
              <a:t>64</a:t>
            </a:fld>
            <a:endParaRPr lang="en-US"/>
          </a:p>
        </p:txBody>
      </p:sp>
      <p:sp>
        <p:nvSpPr>
          <p:cNvPr id="877570" name="Rectangle 2"/>
          <p:cNvSpPr>
            <a:spLocks noGrp="1" noRot="1" noChangeAspect="1" noChangeArrowheads="1" noTextEdit="1"/>
          </p:cNvSpPr>
          <p:nvPr>
            <p:ph type="sldImg"/>
          </p:nvPr>
        </p:nvSpPr>
        <p:spPr>
          <a:ln/>
        </p:spPr>
      </p:sp>
      <p:sp>
        <p:nvSpPr>
          <p:cNvPr id="877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CFB1036-C79E-46F7-8FEB-3830A27B2610}" type="slidenum">
              <a:rPr lang="en-US" smtClean="0"/>
              <a:pPr/>
              <a:t>70</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FB1036-C79E-46F7-8FEB-3830A27B2610}" type="slidenum">
              <a:rPr lang="en-US" smtClean="0"/>
              <a:pPr/>
              <a:t>72</a:t>
            </a:fld>
            <a:endParaRPr lang="en-US"/>
          </a:p>
        </p:txBody>
      </p:sp>
    </p:spTree>
    <p:extLst>
      <p:ext uri="{BB962C8B-B14F-4D97-AF65-F5344CB8AC3E}">
        <p14:creationId xmlns:p14="http://schemas.microsoft.com/office/powerpoint/2010/main" val="39872689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FB1036-C79E-46F7-8FEB-3830A27B2610}" type="slidenum">
              <a:rPr lang="en-US" smtClean="0"/>
              <a:pPr/>
              <a:t>73</a:t>
            </a:fld>
            <a:endParaRPr lang="en-US"/>
          </a:p>
        </p:txBody>
      </p:sp>
    </p:spTree>
    <p:extLst>
      <p:ext uri="{BB962C8B-B14F-4D97-AF65-F5344CB8AC3E}">
        <p14:creationId xmlns:p14="http://schemas.microsoft.com/office/powerpoint/2010/main" val="495883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FB1036-C79E-46F7-8FEB-3830A27B2610}"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3DE551-DDE7-4D7E-B10C-1B39733C0617}" type="slidenum">
              <a:rPr lang="en-US"/>
              <a:pPr/>
              <a:t>13</a:t>
            </a:fld>
            <a:endParaRPr lang="en-US"/>
          </a:p>
        </p:txBody>
      </p:sp>
      <p:sp>
        <p:nvSpPr>
          <p:cNvPr id="1366018" name="Rectangle 2"/>
          <p:cNvSpPr>
            <a:spLocks noGrp="1" noRot="1" noChangeAspect="1" noChangeArrowheads="1" noTextEdit="1"/>
          </p:cNvSpPr>
          <p:nvPr>
            <p:ph type="sldImg"/>
          </p:nvPr>
        </p:nvSpPr>
        <p:spPr>
          <a:ln/>
        </p:spPr>
      </p:sp>
      <p:sp>
        <p:nvSpPr>
          <p:cNvPr id="1366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0D4F77-96B2-4CEA-B332-4CEBB059FE48}" type="slidenum">
              <a:rPr lang="en-US"/>
              <a:pPr/>
              <a:t>15</a:t>
            </a:fld>
            <a:endParaRPr lang="en-US"/>
          </a:p>
        </p:txBody>
      </p:sp>
      <p:sp>
        <p:nvSpPr>
          <p:cNvPr id="1361922" name="Rectangle 2"/>
          <p:cNvSpPr>
            <a:spLocks noGrp="1" noRot="1" noChangeAspect="1" noChangeArrowheads="1" noTextEdit="1"/>
          </p:cNvSpPr>
          <p:nvPr>
            <p:ph type="sldImg"/>
          </p:nvPr>
        </p:nvSpPr>
        <p:spPr>
          <a:xfrm>
            <a:off x="1143000" y="684213"/>
            <a:ext cx="4572000" cy="3429000"/>
          </a:xfrm>
          <a:ln/>
        </p:spPr>
      </p:sp>
      <p:sp>
        <p:nvSpPr>
          <p:cNvPr id="1361923" name="Rectangle 3"/>
          <p:cNvSpPr>
            <a:spLocks noGrp="1" noChangeArrowheads="1"/>
          </p:cNvSpPr>
          <p:nvPr>
            <p:ph type="body" idx="1"/>
          </p:nvPr>
        </p:nvSpPr>
        <p:spPr>
          <a:xfrm>
            <a:off x="685800" y="4343400"/>
            <a:ext cx="5486400" cy="4116366"/>
          </a:xfr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Scattering energy</a:t>
            </a:r>
            <a:endParaRPr lang="en-US" dirty="0"/>
          </a:p>
        </p:txBody>
      </p:sp>
      <p:sp>
        <p:nvSpPr>
          <p:cNvPr id="4" name="Slide Number Placeholder 3"/>
          <p:cNvSpPr>
            <a:spLocks noGrp="1"/>
          </p:cNvSpPr>
          <p:nvPr>
            <p:ph type="sldNum" sz="quarter" idx="10"/>
          </p:nvPr>
        </p:nvSpPr>
        <p:spPr/>
        <p:txBody>
          <a:bodyPr/>
          <a:lstStyle/>
          <a:p>
            <a:fld id="{4CFB1036-C79E-46F7-8FEB-3830A27B2610}" type="slidenum">
              <a:rPr lang="en-US" smtClean="0"/>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8262A7-3278-438C-9822-E80B7E546A64}" type="slidenum">
              <a:rPr lang="en-US"/>
              <a:pPr/>
              <a:t>18</a:t>
            </a:fld>
            <a:endParaRPr lang="en-US"/>
          </a:p>
        </p:txBody>
      </p:sp>
      <p:sp>
        <p:nvSpPr>
          <p:cNvPr id="1415170" name="Rectangle 2"/>
          <p:cNvSpPr>
            <a:spLocks noGrp="1" noRot="1" noChangeAspect="1" noChangeArrowheads="1" noTextEdit="1"/>
          </p:cNvSpPr>
          <p:nvPr>
            <p:ph type="sldImg"/>
          </p:nvPr>
        </p:nvSpPr>
        <p:spPr>
          <a:ln/>
        </p:spPr>
      </p:sp>
      <p:sp>
        <p:nvSpPr>
          <p:cNvPr id="1415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25F12C-5E48-4E90-95D9-AB1D4518D2F6}" type="slidenum">
              <a:rPr lang="en-US"/>
              <a:pPr/>
              <a:t>25</a:t>
            </a:fld>
            <a:endParaRPr lang="en-US"/>
          </a:p>
        </p:txBody>
      </p:sp>
      <p:sp>
        <p:nvSpPr>
          <p:cNvPr id="1282050" name="Rectangle 2"/>
          <p:cNvSpPr>
            <a:spLocks noGrp="1" noRot="1" noChangeAspect="1" noChangeArrowheads="1" noTextEdit="1"/>
          </p:cNvSpPr>
          <p:nvPr>
            <p:ph type="sldImg"/>
          </p:nvPr>
        </p:nvSpPr>
        <p:spPr>
          <a:xfrm>
            <a:off x="1143000" y="685800"/>
            <a:ext cx="4572000" cy="3429000"/>
          </a:xfrm>
          <a:ln/>
        </p:spPr>
      </p:sp>
      <p:sp>
        <p:nvSpPr>
          <p:cNvPr id="1282051" name="Rectangle 3"/>
          <p:cNvSpPr>
            <a:spLocks noGrp="1" noChangeArrowheads="1"/>
          </p:cNvSpPr>
          <p:nvPr>
            <p:ph type="body" idx="1"/>
          </p:nvPr>
        </p:nvSpPr>
        <p:spPr>
          <a:xfrm>
            <a:off x="685800" y="4343400"/>
            <a:ext cx="5486400" cy="4114800"/>
          </a:xfrm>
        </p:spPr>
        <p:txBody>
          <a:bodyPr/>
          <a:lstStyle/>
          <a:p>
            <a:r>
              <a:rPr lang="en-US" dirty="0" smtClean="0"/>
              <a:t>SLAC – up by 20 in 2 years, EMC – 130 in 2 years</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1">
                <a:solidFill>
                  <a:srgbClr val="FFFF00"/>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i="1">
                <a:solidFill>
                  <a:srgbClr val="FFFFCC"/>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C02EA820-5D56-40D0-BB9F-3D0EAB3BD596}" type="datetime1">
              <a:rPr lang="en-US" smtClean="0"/>
              <a:t>1/19/2016</a:t>
            </a:fld>
            <a:endParaRPr lang="en-US"/>
          </a:p>
        </p:txBody>
      </p:sp>
      <p:sp>
        <p:nvSpPr>
          <p:cNvPr id="5" name="Footer Placeholder 4"/>
          <p:cNvSpPr>
            <a:spLocks noGrp="1"/>
          </p:cNvSpPr>
          <p:nvPr>
            <p:ph type="ftr" sz="quarter" idx="11"/>
          </p:nvPr>
        </p:nvSpPr>
        <p:spPr/>
        <p:txBody>
          <a:bodyPr/>
          <a:lstStyle/>
          <a:p>
            <a:r>
              <a:rPr lang="en-US" smtClean="0"/>
              <a:t>C. Aidala, UMich, October 14,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824BC1-7CE8-4422-A039-67620E88A72C}" type="datetime1">
              <a:rPr lang="en-US" smtClean="0"/>
              <a:t>1/19/2016</a:t>
            </a:fld>
            <a:endParaRPr lang="en-US"/>
          </a:p>
        </p:txBody>
      </p:sp>
      <p:sp>
        <p:nvSpPr>
          <p:cNvPr id="5" name="Footer Placeholder 4"/>
          <p:cNvSpPr>
            <a:spLocks noGrp="1"/>
          </p:cNvSpPr>
          <p:nvPr>
            <p:ph type="ftr" sz="quarter" idx="11"/>
          </p:nvPr>
        </p:nvSpPr>
        <p:spPr/>
        <p:txBody>
          <a:bodyPr/>
          <a:lstStyle/>
          <a:p>
            <a:r>
              <a:rPr lang="en-US" smtClean="0"/>
              <a:t>C. Aidala, UMich, October 14,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EC493E-7085-4A68-890D-85EF30FD2F94}" type="datetime1">
              <a:rPr lang="en-US" smtClean="0"/>
              <a:t>1/19/2016</a:t>
            </a:fld>
            <a:endParaRPr lang="en-US"/>
          </a:p>
        </p:txBody>
      </p:sp>
      <p:sp>
        <p:nvSpPr>
          <p:cNvPr id="5" name="Footer Placeholder 4"/>
          <p:cNvSpPr>
            <a:spLocks noGrp="1"/>
          </p:cNvSpPr>
          <p:nvPr>
            <p:ph type="ftr" sz="quarter" idx="11"/>
          </p:nvPr>
        </p:nvSpPr>
        <p:spPr/>
        <p:txBody>
          <a:bodyPr/>
          <a:lstStyle/>
          <a:p>
            <a:r>
              <a:rPr lang="en-US" smtClean="0"/>
              <a:t>C. Aidala, UMich, October 14,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600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fld id="{ABA05FE0-0E1E-4474-96D0-E9F31E3D3FF8}" type="datetime1">
              <a:rPr lang="en-US" smtClean="0"/>
              <a:t>1/19/2016</a:t>
            </a:fld>
            <a:endParaRPr lang="en-US"/>
          </a:p>
        </p:txBody>
      </p:sp>
      <p:sp>
        <p:nvSpPr>
          <p:cNvPr id="6" name="Footer Placeholder 5"/>
          <p:cNvSpPr>
            <a:spLocks noGrp="1"/>
          </p:cNvSpPr>
          <p:nvPr>
            <p:ph type="ftr" sz="quarter" idx="11"/>
          </p:nvPr>
        </p:nvSpPr>
        <p:spPr>
          <a:xfrm>
            <a:off x="2667000" y="6400800"/>
            <a:ext cx="3810000" cy="319088"/>
          </a:xfrm>
        </p:spPr>
        <p:txBody>
          <a:bodyPr/>
          <a:lstStyle>
            <a:lvl1pPr>
              <a:defRPr/>
            </a:lvl1pPr>
          </a:lstStyle>
          <a:p>
            <a:r>
              <a:rPr lang="en-US" smtClean="0"/>
              <a:t>C. Aidala, UMich, October 14, 2015</a:t>
            </a: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33787017-3038-4AF4-9EAC-D148795E31DD}"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28600" y="228600"/>
            <a:ext cx="8686800"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28600" y="1600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228600" y="3924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24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fld id="{D9550AA5-D673-4C60-A755-9F5C54C7608D}" type="datetime1">
              <a:rPr lang="en-US" smtClean="0"/>
              <a:t>1/19/2016</a:t>
            </a:fld>
            <a:endParaRPr lang="en-US"/>
          </a:p>
        </p:txBody>
      </p:sp>
      <p:sp>
        <p:nvSpPr>
          <p:cNvPr id="8" name="Footer Placeholder 7"/>
          <p:cNvSpPr>
            <a:spLocks noGrp="1"/>
          </p:cNvSpPr>
          <p:nvPr>
            <p:ph type="ftr" sz="quarter" idx="11"/>
          </p:nvPr>
        </p:nvSpPr>
        <p:spPr>
          <a:xfrm>
            <a:off x="2667000" y="6400800"/>
            <a:ext cx="3810000" cy="319088"/>
          </a:xfrm>
        </p:spPr>
        <p:txBody>
          <a:bodyPr/>
          <a:lstStyle>
            <a:lvl1pPr>
              <a:defRPr/>
            </a:lvl1pPr>
          </a:lstStyle>
          <a:p>
            <a:r>
              <a:rPr lang="en-US" smtClean="0"/>
              <a:t>C. Aidala, UMich, October 14, 2015</a:t>
            </a:r>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BECE729D-4A9E-497C-A7DB-296958F94F75}" type="slidenum">
              <a:rPr lang="en-US"/>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600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fld id="{B2501A15-F383-465C-A2ED-4D626627B879}" type="datetime1">
              <a:rPr lang="en-US" smtClean="0"/>
              <a:t>1/19/2016</a:t>
            </a:fld>
            <a:endParaRPr lang="en-US"/>
          </a:p>
        </p:txBody>
      </p:sp>
      <p:sp>
        <p:nvSpPr>
          <p:cNvPr id="7" name="Footer Placeholder 6"/>
          <p:cNvSpPr>
            <a:spLocks noGrp="1"/>
          </p:cNvSpPr>
          <p:nvPr>
            <p:ph type="ftr" sz="quarter" idx="11"/>
          </p:nvPr>
        </p:nvSpPr>
        <p:spPr>
          <a:xfrm>
            <a:off x="2667000" y="6400800"/>
            <a:ext cx="3810000" cy="319088"/>
          </a:xfrm>
        </p:spPr>
        <p:txBody>
          <a:bodyPr/>
          <a:lstStyle>
            <a:lvl1pPr>
              <a:defRPr/>
            </a:lvl1pPr>
          </a:lstStyle>
          <a:p>
            <a:r>
              <a:rPr lang="en-US" smtClean="0"/>
              <a:t>C. Aidala, UMich, October 14, 2015</a:t>
            </a: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C4973FE5-1B7E-49CB-8E84-DCF527FC5C4F}"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i="1">
                <a:solidFill>
                  <a:srgbClr val="FFFF00"/>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FFFFCC"/>
                </a:solidFill>
                <a:latin typeface="Times New Roman" pitchFamily="18" charset="0"/>
                <a:cs typeface="Times New Roman" pitchFamily="18" charset="0"/>
              </a:defRPr>
            </a:lvl1pPr>
            <a:lvl2pPr>
              <a:defRPr>
                <a:solidFill>
                  <a:srgbClr val="FFFFCC"/>
                </a:solidFill>
                <a:latin typeface="Times New Roman" pitchFamily="18" charset="0"/>
                <a:cs typeface="Times New Roman" pitchFamily="18" charset="0"/>
              </a:defRPr>
            </a:lvl2pPr>
            <a:lvl3pPr>
              <a:defRPr>
                <a:solidFill>
                  <a:srgbClr val="FFFFCC"/>
                </a:solidFill>
                <a:latin typeface="Times New Roman" pitchFamily="18" charset="0"/>
                <a:cs typeface="Times New Roman" pitchFamily="18" charset="0"/>
              </a:defRPr>
            </a:lvl3pPr>
            <a:lvl4pPr>
              <a:defRPr>
                <a:solidFill>
                  <a:srgbClr val="FFFFCC"/>
                </a:solidFill>
                <a:latin typeface="Times New Roman" pitchFamily="18" charset="0"/>
                <a:cs typeface="Times New Roman" pitchFamily="18" charset="0"/>
              </a:defRPr>
            </a:lvl4pPr>
            <a:lvl5pPr>
              <a:defRPr>
                <a:solidFill>
                  <a:srgbClr val="FFFFCC"/>
                </a:solidFill>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9834DE2-05BF-4578-8BD0-0E7D34846D49}" type="datetime1">
              <a:rPr lang="en-US" smtClean="0"/>
              <a:t>1/19/2016</a:t>
            </a:fld>
            <a:endParaRPr lang="en-US"/>
          </a:p>
        </p:txBody>
      </p:sp>
      <p:sp>
        <p:nvSpPr>
          <p:cNvPr id="5" name="Footer Placeholder 4"/>
          <p:cNvSpPr>
            <a:spLocks noGrp="1"/>
          </p:cNvSpPr>
          <p:nvPr>
            <p:ph type="ftr" sz="quarter" idx="11"/>
          </p:nvPr>
        </p:nvSpPr>
        <p:spPr/>
        <p:txBody>
          <a:bodyPr/>
          <a:lstStyle/>
          <a:p>
            <a:r>
              <a:rPr lang="en-US" smtClean="0"/>
              <a:t>C. Aidala, UMich, October 14,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A77B46-3814-4629-886F-83D1B2EA7144}" type="datetime1">
              <a:rPr lang="en-US" smtClean="0"/>
              <a:t>1/19/2016</a:t>
            </a:fld>
            <a:endParaRPr lang="en-US"/>
          </a:p>
        </p:txBody>
      </p:sp>
      <p:sp>
        <p:nvSpPr>
          <p:cNvPr id="5" name="Footer Placeholder 4"/>
          <p:cNvSpPr>
            <a:spLocks noGrp="1"/>
          </p:cNvSpPr>
          <p:nvPr>
            <p:ph type="ftr" sz="quarter" idx="11"/>
          </p:nvPr>
        </p:nvSpPr>
        <p:spPr/>
        <p:txBody>
          <a:bodyPr/>
          <a:lstStyle/>
          <a:p>
            <a:r>
              <a:rPr lang="en-US" smtClean="0"/>
              <a:t>C. Aidala, UMich, October 14,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88F504-9D11-4FBE-B28A-C1EFC417D5E9}" type="datetime1">
              <a:rPr lang="en-US" smtClean="0"/>
              <a:t>1/19/2016</a:t>
            </a:fld>
            <a:endParaRPr lang="en-US"/>
          </a:p>
        </p:txBody>
      </p:sp>
      <p:sp>
        <p:nvSpPr>
          <p:cNvPr id="6" name="Footer Placeholder 5"/>
          <p:cNvSpPr>
            <a:spLocks noGrp="1"/>
          </p:cNvSpPr>
          <p:nvPr>
            <p:ph type="ftr" sz="quarter" idx="11"/>
          </p:nvPr>
        </p:nvSpPr>
        <p:spPr/>
        <p:txBody>
          <a:bodyPr/>
          <a:lstStyle/>
          <a:p>
            <a:r>
              <a:rPr lang="en-US" smtClean="0"/>
              <a:t>C. Aidala, UMich, October 14, 2015</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C7A574-4BE6-411F-83E5-7D0980B32254}" type="datetime1">
              <a:rPr lang="en-US" smtClean="0"/>
              <a:t>1/19/2016</a:t>
            </a:fld>
            <a:endParaRPr lang="en-US"/>
          </a:p>
        </p:txBody>
      </p:sp>
      <p:sp>
        <p:nvSpPr>
          <p:cNvPr id="8" name="Footer Placeholder 7"/>
          <p:cNvSpPr>
            <a:spLocks noGrp="1"/>
          </p:cNvSpPr>
          <p:nvPr>
            <p:ph type="ftr" sz="quarter" idx="11"/>
          </p:nvPr>
        </p:nvSpPr>
        <p:spPr/>
        <p:txBody>
          <a:bodyPr/>
          <a:lstStyle/>
          <a:p>
            <a:r>
              <a:rPr lang="en-US" smtClean="0"/>
              <a:t>C. Aidala, UMich, October 14, 2015</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56B416-2537-43D5-89E8-977A35AF26E2}" type="datetime1">
              <a:rPr lang="en-US" smtClean="0"/>
              <a:t>1/19/2016</a:t>
            </a:fld>
            <a:endParaRPr lang="en-US"/>
          </a:p>
        </p:txBody>
      </p:sp>
      <p:sp>
        <p:nvSpPr>
          <p:cNvPr id="4" name="Footer Placeholder 3"/>
          <p:cNvSpPr>
            <a:spLocks noGrp="1"/>
          </p:cNvSpPr>
          <p:nvPr>
            <p:ph type="ftr" sz="quarter" idx="11"/>
          </p:nvPr>
        </p:nvSpPr>
        <p:spPr/>
        <p:txBody>
          <a:bodyPr/>
          <a:lstStyle/>
          <a:p>
            <a:r>
              <a:rPr lang="en-US" smtClean="0"/>
              <a:t>C. Aidala, UMich, October 14, 2015</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1C18DF-15FC-4DCC-B00D-C681BFF65133}" type="datetime1">
              <a:rPr lang="en-US" smtClean="0"/>
              <a:t>1/19/2016</a:t>
            </a:fld>
            <a:endParaRPr lang="en-US"/>
          </a:p>
        </p:txBody>
      </p:sp>
      <p:sp>
        <p:nvSpPr>
          <p:cNvPr id="3" name="Footer Placeholder 2"/>
          <p:cNvSpPr>
            <a:spLocks noGrp="1"/>
          </p:cNvSpPr>
          <p:nvPr>
            <p:ph type="ftr" sz="quarter" idx="11"/>
          </p:nvPr>
        </p:nvSpPr>
        <p:spPr/>
        <p:txBody>
          <a:bodyPr/>
          <a:lstStyle/>
          <a:p>
            <a:r>
              <a:rPr lang="en-US" smtClean="0"/>
              <a:t>C. Aidala, UMich, October 14, 2015</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4676F8-84D3-435E-9C7A-26BCB2E0E5B8}" type="datetime1">
              <a:rPr lang="en-US" smtClean="0"/>
              <a:t>1/19/2016</a:t>
            </a:fld>
            <a:endParaRPr lang="en-US"/>
          </a:p>
        </p:txBody>
      </p:sp>
      <p:sp>
        <p:nvSpPr>
          <p:cNvPr id="6" name="Footer Placeholder 5"/>
          <p:cNvSpPr>
            <a:spLocks noGrp="1"/>
          </p:cNvSpPr>
          <p:nvPr>
            <p:ph type="ftr" sz="quarter" idx="11"/>
          </p:nvPr>
        </p:nvSpPr>
        <p:spPr/>
        <p:txBody>
          <a:bodyPr/>
          <a:lstStyle/>
          <a:p>
            <a:r>
              <a:rPr lang="en-US" smtClean="0"/>
              <a:t>C. Aidala, UMich, October 14, 2015</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D719E0-031A-42DF-8FEA-1BAFCDFB5013}" type="datetime1">
              <a:rPr lang="en-US" smtClean="0"/>
              <a:t>1/19/2016</a:t>
            </a:fld>
            <a:endParaRPr lang="en-US"/>
          </a:p>
        </p:txBody>
      </p:sp>
      <p:sp>
        <p:nvSpPr>
          <p:cNvPr id="6" name="Footer Placeholder 5"/>
          <p:cNvSpPr>
            <a:spLocks noGrp="1"/>
          </p:cNvSpPr>
          <p:nvPr>
            <p:ph type="ftr" sz="quarter" idx="11"/>
          </p:nvPr>
        </p:nvSpPr>
        <p:spPr/>
        <p:txBody>
          <a:bodyPr/>
          <a:lstStyle/>
          <a:p>
            <a:r>
              <a:rPr lang="en-US" smtClean="0"/>
              <a:t>C. Aidala, UMich, October 14, 2015</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13929B-EC7A-4D3C-9359-203E129770DF}" type="datetime1">
              <a:rPr lang="en-US" smtClean="0"/>
              <a:t>1/19/2016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 Aidala, UMich, October 14, 2015</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9" name="Picture 2" descr="https://encrypted-tbn0.gstatic.com/images?q=tbn:ANd9GcS02UiivGjgv--e64cWJFfAQ7SASvDnuoq35pg2aISxkwVeEIsX"/>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50106" y="6248400"/>
            <a:ext cx="770825" cy="517634"/>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par>
    </p:tnLst>
  </p:timing>
  <p:hf hdr="0" dt="0"/>
  <p:txStyles>
    <p:titleStyle>
      <a:lvl1pPr algn="ctr" defTabSz="914400" rtl="0" eaLnBrk="1" latinLnBrk="0" hangingPunct="1">
        <a:spcBef>
          <a:spcPct val="0"/>
        </a:spcBef>
        <a:buNone/>
        <a:defRPr sz="4400" i="1" kern="1200">
          <a:solidFill>
            <a:srgbClr val="FFFF00"/>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FFFFCC"/>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rgbClr val="FFFFCC"/>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rgbClr val="FFFFCC"/>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rgbClr val="FFFFCC"/>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rgbClr val="FFFFCC"/>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notesSlide" Target="../notesSlides/notesSlide5.xml"/><Relationship Id="rId7" Type="http://schemas.openxmlformats.org/officeDocument/2006/relationships/oleObject" Target="../embeddings/oleObject1.bin"/><Relationship Id="rId12" Type="http://schemas.openxmlformats.org/officeDocument/2006/relationships/image" Target="../media/image28.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4.emf"/><Relationship Id="rId11" Type="http://schemas.openxmlformats.org/officeDocument/2006/relationships/image" Target="../media/image27.jpeg"/><Relationship Id="rId5" Type="http://schemas.openxmlformats.org/officeDocument/2006/relationships/oleObject" Target="../embeddings/Microsoft_Word_97_-_2003_Document1.doc"/><Relationship Id="rId10" Type="http://schemas.openxmlformats.org/officeDocument/2006/relationships/oleObject" Target="../embeddings/oleObject3.bin"/><Relationship Id="rId4" Type="http://schemas.openxmlformats.org/officeDocument/2006/relationships/image" Target="../media/image26.wmf"/><Relationship Id="rId9"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34.wmf"/><Relationship Id="rId18" Type="http://schemas.openxmlformats.org/officeDocument/2006/relationships/oleObject" Target="../embeddings/oleObject11.bin"/><Relationship Id="rId3" Type="http://schemas.openxmlformats.org/officeDocument/2006/relationships/notesSlide" Target="../notesSlides/notesSlide8.xml"/><Relationship Id="rId7" Type="http://schemas.openxmlformats.org/officeDocument/2006/relationships/image" Target="../media/image31.emf"/><Relationship Id="rId12" Type="http://schemas.openxmlformats.org/officeDocument/2006/relationships/oleObject" Target="../embeddings/oleObject8.bin"/><Relationship Id="rId17" Type="http://schemas.openxmlformats.org/officeDocument/2006/relationships/image" Target="../media/image36.emf"/><Relationship Id="rId2" Type="http://schemas.openxmlformats.org/officeDocument/2006/relationships/slideLayout" Target="../slideLayouts/slideLayout4.xml"/><Relationship Id="rId16" Type="http://schemas.openxmlformats.org/officeDocument/2006/relationships/oleObject" Target="../embeddings/oleObject10.bin"/><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33.emf"/><Relationship Id="rId5" Type="http://schemas.openxmlformats.org/officeDocument/2006/relationships/image" Target="../media/image30.emf"/><Relationship Id="rId15" Type="http://schemas.openxmlformats.org/officeDocument/2006/relationships/image" Target="../media/image35.emf"/><Relationship Id="rId10" Type="http://schemas.openxmlformats.org/officeDocument/2006/relationships/oleObject" Target="../embeddings/oleObject7.bin"/><Relationship Id="rId19" Type="http://schemas.openxmlformats.org/officeDocument/2006/relationships/image" Target="../media/image37.emf"/><Relationship Id="rId4" Type="http://schemas.openxmlformats.org/officeDocument/2006/relationships/oleObject" Target="../embeddings/oleObject4.bin"/><Relationship Id="rId9" Type="http://schemas.openxmlformats.org/officeDocument/2006/relationships/image" Target="../media/image32.emf"/><Relationship Id="rId14" Type="http://schemas.openxmlformats.org/officeDocument/2006/relationships/oleObject" Target="../embeddings/oleObject9.bin"/></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notesSlide" Target="../notesSlides/notesSlide9.xml"/><Relationship Id="rId7"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7.wmf"/><Relationship Id="rId5" Type="http://schemas.openxmlformats.org/officeDocument/2006/relationships/oleObject" Target="../embeddings/oleObject12.bin"/><Relationship Id="rId4" Type="http://schemas.openxmlformats.org/officeDocument/2006/relationships/image" Target="../media/image49.png"/><Relationship Id="rId9" Type="http://schemas.openxmlformats.org/officeDocument/2006/relationships/image" Target="../media/image50.png"/></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notesSlide" Target="../notesSlides/notesSlide10.xml"/><Relationship Id="rId7" Type="http://schemas.openxmlformats.org/officeDocument/2006/relationships/oleObject" Target="../embeddings/oleObject14.bin"/><Relationship Id="rId12" Type="http://schemas.openxmlformats.org/officeDocument/2006/relationships/image" Target="../media/image28.png"/><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24.emf"/><Relationship Id="rId11" Type="http://schemas.openxmlformats.org/officeDocument/2006/relationships/image" Target="../media/image27.jpeg"/><Relationship Id="rId5" Type="http://schemas.openxmlformats.org/officeDocument/2006/relationships/oleObject" Target="../embeddings/Microsoft_Word_97_-_2003_Document2.doc"/><Relationship Id="rId10" Type="http://schemas.openxmlformats.org/officeDocument/2006/relationships/oleObject" Target="../embeddings/oleObject16.bin"/><Relationship Id="rId4" Type="http://schemas.openxmlformats.org/officeDocument/2006/relationships/image" Target="../media/image26.wmf"/><Relationship Id="rId9" Type="http://schemas.openxmlformats.org/officeDocument/2006/relationships/oleObject" Target="../embeddings/oleObject15.bin"/></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66.png"/><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image" Target="../media/image65.png"/><Relationship Id="rId5" Type="http://schemas.openxmlformats.org/officeDocument/2006/relationships/image" Target="../media/image64.wmf"/><Relationship Id="rId4" Type="http://schemas.openxmlformats.org/officeDocument/2006/relationships/oleObject" Target="../embeddings/oleObject17.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68.png"/><Relationship Id="rId5" Type="http://schemas.openxmlformats.org/officeDocument/2006/relationships/image" Target="../media/image67.wmf"/><Relationship Id="rId4" Type="http://schemas.openxmlformats.org/officeDocument/2006/relationships/oleObject" Target="../embeddings/oleObject18.bin"/></Relationships>
</file>

<file path=ppt/slides/_rels/slide41.xml.rels><?xml version="1.0" encoding="UTF-8" standalone="yes"?>
<Relationships xmlns="http://schemas.openxmlformats.org/package/2006/relationships"><Relationship Id="rId8" Type="http://schemas.openxmlformats.org/officeDocument/2006/relationships/image" Target="../media/image69.wmf"/><Relationship Id="rId3" Type="http://schemas.openxmlformats.org/officeDocument/2006/relationships/notesSlide" Target="../notesSlides/notesSlide20.xml"/><Relationship Id="rId7" Type="http://schemas.openxmlformats.org/officeDocument/2006/relationships/oleObject" Target="../embeddings/oleObject19.bin"/><Relationship Id="rId12" Type="http://schemas.openxmlformats.org/officeDocument/2006/relationships/image" Target="../media/image70.wmf"/><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66.png"/><Relationship Id="rId11" Type="http://schemas.openxmlformats.org/officeDocument/2006/relationships/oleObject" Target="../embeddings/oleObject21.bin"/><Relationship Id="rId5" Type="http://schemas.openxmlformats.org/officeDocument/2006/relationships/image" Target="../media/image72.png"/><Relationship Id="rId10" Type="http://schemas.openxmlformats.org/officeDocument/2006/relationships/image" Target="../media/image64.wmf"/><Relationship Id="rId4" Type="http://schemas.openxmlformats.org/officeDocument/2006/relationships/image" Target="../media/image71.png"/><Relationship Id="rId9" Type="http://schemas.openxmlformats.org/officeDocument/2006/relationships/oleObject" Target="../embeddings/oleObject20.bin"/></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88.emf"/><Relationship Id="rId2" Type="http://schemas.openxmlformats.org/officeDocument/2006/relationships/slideLayout" Target="../slideLayouts/slideLayout12.xml"/><Relationship Id="rId1" Type="http://schemas.openxmlformats.org/officeDocument/2006/relationships/vmlDrawing" Target="../drawings/vmlDrawing8.vml"/><Relationship Id="rId6" Type="http://schemas.openxmlformats.org/officeDocument/2006/relationships/oleObject" Target="../embeddings/oleObject22.bin"/><Relationship Id="rId5" Type="http://schemas.openxmlformats.org/officeDocument/2006/relationships/image" Target="../media/image90.png"/><Relationship Id="rId4" Type="http://schemas.openxmlformats.org/officeDocument/2006/relationships/image" Target="../media/image89.wmf"/></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oleObject" Target="../embeddings/oleObject24.bin"/><Relationship Id="rId3" Type="http://schemas.openxmlformats.org/officeDocument/2006/relationships/notesSlide" Target="../notesSlides/notesSlide30.xml"/><Relationship Id="rId7" Type="http://schemas.openxmlformats.org/officeDocument/2006/relationships/image" Target="../media/image96.jpeg"/><Relationship Id="rId12" Type="http://schemas.openxmlformats.org/officeDocument/2006/relationships/image" Target="../media/image101.jpeg"/><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image" Target="../media/image93.png"/><Relationship Id="rId11" Type="http://schemas.openxmlformats.org/officeDocument/2006/relationships/image" Target="../media/image100.jpeg"/><Relationship Id="rId5" Type="http://schemas.openxmlformats.org/officeDocument/2006/relationships/oleObject" Target="../embeddings/oleObject23.bin"/><Relationship Id="rId10" Type="http://schemas.openxmlformats.org/officeDocument/2006/relationships/image" Target="../media/image99.jpeg"/><Relationship Id="rId4" Type="http://schemas.openxmlformats.org/officeDocument/2006/relationships/image" Target="../media/image95.jpeg"/><Relationship Id="rId9" Type="http://schemas.openxmlformats.org/officeDocument/2006/relationships/image" Target="../media/image98.jpeg"/><Relationship Id="rId14" Type="http://schemas.openxmlformats.org/officeDocument/2006/relationships/image" Target="../media/image94.png"/></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notesSlide" Target="../notesSlides/notesSlide31.xml"/><Relationship Id="rId7" Type="http://schemas.openxmlformats.org/officeDocument/2006/relationships/image" Target="../media/image19.png"/><Relationship Id="rId2" Type="http://schemas.openxmlformats.org/officeDocument/2006/relationships/slideLayout" Target="../slideLayouts/slideLayout14.xml"/><Relationship Id="rId1" Type="http://schemas.openxmlformats.org/officeDocument/2006/relationships/vmlDrawing" Target="../drawings/vmlDrawing10.vml"/><Relationship Id="rId6" Type="http://schemas.openxmlformats.org/officeDocument/2006/relationships/image" Target="../media/image102.emf"/><Relationship Id="rId11" Type="http://schemas.openxmlformats.org/officeDocument/2006/relationships/image" Target="../media/image104.emf"/><Relationship Id="rId5" Type="http://schemas.openxmlformats.org/officeDocument/2006/relationships/oleObject" Target="../embeddings/oleObject25.bin"/><Relationship Id="rId10" Type="http://schemas.openxmlformats.org/officeDocument/2006/relationships/oleObject" Target="../embeddings/oleObject27.bin"/><Relationship Id="rId4" Type="http://schemas.openxmlformats.org/officeDocument/2006/relationships/image" Target="../media/image105.png"/><Relationship Id="rId9" Type="http://schemas.openxmlformats.org/officeDocument/2006/relationships/image" Target="../media/image103.emf"/></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9.jpeg"/><Relationship Id="rId7" Type="http://schemas.openxmlformats.org/officeDocument/2006/relationships/image" Target="../media/image108.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06.wmf"/><Relationship Id="rId11" Type="http://schemas.openxmlformats.org/officeDocument/2006/relationships/image" Target="../media/image111.png"/><Relationship Id="rId5" Type="http://schemas.openxmlformats.org/officeDocument/2006/relationships/oleObject" Target="../embeddings/oleObject28.bin"/><Relationship Id="rId10" Type="http://schemas.openxmlformats.org/officeDocument/2006/relationships/image" Target="../media/image110.png"/><Relationship Id="rId4" Type="http://schemas.openxmlformats.org/officeDocument/2006/relationships/image" Target="../media/image107.png"/><Relationship Id="rId9" Type="http://schemas.openxmlformats.org/officeDocument/2006/relationships/image" Target="../media/image81.png"/></Relationships>
</file>

<file path=ppt/slides/_rels/slide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115.jpe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hyperlink" Target="http://www.physicstoday.org/vol-58/iss-5/p23.shtml" TargetMode="External"/><Relationship Id="rId5" Type="http://schemas.openxmlformats.org/officeDocument/2006/relationships/image" Target="../media/image114.emf"/><Relationship Id="rId4" Type="http://schemas.openxmlformats.org/officeDocument/2006/relationships/oleObject" Target="../embeddings/oleObject29.bin"/></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6.jpe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3.png"/></Relationships>
</file>

<file path=ppt/slides/_rels/slide64.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jpeg"/><Relationship Id="rId7" Type="http://schemas.openxmlformats.org/officeDocument/2006/relationships/image" Target="../media/image12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9.png"/><Relationship Id="rId9" Type="http://schemas.openxmlformats.org/officeDocument/2006/relationships/image" Target="../media/image124.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4.xml"/><Relationship Id="rId1" Type="http://schemas.openxmlformats.org/officeDocument/2006/relationships/vmlDrawing" Target="../drawings/vmlDrawing13.vml"/><Relationship Id="rId5" Type="http://schemas.openxmlformats.org/officeDocument/2006/relationships/image" Target="../media/image128.png"/><Relationship Id="rId4" Type="http://schemas.openxmlformats.org/officeDocument/2006/relationships/image" Target="../media/image127.wmf"/></Relationships>
</file>

<file path=ppt/slides/_rels/slide6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129.wmf"/><Relationship Id="rId5" Type="http://schemas.openxmlformats.org/officeDocument/2006/relationships/oleObject" Target="../embeddings/oleObject31.bin"/><Relationship Id="rId4" Type="http://schemas.openxmlformats.org/officeDocument/2006/relationships/image" Target="../media/image131.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7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78.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78.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p:cNvPicPr>
            <a:picLocks noChangeAspect="1" noChangeArrowheads="1"/>
          </p:cNvPicPr>
          <p:nvPr/>
        </p:nvPicPr>
        <p:blipFill>
          <a:blip r:embed="rId3" cstate="print"/>
          <a:srcRect/>
          <a:stretch>
            <a:fillRect/>
          </a:stretch>
        </p:blipFill>
        <p:spPr bwMode="auto">
          <a:xfrm>
            <a:off x="812074" y="76200"/>
            <a:ext cx="7620000" cy="6705600"/>
          </a:xfrm>
          <a:prstGeom prst="rect">
            <a:avLst/>
          </a:prstGeom>
          <a:noFill/>
          <a:ln w="9525">
            <a:noFill/>
            <a:miter lim="800000"/>
            <a:headEnd/>
            <a:tailEnd/>
          </a:ln>
        </p:spPr>
      </p:pic>
      <p:sp>
        <p:nvSpPr>
          <p:cNvPr id="5" name="Rectangle 4"/>
          <p:cNvSpPr/>
          <p:nvPr/>
        </p:nvSpPr>
        <p:spPr>
          <a:xfrm>
            <a:off x="801189" y="52252"/>
            <a:ext cx="7620000" cy="6705600"/>
          </a:xfrm>
          <a:prstGeom prst="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1219200"/>
            <a:ext cx="7772400" cy="2152650"/>
          </a:xfrm>
        </p:spPr>
        <p:txBody>
          <a:bodyPr>
            <a:noAutofit/>
          </a:bodyPr>
          <a:lstStyle/>
          <a:p>
            <a:r>
              <a:rPr lang="en-US" dirty="0" smtClean="0">
                <a:effectLst>
                  <a:outerShdw blurRad="38100" dist="38100" dir="2700000" algn="tl">
                    <a:srgbClr val="000000">
                      <a:alpha val="43137"/>
                    </a:srgbClr>
                  </a:outerShdw>
                </a:effectLst>
              </a:rPr>
              <a:t>Frontiers in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Quantum Chromodynamics</a:t>
            </a:r>
            <a:endParaRPr lang="en-US"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371600" y="3962400"/>
            <a:ext cx="6400800" cy="2209800"/>
          </a:xfrm>
        </p:spPr>
        <p:txBody>
          <a:bodyPr>
            <a:normAutofit fontScale="70000" lnSpcReduction="20000"/>
          </a:bodyPr>
          <a:lstStyle/>
          <a:p>
            <a:r>
              <a:rPr lang="en-US" sz="4400" dirty="0" smtClean="0">
                <a:effectLst>
                  <a:outerShdw blurRad="38100" dist="38100" dir="2700000" algn="tl">
                    <a:srgbClr val="000000">
                      <a:alpha val="43137"/>
                    </a:srgbClr>
                  </a:outerShdw>
                </a:effectLst>
              </a:rPr>
              <a:t>Christine A. Aidala</a:t>
            </a:r>
          </a:p>
          <a:p>
            <a:r>
              <a:rPr lang="en-US" sz="4400" dirty="0" smtClean="0">
                <a:effectLst>
                  <a:outerShdw blurRad="38100" dist="38100" dir="2700000" algn="tl">
                    <a:srgbClr val="000000">
                      <a:alpha val="43137"/>
                    </a:srgbClr>
                  </a:outerShdw>
                </a:effectLst>
              </a:rPr>
              <a:t>University of Michigan</a:t>
            </a:r>
          </a:p>
          <a:p>
            <a:endParaRPr lang="en-US" sz="3800" dirty="0" smtClean="0">
              <a:effectLst>
                <a:outerShdw blurRad="38100" dist="38100" dir="2700000" algn="tl">
                  <a:srgbClr val="000000">
                    <a:alpha val="43137"/>
                  </a:srgbClr>
                </a:outerShdw>
              </a:effectLst>
            </a:endParaRPr>
          </a:p>
          <a:p>
            <a:r>
              <a:rPr lang="en-US" sz="3500" dirty="0" smtClean="0">
                <a:effectLst>
                  <a:outerShdw blurRad="38100" dist="38100" dir="2700000" algn="tl">
                    <a:srgbClr val="000000">
                      <a:alpha val="43137"/>
                    </a:srgbClr>
                  </a:outerShdw>
                </a:effectLst>
              </a:rPr>
              <a:t>University of Michigan</a:t>
            </a:r>
            <a:endParaRPr lang="en-US" dirty="0" smtClean="0">
              <a:effectLst>
                <a:outerShdw blurRad="38100" dist="38100" dir="2700000" algn="tl">
                  <a:srgbClr val="000000">
                    <a:alpha val="43137"/>
                  </a:srgbClr>
                </a:outerShdw>
              </a:effectLst>
            </a:endParaRPr>
          </a:p>
          <a:p>
            <a:r>
              <a:rPr lang="en-US" dirty="0" smtClean="0">
                <a:effectLst>
                  <a:outerShdw blurRad="38100" dist="38100" dir="2700000" algn="tl">
                    <a:srgbClr val="000000">
                      <a:alpha val="43137"/>
                    </a:srgbClr>
                  </a:outerShdw>
                </a:effectLst>
              </a:rPr>
              <a:t>October 14, 2015</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3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677" y="1752600"/>
            <a:ext cx="4131323" cy="305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Quark energy loss in QCD matter</a:t>
            </a:r>
            <a:endParaRPr lang="en-US" dirty="0"/>
          </a:p>
        </p:txBody>
      </p:sp>
      <p:sp>
        <p:nvSpPr>
          <p:cNvPr id="4" name="Footer Placeholder 3"/>
          <p:cNvSpPr>
            <a:spLocks noGrp="1"/>
          </p:cNvSpPr>
          <p:nvPr>
            <p:ph type="ftr" sz="quarter" idx="11"/>
          </p:nvPr>
        </p:nvSpPr>
        <p:spPr/>
        <p:txBody>
          <a:bodyPr/>
          <a:lstStyle/>
          <a:p>
            <a:r>
              <a:rPr lang="en-US" smtClean="0"/>
              <a:t>C. Aidala, UMich, October 14, 2015</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10</a:t>
            </a:fld>
            <a:endParaRPr lang="en-US"/>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995032"/>
            <a:ext cx="2742020" cy="1634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2" descr="Image result for rhic parton energy los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304800" y="1245513"/>
            <a:ext cx="3810001" cy="430887"/>
          </a:xfrm>
          <a:prstGeom prst="rect">
            <a:avLst/>
          </a:prstGeom>
          <a:noFill/>
        </p:spPr>
        <p:txBody>
          <a:bodyPr wrap="square" rtlCol="0">
            <a:spAutoFit/>
          </a:bodyPr>
          <a:lstStyle/>
          <a:p>
            <a:r>
              <a:rPr lang="en-US" sz="2200" dirty="0" smtClean="0">
                <a:solidFill>
                  <a:srgbClr val="FFFFCC"/>
                </a:solidFill>
              </a:rPr>
              <a:t>“Cold” (normal) nuclear matter</a:t>
            </a:r>
            <a:endParaRPr lang="en-US" sz="2200" dirty="0">
              <a:solidFill>
                <a:srgbClr val="FFFFCC"/>
              </a:solidFill>
            </a:endParaRPr>
          </a:p>
        </p:txBody>
      </p:sp>
      <p:sp>
        <p:nvSpPr>
          <p:cNvPr id="12" name="TextBox 11"/>
          <p:cNvSpPr txBox="1"/>
          <p:nvPr/>
        </p:nvSpPr>
        <p:spPr>
          <a:xfrm>
            <a:off x="5486399" y="1245513"/>
            <a:ext cx="3200401" cy="430887"/>
          </a:xfrm>
          <a:prstGeom prst="rect">
            <a:avLst/>
          </a:prstGeom>
          <a:noFill/>
        </p:spPr>
        <p:txBody>
          <a:bodyPr wrap="square" rtlCol="0">
            <a:spAutoFit/>
          </a:bodyPr>
          <a:lstStyle/>
          <a:p>
            <a:r>
              <a:rPr lang="en-US" sz="2200" dirty="0" smtClean="0">
                <a:solidFill>
                  <a:srgbClr val="FFFFCC"/>
                </a:solidFill>
              </a:rPr>
              <a:t>Hot quark-gluon plasma</a:t>
            </a:r>
            <a:endParaRPr lang="en-US" sz="2200" dirty="0">
              <a:solidFill>
                <a:srgbClr val="FFFFCC"/>
              </a:solidFill>
            </a:endParaRPr>
          </a:p>
        </p:txBody>
      </p:sp>
      <p:pic>
        <p:nvPicPr>
          <p:cNvPr id="14" name="Content Placeholder 7"/>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715000" y="4819178"/>
            <a:ext cx="2642492" cy="1810222"/>
          </a:xfrm>
        </p:spPr>
      </p:pic>
      <p:pic>
        <p:nvPicPr>
          <p:cNvPr id="5693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678848"/>
            <a:ext cx="3505200" cy="3350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5568038" y="4321072"/>
            <a:ext cx="2279791" cy="353943"/>
          </a:xfrm>
          <a:prstGeom prst="rect">
            <a:avLst/>
          </a:prstGeom>
          <a:noFill/>
        </p:spPr>
        <p:txBody>
          <a:bodyPr wrap="none" rtlCol="0">
            <a:spAutoFit/>
          </a:bodyPr>
          <a:lstStyle/>
          <a:p>
            <a:r>
              <a:rPr lang="en-US" sz="1700" dirty="0" smtClean="0"/>
              <a:t>PRL 101, 232301 (2008)</a:t>
            </a:r>
            <a:endParaRPr lang="en-US" sz="1700" dirty="0"/>
          </a:p>
        </p:txBody>
      </p:sp>
      <p:pic>
        <p:nvPicPr>
          <p:cNvPr id="18" name="Picture 2" descr="Image result for seaquest e90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4172" y="3733161"/>
            <a:ext cx="1456828" cy="5340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6" descr="PHENIX big logo"/>
          <p:cNvPicPr>
            <a:picLocks noChangeAspect="1" noChangeArrowheads="1"/>
          </p:cNvPicPr>
          <p:nvPr/>
        </p:nvPicPr>
        <p:blipFill>
          <a:blip r:embed="rId7" cstate="print"/>
          <a:srcRect/>
          <a:stretch>
            <a:fillRect/>
          </a:stretch>
        </p:blipFill>
        <p:spPr bwMode="auto">
          <a:xfrm>
            <a:off x="5796280" y="2057400"/>
            <a:ext cx="1061720" cy="346213"/>
          </a:xfrm>
          <a:prstGeom prst="rect">
            <a:avLst/>
          </a:prstGeom>
          <a:noFill/>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675240" y="2767828"/>
            <a:ext cx="2057400" cy="636544"/>
          </a:xfrm>
          <a:prstGeom prst="rect">
            <a:avLst/>
          </a:prstGeom>
          <a:solidFill>
            <a:schemeClr val="bg1"/>
          </a:solidFill>
        </p:spPr>
      </p:pic>
      <p:sp>
        <p:nvSpPr>
          <p:cNvPr id="21" name="TextBox 20"/>
          <p:cNvSpPr txBox="1"/>
          <p:nvPr/>
        </p:nvSpPr>
        <p:spPr>
          <a:xfrm>
            <a:off x="987302" y="2667000"/>
            <a:ext cx="335348" cy="430887"/>
          </a:xfrm>
          <a:prstGeom prst="rect">
            <a:avLst/>
          </a:prstGeom>
          <a:noFill/>
        </p:spPr>
        <p:txBody>
          <a:bodyPr wrap="none" rtlCol="0">
            <a:spAutoFit/>
          </a:bodyPr>
          <a:lstStyle/>
          <a:p>
            <a:r>
              <a:rPr lang="en-US" sz="2200" dirty="0" smtClean="0"/>
              <a:t>C</a:t>
            </a:r>
            <a:endParaRPr lang="en-US" sz="2200" dirty="0"/>
          </a:p>
        </p:txBody>
      </p:sp>
      <p:sp>
        <p:nvSpPr>
          <p:cNvPr id="25" name="TextBox 24"/>
          <p:cNvSpPr txBox="1"/>
          <p:nvPr/>
        </p:nvSpPr>
        <p:spPr>
          <a:xfrm>
            <a:off x="2282702" y="2667000"/>
            <a:ext cx="451470" cy="430887"/>
          </a:xfrm>
          <a:prstGeom prst="rect">
            <a:avLst/>
          </a:prstGeom>
          <a:noFill/>
        </p:spPr>
        <p:txBody>
          <a:bodyPr wrap="none" rtlCol="0">
            <a:spAutoFit/>
          </a:bodyPr>
          <a:lstStyle/>
          <a:p>
            <a:r>
              <a:rPr lang="en-US" sz="2200" dirty="0" smtClean="0"/>
              <a:t>Fe</a:t>
            </a:r>
            <a:endParaRPr lang="en-US" sz="2200" dirty="0"/>
          </a:p>
        </p:txBody>
      </p:sp>
      <p:sp>
        <p:nvSpPr>
          <p:cNvPr id="26" name="TextBox 25"/>
          <p:cNvSpPr txBox="1"/>
          <p:nvPr/>
        </p:nvSpPr>
        <p:spPr>
          <a:xfrm>
            <a:off x="3788518" y="2667000"/>
            <a:ext cx="436338" cy="430887"/>
          </a:xfrm>
          <a:prstGeom prst="rect">
            <a:avLst/>
          </a:prstGeom>
          <a:noFill/>
        </p:spPr>
        <p:txBody>
          <a:bodyPr wrap="none" rtlCol="0">
            <a:spAutoFit/>
          </a:bodyPr>
          <a:lstStyle/>
          <a:p>
            <a:r>
              <a:rPr lang="en-US" sz="2200" dirty="0"/>
              <a:t>W</a:t>
            </a:r>
          </a:p>
        </p:txBody>
      </p:sp>
    </p:spTree>
    <p:extLst>
      <p:ext uri="{BB962C8B-B14F-4D97-AF65-F5344CB8AC3E}">
        <p14:creationId xmlns:p14="http://schemas.microsoft.com/office/powerpoint/2010/main" val="16040844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Gamma-ray diffraction to probe spatial structure of nuclei</a:t>
            </a:r>
            <a:endParaRPr lang="en-US" dirty="0"/>
          </a:p>
        </p:txBody>
      </p:sp>
      <p:sp>
        <p:nvSpPr>
          <p:cNvPr id="4" name="Footer Placeholder 3"/>
          <p:cNvSpPr>
            <a:spLocks noGrp="1"/>
          </p:cNvSpPr>
          <p:nvPr>
            <p:ph type="ftr" sz="quarter" idx="11"/>
          </p:nvPr>
        </p:nvSpPr>
        <p:spPr/>
        <p:txBody>
          <a:bodyPr/>
          <a:lstStyle/>
          <a:p>
            <a:r>
              <a:rPr lang="en-US" smtClean="0"/>
              <a:t>C. Aidala, UMich, October 14, 2015</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11</a:t>
            </a:fld>
            <a:endParaRPr lang="en-US"/>
          </a:p>
        </p:txBody>
      </p:sp>
      <p:grpSp>
        <p:nvGrpSpPr>
          <p:cNvPr id="7" name="Group 13"/>
          <p:cNvGrpSpPr>
            <a:grpSpLocks/>
          </p:cNvGrpSpPr>
          <p:nvPr/>
        </p:nvGrpSpPr>
        <p:grpSpPr bwMode="auto">
          <a:xfrm>
            <a:off x="101926" y="1763889"/>
            <a:ext cx="5064434" cy="4327407"/>
            <a:chOff x="0" y="0"/>
            <a:chExt cx="5248" cy="2944"/>
          </a:xfrm>
        </p:grpSpPr>
        <p:sp>
          <p:nvSpPr>
            <p:cNvPr id="10" name="Rectangle 11"/>
            <p:cNvSpPr>
              <a:spLocks/>
            </p:cNvSpPr>
            <p:nvPr/>
          </p:nvSpPr>
          <p:spPr bwMode="auto">
            <a:xfrm>
              <a:off x="128" y="96"/>
              <a:ext cx="4992" cy="2592"/>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pic>
          <p:nvPicPr>
            <p:cNvPr id="11" name="Picture 1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48" cy="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8" name="Picture 14"/>
          <p:cNvPicPr>
            <a:picLocks noChangeAspect="1" noChangeArrowheads="1"/>
          </p:cNvPicPr>
          <p:nvPr/>
        </p:nvPicPr>
        <p:blipFill rotWithShape="1">
          <a:blip r:embed="rId3">
            <a:extLst>
              <a:ext uri="{28A0092B-C50C-407E-A947-70E740481C1C}">
                <a14:useLocalDpi xmlns:a14="http://schemas.microsoft.com/office/drawing/2010/main" val="0"/>
              </a:ext>
            </a:extLst>
          </a:blip>
          <a:srcRect l="-2643" r="39851"/>
          <a:stretch/>
        </p:blipFill>
        <p:spPr bwMode="auto">
          <a:xfrm>
            <a:off x="228600" y="2151416"/>
            <a:ext cx="4937760" cy="325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9" name="Rectangle 15"/>
          <p:cNvSpPr>
            <a:spLocks/>
          </p:cNvSpPr>
          <p:nvPr/>
        </p:nvSpPr>
        <p:spPr bwMode="auto">
          <a:xfrm>
            <a:off x="317480" y="2116667"/>
            <a:ext cx="4559918" cy="9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2100" dirty="0" smtClean="0">
                <a:latin typeface="Comic Sans MS"/>
                <a:ea typeface="ＭＳ Ｐゴシック" charset="0"/>
                <a:cs typeface="Comic Sans MS"/>
                <a:sym typeface="Arial" charset="0"/>
              </a:rPr>
              <a:t>Diffraction pattern from </a:t>
            </a:r>
            <a:r>
              <a:rPr lang="en-US" sz="2100" dirty="0" smtClean="0">
                <a:solidFill>
                  <a:schemeClr val="tx1"/>
                </a:solidFill>
                <a:latin typeface="Comic Sans MS"/>
                <a:ea typeface="ＭＳ Ｐゴシック" charset="0"/>
                <a:cs typeface="Comic Sans MS"/>
                <a:sym typeface="Arial" charset="0"/>
              </a:rPr>
              <a:t>monochromatic plane wave </a:t>
            </a:r>
            <a:r>
              <a:rPr lang="en-US" sz="2100" dirty="0">
                <a:solidFill>
                  <a:schemeClr val="tx1"/>
                </a:solidFill>
                <a:latin typeface="Comic Sans MS"/>
                <a:ea typeface="ＭＳ Ｐゴシック" charset="0"/>
                <a:cs typeface="Comic Sans MS"/>
                <a:sym typeface="Arial" charset="0"/>
              </a:rPr>
              <a:t>incident on a circular screen of </a:t>
            </a:r>
            <a:r>
              <a:rPr lang="en-US" sz="2100" dirty="0" smtClean="0">
                <a:solidFill>
                  <a:schemeClr val="tx1"/>
                </a:solidFill>
                <a:latin typeface="Comic Sans MS"/>
                <a:ea typeface="ＭＳ Ｐゴシック" charset="0"/>
                <a:cs typeface="Comic Sans MS"/>
                <a:sym typeface="Arial" charset="0"/>
              </a:rPr>
              <a:t>fixed radius </a:t>
            </a:r>
            <a:endParaRPr lang="en-US" sz="2100" dirty="0">
              <a:solidFill>
                <a:schemeClr val="tx1"/>
              </a:solidFill>
              <a:latin typeface="Comic Sans MS"/>
              <a:ea typeface="ＭＳ Ｐゴシック" charset="0"/>
              <a:cs typeface="Comic Sans MS"/>
              <a:sym typeface="Arial" charset="0"/>
            </a:endParaRPr>
          </a:p>
        </p:txBody>
      </p:sp>
    </p:spTree>
    <p:extLst>
      <p:ext uri="{BB962C8B-B14F-4D97-AF65-F5344CB8AC3E}">
        <p14:creationId xmlns:p14="http://schemas.microsoft.com/office/powerpoint/2010/main" val="30827196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181600" y="2180272"/>
            <a:ext cx="3727097" cy="1477328"/>
          </a:xfrm>
          <a:prstGeom prst="rect">
            <a:avLst/>
          </a:prstGeom>
          <a:solidFill>
            <a:schemeClr val="bg1"/>
          </a:solidFill>
        </p:spPr>
        <p:txBody>
          <a:bodyPr wrap="square" rtlCol="0">
            <a:spAutoFit/>
          </a:bodyPr>
          <a:lstStyle/>
          <a:p>
            <a:r>
              <a:rPr lang="en-US" dirty="0" smtClean="0">
                <a:latin typeface="Comic Sans MS" panose="030F0702030302020204" pitchFamily="66" charset="0"/>
              </a:rPr>
              <a:t>2 nuclear beams.  The probed nucleus in one beam.  Gamma emitted by Coulomb-excited  nucleus passing nearby in second beam.</a:t>
            </a:r>
            <a:endParaRPr lang="en-US" dirty="0">
              <a:latin typeface="Comic Sans MS" panose="030F0702030302020204" pitchFamily="66" charset="0"/>
            </a:endParaRPr>
          </a:p>
        </p:txBody>
      </p:sp>
      <p:sp>
        <p:nvSpPr>
          <p:cNvPr id="2" name="Title 1"/>
          <p:cNvSpPr>
            <a:spLocks noGrp="1"/>
          </p:cNvSpPr>
          <p:nvPr>
            <p:ph type="title"/>
          </p:nvPr>
        </p:nvSpPr>
        <p:spPr/>
        <p:txBody>
          <a:bodyPr>
            <a:normAutofit fontScale="90000"/>
          </a:bodyPr>
          <a:lstStyle/>
          <a:p>
            <a:r>
              <a:rPr lang="en-US" dirty="0" smtClean="0"/>
              <a:t>Gamma-ray diffraction to probe spatial structure of nuclei</a:t>
            </a:r>
            <a:endParaRPr lang="en-US" dirty="0"/>
          </a:p>
        </p:txBody>
      </p:sp>
      <p:sp>
        <p:nvSpPr>
          <p:cNvPr id="4" name="Footer Placeholder 3"/>
          <p:cNvSpPr>
            <a:spLocks noGrp="1"/>
          </p:cNvSpPr>
          <p:nvPr>
            <p:ph type="ftr" sz="quarter" idx="11"/>
          </p:nvPr>
        </p:nvSpPr>
        <p:spPr/>
        <p:txBody>
          <a:bodyPr/>
          <a:lstStyle/>
          <a:p>
            <a:r>
              <a:rPr lang="en-US" smtClean="0"/>
              <a:t>C. Aidala, UMich, October 14, 2015</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12</a:t>
            </a:fld>
            <a:endParaRPr lang="en-US"/>
          </a:p>
        </p:txBody>
      </p:sp>
      <p:grpSp>
        <p:nvGrpSpPr>
          <p:cNvPr id="7" name="Group 13"/>
          <p:cNvGrpSpPr>
            <a:grpSpLocks/>
          </p:cNvGrpSpPr>
          <p:nvPr/>
        </p:nvGrpSpPr>
        <p:grpSpPr bwMode="auto">
          <a:xfrm>
            <a:off x="101926" y="1763889"/>
            <a:ext cx="5064434" cy="4327407"/>
            <a:chOff x="0" y="0"/>
            <a:chExt cx="5248" cy="2944"/>
          </a:xfrm>
        </p:grpSpPr>
        <p:sp>
          <p:nvSpPr>
            <p:cNvPr id="10" name="Rectangle 11"/>
            <p:cNvSpPr>
              <a:spLocks/>
            </p:cNvSpPr>
            <p:nvPr/>
          </p:nvSpPr>
          <p:spPr bwMode="auto">
            <a:xfrm>
              <a:off x="128" y="96"/>
              <a:ext cx="4992" cy="2592"/>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pic>
          <p:nvPicPr>
            <p:cNvPr id="11" name="Picture 1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48" cy="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18" name="Picture 14"/>
          <p:cNvPicPr>
            <a:picLocks noChangeAspect="1" noChangeArrowheads="1"/>
          </p:cNvPicPr>
          <p:nvPr/>
        </p:nvPicPr>
        <p:blipFill rotWithShape="1">
          <a:blip r:embed="rId3">
            <a:extLst>
              <a:ext uri="{28A0092B-C50C-407E-A947-70E740481C1C}">
                <a14:useLocalDpi xmlns:a14="http://schemas.microsoft.com/office/drawing/2010/main" val="0"/>
              </a:ext>
            </a:extLst>
          </a:blip>
          <a:srcRect l="59278" r="-7345"/>
          <a:stretch/>
        </p:blipFill>
        <p:spPr bwMode="auto">
          <a:xfrm>
            <a:off x="152400" y="2151416"/>
            <a:ext cx="4114800" cy="356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16" name="TextBox 15"/>
          <p:cNvSpPr txBox="1"/>
          <p:nvPr/>
        </p:nvSpPr>
        <p:spPr>
          <a:xfrm>
            <a:off x="1032805" y="1828800"/>
            <a:ext cx="3276600" cy="1323439"/>
          </a:xfrm>
          <a:prstGeom prst="rect">
            <a:avLst/>
          </a:prstGeom>
          <a:solidFill>
            <a:schemeClr val="bg1"/>
          </a:solidFill>
        </p:spPr>
        <p:txBody>
          <a:bodyPr wrap="square" rtlCol="0">
            <a:spAutoFit/>
          </a:bodyPr>
          <a:lstStyle/>
          <a:p>
            <a:r>
              <a:rPr lang="en-US" sz="2000" dirty="0" smtClean="0">
                <a:latin typeface="Comic Sans MS" panose="030F0702030302020204" pitchFamily="66" charset="0"/>
              </a:rPr>
              <a:t>Expected diffraction pattern from gamma ray incident on ~spherical nucleus</a:t>
            </a:r>
            <a:endParaRPr lang="en-US" sz="2000" dirty="0">
              <a:latin typeface="Comic Sans MS" panose="030F0702030302020204" pitchFamily="66" charset="0"/>
            </a:endParaRPr>
          </a:p>
        </p:txBody>
      </p:sp>
      <p:pic>
        <p:nvPicPr>
          <p:cNvPr id="12" name="Picture 11"/>
          <p:cNvPicPr>
            <a:picLocks noChangeAspect="1"/>
          </p:cNvPicPr>
          <p:nvPr/>
        </p:nvPicPr>
        <p:blipFill rotWithShape="1">
          <a:blip r:embed="rId4"/>
          <a:srcRect t="8501"/>
          <a:stretch/>
        </p:blipFill>
        <p:spPr>
          <a:xfrm>
            <a:off x="4191000" y="2055607"/>
            <a:ext cx="4832139" cy="3735593"/>
          </a:xfrm>
          <a:prstGeom prst="rect">
            <a:avLst/>
          </a:prstGeom>
        </p:spPr>
      </p:pic>
      <p:grpSp>
        <p:nvGrpSpPr>
          <p:cNvPr id="13" name="Group 12"/>
          <p:cNvGrpSpPr/>
          <p:nvPr/>
        </p:nvGrpSpPr>
        <p:grpSpPr>
          <a:xfrm>
            <a:off x="6172200" y="3124200"/>
            <a:ext cx="1524000" cy="990600"/>
            <a:chOff x="152400" y="4876800"/>
            <a:chExt cx="1524000" cy="990600"/>
          </a:xfrm>
        </p:grpSpPr>
        <p:sp>
          <p:nvSpPr>
            <p:cNvPr id="14" name="AutoShape 39"/>
            <p:cNvSpPr>
              <a:spLocks noChangeArrowheads="1"/>
            </p:cNvSpPr>
            <p:nvPr/>
          </p:nvSpPr>
          <p:spPr bwMode="auto">
            <a:xfrm>
              <a:off x="152400" y="4876800"/>
              <a:ext cx="1060097" cy="990600"/>
            </a:xfrm>
            <a:prstGeom prst="star5">
              <a:avLst/>
            </a:prstGeom>
            <a:solidFill>
              <a:srgbClr val="FF0000"/>
            </a:solidFill>
            <a:ln w="9525">
              <a:solidFill>
                <a:srgbClr val="000080"/>
              </a:solidFill>
              <a:miter lim="800000"/>
              <a:headEnd type="none" w="sm" len="sm"/>
              <a:tailEnd type="none" w="sm" len="sm"/>
            </a:ln>
            <a:effectLst/>
          </p:spPr>
          <p:txBody>
            <a:bodyPr wrap="none" anchor="ctr"/>
            <a:lstStyle/>
            <a:p>
              <a:endParaRPr lang="en-US" sz="2400" b="1" i="1">
                <a:cs typeface="Arial" pitchFamily="34" charset="0"/>
              </a:endParaRPr>
            </a:p>
          </p:txBody>
        </p:sp>
        <p:sp>
          <p:nvSpPr>
            <p:cNvPr id="15" name="Text Box 40"/>
            <p:cNvSpPr txBox="1">
              <a:spLocks noChangeArrowheads="1"/>
            </p:cNvSpPr>
            <p:nvPr/>
          </p:nvSpPr>
          <p:spPr bwMode="auto">
            <a:xfrm>
              <a:off x="526344" y="5148840"/>
              <a:ext cx="1150056" cy="455901"/>
            </a:xfrm>
            <a:prstGeom prst="rect">
              <a:avLst/>
            </a:prstGeom>
            <a:noFill/>
            <a:ln w="12700">
              <a:noFill/>
              <a:miter lim="800000"/>
              <a:headEnd type="none" w="sm" len="sm"/>
              <a:tailEnd type="none" w="sm" len="sm"/>
            </a:ln>
            <a:effectLst/>
          </p:spPr>
          <p:txBody>
            <a:bodyPr>
              <a:spAutoFit/>
            </a:bodyPr>
            <a:lstStyle/>
            <a:p>
              <a:r>
                <a:rPr lang="en-US" sz="2400" b="1" i="1" dirty="0">
                  <a:solidFill>
                    <a:srgbClr val="1C0E81"/>
                  </a:solidFill>
                  <a:effectLst>
                    <a:outerShdw blurRad="38100" dist="38100" dir="2700000" algn="tl">
                      <a:srgbClr val="FFFFFF"/>
                    </a:outerShdw>
                  </a:effectLst>
                  <a:latin typeface="Helvetica"/>
                  <a:cs typeface="Arial" pitchFamily="34" charset="0"/>
                </a:rPr>
                <a:t>STAR</a:t>
              </a:r>
            </a:p>
          </p:txBody>
        </p:sp>
      </p:grpSp>
      <p:sp>
        <p:nvSpPr>
          <p:cNvPr id="3" name="TextBox 2"/>
          <p:cNvSpPr txBox="1"/>
          <p:nvPr/>
        </p:nvSpPr>
        <p:spPr>
          <a:xfrm>
            <a:off x="7429981" y="3516868"/>
            <a:ext cx="1379993" cy="400110"/>
          </a:xfrm>
          <a:prstGeom prst="rect">
            <a:avLst/>
          </a:prstGeom>
          <a:noFill/>
        </p:spPr>
        <p:txBody>
          <a:bodyPr wrap="none" rtlCol="0">
            <a:spAutoFit/>
          </a:bodyPr>
          <a:lstStyle/>
          <a:p>
            <a:r>
              <a:rPr lang="en-US" sz="2000" dirty="0" smtClean="0"/>
              <a:t>Preliminary</a:t>
            </a:r>
            <a:endParaRPr lang="en-US" sz="2000" dirty="0"/>
          </a:p>
        </p:txBody>
      </p:sp>
      <p:sp>
        <p:nvSpPr>
          <p:cNvPr id="19" name="TextBox 18"/>
          <p:cNvSpPr txBox="1"/>
          <p:nvPr/>
        </p:nvSpPr>
        <p:spPr>
          <a:xfrm>
            <a:off x="5373971" y="2127740"/>
            <a:ext cx="3511089" cy="1015663"/>
          </a:xfrm>
          <a:prstGeom prst="rect">
            <a:avLst/>
          </a:prstGeom>
          <a:solidFill>
            <a:schemeClr val="bg1"/>
          </a:solidFill>
        </p:spPr>
        <p:txBody>
          <a:bodyPr wrap="none" rtlCol="0">
            <a:spAutoFit/>
          </a:bodyPr>
          <a:lstStyle/>
          <a:p>
            <a:r>
              <a:rPr lang="en-US" sz="2000" dirty="0" smtClean="0"/>
              <a:t>Diffractive J/</a:t>
            </a:r>
            <a:r>
              <a:rPr lang="en-US" sz="2000" dirty="0" smtClean="0">
                <a:latin typeface="Symbol" panose="05050102010706020507" pitchFamily="18" charset="2"/>
              </a:rPr>
              <a:t>y</a:t>
            </a:r>
            <a:r>
              <a:rPr lang="en-US" sz="2000" dirty="0" smtClean="0"/>
              <a:t> production</a:t>
            </a:r>
          </a:p>
          <a:p>
            <a:r>
              <a:rPr lang="en-US" sz="2000" dirty="0" err="1" smtClean="0"/>
              <a:t>Au+Au</a:t>
            </a:r>
            <a:r>
              <a:rPr lang="en-US" sz="2000" dirty="0" smtClean="0"/>
              <a:t> </a:t>
            </a:r>
            <a:r>
              <a:rPr lang="en-US" sz="2000" dirty="0" err="1" smtClean="0"/>
              <a:t>ultraperipheral</a:t>
            </a:r>
            <a:r>
              <a:rPr lang="en-US" sz="2000" dirty="0" smtClean="0"/>
              <a:t> collisions</a:t>
            </a:r>
          </a:p>
          <a:p>
            <a:r>
              <a:rPr lang="en-US" sz="2000" dirty="0" smtClean="0">
                <a:latin typeface="Times New Roman"/>
                <a:cs typeface="Times New Roman"/>
              </a:rPr>
              <a:t>√</a:t>
            </a:r>
            <a:r>
              <a:rPr lang="en-US" sz="2000" dirty="0" err="1" smtClean="0">
                <a:latin typeface="Times New Roman"/>
                <a:cs typeface="Times New Roman"/>
              </a:rPr>
              <a:t>s</a:t>
            </a:r>
            <a:r>
              <a:rPr lang="en-US" sz="2000" baseline="-25000" dirty="0" err="1" smtClean="0">
                <a:latin typeface="Times New Roman"/>
                <a:cs typeface="Times New Roman"/>
              </a:rPr>
              <a:t>NN</a:t>
            </a:r>
            <a:r>
              <a:rPr lang="en-US" sz="2000" dirty="0" smtClean="0">
                <a:latin typeface="Times New Roman"/>
                <a:cs typeface="Times New Roman"/>
              </a:rPr>
              <a:t> = 200 GeV</a:t>
            </a:r>
            <a:endParaRPr lang="en-US" sz="2000" dirty="0"/>
          </a:p>
        </p:txBody>
      </p:sp>
    </p:spTree>
    <p:extLst>
      <p:ext uri="{BB962C8B-B14F-4D97-AF65-F5344CB8AC3E}">
        <p14:creationId xmlns:p14="http://schemas.microsoft.com/office/powerpoint/2010/main" val="4849147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ooter Placeholder 3"/>
          <p:cNvSpPr>
            <a:spLocks noGrp="1"/>
          </p:cNvSpPr>
          <p:nvPr>
            <p:ph type="ftr" sz="quarter" idx="11"/>
          </p:nvPr>
        </p:nvSpPr>
        <p:spPr/>
        <p:txBody>
          <a:bodyPr/>
          <a:lstStyle/>
          <a:p>
            <a:r>
              <a:rPr lang="en-US" smtClean="0"/>
              <a:t>C. Aidala, UMich, October 14, 2015</a:t>
            </a:r>
            <a:endParaRPr lang="en-US"/>
          </a:p>
        </p:txBody>
      </p:sp>
      <p:sp>
        <p:nvSpPr>
          <p:cNvPr id="1364994" name="Rectangle 2"/>
          <p:cNvSpPr>
            <a:spLocks noChangeArrowheads="1"/>
          </p:cNvSpPr>
          <p:nvPr/>
        </p:nvSpPr>
        <p:spPr bwMode="auto">
          <a:xfrm>
            <a:off x="381000" y="1232339"/>
            <a:ext cx="8458200" cy="49530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364995" name="Rectangle 3"/>
          <p:cNvSpPr>
            <a:spLocks noGrp="1" noChangeArrowheads="1"/>
          </p:cNvSpPr>
          <p:nvPr>
            <p:ph type="title"/>
          </p:nvPr>
        </p:nvSpPr>
        <p:spPr>
          <a:xfrm>
            <a:off x="457200" y="152400"/>
            <a:ext cx="8229600" cy="990600"/>
          </a:xfrm>
        </p:spPr>
        <p:txBody>
          <a:bodyPr>
            <a:noAutofit/>
          </a:bodyPr>
          <a:lstStyle/>
          <a:p>
            <a:r>
              <a:rPr lang="en-US" altLang="zh-CN" sz="3800" dirty="0" smtClean="0">
                <a:ea typeface="宋体" pitchFamily="116" charset="-122"/>
              </a:rPr>
              <a:t>Spin-spin and spin-momentum correlations in QCD bound states</a:t>
            </a:r>
            <a:endParaRPr lang="en-US" altLang="zh-CN" sz="3800" dirty="0">
              <a:ea typeface="宋体" pitchFamily="116" charset="-122"/>
            </a:endParaRPr>
          </a:p>
        </p:txBody>
      </p:sp>
      <p:pic>
        <p:nvPicPr>
          <p:cNvPr id="1364996" name="Picture 4" descr="distrib"/>
          <p:cNvPicPr>
            <a:picLocks noChangeAspect="1" noChangeArrowheads="1"/>
          </p:cNvPicPr>
          <p:nvPr/>
        </p:nvPicPr>
        <p:blipFill>
          <a:blip r:embed="rId4" cstate="print"/>
          <a:srcRect/>
          <a:stretch>
            <a:fillRect/>
          </a:stretch>
        </p:blipFill>
        <p:spPr bwMode="auto">
          <a:xfrm>
            <a:off x="2895600" y="1613339"/>
            <a:ext cx="5181600" cy="4224338"/>
          </a:xfrm>
          <a:prstGeom prst="rect">
            <a:avLst/>
          </a:prstGeom>
          <a:noFill/>
          <a:ln w="9525">
            <a:noFill/>
            <a:miter lim="800000"/>
            <a:headEnd/>
            <a:tailEnd/>
          </a:ln>
        </p:spPr>
      </p:pic>
      <p:graphicFrame>
        <p:nvGraphicFramePr>
          <p:cNvPr id="1364997" name="Object 5"/>
          <p:cNvGraphicFramePr>
            <a:graphicFrameLocks noChangeAspect="1"/>
          </p:cNvGraphicFramePr>
          <p:nvPr>
            <p:extLst>
              <p:ext uri="{D42A27DB-BD31-4B8C-83A1-F6EECF244321}">
                <p14:modId xmlns:p14="http://schemas.microsoft.com/office/powerpoint/2010/main" val="2326613386"/>
              </p:ext>
            </p:extLst>
          </p:nvPr>
        </p:nvGraphicFramePr>
        <p:xfrm>
          <a:off x="3657600" y="3800914"/>
          <a:ext cx="2203450" cy="1471613"/>
        </p:xfrm>
        <a:graphic>
          <a:graphicData uri="http://schemas.openxmlformats.org/presentationml/2006/ole">
            <mc:AlternateContent xmlns:mc="http://schemas.openxmlformats.org/markup-compatibility/2006">
              <mc:Choice xmlns:v="urn:schemas-microsoft-com:vml" Requires="v">
                <p:oleObj spid="_x0000_s598498" name="Document" r:id="rId5" imgW="6088943" imgH="4066896" progId="Word.Document.8">
                  <p:embed/>
                </p:oleObj>
              </mc:Choice>
              <mc:Fallback>
                <p:oleObj name="Document" r:id="rId5" imgW="6088943" imgH="4066896"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3800914"/>
                        <a:ext cx="2203450" cy="1471613"/>
                      </a:xfrm>
                      <a:prstGeom prst="rect">
                        <a:avLst/>
                      </a:prstGeom>
                      <a:noFill/>
                      <a:extLst/>
                    </p:spPr>
                  </p:pic>
                </p:oleObj>
              </mc:Fallback>
            </mc:AlternateContent>
          </a:graphicData>
        </a:graphic>
      </p:graphicFrame>
      <p:sp>
        <p:nvSpPr>
          <p:cNvPr id="1364998" name="Text Box 6"/>
          <p:cNvSpPr txBox="1">
            <a:spLocks noChangeArrowheads="1"/>
          </p:cNvSpPr>
          <p:nvPr/>
        </p:nvSpPr>
        <p:spPr bwMode="auto">
          <a:xfrm>
            <a:off x="4953000" y="3213539"/>
            <a:ext cx="1143000" cy="396875"/>
          </a:xfrm>
          <a:prstGeom prst="rect">
            <a:avLst/>
          </a:prstGeom>
          <a:noFill/>
          <a:ln w="9525" algn="ctr">
            <a:noFill/>
            <a:miter lim="800000"/>
            <a:headEnd/>
            <a:tailEnd/>
          </a:ln>
          <a:effectLst/>
        </p:spPr>
        <p:txBody>
          <a:bodyPr>
            <a:spAutoFit/>
          </a:bodyPr>
          <a:lstStyle/>
          <a:p>
            <a:pPr eaLnBrk="1" hangingPunct="1">
              <a:spcBef>
                <a:spcPct val="50000"/>
              </a:spcBef>
            </a:pPr>
            <a:endParaRPr lang="zh-CN" altLang="en-US" sz="2000">
              <a:solidFill>
                <a:schemeClr val="accent2"/>
              </a:solidFill>
              <a:latin typeface="Arial" charset="0"/>
              <a:ea typeface="宋体" pitchFamily="116" charset="-122"/>
            </a:endParaRPr>
          </a:p>
        </p:txBody>
      </p:sp>
      <p:sp>
        <p:nvSpPr>
          <p:cNvPr id="1364999" name="Rectangle 7"/>
          <p:cNvSpPr>
            <a:spLocks noChangeArrowheads="1"/>
          </p:cNvSpPr>
          <p:nvPr/>
        </p:nvSpPr>
        <p:spPr bwMode="auto">
          <a:xfrm>
            <a:off x="0" y="0"/>
            <a:ext cx="9144000" cy="0"/>
          </a:xfrm>
          <a:prstGeom prst="rect">
            <a:avLst/>
          </a:prstGeom>
          <a:noFill/>
          <a:ln w="9525" algn="ctr">
            <a:noFill/>
            <a:miter lim="800000"/>
            <a:headEnd/>
            <a:tailEnd/>
          </a:ln>
          <a:effectLst/>
        </p:spPr>
        <p:txBody>
          <a:bodyPr wrap="none" anchor="ctr">
            <a:spAutoFit/>
          </a:bodyPr>
          <a:lstStyle/>
          <a:p>
            <a:endParaRPr lang="en-US"/>
          </a:p>
        </p:txBody>
      </p:sp>
      <p:sp>
        <p:nvSpPr>
          <p:cNvPr id="1365000" name="Rectangle 8"/>
          <p:cNvSpPr>
            <a:spLocks noChangeArrowheads="1"/>
          </p:cNvSpPr>
          <p:nvPr/>
        </p:nvSpPr>
        <p:spPr bwMode="auto">
          <a:xfrm>
            <a:off x="4460875" y="457200"/>
            <a:ext cx="222250" cy="274638"/>
          </a:xfrm>
          <a:prstGeom prst="rect">
            <a:avLst/>
          </a:prstGeom>
          <a:noFill/>
          <a:ln w="9525" algn="ctr">
            <a:noFill/>
            <a:miter lim="800000"/>
            <a:headEnd/>
            <a:tailEnd/>
          </a:ln>
          <a:effectLst/>
        </p:spPr>
        <p:txBody>
          <a:bodyPr wrap="none" anchor="ctr">
            <a:spAutoFit/>
          </a:bodyPr>
          <a:lstStyle/>
          <a:p>
            <a:pPr algn="l"/>
            <a:r>
              <a:rPr lang="zh-CN" altLang="en-US" sz="1200">
                <a:solidFill>
                  <a:schemeClr val="tx1"/>
                </a:solidFill>
                <a:ea typeface="宋体" pitchFamily="116" charset="-122"/>
              </a:rPr>
              <a:t> </a:t>
            </a:r>
            <a:endParaRPr lang="zh-CN" altLang="en-US">
              <a:solidFill>
                <a:schemeClr val="tx1"/>
              </a:solidFill>
              <a:ea typeface="宋体" pitchFamily="116" charset="-122"/>
            </a:endParaRPr>
          </a:p>
        </p:txBody>
      </p:sp>
      <p:sp>
        <p:nvSpPr>
          <p:cNvPr id="1365002" name="Rectangle 10"/>
          <p:cNvSpPr>
            <a:spLocks noChangeArrowheads="1"/>
          </p:cNvSpPr>
          <p:nvPr/>
        </p:nvSpPr>
        <p:spPr bwMode="auto">
          <a:xfrm>
            <a:off x="228600" y="1143000"/>
            <a:ext cx="527050" cy="274638"/>
          </a:xfrm>
          <a:prstGeom prst="rect">
            <a:avLst/>
          </a:prstGeom>
          <a:noFill/>
          <a:ln w="9525" algn="ctr">
            <a:noFill/>
            <a:miter lim="800000"/>
            <a:headEnd/>
            <a:tailEnd/>
          </a:ln>
          <a:effectLst/>
        </p:spPr>
        <p:txBody>
          <a:bodyPr wrap="none" anchor="ctr">
            <a:spAutoFit/>
          </a:bodyPr>
          <a:lstStyle/>
          <a:p>
            <a:pPr algn="l"/>
            <a:r>
              <a:rPr lang="zh-CN" altLang="en-US" sz="1200">
                <a:solidFill>
                  <a:schemeClr val="tx1"/>
                </a:solidFill>
                <a:ea typeface="宋体" pitchFamily="116" charset="-122"/>
              </a:rPr>
              <a:t>         </a:t>
            </a:r>
            <a:endParaRPr lang="zh-CN" altLang="en-US">
              <a:solidFill>
                <a:schemeClr val="tx1"/>
              </a:solidFill>
              <a:ea typeface="宋体" pitchFamily="116" charset="-122"/>
            </a:endParaRPr>
          </a:p>
        </p:txBody>
      </p:sp>
      <p:graphicFrame>
        <p:nvGraphicFramePr>
          <p:cNvPr id="1365003" name="Object 11"/>
          <p:cNvGraphicFramePr>
            <a:graphicFrameLocks noChangeAspect="1"/>
          </p:cNvGraphicFramePr>
          <p:nvPr>
            <p:extLst>
              <p:ext uri="{D42A27DB-BD31-4B8C-83A1-F6EECF244321}">
                <p14:modId xmlns:p14="http://schemas.microsoft.com/office/powerpoint/2010/main" val="3277550563"/>
              </p:ext>
            </p:extLst>
          </p:nvPr>
        </p:nvGraphicFramePr>
        <p:xfrm>
          <a:off x="228600" y="1389502"/>
          <a:ext cx="114300" cy="219075"/>
        </p:xfrm>
        <a:graphic>
          <a:graphicData uri="http://schemas.openxmlformats.org/presentationml/2006/ole">
            <mc:AlternateContent xmlns:mc="http://schemas.openxmlformats.org/markup-compatibility/2006">
              <mc:Choice xmlns:v="urn:schemas-microsoft-com:vml" Requires="v">
                <p:oleObj spid="_x0000_s598499" name="Equation" r:id="rId7" imgW="114120" imgH="215640" progId="Equation.3">
                  <p:embed/>
                </p:oleObj>
              </mc:Choice>
              <mc:Fallback>
                <p:oleObj name="Equation" r:id="rId7" imgW="11412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1389502"/>
                        <a:ext cx="114300" cy="219075"/>
                      </a:xfrm>
                      <a:prstGeom prst="rect">
                        <a:avLst/>
                      </a:prstGeom>
                      <a:noFill/>
                      <a:extLst/>
                    </p:spPr>
                  </p:pic>
                </p:oleObj>
              </mc:Fallback>
            </mc:AlternateContent>
          </a:graphicData>
        </a:graphic>
      </p:graphicFrame>
      <p:sp>
        <p:nvSpPr>
          <p:cNvPr id="1365004" name="Rectangle 12"/>
          <p:cNvSpPr>
            <a:spLocks noChangeArrowheads="1"/>
          </p:cNvSpPr>
          <p:nvPr/>
        </p:nvSpPr>
        <p:spPr bwMode="auto">
          <a:xfrm>
            <a:off x="0" y="1953064"/>
            <a:ext cx="9144000" cy="0"/>
          </a:xfrm>
          <a:prstGeom prst="rect">
            <a:avLst/>
          </a:prstGeom>
          <a:noFill/>
          <a:ln w="9525" algn="ctr">
            <a:noFill/>
            <a:miter lim="800000"/>
            <a:headEnd/>
            <a:tailEnd/>
          </a:ln>
          <a:effectLst/>
        </p:spPr>
        <p:txBody>
          <a:bodyPr wrap="none" anchor="ctr">
            <a:spAutoFit/>
          </a:bodyPr>
          <a:lstStyle/>
          <a:p>
            <a:endParaRPr lang="en-US"/>
          </a:p>
        </p:txBody>
      </p:sp>
      <p:sp>
        <p:nvSpPr>
          <p:cNvPr id="1365005" name="Rectangle 13"/>
          <p:cNvSpPr>
            <a:spLocks noChangeArrowheads="1"/>
          </p:cNvSpPr>
          <p:nvPr/>
        </p:nvSpPr>
        <p:spPr bwMode="auto">
          <a:xfrm>
            <a:off x="0" y="3248464"/>
            <a:ext cx="9144000" cy="0"/>
          </a:xfrm>
          <a:prstGeom prst="rect">
            <a:avLst/>
          </a:prstGeom>
          <a:noFill/>
          <a:ln w="9525" algn="ctr">
            <a:noFill/>
            <a:miter lim="800000"/>
            <a:headEnd/>
            <a:tailEnd/>
          </a:ln>
          <a:effectLst/>
        </p:spPr>
        <p:txBody>
          <a:bodyPr wrap="none" anchor="ctr">
            <a:spAutoFit/>
          </a:bodyPr>
          <a:lstStyle/>
          <a:p>
            <a:endParaRPr lang="en-US"/>
          </a:p>
        </p:txBody>
      </p:sp>
      <p:graphicFrame>
        <p:nvGraphicFramePr>
          <p:cNvPr id="1365006" name="Object 14"/>
          <p:cNvGraphicFramePr>
            <a:graphicFrameLocks noChangeAspect="1"/>
          </p:cNvGraphicFramePr>
          <p:nvPr>
            <p:extLst>
              <p:ext uri="{D42A27DB-BD31-4B8C-83A1-F6EECF244321}">
                <p14:modId xmlns:p14="http://schemas.microsoft.com/office/powerpoint/2010/main" val="3344991207"/>
              </p:ext>
            </p:extLst>
          </p:nvPr>
        </p:nvGraphicFramePr>
        <p:xfrm>
          <a:off x="228600" y="2999227"/>
          <a:ext cx="114300" cy="219075"/>
        </p:xfrm>
        <a:graphic>
          <a:graphicData uri="http://schemas.openxmlformats.org/presentationml/2006/ole">
            <mc:AlternateContent xmlns:mc="http://schemas.openxmlformats.org/markup-compatibility/2006">
              <mc:Choice xmlns:v="urn:schemas-microsoft-com:vml" Requires="v">
                <p:oleObj spid="_x0000_s598500" name="Equation" r:id="rId9" imgW="114120" imgH="215640" progId="Equation.3">
                  <p:embed/>
                </p:oleObj>
              </mc:Choice>
              <mc:Fallback>
                <p:oleObj name="Equation" r:id="rId9" imgW="11412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2999227"/>
                        <a:ext cx="114300" cy="219075"/>
                      </a:xfrm>
                      <a:prstGeom prst="rect">
                        <a:avLst/>
                      </a:prstGeom>
                      <a:noFill/>
                      <a:extLst/>
                    </p:spPr>
                  </p:pic>
                </p:oleObj>
              </mc:Fallback>
            </mc:AlternateContent>
          </a:graphicData>
        </a:graphic>
      </p:graphicFrame>
      <p:sp>
        <p:nvSpPr>
          <p:cNvPr id="1365007" name="Rectangle 15"/>
          <p:cNvSpPr>
            <a:spLocks noChangeArrowheads="1"/>
          </p:cNvSpPr>
          <p:nvPr/>
        </p:nvSpPr>
        <p:spPr bwMode="auto">
          <a:xfrm>
            <a:off x="0" y="3558027"/>
            <a:ext cx="9144000" cy="0"/>
          </a:xfrm>
          <a:prstGeom prst="rect">
            <a:avLst/>
          </a:prstGeom>
          <a:noFill/>
          <a:ln w="9525" algn="ctr">
            <a:noFill/>
            <a:miter lim="800000"/>
            <a:headEnd/>
            <a:tailEnd/>
          </a:ln>
          <a:effectLst/>
        </p:spPr>
        <p:txBody>
          <a:bodyPr wrap="none" anchor="ctr">
            <a:spAutoFit/>
          </a:bodyPr>
          <a:lstStyle/>
          <a:p>
            <a:endParaRPr lang="en-US"/>
          </a:p>
        </p:txBody>
      </p:sp>
      <p:graphicFrame>
        <p:nvGraphicFramePr>
          <p:cNvPr id="1365008" name="Object 16"/>
          <p:cNvGraphicFramePr>
            <a:graphicFrameLocks noChangeAspect="1"/>
          </p:cNvGraphicFramePr>
          <p:nvPr>
            <p:extLst>
              <p:ext uri="{D42A27DB-BD31-4B8C-83A1-F6EECF244321}">
                <p14:modId xmlns:p14="http://schemas.microsoft.com/office/powerpoint/2010/main" val="587640828"/>
              </p:ext>
            </p:extLst>
          </p:nvPr>
        </p:nvGraphicFramePr>
        <p:xfrm>
          <a:off x="228600" y="3218302"/>
          <a:ext cx="114300" cy="219075"/>
        </p:xfrm>
        <a:graphic>
          <a:graphicData uri="http://schemas.openxmlformats.org/presentationml/2006/ole">
            <mc:AlternateContent xmlns:mc="http://schemas.openxmlformats.org/markup-compatibility/2006">
              <mc:Choice xmlns:v="urn:schemas-microsoft-com:vml" Requires="v">
                <p:oleObj spid="_x0000_s598501" name="Equation" r:id="rId10" imgW="114120" imgH="215640" progId="Equation.3">
                  <p:embed/>
                </p:oleObj>
              </mc:Choice>
              <mc:Fallback>
                <p:oleObj name="Equation" r:id="rId10" imgW="11412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218302"/>
                        <a:ext cx="114300" cy="219075"/>
                      </a:xfrm>
                      <a:prstGeom prst="rect">
                        <a:avLst/>
                      </a:prstGeom>
                      <a:noFill/>
                      <a:extLst/>
                    </p:spPr>
                  </p:pic>
                </p:oleObj>
              </mc:Fallback>
            </mc:AlternateContent>
          </a:graphicData>
        </a:graphic>
      </p:graphicFrame>
      <p:sp>
        <p:nvSpPr>
          <p:cNvPr id="1365009" name="Rectangle 17"/>
          <p:cNvSpPr>
            <a:spLocks noChangeArrowheads="1"/>
          </p:cNvSpPr>
          <p:nvPr/>
        </p:nvSpPr>
        <p:spPr bwMode="auto">
          <a:xfrm>
            <a:off x="4537075" y="3437377"/>
            <a:ext cx="527050" cy="274637"/>
          </a:xfrm>
          <a:prstGeom prst="rect">
            <a:avLst/>
          </a:prstGeom>
          <a:noFill/>
          <a:ln w="9525" algn="ctr">
            <a:noFill/>
            <a:miter lim="800000"/>
            <a:headEnd/>
            <a:tailEnd/>
          </a:ln>
          <a:effectLst/>
        </p:spPr>
        <p:txBody>
          <a:bodyPr wrap="none" anchor="ctr">
            <a:spAutoFit/>
          </a:bodyPr>
          <a:lstStyle/>
          <a:p>
            <a:pPr algn="l"/>
            <a:r>
              <a:rPr lang="zh-CN" altLang="en-US" sz="1200">
                <a:solidFill>
                  <a:schemeClr val="tx1"/>
                </a:solidFill>
                <a:ea typeface="宋体" pitchFamily="116" charset="-122"/>
              </a:rPr>
              <a:t>         </a:t>
            </a:r>
            <a:endParaRPr lang="zh-CN" altLang="en-US">
              <a:solidFill>
                <a:schemeClr val="tx1"/>
              </a:solidFill>
              <a:ea typeface="宋体" pitchFamily="116" charset="-122"/>
            </a:endParaRPr>
          </a:p>
        </p:txBody>
      </p:sp>
      <p:sp>
        <p:nvSpPr>
          <p:cNvPr id="1365010" name="Rectangle 18"/>
          <p:cNvSpPr>
            <a:spLocks noChangeArrowheads="1"/>
          </p:cNvSpPr>
          <p:nvPr/>
        </p:nvSpPr>
        <p:spPr bwMode="auto">
          <a:xfrm>
            <a:off x="0" y="5880539"/>
            <a:ext cx="9144000" cy="0"/>
          </a:xfrm>
          <a:prstGeom prst="rect">
            <a:avLst/>
          </a:prstGeom>
          <a:noFill/>
          <a:ln w="9525" algn="ctr">
            <a:noFill/>
            <a:miter lim="800000"/>
            <a:headEnd/>
            <a:tailEnd/>
          </a:ln>
          <a:effectLst/>
        </p:spPr>
        <p:txBody>
          <a:bodyPr wrap="none" anchor="ctr">
            <a:spAutoFit/>
          </a:bodyPr>
          <a:lstStyle/>
          <a:p>
            <a:pPr algn="l"/>
            <a:endParaRPr lang="zh-CN" altLang="en-US">
              <a:solidFill>
                <a:schemeClr val="tx1"/>
              </a:solidFill>
              <a:ea typeface="宋体" pitchFamily="116" charset="-122"/>
            </a:endParaRPr>
          </a:p>
        </p:txBody>
      </p:sp>
      <p:sp>
        <p:nvSpPr>
          <p:cNvPr id="1365011" name="Rectangle 19"/>
          <p:cNvSpPr>
            <a:spLocks noChangeArrowheads="1"/>
          </p:cNvSpPr>
          <p:nvPr/>
        </p:nvSpPr>
        <p:spPr bwMode="auto">
          <a:xfrm>
            <a:off x="2667000" y="1537139"/>
            <a:ext cx="2667000" cy="457200"/>
          </a:xfrm>
          <a:prstGeom prst="rect">
            <a:avLst/>
          </a:prstGeom>
          <a:noFill/>
          <a:ln w="9525" algn="ctr">
            <a:solidFill>
              <a:srgbClr val="0000FF"/>
            </a:solidFill>
            <a:miter lim="800000"/>
            <a:headEnd/>
            <a:tailEnd/>
          </a:ln>
          <a:effectLst/>
        </p:spPr>
        <p:txBody>
          <a:bodyPr anchor="ctr">
            <a:spAutoFit/>
          </a:bodyPr>
          <a:lstStyle/>
          <a:p>
            <a:endParaRPr lang="en-US"/>
          </a:p>
        </p:txBody>
      </p:sp>
      <p:sp>
        <p:nvSpPr>
          <p:cNvPr id="1365012" name="Rectangle 20"/>
          <p:cNvSpPr>
            <a:spLocks noChangeArrowheads="1"/>
          </p:cNvSpPr>
          <p:nvPr/>
        </p:nvSpPr>
        <p:spPr bwMode="auto">
          <a:xfrm>
            <a:off x="2667000" y="2105464"/>
            <a:ext cx="2667000" cy="1280160"/>
          </a:xfrm>
          <a:prstGeom prst="rect">
            <a:avLst/>
          </a:prstGeom>
          <a:noFill/>
          <a:ln w="9525" algn="ctr">
            <a:solidFill>
              <a:srgbClr val="FF0000"/>
            </a:solidFill>
            <a:miter lim="800000"/>
            <a:headEnd/>
            <a:tailEnd/>
          </a:ln>
          <a:effectLst/>
        </p:spPr>
        <p:txBody>
          <a:bodyPr anchor="ctr">
            <a:spAutoFit/>
          </a:bodyPr>
          <a:lstStyle/>
          <a:p>
            <a:endParaRPr lang="en-US"/>
          </a:p>
        </p:txBody>
      </p:sp>
      <p:sp>
        <p:nvSpPr>
          <p:cNvPr id="1365013" name="Text Box 21"/>
          <p:cNvSpPr txBox="1">
            <a:spLocks noChangeArrowheads="1"/>
          </p:cNvSpPr>
          <p:nvPr/>
        </p:nvSpPr>
        <p:spPr bwMode="auto">
          <a:xfrm>
            <a:off x="533400" y="1572064"/>
            <a:ext cx="2057400" cy="430887"/>
          </a:xfrm>
          <a:prstGeom prst="rect">
            <a:avLst/>
          </a:prstGeom>
          <a:noFill/>
          <a:ln w="9525" algn="ctr">
            <a:noFill/>
            <a:miter lim="800000"/>
            <a:headEnd/>
            <a:tailEnd/>
          </a:ln>
          <a:effectLst/>
        </p:spPr>
        <p:txBody>
          <a:bodyPr>
            <a:spAutoFit/>
          </a:bodyPr>
          <a:lstStyle/>
          <a:p>
            <a:pPr eaLnBrk="1" hangingPunct="1">
              <a:spcBef>
                <a:spcPct val="50000"/>
              </a:spcBef>
            </a:pPr>
            <a:r>
              <a:rPr lang="en-US" altLang="zh-CN" sz="2200" dirty="0" smtClean="0">
                <a:solidFill>
                  <a:srgbClr val="0000FF"/>
                </a:solidFill>
                <a:latin typeface="Arial" charset="0"/>
                <a:ea typeface="宋体" pitchFamily="116" charset="-122"/>
              </a:rPr>
              <a:t>Unpolarized</a:t>
            </a:r>
            <a:endParaRPr lang="en-US" altLang="zh-CN" sz="2200" dirty="0">
              <a:solidFill>
                <a:srgbClr val="0000FF"/>
              </a:solidFill>
              <a:latin typeface="Arial" charset="0"/>
              <a:ea typeface="宋体" pitchFamily="116" charset="-122"/>
            </a:endParaRPr>
          </a:p>
        </p:txBody>
      </p:sp>
      <p:sp>
        <p:nvSpPr>
          <p:cNvPr id="1365014" name="Text Box 22"/>
          <p:cNvSpPr txBox="1">
            <a:spLocks noChangeArrowheads="1"/>
          </p:cNvSpPr>
          <p:nvPr/>
        </p:nvSpPr>
        <p:spPr bwMode="auto">
          <a:xfrm>
            <a:off x="381000" y="2334064"/>
            <a:ext cx="2514600" cy="830997"/>
          </a:xfrm>
          <a:prstGeom prst="rect">
            <a:avLst/>
          </a:prstGeom>
          <a:noFill/>
          <a:ln w="9525" algn="ctr">
            <a:noFill/>
            <a:miter lim="800000"/>
            <a:headEnd/>
            <a:tailEnd/>
          </a:ln>
          <a:effectLst/>
        </p:spPr>
        <p:txBody>
          <a:bodyPr>
            <a:spAutoFit/>
          </a:bodyPr>
          <a:lstStyle/>
          <a:p>
            <a:pPr eaLnBrk="1" hangingPunct="1">
              <a:spcBef>
                <a:spcPct val="50000"/>
              </a:spcBef>
            </a:pPr>
            <a:r>
              <a:rPr lang="en-US" altLang="zh-CN" dirty="0" smtClean="0">
                <a:solidFill>
                  <a:srgbClr val="FF3300"/>
                </a:solidFill>
                <a:latin typeface="Arial" charset="0"/>
                <a:ea typeface="宋体" pitchFamily="116" charset="-122"/>
              </a:rPr>
              <a:t>Spin-spin correlations</a:t>
            </a:r>
            <a:endParaRPr lang="en-US" altLang="zh-CN" dirty="0">
              <a:solidFill>
                <a:srgbClr val="FF3300"/>
              </a:solidFill>
              <a:latin typeface="Arial" charset="0"/>
              <a:ea typeface="宋体" pitchFamily="116" charset="-122"/>
            </a:endParaRPr>
          </a:p>
        </p:txBody>
      </p:sp>
      <p:sp>
        <p:nvSpPr>
          <p:cNvPr id="33" name="Slide Number Placeholder 32"/>
          <p:cNvSpPr>
            <a:spLocks noGrp="1"/>
          </p:cNvSpPr>
          <p:nvPr>
            <p:ph type="sldNum" sz="quarter" idx="12"/>
          </p:nvPr>
        </p:nvSpPr>
        <p:spPr/>
        <p:txBody>
          <a:bodyPr/>
          <a:lstStyle/>
          <a:p>
            <a:r>
              <a:rPr lang="en-US" dirty="0" smtClean="0"/>
              <a:t>14</a:t>
            </a:r>
            <a:endParaRPr lang="en-US" dirty="0"/>
          </a:p>
        </p:txBody>
      </p:sp>
      <p:sp>
        <p:nvSpPr>
          <p:cNvPr id="2" name="L-Shape 1"/>
          <p:cNvSpPr/>
          <p:nvPr/>
        </p:nvSpPr>
        <p:spPr bwMode="auto">
          <a:xfrm rot="16200000">
            <a:off x="3202779" y="853715"/>
            <a:ext cx="4491037" cy="5562604"/>
          </a:xfrm>
          <a:prstGeom prst="corner">
            <a:avLst/>
          </a:prstGeom>
          <a:no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32" name="Text Box 22"/>
          <p:cNvSpPr txBox="1">
            <a:spLocks noChangeArrowheads="1"/>
          </p:cNvSpPr>
          <p:nvPr/>
        </p:nvSpPr>
        <p:spPr bwMode="auto">
          <a:xfrm>
            <a:off x="533400" y="4162864"/>
            <a:ext cx="2514600" cy="830997"/>
          </a:xfrm>
          <a:prstGeom prst="rect">
            <a:avLst/>
          </a:prstGeom>
          <a:noFill/>
          <a:ln w="9525" algn="ctr">
            <a:noFill/>
            <a:miter lim="800000"/>
            <a:headEnd/>
            <a:tailEnd/>
          </a:ln>
          <a:effectLst/>
        </p:spPr>
        <p:txBody>
          <a:bodyPr>
            <a:spAutoFit/>
          </a:bodyPr>
          <a:lstStyle/>
          <a:p>
            <a:pPr eaLnBrk="1" hangingPunct="1">
              <a:spcBef>
                <a:spcPct val="50000"/>
              </a:spcBef>
            </a:pPr>
            <a:r>
              <a:rPr lang="en-US" altLang="zh-CN" dirty="0" smtClean="0">
                <a:solidFill>
                  <a:srgbClr val="00B050"/>
                </a:solidFill>
                <a:latin typeface="Arial" charset="0"/>
                <a:ea typeface="宋体" pitchFamily="116" charset="-122"/>
              </a:rPr>
              <a:t>Spin-momentum correlations</a:t>
            </a:r>
            <a:endParaRPr lang="en-US" altLang="zh-CN" dirty="0">
              <a:solidFill>
                <a:srgbClr val="00B050"/>
              </a:solidFill>
              <a:latin typeface="Arial" charset="0"/>
              <a:ea typeface="宋体" pitchFamily="116" charset="-122"/>
            </a:endParaRPr>
          </a:p>
        </p:txBody>
      </p:sp>
      <p:sp>
        <p:nvSpPr>
          <p:cNvPr id="3" name="Rectangle 2"/>
          <p:cNvSpPr/>
          <p:nvPr/>
        </p:nvSpPr>
        <p:spPr>
          <a:xfrm>
            <a:off x="533400" y="4838564"/>
            <a:ext cx="1766830" cy="584775"/>
          </a:xfrm>
          <a:prstGeom prst="rect">
            <a:avLst/>
          </a:prstGeom>
        </p:spPr>
        <p:txBody>
          <a:bodyPr wrap="none">
            <a:spAutoFit/>
          </a:bodyPr>
          <a:lstStyle/>
          <a:p>
            <a:r>
              <a:rPr lang="en-US" sz="3200" i="1" dirty="0">
                <a:latin typeface="Times New Roman" pitchFamily="18" charset="0"/>
                <a:cs typeface="Times New Roman" pitchFamily="18" charset="0"/>
                <a:sym typeface="Wingdings" pitchFamily="2" charset="2"/>
              </a:rPr>
              <a:t>S•(p</a:t>
            </a:r>
            <a:r>
              <a:rPr lang="en-US" sz="3200" i="1" baseline="-18000" dirty="0">
                <a:latin typeface="Times New Roman" pitchFamily="18" charset="0"/>
                <a:cs typeface="Times New Roman" pitchFamily="18" charset="0"/>
                <a:sym typeface="Wingdings" pitchFamily="2" charset="2"/>
              </a:rPr>
              <a:t>1</a:t>
            </a:r>
            <a:r>
              <a:rPr lang="en-US" sz="3200" i="1" dirty="0">
                <a:latin typeface="Times New Roman" pitchFamily="18" charset="0"/>
                <a:cs typeface="Times New Roman" pitchFamily="18" charset="0"/>
                <a:sym typeface="Wingdings" pitchFamily="2" charset="2"/>
              </a:rPr>
              <a:t>×p</a:t>
            </a:r>
            <a:r>
              <a:rPr lang="en-US" sz="3200" i="1" baseline="-18000" dirty="0">
                <a:latin typeface="Times New Roman" pitchFamily="18" charset="0"/>
                <a:cs typeface="Times New Roman" pitchFamily="18" charset="0"/>
                <a:sym typeface="Wingdings" pitchFamily="2" charset="2"/>
              </a:rPr>
              <a:t>2</a:t>
            </a:r>
            <a:r>
              <a:rPr lang="en-US" sz="3200" i="1" dirty="0">
                <a:latin typeface="Times New Roman" pitchFamily="18" charset="0"/>
                <a:cs typeface="Times New Roman" pitchFamily="18" charset="0"/>
                <a:sym typeface="Wingdings" pitchFamily="2" charset="2"/>
              </a:rPr>
              <a:t>)</a:t>
            </a:r>
            <a:endParaRPr lang="en-US" sz="3200" dirty="0"/>
          </a:p>
        </p:txBody>
      </p:sp>
      <p:sp>
        <p:nvSpPr>
          <p:cNvPr id="27" name="Text Box 26"/>
          <p:cNvSpPr txBox="1">
            <a:spLocks noChangeArrowheads="1"/>
          </p:cNvSpPr>
          <p:nvPr/>
        </p:nvSpPr>
        <p:spPr bwMode="auto">
          <a:xfrm>
            <a:off x="4876800" y="2984939"/>
            <a:ext cx="1706563" cy="457200"/>
          </a:xfrm>
          <a:prstGeom prst="rect">
            <a:avLst/>
          </a:prstGeom>
          <a:noFill/>
          <a:ln w="9525">
            <a:noFill/>
            <a:miter lim="800000"/>
            <a:headEnd/>
            <a:tailEnd/>
          </a:ln>
          <a:effectLst/>
        </p:spPr>
        <p:txBody>
          <a:bodyPr wrap="none">
            <a:spAutoFit/>
          </a:bodyPr>
          <a:lstStyle/>
          <a:p>
            <a:r>
              <a:rPr lang="en-US" dirty="0">
                <a:solidFill>
                  <a:schemeClr val="tx1"/>
                </a:solidFill>
              </a:rPr>
              <a:t>Transversity</a:t>
            </a:r>
          </a:p>
        </p:txBody>
      </p:sp>
      <p:sp>
        <p:nvSpPr>
          <p:cNvPr id="28" name="Text Box 27"/>
          <p:cNvSpPr txBox="1">
            <a:spLocks noChangeArrowheads="1"/>
          </p:cNvSpPr>
          <p:nvPr/>
        </p:nvSpPr>
        <p:spPr bwMode="auto">
          <a:xfrm>
            <a:off x="4876800" y="3975539"/>
            <a:ext cx="946150" cy="457200"/>
          </a:xfrm>
          <a:prstGeom prst="rect">
            <a:avLst/>
          </a:prstGeom>
          <a:noFill/>
          <a:ln w="9525">
            <a:noFill/>
            <a:miter lim="800000"/>
            <a:headEnd/>
            <a:tailEnd/>
          </a:ln>
          <a:effectLst/>
        </p:spPr>
        <p:txBody>
          <a:bodyPr wrap="none">
            <a:spAutoFit/>
          </a:bodyPr>
          <a:lstStyle/>
          <a:p>
            <a:r>
              <a:rPr lang="en-US" dirty="0">
                <a:solidFill>
                  <a:schemeClr val="tx1"/>
                </a:solidFill>
              </a:rPr>
              <a:t>Sivers</a:t>
            </a:r>
          </a:p>
        </p:txBody>
      </p:sp>
      <p:sp>
        <p:nvSpPr>
          <p:cNvPr id="29" name="Text Box 29"/>
          <p:cNvSpPr txBox="1">
            <a:spLocks noChangeArrowheads="1"/>
          </p:cNvSpPr>
          <p:nvPr/>
        </p:nvSpPr>
        <p:spPr bwMode="auto">
          <a:xfrm>
            <a:off x="4904096" y="4585139"/>
            <a:ext cx="1893887" cy="457200"/>
          </a:xfrm>
          <a:prstGeom prst="rect">
            <a:avLst/>
          </a:prstGeom>
          <a:noFill/>
          <a:ln w="9525">
            <a:noFill/>
            <a:miter lim="800000"/>
            <a:headEnd/>
            <a:tailEnd/>
          </a:ln>
          <a:effectLst/>
        </p:spPr>
        <p:txBody>
          <a:bodyPr wrap="none">
            <a:spAutoFit/>
          </a:bodyPr>
          <a:lstStyle/>
          <a:p>
            <a:r>
              <a:rPr lang="en-US" dirty="0">
                <a:solidFill>
                  <a:schemeClr val="tx1"/>
                </a:solidFill>
              </a:rPr>
              <a:t>Boer-Mulders</a:t>
            </a:r>
          </a:p>
        </p:txBody>
      </p:sp>
      <p:sp>
        <p:nvSpPr>
          <p:cNvPr id="34" name="Text Box 26"/>
          <p:cNvSpPr txBox="1">
            <a:spLocks noChangeArrowheads="1"/>
          </p:cNvSpPr>
          <p:nvPr/>
        </p:nvSpPr>
        <p:spPr bwMode="auto">
          <a:xfrm>
            <a:off x="4876800" y="2359711"/>
            <a:ext cx="881973" cy="369332"/>
          </a:xfrm>
          <a:prstGeom prst="rect">
            <a:avLst/>
          </a:prstGeom>
          <a:noFill/>
          <a:ln w="9525">
            <a:noFill/>
            <a:miter lim="800000"/>
            <a:headEnd/>
            <a:tailEnd/>
          </a:ln>
          <a:effectLst/>
        </p:spPr>
        <p:txBody>
          <a:bodyPr wrap="none">
            <a:spAutoFit/>
          </a:bodyPr>
          <a:lstStyle/>
          <a:p>
            <a:r>
              <a:rPr lang="en-US" dirty="0" smtClean="0">
                <a:solidFill>
                  <a:schemeClr val="tx1"/>
                </a:solidFill>
              </a:rPr>
              <a:t>Helicity</a:t>
            </a:r>
            <a:endParaRPr lang="en-US" dirty="0">
              <a:solidFill>
                <a:schemeClr val="tx1"/>
              </a:solidFill>
            </a:endParaRPr>
          </a:p>
        </p:txBody>
      </p:sp>
      <p:sp>
        <p:nvSpPr>
          <p:cNvPr id="35" name="Text Box 29"/>
          <p:cNvSpPr txBox="1">
            <a:spLocks noChangeArrowheads="1"/>
          </p:cNvSpPr>
          <p:nvPr/>
        </p:nvSpPr>
        <p:spPr bwMode="auto">
          <a:xfrm>
            <a:off x="4908273" y="5194739"/>
            <a:ext cx="1250279" cy="369332"/>
          </a:xfrm>
          <a:prstGeom prst="rect">
            <a:avLst/>
          </a:prstGeom>
          <a:noFill/>
          <a:ln w="9525">
            <a:noFill/>
            <a:miter lim="800000"/>
            <a:headEnd/>
            <a:tailEnd/>
          </a:ln>
          <a:effectLst/>
        </p:spPr>
        <p:txBody>
          <a:bodyPr wrap="none">
            <a:spAutoFit/>
          </a:bodyPr>
          <a:lstStyle/>
          <a:p>
            <a:r>
              <a:rPr lang="en-US" dirty="0" smtClean="0">
                <a:solidFill>
                  <a:schemeClr val="tx1"/>
                </a:solidFill>
              </a:rPr>
              <a:t>Worm-gear</a:t>
            </a:r>
            <a:endParaRPr lang="en-US" dirty="0">
              <a:solidFill>
                <a:schemeClr val="tx1"/>
              </a:solidFill>
            </a:endParaRPr>
          </a:p>
        </p:txBody>
      </p:sp>
      <p:sp>
        <p:nvSpPr>
          <p:cNvPr id="36" name="Text Box 29"/>
          <p:cNvSpPr txBox="1">
            <a:spLocks noChangeArrowheads="1"/>
          </p:cNvSpPr>
          <p:nvPr/>
        </p:nvSpPr>
        <p:spPr bwMode="auto">
          <a:xfrm>
            <a:off x="6172200" y="1384739"/>
            <a:ext cx="2037609" cy="646331"/>
          </a:xfrm>
          <a:prstGeom prst="rect">
            <a:avLst/>
          </a:prstGeom>
          <a:noFill/>
          <a:ln w="9525">
            <a:noFill/>
            <a:miter lim="800000"/>
            <a:headEnd/>
            <a:tailEnd/>
          </a:ln>
          <a:effectLst/>
        </p:spPr>
        <p:txBody>
          <a:bodyPr wrap="none">
            <a:spAutoFit/>
          </a:bodyPr>
          <a:lstStyle/>
          <a:p>
            <a:pPr algn="ctr"/>
            <a:r>
              <a:rPr lang="en-US" dirty="0" smtClean="0">
                <a:solidFill>
                  <a:schemeClr val="tx1"/>
                </a:solidFill>
              </a:rPr>
              <a:t>Worm-gear</a:t>
            </a:r>
          </a:p>
          <a:p>
            <a:pPr algn="ctr"/>
            <a:r>
              <a:rPr lang="en-US" dirty="0" smtClean="0"/>
              <a:t>(</a:t>
            </a:r>
            <a:r>
              <a:rPr lang="en-US" dirty="0" err="1" smtClean="0"/>
              <a:t>Kotzinian</a:t>
            </a:r>
            <a:r>
              <a:rPr lang="en-US" dirty="0" smtClean="0"/>
              <a:t>-Mulders)</a:t>
            </a:r>
            <a:endParaRPr lang="en-US" dirty="0">
              <a:solidFill>
                <a:schemeClr val="tx1"/>
              </a:solidFill>
            </a:endParaRPr>
          </a:p>
        </p:txBody>
      </p:sp>
      <p:sp>
        <p:nvSpPr>
          <p:cNvPr id="37" name="Text Box 29"/>
          <p:cNvSpPr txBox="1">
            <a:spLocks noChangeArrowheads="1"/>
          </p:cNvSpPr>
          <p:nvPr/>
        </p:nvSpPr>
        <p:spPr bwMode="auto">
          <a:xfrm>
            <a:off x="6705600" y="4813739"/>
            <a:ext cx="1271695" cy="369332"/>
          </a:xfrm>
          <a:prstGeom prst="rect">
            <a:avLst/>
          </a:prstGeom>
          <a:noFill/>
          <a:ln w="9525">
            <a:noFill/>
            <a:miter lim="800000"/>
            <a:headEnd/>
            <a:tailEnd/>
          </a:ln>
          <a:effectLst/>
        </p:spPr>
        <p:txBody>
          <a:bodyPr wrap="none">
            <a:spAutoFit/>
          </a:bodyPr>
          <a:lstStyle/>
          <a:p>
            <a:r>
              <a:rPr lang="en-US" dirty="0" err="1" smtClean="0">
                <a:solidFill>
                  <a:schemeClr val="tx1"/>
                </a:solidFill>
              </a:rPr>
              <a:t>Pretzelosity</a:t>
            </a:r>
            <a:endParaRPr lang="en-US" dirty="0">
              <a:solidFill>
                <a:schemeClr val="tx1"/>
              </a:solidFill>
            </a:endParaRPr>
          </a:p>
        </p:txBody>
      </p:sp>
      <p:pic>
        <p:nvPicPr>
          <p:cNvPr id="46103" name="Picture 23" descr="http://s.hswstatic.com/gif/gear-worm.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35622" y="2603939"/>
            <a:ext cx="780521" cy="842963"/>
          </a:xfrm>
          <a:prstGeom prst="rect">
            <a:avLst/>
          </a:prstGeom>
          <a:noFill/>
          <a:extLst>
            <a:ext uri="{909E8E84-426E-40DD-AFC4-6F175D3DCCD1}">
              <a14:hiddenFill xmlns:a14="http://schemas.microsoft.com/office/drawing/2010/main">
                <a:solidFill>
                  <a:srgbClr val="FFFFFF"/>
                </a:solidFill>
              </a14:hiddenFill>
            </a:ext>
          </a:extLst>
        </p:spPr>
      </p:pic>
      <p:pic>
        <p:nvPicPr>
          <p:cNvPr id="46104" name="Picture 24"/>
          <p:cNvPicPr>
            <a:picLocks noChangeAspect="1" noChangeArrowheads="1"/>
          </p:cNvPicPr>
          <p:nvPr/>
        </p:nvPicPr>
        <p:blipFill rotWithShape="1">
          <a:blip r:embed="rId12">
            <a:extLst>
              <a:ext uri="{28A0092B-C50C-407E-A947-70E740481C1C}">
                <a14:useLocalDpi xmlns:a14="http://schemas.microsoft.com/office/drawing/2010/main" val="0"/>
              </a:ext>
            </a:extLst>
          </a:blip>
          <a:srcRect r="1532"/>
          <a:stretch/>
        </p:blipFill>
        <p:spPr bwMode="auto">
          <a:xfrm>
            <a:off x="7093602" y="4204139"/>
            <a:ext cx="722376"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Text Box 10"/>
          <p:cNvSpPr txBox="1">
            <a:spLocks noChangeArrowheads="1"/>
          </p:cNvSpPr>
          <p:nvPr/>
        </p:nvSpPr>
        <p:spPr bwMode="auto">
          <a:xfrm>
            <a:off x="1143000" y="6019800"/>
            <a:ext cx="6934200" cy="646331"/>
          </a:xfrm>
          <a:prstGeom prst="rect">
            <a:avLst/>
          </a:prstGeom>
          <a:solidFill>
            <a:srgbClr val="00FFFF"/>
          </a:solidFill>
          <a:ln w="9525">
            <a:solidFill>
              <a:schemeClr val="tx1"/>
            </a:solidFill>
            <a:miter lim="800000"/>
            <a:headEnd/>
            <a:tailEnd/>
          </a:ln>
          <a:effectLst/>
        </p:spPr>
        <p:txBody>
          <a:bodyPr>
            <a:spAutoFit/>
          </a:bodyPr>
          <a:lstStyle/>
          <a:p>
            <a:r>
              <a:rPr lang="en-US" dirty="0"/>
              <a:t>Review of spin-spin and spin-momentum correlations in the proton:</a:t>
            </a:r>
          </a:p>
          <a:p>
            <a:r>
              <a:rPr lang="en-US" dirty="0"/>
              <a:t>Aidala, Bass, Hasch, Mallot – Rev. Mod. Phys. 85, 655-691 (2013)</a:t>
            </a:r>
          </a:p>
        </p:txBody>
      </p:sp>
    </p:spTree>
    <p:extLst>
      <p:ext uri="{BB962C8B-B14F-4D97-AF65-F5344CB8AC3E}">
        <p14:creationId xmlns:p14="http://schemas.microsoft.com/office/powerpoint/2010/main" val="18493440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52355"/>
          </a:xfrm>
        </p:spPr>
        <p:txBody>
          <a:bodyPr/>
          <a:lstStyle/>
          <a:p>
            <a:r>
              <a:rPr lang="en-US" dirty="0" smtClean="0"/>
              <a:t>A cyclical process</a:t>
            </a:r>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25215680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r>
              <a:rPr lang="en-US" smtClean="0"/>
              <a:t>C. Aidala, UMich, October 14, 2015</a:t>
            </a:r>
            <a:endParaRPr lang="en-US"/>
          </a:p>
        </p:txBody>
      </p:sp>
      <p:sp>
        <p:nvSpPr>
          <p:cNvPr id="5" name="Slide Number Placeholder 4"/>
          <p:cNvSpPr>
            <a:spLocks noGrp="1"/>
          </p:cNvSpPr>
          <p:nvPr>
            <p:ph type="sldNum" sz="quarter" idx="12"/>
          </p:nvPr>
        </p:nvSpPr>
        <p:spPr/>
        <p:txBody>
          <a:bodyPr/>
          <a:lstStyle/>
          <a:p>
            <a:r>
              <a:rPr lang="en-US" dirty="0" smtClean="0"/>
              <a:t>13</a:t>
            </a:r>
            <a:endParaRPr lang="en-US" dirty="0"/>
          </a:p>
        </p:txBody>
      </p:sp>
    </p:spTree>
    <p:extLst>
      <p:ext uri="{BB962C8B-B14F-4D97-AF65-F5344CB8AC3E}">
        <p14:creationId xmlns:p14="http://schemas.microsoft.com/office/powerpoint/2010/main" val="8050360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1"/>
          </p:nvPr>
        </p:nvSpPr>
        <p:spPr/>
        <p:txBody>
          <a:bodyPr/>
          <a:lstStyle/>
          <a:p>
            <a:r>
              <a:rPr lang="en-US" smtClean="0"/>
              <a:t>C. Aidala, UMich, October 14, 2015</a:t>
            </a:r>
            <a:endParaRPr lang="en-US"/>
          </a:p>
        </p:txBody>
      </p:sp>
      <p:sp>
        <p:nvSpPr>
          <p:cNvPr id="5" name="Slide Number Placeholder 3"/>
          <p:cNvSpPr>
            <a:spLocks noGrp="1"/>
          </p:cNvSpPr>
          <p:nvPr>
            <p:ph type="sldNum" sz="quarter" idx="12"/>
          </p:nvPr>
        </p:nvSpPr>
        <p:spPr/>
        <p:txBody>
          <a:bodyPr/>
          <a:lstStyle/>
          <a:p>
            <a:fld id="{3C7C1944-8734-4B5F-8246-74DF6BD05497}" type="slidenum">
              <a:rPr lang="en-US"/>
              <a:pPr/>
              <a:t>15</a:t>
            </a:fld>
            <a:endParaRPr lang="en-US"/>
          </a:p>
        </p:txBody>
      </p:sp>
      <p:sp>
        <p:nvSpPr>
          <p:cNvPr id="1360898" name="Rectangle 2"/>
          <p:cNvSpPr>
            <a:spLocks noGrp="1" noChangeArrowheads="1"/>
          </p:cNvSpPr>
          <p:nvPr>
            <p:ph type="ctrTitle" idx="4294967295"/>
          </p:nvPr>
        </p:nvSpPr>
        <p:spPr>
          <a:xfrm>
            <a:off x="609600" y="1600200"/>
            <a:ext cx="7924800" cy="3048000"/>
          </a:xfrm>
        </p:spPr>
        <p:txBody>
          <a:bodyPr>
            <a:normAutofit fontScale="90000"/>
          </a:bodyPr>
          <a:lstStyle/>
          <a:p>
            <a:r>
              <a:rPr lang="en-US" sz="4000" b="1" dirty="0" smtClean="0">
                <a:effectLst>
                  <a:outerShdw blurRad="38100" dist="38100" dir="2700000" algn="tl">
                    <a:srgbClr val="000000">
                      <a:alpha val="43137"/>
                    </a:srgbClr>
                  </a:outerShdw>
                </a:effectLst>
              </a:rPr>
              <a:t>Critical to perform experimental work where quarks and gluons are relevant </a:t>
            </a:r>
            <a:r>
              <a:rPr lang="en-US" sz="4000" b="1" dirty="0" err="1" smtClean="0">
                <a:effectLst>
                  <a:outerShdw blurRad="38100" dist="38100" dir="2700000" algn="tl">
                    <a:srgbClr val="000000">
                      <a:alpha val="43137"/>
                    </a:srgbClr>
                  </a:outerShdw>
                </a:effectLst>
              </a:rPr>
              <a:t>d.o.f</a:t>
            </a:r>
            <a:r>
              <a:rPr lang="en-US" sz="4000" b="1" dirty="0" smtClean="0">
                <a:effectLst>
                  <a:outerShdw blurRad="38100" dist="38100" dir="2700000" algn="tl">
                    <a:srgbClr val="000000">
                      <a:alpha val="43137"/>
                    </a:srgbClr>
                  </a:outerShdw>
                </a:effectLst>
              </a:rPr>
              <a:t>. in the processes studied!</a:t>
            </a:r>
            <a:br>
              <a:rPr lang="en-US" sz="4000" b="1" dirty="0" smtClean="0">
                <a:effectLst>
                  <a:outerShdw blurRad="38100" dist="38100" dir="2700000" algn="tl">
                    <a:srgbClr val="000000">
                      <a:alpha val="43137"/>
                    </a:srgbClr>
                  </a:outerShdw>
                </a:effectLst>
              </a:rPr>
            </a:br>
            <a:r>
              <a:rPr lang="en-US" sz="4000" b="1" dirty="0" smtClean="0">
                <a:effectLst>
                  <a:outerShdw blurRad="38100" dist="38100" dir="2700000" algn="tl">
                    <a:srgbClr val="000000">
                      <a:alpha val="43137"/>
                    </a:srgbClr>
                  </a:outerShdw>
                </a:effectLst>
                <a:sym typeface="Wingdings" panose="05000000000000000000" pitchFamily="2" charset="2"/>
              </a:rPr>
              <a:t> High (enough) energies</a:t>
            </a:r>
            <a:endParaRPr lang="en-US" sz="4000" b="1" dirty="0">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5038005" y="1600200"/>
            <a:ext cx="3658607" cy="3886200"/>
            <a:chOff x="5038005" y="1600200"/>
            <a:chExt cx="3658607" cy="3886200"/>
          </a:xfrm>
        </p:grpSpPr>
        <p:sp>
          <p:nvSpPr>
            <p:cNvPr id="17" name="Rectangle 16"/>
            <p:cNvSpPr/>
            <p:nvPr/>
          </p:nvSpPr>
          <p:spPr>
            <a:xfrm>
              <a:off x="5130452" y="4800600"/>
              <a:ext cx="356616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Higher resolution</a:t>
              </a:r>
              <a:endParaRPr lang="en-US" dirty="0"/>
            </a:p>
          </p:txBody>
        </p:sp>
        <p:pic>
          <p:nvPicPr>
            <p:cNvPr id="98305" name="Picture 1"/>
            <p:cNvPicPr>
              <a:picLocks noChangeAspect="1" noChangeArrowheads="1"/>
            </p:cNvPicPr>
            <p:nvPr/>
          </p:nvPicPr>
          <p:blipFill>
            <a:blip r:embed="rId3" cstate="print"/>
            <a:srcRect/>
            <a:stretch>
              <a:fillRect/>
            </a:stretch>
          </p:blipFill>
          <p:spPr bwMode="auto">
            <a:xfrm>
              <a:off x="5129643" y="1600200"/>
              <a:ext cx="3557157" cy="3495675"/>
            </a:xfrm>
            <a:prstGeom prst="rect">
              <a:avLst/>
            </a:prstGeom>
            <a:noFill/>
            <a:ln w="9525">
              <a:noFill/>
              <a:miter lim="800000"/>
              <a:headEnd/>
              <a:tailEnd/>
            </a:ln>
          </p:spPr>
        </p:pic>
        <p:sp>
          <p:nvSpPr>
            <p:cNvPr id="10" name="TextBox 9"/>
            <p:cNvSpPr txBox="1"/>
            <p:nvPr/>
          </p:nvSpPr>
          <p:spPr>
            <a:xfrm rot="16200000">
              <a:off x="4226565" y="3208050"/>
              <a:ext cx="2022990" cy="400110"/>
            </a:xfrm>
            <a:prstGeom prst="rect">
              <a:avLst/>
            </a:prstGeom>
            <a:noFill/>
          </p:spPr>
          <p:txBody>
            <a:bodyPr wrap="none" rtlCol="0">
              <a:spAutoFit/>
            </a:bodyPr>
            <a:lstStyle/>
            <a:p>
              <a:r>
                <a:rPr lang="en-US" sz="2000" dirty="0" smtClean="0"/>
                <a:t>Stronger coupling</a:t>
              </a:r>
              <a:endParaRPr lang="en-US" sz="2000" dirty="0"/>
            </a:p>
          </p:txBody>
        </p:sp>
        <p:sp>
          <p:nvSpPr>
            <p:cNvPr id="18" name="TextBox 17"/>
            <p:cNvSpPr txBox="1"/>
            <p:nvPr/>
          </p:nvSpPr>
          <p:spPr>
            <a:xfrm>
              <a:off x="6019800" y="5042770"/>
              <a:ext cx="1994264" cy="400110"/>
            </a:xfrm>
            <a:prstGeom prst="rect">
              <a:avLst/>
            </a:prstGeom>
            <a:noFill/>
          </p:spPr>
          <p:txBody>
            <a:bodyPr wrap="none" rtlCol="0">
              <a:spAutoFit/>
            </a:bodyPr>
            <a:lstStyle/>
            <a:p>
              <a:r>
                <a:rPr lang="en-US" sz="2000" dirty="0" smtClean="0"/>
                <a:t>Higher resolution</a:t>
              </a:r>
              <a:endParaRPr lang="en-US" sz="2000" dirty="0"/>
            </a:p>
          </p:txBody>
        </p:sp>
      </p:grpSp>
      <p:sp>
        <p:nvSpPr>
          <p:cNvPr id="2" name="Title 1"/>
          <p:cNvSpPr>
            <a:spLocks noGrp="1"/>
          </p:cNvSpPr>
          <p:nvPr>
            <p:ph type="title"/>
          </p:nvPr>
        </p:nvSpPr>
        <p:spPr/>
        <p:txBody>
          <a:bodyPr/>
          <a:lstStyle/>
          <a:p>
            <a:r>
              <a:rPr lang="en-US" dirty="0" smtClean="0"/>
              <a:t>Perturbative QCD</a:t>
            </a:r>
            <a:endParaRPr lang="en-US" dirty="0"/>
          </a:p>
        </p:txBody>
      </p:sp>
      <p:sp>
        <p:nvSpPr>
          <p:cNvPr id="5" name="Content Placeholder 4"/>
          <p:cNvSpPr>
            <a:spLocks noGrp="1"/>
          </p:cNvSpPr>
          <p:nvPr>
            <p:ph idx="1"/>
          </p:nvPr>
        </p:nvSpPr>
        <p:spPr>
          <a:xfrm>
            <a:off x="457200" y="1371600"/>
            <a:ext cx="4572000" cy="4525963"/>
          </a:xfrm>
        </p:spPr>
        <p:txBody>
          <a:bodyPr>
            <a:normAutofit fontScale="92500" lnSpcReduction="20000"/>
          </a:bodyPr>
          <a:lstStyle/>
          <a:p>
            <a:r>
              <a:rPr lang="en-US" dirty="0"/>
              <a:t>R</a:t>
            </a:r>
            <a:r>
              <a:rPr lang="en-US" dirty="0" smtClean="0"/>
              <a:t>unning of strong coupling constant with energy (</a:t>
            </a:r>
            <a:r>
              <a:rPr lang="en-US" i="1" dirty="0" smtClean="0"/>
              <a:t>asymptotic freedom</a:t>
            </a:r>
            <a:r>
              <a:rPr lang="en-US" dirty="0" smtClean="0"/>
              <a:t>)—weak coupling at high energies (short distances)</a:t>
            </a:r>
          </a:p>
          <a:p>
            <a:endParaRPr lang="en-US" dirty="0" smtClean="0"/>
          </a:p>
          <a:p>
            <a:r>
              <a:rPr lang="en-US" dirty="0" smtClean="0"/>
              <a:t>Perturbative expansions as in QED (but many more diagrams due to gluon self-coupling!!)</a:t>
            </a:r>
          </a:p>
        </p:txBody>
      </p:sp>
      <p:sp>
        <p:nvSpPr>
          <p:cNvPr id="3" name="Footer Placeholder 2"/>
          <p:cNvSpPr>
            <a:spLocks noGrp="1"/>
          </p:cNvSpPr>
          <p:nvPr>
            <p:ph type="ftr" sz="quarter" idx="11"/>
          </p:nvPr>
        </p:nvSpPr>
        <p:spPr/>
        <p:txBody>
          <a:bodyPr/>
          <a:lstStyle/>
          <a:p>
            <a:r>
              <a:rPr lang="en-US" smtClean="0"/>
              <a:t>C. Aidala, UMich, October 14, 2015</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16</a:t>
            </a:fld>
            <a:endParaRPr lang="en-US"/>
          </a:p>
        </p:txBody>
      </p:sp>
      <p:cxnSp>
        <p:nvCxnSpPr>
          <p:cNvPr id="9" name="Straight Arrow Connector 8"/>
          <p:cNvCxnSpPr/>
          <p:nvPr/>
        </p:nvCxnSpPr>
        <p:spPr>
          <a:xfrm rot="5400000" flipH="1" flipV="1">
            <a:off x="4534694" y="3503634"/>
            <a:ext cx="1751806" cy="79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248400" y="5091286"/>
            <a:ext cx="1524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 Box 10"/>
          <p:cNvSpPr txBox="1">
            <a:spLocks noChangeArrowheads="1"/>
          </p:cNvSpPr>
          <p:nvPr/>
        </p:nvSpPr>
        <p:spPr bwMode="auto">
          <a:xfrm>
            <a:off x="1143000" y="4191000"/>
            <a:ext cx="6934200" cy="2185214"/>
          </a:xfrm>
          <a:prstGeom prst="rect">
            <a:avLst/>
          </a:prstGeom>
          <a:solidFill>
            <a:srgbClr val="00FFFF"/>
          </a:solidFill>
          <a:ln w="9525">
            <a:solidFill>
              <a:schemeClr val="tx1"/>
            </a:solidFill>
            <a:miter lim="800000"/>
            <a:headEnd/>
            <a:tailEnd/>
          </a:ln>
          <a:effectLst/>
        </p:spPr>
        <p:txBody>
          <a:bodyPr>
            <a:spAutoFit/>
          </a:bodyPr>
          <a:lstStyle/>
          <a:p>
            <a:pPr algn="ctr"/>
            <a:r>
              <a:rPr lang="en-US" sz="3400" i="1" dirty="0" smtClean="0">
                <a:latin typeface="Times New Roman" pitchFamily="18" charset="0"/>
                <a:cs typeface="Times New Roman" pitchFamily="18" charset="0"/>
              </a:rPr>
              <a:t>Most importantly: perturbative QCD provides a rigorous way of relating the fundamental field theory to a variety of physical observables</a:t>
            </a:r>
            <a:endParaRPr lang="en-US" sz="3400" i="1" dirty="0">
              <a:latin typeface="Times New Roman" pitchFamily="18" charset="0"/>
              <a:cs typeface="Times New Roman" pitchFamily="18" charset="0"/>
            </a:endParaRPr>
          </a:p>
        </p:txBody>
      </p:sp>
    </p:spTree>
    <p:extLst>
      <p:ext uri="{BB962C8B-B14F-4D97-AF65-F5344CB8AC3E}">
        <p14:creationId xmlns:p14="http://schemas.microsoft.com/office/powerpoint/2010/main" val="110307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Factorization and universality in </a:t>
            </a:r>
            <a:r>
              <a:rPr lang="en-US" dirty="0" err="1" smtClean="0"/>
              <a:t>perturbative</a:t>
            </a:r>
            <a:r>
              <a:rPr lang="en-US" dirty="0" smtClean="0"/>
              <a:t> QCD</a:t>
            </a:r>
            <a:endParaRPr lang="en-US" dirty="0"/>
          </a:p>
        </p:txBody>
      </p:sp>
      <p:sp>
        <p:nvSpPr>
          <p:cNvPr id="3" name="Content Placeholder 2"/>
          <p:cNvSpPr>
            <a:spLocks noGrp="1"/>
          </p:cNvSpPr>
          <p:nvPr>
            <p:ph idx="1"/>
          </p:nvPr>
        </p:nvSpPr>
        <p:spPr>
          <a:xfrm>
            <a:off x="457200" y="1874837"/>
            <a:ext cx="8229600" cy="4525963"/>
          </a:xfrm>
        </p:spPr>
        <p:txBody>
          <a:bodyPr>
            <a:normAutofit fontScale="92500"/>
          </a:bodyPr>
          <a:lstStyle/>
          <a:p>
            <a:r>
              <a:rPr lang="en-US" dirty="0" smtClean="0"/>
              <a:t>Can systematically </a:t>
            </a:r>
            <a:r>
              <a:rPr lang="en-US" i="1" dirty="0" smtClean="0"/>
              <a:t>factorize</a:t>
            </a:r>
            <a:r>
              <a:rPr lang="en-US" dirty="0" smtClean="0"/>
              <a:t> short- and long-distance physics—observable physical QCD processes always involve at least one “long-distance” (~10</a:t>
            </a:r>
            <a:r>
              <a:rPr lang="en-US" baseline="30000" dirty="0" smtClean="0"/>
              <a:t>-15</a:t>
            </a:r>
            <a:r>
              <a:rPr lang="en-US" dirty="0" smtClean="0"/>
              <a:t> m) scale (confinement)!</a:t>
            </a:r>
          </a:p>
          <a:p>
            <a:endParaRPr lang="en-US" dirty="0" smtClean="0"/>
          </a:p>
          <a:p>
            <a:r>
              <a:rPr lang="en-US" dirty="0" smtClean="0"/>
              <a:t>Long-distance (i.e. non-perturbative) functions need to be </a:t>
            </a:r>
            <a:r>
              <a:rPr lang="en-US" i="1" dirty="0" smtClean="0"/>
              <a:t>universal</a:t>
            </a:r>
            <a:r>
              <a:rPr lang="en-US" dirty="0" smtClean="0"/>
              <a:t> in order to be portable across calculations for many processes (and to be meaningful in describing bound state structure!)</a:t>
            </a:r>
          </a:p>
        </p:txBody>
      </p:sp>
      <p:sp>
        <p:nvSpPr>
          <p:cNvPr id="4" name="Footer Placeholder 3"/>
          <p:cNvSpPr>
            <a:spLocks noGrp="1"/>
          </p:cNvSpPr>
          <p:nvPr>
            <p:ph type="ftr" sz="quarter" idx="11"/>
          </p:nvPr>
        </p:nvSpPr>
        <p:spPr/>
        <p:txBody>
          <a:bodyPr/>
          <a:lstStyle/>
          <a:p>
            <a:r>
              <a:rPr lang="en-US" smtClean="0"/>
              <a:t>C. Aidala, UMich, October 14, 2015</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ooter Placeholder 5"/>
          <p:cNvSpPr>
            <a:spLocks noGrp="1"/>
          </p:cNvSpPr>
          <p:nvPr>
            <p:ph type="ftr" sz="quarter" idx="11"/>
          </p:nvPr>
        </p:nvSpPr>
        <p:spPr/>
        <p:txBody>
          <a:bodyPr/>
          <a:lstStyle/>
          <a:p>
            <a:r>
              <a:rPr lang="en-US" smtClean="0"/>
              <a:t>C. Aidala, UMich, October 14, 2015</a:t>
            </a:r>
            <a:endParaRPr lang="en-US"/>
          </a:p>
        </p:txBody>
      </p:sp>
      <p:sp>
        <p:nvSpPr>
          <p:cNvPr id="76" name="Slide Number Placeholder 6"/>
          <p:cNvSpPr>
            <a:spLocks noGrp="1"/>
          </p:cNvSpPr>
          <p:nvPr>
            <p:ph type="sldNum" sz="quarter" idx="12"/>
          </p:nvPr>
        </p:nvSpPr>
        <p:spPr/>
        <p:txBody>
          <a:bodyPr/>
          <a:lstStyle/>
          <a:p>
            <a:fld id="{FDDAAC23-5EAE-445C-8F6B-BB60B2E4B24A}" type="slidenum">
              <a:rPr lang="en-US"/>
              <a:pPr/>
              <a:t>18</a:t>
            </a:fld>
            <a:endParaRPr lang="en-US"/>
          </a:p>
        </p:txBody>
      </p:sp>
      <p:grpSp>
        <p:nvGrpSpPr>
          <p:cNvPr id="2" name="Group 2"/>
          <p:cNvGrpSpPr>
            <a:grpSpLocks/>
          </p:cNvGrpSpPr>
          <p:nvPr/>
        </p:nvGrpSpPr>
        <p:grpSpPr bwMode="auto">
          <a:xfrm>
            <a:off x="1219200" y="1174750"/>
            <a:ext cx="6705600" cy="2743200"/>
            <a:chOff x="768" y="681"/>
            <a:chExt cx="4224" cy="1728"/>
          </a:xfrm>
        </p:grpSpPr>
        <p:sp>
          <p:nvSpPr>
            <p:cNvPr id="1414147" name="Rectangle 3"/>
            <p:cNvSpPr>
              <a:spLocks noChangeArrowheads="1"/>
            </p:cNvSpPr>
            <p:nvPr/>
          </p:nvSpPr>
          <p:spPr bwMode="auto">
            <a:xfrm>
              <a:off x="768" y="681"/>
              <a:ext cx="4224" cy="1728"/>
            </a:xfrm>
            <a:prstGeom prst="rect">
              <a:avLst/>
            </a:prstGeom>
            <a:solidFill>
              <a:schemeClr val="bg1"/>
            </a:solidFill>
            <a:ln w="9525">
              <a:solidFill>
                <a:schemeClr val="tx1"/>
              </a:solidFill>
              <a:miter lim="800000"/>
              <a:headEnd/>
              <a:tailEnd/>
            </a:ln>
            <a:effectLst/>
          </p:spPr>
          <p:txBody>
            <a:bodyPr wrap="none" anchor="ctr"/>
            <a:lstStyle/>
            <a:p>
              <a:endParaRPr lang="en-US">
                <a:solidFill>
                  <a:schemeClr val="tx1"/>
                </a:solidFill>
              </a:endParaRPr>
            </a:p>
          </p:txBody>
        </p:sp>
        <p:sp>
          <p:nvSpPr>
            <p:cNvPr id="1414148" name="Oval 4"/>
            <p:cNvSpPr>
              <a:spLocks noChangeArrowheads="1"/>
            </p:cNvSpPr>
            <p:nvPr/>
          </p:nvSpPr>
          <p:spPr bwMode="auto">
            <a:xfrm>
              <a:off x="1527" y="1875"/>
              <a:ext cx="391" cy="373"/>
            </a:xfrm>
            <a:prstGeom prst="ellipse">
              <a:avLst/>
            </a:prstGeom>
            <a:solidFill>
              <a:srgbClr val="FF85FF"/>
            </a:solidFill>
            <a:ln w="19050">
              <a:solidFill>
                <a:schemeClr val="tx1"/>
              </a:solidFill>
              <a:round/>
              <a:headEnd/>
              <a:tailEnd/>
            </a:ln>
            <a:effectLst/>
          </p:spPr>
          <p:txBody>
            <a:bodyPr wrap="none" anchor="ctr"/>
            <a:lstStyle/>
            <a:p>
              <a:endParaRPr lang="en-US"/>
            </a:p>
          </p:txBody>
        </p:sp>
        <p:sp>
          <p:nvSpPr>
            <p:cNvPr id="1414149" name="Oval 5"/>
            <p:cNvSpPr>
              <a:spLocks noChangeArrowheads="1"/>
            </p:cNvSpPr>
            <p:nvPr/>
          </p:nvSpPr>
          <p:spPr bwMode="auto">
            <a:xfrm>
              <a:off x="1536" y="901"/>
              <a:ext cx="401" cy="381"/>
            </a:xfrm>
            <a:prstGeom prst="ellipse">
              <a:avLst/>
            </a:prstGeom>
            <a:solidFill>
              <a:srgbClr val="9DCEFF"/>
            </a:solidFill>
            <a:ln w="19050">
              <a:solidFill>
                <a:schemeClr val="tx1"/>
              </a:solidFill>
              <a:round/>
              <a:headEnd/>
              <a:tailEnd/>
            </a:ln>
            <a:effectLst/>
          </p:spPr>
          <p:txBody>
            <a:bodyPr wrap="none" anchor="ctr"/>
            <a:lstStyle/>
            <a:p>
              <a:endParaRPr lang="en-US"/>
            </a:p>
          </p:txBody>
        </p:sp>
        <p:sp>
          <p:nvSpPr>
            <p:cNvPr id="1414150" name="Line 6"/>
            <p:cNvSpPr>
              <a:spLocks noChangeShapeType="1"/>
            </p:cNvSpPr>
            <p:nvPr/>
          </p:nvSpPr>
          <p:spPr bwMode="auto">
            <a:xfrm>
              <a:off x="1105" y="977"/>
              <a:ext cx="422" cy="0"/>
            </a:xfrm>
            <a:prstGeom prst="line">
              <a:avLst/>
            </a:prstGeom>
            <a:noFill/>
            <a:ln w="19050">
              <a:solidFill>
                <a:schemeClr val="tx1"/>
              </a:solidFill>
              <a:round/>
              <a:headEnd/>
              <a:tailEnd/>
            </a:ln>
            <a:effectLst/>
          </p:spPr>
          <p:txBody>
            <a:bodyPr wrap="none" anchor="ctr"/>
            <a:lstStyle/>
            <a:p>
              <a:endParaRPr lang="en-US"/>
            </a:p>
          </p:txBody>
        </p:sp>
        <p:sp>
          <p:nvSpPr>
            <p:cNvPr id="1414151" name="Line 7"/>
            <p:cNvSpPr>
              <a:spLocks noChangeShapeType="1"/>
            </p:cNvSpPr>
            <p:nvPr/>
          </p:nvSpPr>
          <p:spPr bwMode="auto">
            <a:xfrm>
              <a:off x="1105" y="1129"/>
              <a:ext cx="422" cy="0"/>
            </a:xfrm>
            <a:prstGeom prst="line">
              <a:avLst/>
            </a:prstGeom>
            <a:noFill/>
            <a:ln w="19050">
              <a:solidFill>
                <a:schemeClr val="tx1"/>
              </a:solidFill>
              <a:round/>
              <a:headEnd/>
              <a:tailEnd/>
            </a:ln>
            <a:effectLst/>
          </p:spPr>
          <p:txBody>
            <a:bodyPr wrap="none" anchor="ctr"/>
            <a:lstStyle/>
            <a:p>
              <a:endParaRPr lang="en-US"/>
            </a:p>
          </p:txBody>
        </p:sp>
        <p:sp>
          <p:nvSpPr>
            <p:cNvPr id="1414152" name="Line 8"/>
            <p:cNvSpPr>
              <a:spLocks noChangeShapeType="1"/>
            </p:cNvSpPr>
            <p:nvPr/>
          </p:nvSpPr>
          <p:spPr bwMode="auto">
            <a:xfrm>
              <a:off x="1115" y="2141"/>
              <a:ext cx="422" cy="0"/>
            </a:xfrm>
            <a:prstGeom prst="line">
              <a:avLst/>
            </a:prstGeom>
            <a:noFill/>
            <a:ln w="19050">
              <a:solidFill>
                <a:schemeClr val="tx1"/>
              </a:solidFill>
              <a:round/>
              <a:headEnd/>
              <a:tailEnd/>
            </a:ln>
            <a:effectLst/>
          </p:spPr>
          <p:txBody>
            <a:bodyPr wrap="none" anchor="ctr"/>
            <a:lstStyle/>
            <a:p>
              <a:endParaRPr lang="en-US"/>
            </a:p>
          </p:txBody>
        </p:sp>
        <p:sp>
          <p:nvSpPr>
            <p:cNvPr id="1414153" name="Line 9"/>
            <p:cNvSpPr>
              <a:spLocks noChangeShapeType="1"/>
            </p:cNvSpPr>
            <p:nvPr/>
          </p:nvSpPr>
          <p:spPr bwMode="auto">
            <a:xfrm>
              <a:off x="1115" y="1993"/>
              <a:ext cx="422" cy="0"/>
            </a:xfrm>
            <a:prstGeom prst="line">
              <a:avLst/>
            </a:prstGeom>
            <a:noFill/>
            <a:ln w="19050">
              <a:solidFill>
                <a:schemeClr val="tx1"/>
              </a:solidFill>
              <a:round/>
              <a:headEnd/>
              <a:tailEnd/>
            </a:ln>
            <a:effectLst/>
          </p:spPr>
          <p:txBody>
            <a:bodyPr wrap="none" anchor="ctr"/>
            <a:lstStyle/>
            <a:p>
              <a:endParaRPr lang="en-US"/>
            </a:p>
          </p:txBody>
        </p:sp>
        <p:sp>
          <p:nvSpPr>
            <p:cNvPr id="1414154" name="Rectangle 10"/>
            <p:cNvSpPr>
              <a:spLocks noChangeArrowheads="1"/>
            </p:cNvSpPr>
            <p:nvPr/>
          </p:nvSpPr>
          <p:spPr bwMode="auto">
            <a:xfrm>
              <a:off x="2561" y="1413"/>
              <a:ext cx="1040" cy="324"/>
            </a:xfrm>
            <a:prstGeom prst="rect">
              <a:avLst/>
            </a:prstGeom>
            <a:noFill/>
            <a:ln w="19050">
              <a:solidFill>
                <a:srgbClr val="00E00B"/>
              </a:solidFill>
              <a:prstDash val="sysDot"/>
              <a:miter lim="800000"/>
              <a:headEnd/>
              <a:tailEnd/>
            </a:ln>
            <a:effectLst/>
          </p:spPr>
          <p:txBody>
            <a:bodyPr wrap="none" anchor="ctr"/>
            <a:lstStyle/>
            <a:p>
              <a:endParaRPr lang="en-US"/>
            </a:p>
          </p:txBody>
        </p:sp>
        <p:sp>
          <p:nvSpPr>
            <p:cNvPr id="1414155" name="Line 11"/>
            <p:cNvSpPr>
              <a:spLocks noChangeShapeType="1"/>
            </p:cNvSpPr>
            <p:nvPr/>
          </p:nvSpPr>
          <p:spPr bwMode="auto">
            <a:xfrm>
              <a:off x="1937" y="1125"/>
              <a:ext cx="641" cy="467"/>
            </a:xfrm>
            <a:prstGeom prst="line">
              <a:avLst/>
            </a:prstGeom>
            <a:noFill/>
            <a:ln w="19050">
              <a:solidFill>
                <a:schemeClr val="tx1"/>
              </a:solidFill>
              <a:round/>
              <a:headEnd/>
              <a:tailEnd/>
            </a:ln>
            <a:effectLst/>
          </p:spPr>
          <p:txBody>
            <a:bodyPr wrap="none" anchor="ctr"/>
            <a:lstStyle/>
            <a:p>
              <a:endParaRPr lang="en-US"/>
            </a:p>
          </p:txBody>
        </p:sp>
        <p:sp>
          <p:nvSpPr>
            <p:cNvPr id="1414156" name="Line 12"/>
            <p:cNvSpPr>
              <a:spLocks noChangeShapeType="1"/>
            </p:cNvSpPr>
            <p:nvPr/>
          </p:nvSpPr>
          <p:spPr bwMode="auto">
            <a:xfrm flipV="1">
              <a:off x="1874" y="751"/>
              <a:ext cx="300" cy="192"/>
            </a:xfrm>
            <a:prstGeom prst="line">
              <a:avLst/>
            </a:prstGeom>
            <a:noFill/>
            <a:ln w="19050">
              <a:solidFill>
                <a:schemeClr val="tx1"/>
              </a:solidFill>
              <a:round/>
              <a:headEnd/>
              <a:tailEnd/>
            </a:ln>
            <a:effectLst/>
          </p:spPr>
          <p:txBody>
            <a:bodyPr wrap="none" anchor="ctr"/>
            <a:lstStyle/>
            <a:p>
              <a:endParaRPr lang="en-US"/>
            </a:p>
          </p:txBody>
        </p:sp>
        <p:sp>
          <p:nvSpPr>
            <p:cNvPr id="1414157" name="Line 13"/>
            <p:cNvSpPr>
              <a:spLocks noChangeShapeType="1"/>
            </p:cNvSpPr>
            <p:nvPr/>
          </p:nvSpPr>
          <p:spPr bwMode="auto">
            <a:xfrm>
              <a:off x="1889" y="2177"/>
              <a:ext cx="292" cy="148"/>
            </a:xfrm>
            <a:prstGeom prst="line">
              <a:avLst/>
            </a:prstGeom>
            <a:noFill/>
            <a:ln w="19050">
              <a:solidFill>
                <a:schemeClr val="tx1"/>
              </a:solidFill>
              <a:round/>
              <a:headEnd/>
              <a:tailEnd/>
            </a:ln>
            <a:effectLst/>
          </p:spPr>
          <p:txBody>
            <a:bodyPr wrap="none" anchor="ctr"/>
            <a:lstStyle/>
            <a:p>
              <a:endParaRPr lang="en-US"/>
            </a:p>
          </p:txBody>
        </p:sp>
        <p:sp>
          <p:nvSpPr>
            <p:cNvPr id="1414158" name="Line 14"/>
            <p:cNvSpPr>
              <a:spLocks noChangeShapeType="1"/>
            </p:cNvSpPr>
            <p:nvPr/>
          </p:nvSpPr>
          <p:spPr bwMode="auto">
            <a:xfrm>
              <a:off x="1869" y="2193"/>
              <a:ext cx="292" cy="148"/>
            </a:xfrm>
            <a:prstGeom prst="line">
              <a:avLst/>
            </a:prstGeom>
            <a:noFill/>
            <a:ln w="19050">
              <a:solidFill>
                <a:schemeClr val="tx1"/>
              </a:solidFill>
              <a:round/>
              <a:headEnd/>
              <a:tailEnd/>
            </a:ln>
            <a:effectLst/>
          </p:spPr>
          <p:txBody>
            <a:bodyPr wrap="none" anchor="ctr"/>
            <a:lstStyle/>
            <a:p>
              <a:endParaRPr lang="en-US"/>
            </a:p>
          </p:txBody>
        </p:sp>
        <p:sp>
          <p:nvSpPr>
            <p:cNvPr id="1414159" name="Line 15"/>
            <p:cNvSpPr>
              <a:spLocks noChangeShapeType="1"/>
            </p:cNvSpPr>
            <p:nvPr/>
          </p:nvSpPr>
          <p:spPr bwMode="auto">
            <a:xfrm>
              <a:off x="1849" y="2217"/>
              <a:ext cx="292" cy="148"/>
            </a:xfrm>
            <a:prstGeom prst="line">
              <a:avLst/>
            </a:prstGeom>
            <a:noFill/>
            <a:ln w="19050">
              <a:solidFill>
                <a:schemeClr val="tx1"/>
              </a:solidFill>
              <a:round/>
              <a:headEnd/>
              <a:tailEnd/>
            </a:ln>
            <a:effectLst/>
          </p:spPr>
          <p:txBody>
            <a:bodyPr wrap="none" anchor="ctr"/>
            <a:lstStyle/>
            <a:p>
              <a:endParaRPr lang="en-US"/>
            </a:p>
          </p:txBody>
        </p:sp>
        <p:sp>
          <p:nvSpPr>
            <p:cNvPr id="1414160" name="Line 16"/>
            <p:cNvSpPr>
              <a:spLocks noChangeShapeType="1"/>
            </p:cNvSpPr>
            <p:nvPr/>
          </p:nvSpPr>
          <p:spPr bwMode="auto">
            <a:xfrm flipV="1">
              <a:off x="1911" y="789"/>
              <a:ext cx="300" cy="192"/>
            </a:xfrm>
            <a:prstGeom prst="line">
              <a:avLst/>
            </a:prstGeom>
            <a:noFill/>
            <a:ln w="19050">
              <a:solidFill>
                <a:schemeClr val="tx1"/>
              </a:solidFill>
              <a:round/>
              <a:headEnd/>
              <a:tailEnd/>
            </a:ln>
            <a:effectLst/>
          </p:spPr>
          <p:txBody>
            <a:bodyPr wrap="none" anchor="ctr"/>
            <a:lstStyle/>
            <a:p>
              <a:endParaRPr lang="en-US"/>
            </a:p>
          </p:txBody>
        </p:sp>
        <p:sp>
          <p:nvSpPr>
            <p:cNvPr id="1414161" name="Line 17"/>
            <p:cNvSpPr>
              <a:spLocks noChangeShapeType="1"/>
            </p:cNvSpPr>
            <p:nvPr/>
          </p:nvSpPr>
          <p:spPr bwMode="auto">
            <a:xfrm flipV="1">
              <a:off x="1901" y="759"/>
              <a:ext cx="300" cy="192"/>
            </a:xfrm>
            <a:prstGeom prst="line">
              <a:avLst/>
            </a:prstGeom>
            <a:noFill/>
            <a:ln w="19050">
              <a:solidFill>
                <a:schemeClr val="tx1"/>
              </a:solidFill>
              <a:round/>
              <a:headEnd/>
              <a:tailEnd/>
            </a:ln>
            <a:effectLst/>
          </p:spPr>
          <p:txBody>
            <a:bodyPr wrap="none" anchor="ctr"/>
            <a:lstStyle/>
            <a:p>
              <a:endParaRPr lang="en-US"/>
            </a:p>
          </p:txBody>
        </p:sp>
        <p:sp>
          <p:nvSpPr>
            <p:cNvPr id="1414162" name="Line 18"/>
            <p:cNvSpPr>
              <a:spLocks noChangeShapeType="1"/>
            </p:cNvSpPr>
            <p:nvPr/>
          </p:nvSpPr>
          <p:spPr bwMode="auto">
            <a:xfrm flipV="1">
              <a:off x="1865" y="733"/>
              <a:ext cx="300" cy="192"/>
            </a:xfrm>
            <a:prstGeom prst="line">
              <a:avLst/>
            </a:prstGeom>
            <a:noFill/>
            <a:ln w="19050">
              <a:solidFill>
                <a:schemeClr val="tx1"/>
              </a:solidFill>
              <a:round/>
              <a:headEnd/>
              <a:tailEnd/>
            </a:ln>
            <a:effectLst/>
          </p:spPr>
          <p:txBody>
            <a:bodyPr wrap="none" anchor="ctr"/>
            <a:lstStyle/>
            <a:p>
              <a:endParaRPr lang="en-US"/>
            </a:p>
          </p:txBody>
        </p:sp>
        <p:sp>
          <p:nvSpPr>
            <p:cNvPr id="1414163" name="Text Box 19"/>
            <p:cNvSpPr txBox="1">
              <a:spLocks noChangeArrowheads="1"/>
            </p:cNvSpPr>
            <p:nvPr/>
          </p:nvSpPr>
          <p:spPr bwMode="auto">
            <a:xfrm>
              <a:off x="2351" y="1195"/>
              <a:ext cx="1784" cy="192"/>
            </a:xfrm>
            <a:prstGeom prst="rect">
              <a:avLst/>
            </a:prstGeom>
            <a:noFill/>
            <a:ln w="9525">
              <a:noFill/>
              <a:miter lim="800000"/>
              <a:headEnd/>
              <a:tailEnd/>
            </a:ln>
            <a:effectLst/>
          </p:spPr>
          <p:txBody>
            <a:bodyPr>
              <a:spAutoFit/>
            </a:bodyPr>
            <a:lstStyle/>
            <a:p>
              <a:pPr algn="l"/>
              <a:r>
                <a:rPr lang="en-US" sz="1400" b="1">
                  <a:solidFill>
                    <a:schemeClr val="accent2"/>
                  </a:solidFill>
                  <a:latin typeface="Comic Sans MS" pitchFamily="66" charset="0"/>
                </a:rPr>
                <a:t>Hard Scattering Process</a:t>
              </a:r>
            </a:p>
          </p:txBody>
        </p:sp>
        <p:sp>
          <p:nvSpPr>
            <p:cNvPr id="1414164" name="Line 20"/>
            <p:cNvSpPr>
              <a:spLocks noChangeShapeType="1"/>
            </p:cNvSpPr>
            <p:nvPr/>
          </p:nvSpPr>
          <p:spPr bwMode="auto">
            <a:xfrm>
              <a:off x="2578" y="1592"/>
              <a:ext cx="960" cy="0"/>
            </a:xfrm>
            <a:prstGeom prst="line">
              <a:avLst/>
            </a:prstGeom>
            <a:noFill/>
            <a:ln w="19050">
              <a:solidFill>
                <a:schemeClr val="tx1"/>
              </a:solidFill>
              <a:round/>
              <a:headEnd/>
              <a:tailEnd/>
            </a:ln>
            <a:effectLst/>
          </p:spPr>
          <p:txBody>
            <a:bodyPr wrap="none" anchor="ctr"/>
            <a:lstStyle/>
            <a:p>
              <a:endParaRPr lang="en-US"/>
            </a:p>
          </p:txBody>
        </p:sp>
        <p:graphicFrame>
          <p:nvGraphicFramePr>
            <p:cNvPr id="1414165" name="Object 21"/>
            <p:cNvGraphicFramePr>
              <a:graphicFrameLocks noChangeAspect="1"/>
            </p:cNvGraphicFramePr>
            <p:nvPr/>
          </p:nvGraphicFramePr>
          <p:xfrm>
            <a:off x="1255" y="1784"/>
            <a:ext cx="123" cy="174"/>
          </p:xfrm>
          <a:graphic>
            <a:graphicData uri="http://schemas.openxmlformats.org/presentationml/2006/ole">
              <mc:AlternateContent xmlns:mc="http://schemas.openxmlformats.org/markup-compatibility/2006">
                <mc:Choice xmlns:v="urn:schemas-microsoft-com:vml" Requires="v">
                  <p:oleObj spid="_x0000_s601378" name="Equation" r:id="rId4" imgW="152280" imgH="215640" progId="">
                    <p:embed/>
                  </p:oleObj>
                </mc:Choice>
                <mc:Fallback>
                  <p:oleObj name="Equation" r:id="rId4" imgW="152280" imgH="215640"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 y="1784"/>
                          <a:ext cx="123" cy="1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14166" name="Object 22"/>
            <p:cNvGraphicFramePr>
              <a:graphicFrameLocks noChangeAspect="1"/>
            </p:cNvGraphicFramePr>
            <p:nvPr/>
          </p:nvGraphicFramePr>
          <p:xfrm>
            <a:off x="1954" y="1634"/>
            <a:ext cx="246" cy="174"/>
          </p:xfrm>
          <a:graphic>
            <a:graphicData uri="http://schemas.openxmlformats.org/presentationml/2006/ole">
              <mc:AlternateContent xmlns:mc="http://schemas.openxmlformats.org/markup-compatibility/2006">
                <mc:Choice xmlns:v="urn:schemas-microsoft-com:vml" Requires="v">
                  <p:oleObj spid="_x0000_s601379" name="Equation" r:id="rId6" imgW="304560" imgH="215640" progId="">
                    <p:embed/>
                  </p:oleObj>
                </mc:Choice>
                <mc:Fallback>
                  <p:oleObj name="Equation" r:id="rId6" imgW="304560" imgH="215640" progId="">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4" y="1634"/>
                          <a:ext cx="246" cy="1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14167" name="Object 23"/>
            <p:cNvGraphicFramePr>
              <a:graphicFrameLocks noChangeAspect="1"/>
            </p:cNvGraphicFramePr>
            <p:nvPr/>
          </p:nvGraphicFramePr>
          <p:xfrm>
            <a:off x="1287" y="776"/>
            <a:ext cx="113" cy="174"/>
          </p:xfrm>
          <a:graphic>
            <a:graphicData uri="http://schemas.openxmlformats.org/presentationml/2006/ole">
              <mc:AlternateContent xmlns:mc="http://schemas.openxmlformats.org/markup-compatibility/2006">
                <mc:Choice xmlns:v="urn:schemas-microsoft-com:vml" Requires="v">
                  <p:oleObj spid="_x0000_s601380" name="Equation" r:id="rId8" imgW="139680" imgH="215640" progId="">
                    <p:embed/>
                  </p:oleObj>
                </mc:Choice>
                <mc:Fallback>
                  <p:oleObj name="Equation" r:id="rId8" imgW="139680" imgH="215640" progId="">
                    <p:embed/>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87" y="776"/>
                          <a:ext cx="113" cy="1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14168" name="Object 24"/>
            <p:cNvGraphicFramePr>
              <a:graphicFrameLocks noChangeAspect="1"/>
            </p:cNvGraphicFramePr>
            <p:nvPr/>
          </p:nvGraphicFramePr>
          <p:xfrm>
            <a:off x="2150" y="1112"/>
            <a:ext cx="225" cy="174"/>
          </p:xfrm>
          <a:graphic>
            <a:graphicData uri="http://schemas.openxmlformats.org/presentationml/2006/ole">
              <mc:AlternateContent xmlns:mc="http://schemas.openxmlformats.org/markup-compatibility/2006">
                <mc:Choice xmlns:v="urn:schemas-microsoft-com:vml" Requires="v">
                  <p:oleObj spid="_x0000_s601381" name="Equation" r:id="rId10" imgW="279360" imgH="215640" progId="">
                    <p:embed/>
                  </p:oleObj>
                </mc:Choice>
                <mc:Fallback>
                  <p:oleObj name="Equation" r:id="rId10" imgW="279360" imgH="215640" progId="">
                    <p:embed/>
                    <p:pic>
                      <p:nvPicPr>
                        <p:cNvPr id="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50" y="1112"/>
                          <a:ext cx="225" cy="1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25"/>
            <p:cNvGrpSpPr>
              <a:grpSpLocks/>
            </p:cNvGrpSpPr>
            <p:nvPr/>
          </p:nvGrpSpPr>
          <p:grpSpPr bwMode="auto">
            <a:xfrm rot="-1546555">
              <a:off x="1884" y="1844"/>
              <a:ext cx="444" cy="122"/>
              <a:chOff x="2291" y="2513"/>
              <a:chExt cx="1199" cy="188"/>
            </a:xfrm>
          </p:grpSpPr>
          <p:sp>
            <p:nvSpPr>
              <p:cNvPr id="1414170" name="Freeform 26"/>
              <p:cNvSpPr>
                <a:spLocks/>
              </p:cNvSpPr>
              <p:nvPr/>
            </p:nvSpPr>
            <p:spPr bwMode="auto">
              <a:xfrm>
                <a:off x="2291"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1" name="Freeform 27"/>
              <p:cNvSpPr>
                <a:spLocks/>
              </p:cNvSpPr>
              <p:nvPr/>
            </p:nvSpPr>
            <p:spPr bwMode="auto">
              <a:xfrm>
                <a:off x="2513" y="2515"/>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2" name="Freeform 28"/>
              <p:cNvSpPr>
                <a:spLocks/>
              </p:cNvSpPr>
              <p:nvPr/>
            </p:nvSpPr>
            <p:spPr bwMode="auto">
              <a:xfrm>
                <a:off x="2737"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3" name="Freeform 29"/>
              <p:cNvSpPr>
                <a:spLocks/>
              </p:cNvSpPr>
              <p:nvPr/>
            </p:nvSpPr>
            <p:spPr bwMode="auto">
              <a:xfrm>
                <a:off x="2957" y="2517"/>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4" name="Freeform 30"/>
              <p:cNvSpPr>
                <a:spLocks/>
              </p:cNvSpPr>
              <p:nvPr/>
            </p:nvSpPr>
            <p:spPr bwMode="auto">
              <a:xfrm>
                <a:off x="3173" y="252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grpSp>
        <p:sp>
          <p:nvSpPr>
            <p:cNvPr id="1414175" name="Line 31"/>
            <p:cNvSpPr>
              <a:spLocks noChangeShapeType="1"/>
            </p:cNvSpPr>
            <p:nvPr/>
          </p:nvSpPr>
          <p:spPr bwMode="auto">
            <a:xfrm flipV="1">
              <a:off x="3909" y="1363"/>
              <a:ext cx="145" cy="57"/>
            </a:xfrm>
            <a:prstGeom prst="line">
              <a:avLst/>
            </a:prstGeom>
            <a:noFill/>
            <a:ln w="19050">
              <a:solidFill>
                <a:schemeClr val="tx1"/>
              </a:solidFill>
              <a:round/>
              <a:headEnd/>
              <a:tailEnd/>
            </a:ln>
            <a:effectLst/>
          </p:spPr>
          <p:txBody>
            <a:bodyPr wrap="none" anchor="ctr"/>
            <a:lstStyle/>
            <a:p>
              <a:endParaRPr lang="en-US"/>
            </a:p>
          </p:txBody>
        </p:sp>
        <p:sp>
          <p:nvSpPr>
            <p:cNvPr id="1414176" name="Line 32"/>
            <p:cNvSpPr>
              <a:spLocks noChangeShapeType="1"/>
            </p:cNvSpPr>
            <p:nvPr/>
          </p:nvSpPr>
          <p:spPr bwMode="auto">
            <a:xfrm>
              <a:off x="3954" y="1414"/>
              <a:ext cx="132" cy="7"/>
            </a:xfrm>
            <a:prstGeom prst="line">
              <a:avLst/>
            </a:prstGeom>
            <a:noFill/>
            <a:ln w="19050">
              <a:solidFill>
                <a:schemeClr val="tx1"/>
              </a:solidFill>
              <a:round/>
              <a:headEnd/>
              <a:tailEnd/>
            </a:ln>
            <a:effectLst/>
          </p:spPr>
          <p:txBody>
            <a:bodyPr wrap="none" anchor="ctr"/>
            <a:lstStyle/>
            <a:p>
              <a:endParaRPr lang="en-US"/>
            </a:p>
          </p:txBody>
        </p:sp>
        <p:sp>
          <p:nvSpPr>
            <p:cNvPr id="1414177" name="Line 33"/>
            <p:cNvSpPr>
              <a:spLocks noChangeShapeType="1"/>
            </p:cNvSpPr>
            <p:nvPr/>
          </p:nvSpPr>
          <p:spPr bwMode="auto">
            <a:xfrm rot="20991552" flipV="1">
              <a:off x="3849" y="1095"/>
              <a:ext cx="28" cy="290"/>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78" name="Line 34"/>
            <p:cNvSpPr>
              <a:spLocks noChangeShapeType="1"/>
            </p:cNvSpPr>
            <p:nvPr/>
          </p:nvSpPr>
          <p:spPr bwMode="auto">
            <a:xfrm flipV="1">
              <a:off x="3905" y="951"/>
              <a:ext cx="55" cy="359"/>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79" name="Line 35"/>
            <p:cNvSpPr>
              <a:spLocks noChangeShapeType="1"/>
            </p:cNvSpPr>
            <p:nvPr/>
          </p:nvSpPr>
          <p:spPr bwMode="auto">
            <a:xfrm flipV="1">
              <a:off x="3912" y="1239"/>
              <a:ext cx="96" cy="159"/>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80" name="Line 36"/>
            <p:cNvSpPr>
              <a:spLocks noChangeShapeType="1"/>
            </p:cNvSpPr>
            <p:nvPr/>
          </p:nvSpPr>
          <p:spPr bwMode="auto">
            <a:xfrm flipV="1">
              <a:off x="3877" y="1095"/>
              <a:ext cx="35" cy="268"/>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81" name="Line 37"/>
            <p:cNvSpPr>
              <a:spLocks noChangeShapeType="1"/>
            </p:cNvSpPr>
            <p:nvPr/>
          </p:nvSpPr>
          <p:spPr bwMode="auto">
            <a:xfrm flipV="1">
              <a:off x="3901" y="921"/>
              <a:ext cx="155" cy="477"/>
            </a:xfrm>
            <a:prstGeom prst="line">
              <a:avLst/>
            </a:prstGeom>
            <a:noFill/>
            <a:ln w="25400">
              <a:solidFill>
                <a:schemeClr val="tx1"/>
              </a:solidFill>
              <a:round/>
              <a:headEnd/>
              <a:tailEnd type="triangle" w="med" len="med"/>
            </a:ln>
            <a:effectLst/>
          </p:spPr>
          <p:txBody>
            <a:bodyPr wrap="none" anchor="ctr"/>
            <a:lstStyle/>
            <a:p>
              <a:endParaRPr lang="en-US"/>
            </a:p>
          </p:txBody>
        </p:sp>
        <p:grpSp>
          <p:nvGrpSpPr>
            <p:cNvPr id="4" name="Group 38"/>
            <p:cNvGrpSpPr>
              <a:grpSpLocks/>
            </p:cNvGrpSpPr>
            <p:nvPr/>
          </p:nvGrpSpPr>
          <p:grpSpPr bwMode="auto">
            <a:xfrm rot="-1546555">
              <a:off x="2250" y="1664"/>
              <a:ext cx="444" cy="122"/>
              <a:chOff x="2291" y="2513"/>
              <a:chExt cx="1199" cy="188"/>
            </a:xfrm>
          </p:grpSpPr>
          <p:sp>
            <p:nvSpPr>
              <p:cNvPr id="1414183" name="Freeform 39"/>
              <p:cNvSpPr>
                <a:spLocks/>
              </p:cNvSpPr>
              <p:nvPr/>
            </p:nvSpPr>
            <p:spPr bwMode="auto">
              <a:xfrm>
                <a:off x="2291"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4" name="Freeform 40"/>
              <p:cNvSpPr>
                <a:spLocks/>
              </p:cNvSpPr>
              <p:nvPr/>
            </p:nvSpPr>
            <p:spPr bwMode="auto">
              <a:xfrm>
                <a:off x="2513" y="2515"/>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5" name="Freeform 41"/>
              <p:cNvSpPr>
                <a:spLocks/>
              </p:cNvSpPr>
              <p:nvPr/>
            </p:nvSpPr>
            <p:spPr bwMode="auto">
              <a:xfrm>
                <a:off x="2737"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6" name="Freeform 42"/>
              <p:cNvSpPr>
                <a:spLocks/>
              </p:cNvSpPr>
              <p:nvPr/>
            </p:nvSpPr>
            <p:spPr bwMode="auto">
              <a:xfrm>
                <a:off x="2957" y="2517"/>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7" name="Freeform 43"/>
              <p:cNvSpPr>
                <a:spLocks/>
              </p:cNvSpPr>
              <p:nvPr/>
            </p:nvSpPr>
            <p:spPr bwMode="auto">
              <a:xfrm>
                <a:off x="3173" y="252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grpSp>
        <p:graphicFrame>
          <p:nvGraphicFramePr>
            <p:cNvPr id="1414188" name="Object 44"/>
            <p:cNvGraphicFramePr>
              <a:graphicFrameLocks noChangeAspect="1"/>
            </p:cNvGraphicFramePr>
            <p:nvPr/>
          </p:nvGraphicFramePr>
          <p:xfrm>
            <a:off x="3014" y="1439"/>
            <a:ext cx="103" cy="154"/>
          </p:xfrm>
          <a:graphic>
            <a:graphicData uri="http://schemas.openxmlformats.org/presentationml/2006/ole">
              <mc:AlternateContent xmlns:mc="http://schemas.openxmlformats.org/markup-compatibility/2006">
                <mc:Choice xmlns:v="urn:schemas-microsoft-com:vml" Requires="v">
                  <p:oleObj spid="_x0000_s601382" name="Equation" r:id="rId12" imgW="126720" imgH="190440" progId="">
                    <p:embed/>
                  </p:oleObj>
                </mc:Choice>
                <mc:Fallback>
                  <p:oleObj name="Equation" r:id="rId12" imgW="126720" imgH="190440" progId="">
                    <p:embed/>
                    <p:pic>
                      <p:nvPicPr>
                        <p:cNvPr id="0"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14" y="1439"/>
                          <a:ext cx="103" cy="1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14189" name="Line 45"/>
            <p:cNvSpPr>
              <a:spLocks noChangeShapeType="1"/>
            </p:cNvSpPr>
            <p:nvPr/>
          </p:nvSpPr>
          <p:spPr bwMode="auto">
            <a:xfrm flipV="1">
              <a:off x="3543" y="1408"/>
              <a:ext cx="342" cy="180"/>
            </a:xfrm>
            <a:prstGeom prst="line">
              <a:avLst/>
            </a:prstGeom>
            <a:noFill/>
            <a:ln w="25400">
              <a:solidFill>
                <a:schemeClr val="tx1"/>
              </a:solidFill>
              <a:round/>
              <a:headEnd/>
              <a:tailEnd/>
            </a:ln>
            <a:effectLst/>
          </p:spPr>
          <p:txBody>
            <a:bodyPr anchor="ctr"/>
            <a:lstStyle/>
            <a:p>
              <a:endParaRPr lang="en-US"/>
            </a:p>
          </p:txBody>
        </p:sp>
        <p:graphicFrame>
          <p:nvGraphicFramePr>
            <p:cNvPr id="1414190" name="Object 46"/>
            <p:cNvGraphicFramePr>
              <a:graphicFrameLocks noChangeAspect="1"/>
            </p:cNvGraphicFramePr>
            <p:nvPr/>
          </p:nvGraphicFramePr>
          <p:xfrm>
            <a:off x="2784" y="1785"/>
            <a:ext cx="572" cy="262"/>
          </p:xfrm>
          <a:graphic>
            <a:graphicData uri="http://schemas.openxmlformats.org/presentationml/2006/ole">
              <mc:AlternateContent xmlns:mc="http://schemas.openxmlformats.org/markup-compatibility/2006">
                <mc:Choice xmlns:v="urn:schemas-microsoft-com:vml" Requires="v">
                  <p:oleObj spid="_x0000_s601383" name="Equation" r:id="rId14" imgW="444240" imgH="203040" progId="Equation.3">
                    <p:embed/>
                  </p:oleObj>
                </mc:Choice>
                <mc:Fallback>
                  <p:oleObj name="Equation" r:id="rId14" imgW="444240" imgH="203040" progId="Equation.3">
                    <p:embed/>
                    <p:pic>
                      <p:nvPicPr>
                        <p:cNvPr id="0"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84" y="1785"/>
                          <a:ext cx="572" cy="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 name="Group 47"/>
            <p:cNvGrpSpPr>
              <a:grpSpLocks/>
            </p:cNvGrpSpPr>
            <p:nvPr/>
          </p:nvGrpSpPr>
          <p:grpSpPr bwMode="auto">
            <a:xfrm rot="1595871">
              <a:off x="3531" y="1650"/>
              <a:ext cx="444" cy="122"/>
              <a:chOff x="2291" y="2513"/>
              <a:chExt cx="1199" cy="188"/>
            </a:xfrm>
          </p:grpSpPr>
          <p:sp>
            <p:nvSpPr>
              <p:cNvPr id="1414192" name="Freeform 48"/>
              <p:cNvSpPr>
                <a:spLocks/>
              </p:cNvSpPr>
              <p:nvPr/>
            </p:nvSpPr>
            <p:spPr bwMode="auto">
              <a:xfrm>
                <a:off x="2291"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3" name="Freeform 49"/>
              <p:cNvSpPr>
                <a:spLocks/>
              </p:cNvSpPr>
              <p:nvPr/>
            </p:nvSpPr>
            <p:spPr bwMode="auto">
              <a:xfrm>
                <a:off x="2513" y="2515"/>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4" name="Freeform 50"/>
              <p:cNvSpPr>
                <a:spLocks/>
              </p:cNvSpPr>
              <p:nvPr/>
            </p:nvSpPr>
            <p:spPr bwMode="auto">
              <a:xfrm>
                <a:off x="2737"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5" name="Freeform 51"/>
              <p:cNvSpPr>
                <a:spLocks/>
              </p:cNvSpPr>
              <p:nvPr/>
            </p:nvSpPr>
            <p:spPr bwMode="auto">
              <a:xfrm>
                <a:off x="2957" y="2517"/>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6" name="Freeform 52"/>
              <p:cNvSpPr>
                <a:spLocks/>
              </p:cNvSpPr>
              <p:nvPr/>
            </p:nvSpPr>
            <p:spPr bwMode="auto">
              <a:xfrm>
                <a:off x="3173" y="252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grpSp>
        <p:sp>
          <p:nvSpPr>
            <p:cNvPr id="1414197" name="Line 53"/>
            <p:cNvSpPr>
              <a:spLocks noChangeShapeType="1"/>
            </p:cNvSpPr>
            <p:nvPr/>
          </p:nvSpPr>
          <p:spPr bwMode="auto">
            <a:xfrm>
              <a:off x="3936" y="1833"/>
              <a:ext cx="336" cy="240"/>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98" name="Line 54"/>
            <p:cNvSpPr>
              <a:spLocks noChangeShapeType="1"/>
            </p:cNvSpPr>
            <p:nvPr/>
          </p:nvSpPr>
          <p:spPr bwMode="auto">
            <a:xfrm rot="-608448">
              <a:off x="3935" y="1758"/>
              <a:ext cx="240" cy="137"/>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99" name="Line 55"/>
            <p:cNvSpPr>
              <a:spLocks noChangeShapeType="1"/>
            </p:cNvSpPr>
            <p:nvPr/>
          </p:nvSpPr>
          <p:spPr bwMode="auto">
            <a:xfrm rot="-608448">
              <a:off x="3943" y="1786"/>
              <a:ext cx="284" cy="234"/>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200" name="Line 56"/>
            <p:cNvSpPr>
              <a:spLocks noChangeShapeType="1"/>
            </p:cNvSpPr>
            <p:nvPr/>
          </p:nvSpPr>
          <p:spPr bwMode="auto">
            <a:xfrm rot="-608448">
              <a:off x="3932" y="1845"/>
              <a:ext cx="99" cy="183"/>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201" name="Line 57"/>
            <p:cNvSpPr>
              <a:spLocks noChangeShapeType="1"/>
            </p:cNvSpPr>
            <p:nvPr/>
          </p:nvSpPr>
          <p:spPr bwMode="auto">
            <a:xfrm>
              <a:off x="3948" y="1778"/>
              <a:ext cx="132" cy="7"/>
            </a:xfrm>
            <a:prstGeom prst="line">
              <a:avLst/>
            </a:prstGeom>
            <a:noFill/>
            <a:ln w="19050">
              <a:solidFill>
                <a:schemeClr val="tx1"/>
              </a:solidFill>
              <a:round/>
              <a:headEnd/>
              <a:tailEnd/>
            </a:ln>
            <a:effectLst/>
          </p:spPr>
          <p:txBody>
            <a:bodyPr wrap="none" anchor="ctr"/>
            <a:lstStyle/>
            <a:p>
              <a:endParaRPr lang="en-US"/>
            </a:p>
          </p:txBody>
        </p:sp>
        <p:sp>
          <p:nvSpPr>
            <p:cNvPr id="1414202" name="Line 58"/>
            <p:cNvSpPr>
              <a:spLocks noChangeShapeType="1"/>
            </p:cNvSpPr>
            <p:nvPr/>
          </p:nvSpPr>
          <p:spPr bwMode="auto">
            <a:xfrm>
              <a:off x="3936" y="1833"/>
              <a:ext cx="102" cy="96"/>
            </a:xfrm>
            <a:prstGeom prst="line">
              <a:avLst/>
            </a:prstGeom>
            <a:noFill/>
            <a:ln w="19050">
              <a:solidFill>
                <a:schemeClr val="tx1"/>
              </a:solidFill>
              <a:round/>
              <a:headEnd/>
              <a:tailEnd/>
            </a:ln>
            <a:effectLst/>
          </p:spPr>
          <p:txBody>
            <a:bodyPr wrap="none" anchor="ctr"/>
            <a:lstStyle/>
            <a:p>
              <a:endParaRPr lang="en-US"/>
            </a:p>
          </p:txBody>
        </p:sp>
        <p:graphicFrame>
          <p:nvGraphicFramePr>
            <p:cNvPr id="1414203" name="Object 59"/>
            <p:cNvGraphicFramePr>
              <a:graphicFrameLocks noChangeAspect="1"/>
            </p:cNvGraphicFramePr>
            <p:nvPr/>
          </p:nvGraphicFramePr>
          <p:xfrm>
            <a:off x="4080" y="816"/>
            <a:ext cx="538" cy="320"/>
          </p:xfrm>
          <a:graphic>
            <a:graphicData uri="http://schemas.openxmlformats.org/presentationml/2006/ole">
              <mc:AlternateContent xmlns:mc="http://schemas.openxmlformats.org/markup-compatibility/2006">
                <mc:Choice xmlns:v="urn:schemas-microsoft-com:vml" Requires="v">
                  <p:oleObj spid="_x0000_s601384" name="Equation" r:id="rId16" imgW="469800" imgH="279360" progId="Equation.3">
                    <p:embed/>
                  </p:oleObj>
                </mc:Choice>
                <mc:Fallback>
                  <p:oleObj name="Equation" r:id="rId16" imgW="469800" imgH="279360" progId="Equation.3">
                    <p:embed/>
                    <p:pic>
                      <p:nvPicPr>
                        <p:cNvPr id="0" name="Picture 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80" y="816"/>
                          <a:ext cx="538" cy="3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14204" name="Text Box 60"/>
            <p:cNvSpPr txBox="1">
              <a:spLocks noChangeArrowheads="1"/>
            </p:cNvSpPr>
            <p:nvPr/>
          </p:nvSpPr>
          <p:spPr bwMode="auto">
            <a:xfrm>
              <a:off x="4272" y="1824"/>
              <a:ext cx="233" cy="288"/>
            </a:xfrm>
            <a:prstGeom prst="rect">
              <a:avLst/>
            </a:prstGeom>
            <a:noFill/>
            <a:ln w="9525">
              <a:noFill/>
              <a:miter lim="800000"/>
              <a:headEnd/>
              <a:tailEnd/>
            </a:ln>
            <a:effectLst/>
          </p:spPr>
          <p:txBody>
            <a:bodyPr wrap="none">
              <a:spAutoFit/>
            </a:bodyPr>
            <a:lstStyle/>
            <a:p>
              <a:r>
                <a:rPr lang="en-US" i="1">
                  <a:solidFill>
                    <a:schemeClr val="tx1"/>
                  </a:solidFill>
                </a:rPr>
                <a:t>X</a:t>
              </a:r>
            </a:p>
          </p:txBody>
        </p:sp>
        <p:sp>
          <p:nvSpPr>
            <p:cNvPr id="1414205" name="Text Box 61"/>
            <p:cNvSpPr txBox="1">
              <a:spLocks noChangeArrowheads="1"/>
            </p:cNvSpPr>
            <p:nvPr/>
          </p:nvSpPr>
          <p:spPr bwMode="auto">
            <a:xfrm>
              <a:off x="1520" y="969"/>
              <a:ext cx="425" cy="231"/>
            </a:xfrm>
            <a:prstGeom prst="rect">
              <a:avLst/>
            </a:prstGeom>
            <a:noFill/>
            <a:ln w="9525">
              <a:noFill/>
              <a:miter lim="800000"/>
              <a:headEnd/>
              <a:tailEnd/>
            </a:ln>
            <a:effectLst/>
          </p:spPr>
          <p:txBody>
            <a:bodyPr wrap="none">
              <a:spAutoFit/>
            </a:bodyPr>
            <a:lstStyle/>
            <a:p>
              <a:r>
                <a:rPr lang="en-US" sz="1800" dirty="0">
                  <a:solidFill>
                    <a:schemeClr val="tx1"/>
                  </a:solidFill>
                  <a:latin typeface="Comic Sans MS" pitchFamily="66" charset="0"/>
                </a:rPr>
                <a:t>q(x</a:t>
              </a:r>
              <a:r>
                <a:rPr lang="en-US" sz="1800" baseline="-18000" dirty="0">
                  <a:solidFill>
                    <a:schemeClr val="tx1"/>
                  </a:solidFill>
                  <a:latin typeface="Comic Sans MS" pitchFamily="66" charset="0"/>
                </a:rPr>
                <a:t>1</a:t>
              </a:r>
              <a:r>
                <a:rPr lang="en-US" sz="1800" dirty="0">
                  <a:solidFill>
                    <a:schemeClr val="tx1"/>
                  </a:solidFill>
                  <a:latin typeface="Comic Sans MS" pitchFamily="66" charset="0"/>
                </a:rPr>
                <a:t>)</a:t>
              </a:r>
            </a:p>
          </p:txBody>
        </p:sp>
        <p:sp>
          <p:nvSpPr>
            <p:cNvPr id="1414206" name="Text Box 62"/>
            <p:cNvSpPr txBox="1">
              <a:spLocks noChangeArrowheads="1"/>
            </p:cNvSpPr>
            <p:nvPr/>
          </p:nvSpPr>
          <p:spPr bwMode="auto">
            <a:xfrm>
              <a:off x="1502" y="1929"/>
              <a:ext cx="442" cy="231"/>
            </a:xfrm>
            <a:prstGeom prst="rect">
              <a:avLst/>
            </a:prstGeom>
            <a:noFill/>
            <a:ln w="9525">
              <a:noFill/>
              <a:miter lim="800000"/>
              <a:headEnd/>
              <a:tailEnd/>
            </a:ln>
            <a:effectLst/>
          </p:spPr>
          <p:txBody>
            <a:bodyPr wrap="none">
              <a:spAutoFit/>
            </a:bodyPr>
            <a:lstStyle/>
            <a:p>
              <a:r>
                <a:rPr lang="en-US" sz="1800" dirty="0">
                  <a:solidFill>
                    <a:schemeClr val="tx1"/>
                  </a:solidFill>
                  <a:latin typeface="Comic Sans MS" pitchFamily="66" charset="0"/>
                </a:rPr>
                <a:t>g(x</a:t>
              </a:r>
              <a:r>
                <a:rPr lang="en-US" sz="1800" baseline="-18000" dirty="0">
                  <a:solidFill>
                    <a:schemeClr val="tx1"/>
                  </a:solidFill>
                  <a:latin typeface="Comic Sans MS" pitchFamily="66" charset="0"/>
                </a:rPr>
                <a:t>2</a:t>
              </a:r>
              <a:r>
                <a:rPr lang="en-US" sz="1800" dirty="0">
                  <a:solidFill>
                    <a:schemeClr val="tx1"/>
                  </a:solidFill>
                  <a:latin typeface="Comic Sans MS" pitchFamily="66" charset="0"/>
                </a:rPr>
                <a:t>)</a:t>
              </a:r>
            </a:p>
          </p:txBody>
        </p:sp>
      </p:grpSp>
      <p:sp>
        <p:nvSpPr>
          <p:cNvPr id="1414207" name="Line 63"/>
          <p:cNvSpPr>
            <a:spLocks noChangeShapeType="1"/>
          </p:cNvSpPr>
          <p:nvPr/>
        </p:nvSpPr>
        <p:spPr bwMode="auto">
          <a:xfrm>
            <a:off x="3048000" y="4594225"/>
            <a:ext cx="2209800" cy="0"/>
          </a:xfrm>
          <a:prstGeom prst="line">
            <a:avLst/>
          </a:prstGeom>
          <a:noFill/>
          <a:ln w="38100">
            <a:solidFill>
              <a:srgbClr val="FF85FF"/>
            </a:solidFill>
            <a:round/>
            <a:headEnd/>
            <a:tailEnd/>
          </a:ln>
          <a:effectLst/>
        </p:spPr>
        <p:txBody>
          <a:bodyPr/>
          <a:lstStyle/>
          <a:p>
            <a:endParaRPr lang="en-US"/>
          </a:p>
        </p:txBody>
      </p:sp>
      <p:sp>
        <p:nvSpPr>
          <p:cNvPr id="1414208" name="Rectangle 64"/>
          <p:cNvSpPr>
            <a:spLocks noGrp="1" noChangeArrowheads="1"/>
          </p:cNvSpPr>
          <p:nvPr>
            <p:ph type="title"/>
          </p:nvPr>
        </p:nvSpPr>
        <p:spPr>
          <a:xfrm>
            <a:off x="457200" y="76200"/>
            <a:ext cx="8229600" cy="1143000"/>
          </a:xfrm>
          <a:noFill/>
        </p:spPr>
        <p:txBody>
          <a:bodyPr>
            <a:normAutofit fontScale="90000"/>
          </a:bodyPr>
          <a:lstStyle/>
          <a:p>
            <a:r>
              <a:rPr lang="en-US" sz="4200" dirty="0"/>
              <a:t>Predictive </a:t>
            </a:r>
            <a:r>
              <a:rPr lang="en-US" sz="4200" dirty="0" smtClean="0"/>
              <a:t>power </a:t>
            </a:r>
            <a:r>
              <a:rPr lang="en-US" sz="4200" dirty="0"/>
              <a:t>of </a:t>
            </a:r>
            <a:r>
              <a:rPr lang="en-US" sz="4200" dirty="0" smtClean="0"/>
              <a:t>perturbative QCD</a:t>
            </a:r>
            <a:endParaRPr lang="en-US" sz="4200" dirty="0"/>
          </a:p>
        </p:txBody>
      </p:sp>
      <p:sp>
        <p:nvSpPr>
          <p:cNvPr id="1414209" name="Rectangle 65"/>
          <p:cNvSpPr>
            <a:spLocks noChangeArrowheads="1"/>
          </p:cNvSpPr>
          <p:nvPr/>
        </p:nvSpPr>
        <p:spPr bwMode="auto">
          <a:xfrm>
            <a:off x="304800" y="4649788"/>
            <a:ext cx="8458200" cy="1979612"/>
          </a:xfrm>
          <a:prstGeom prst="rect">
            <a:avLst/>
          </a:prstGeom>
          <a:noFill/>
          <a:ln w="12700">
            <a:noFill/>
            <a:miter lim="800000"/>
            <a:headEnd/>
            <a:tailEnd/>
          </a:ln>
          <a:effectLst/>
        </p:spPr>
        <p:txBody>
          <a:bodyPr lIns="90488" tIns="44450" rIns="90488" bIns="44450"/>
          <a:lstStyle/>
          <a:p>
            <a:pPr marL="342900" indent="-342900" algn="l">
              <a:spcBef>
                <a:spcPct val="20000"/>
              </a:spcBef>
            </a:pPr>
            <a:r>
              <a:rPr lang="en-US" sz="2000" dirty="0" smtClean="0">
                <a:solidFill>
                  <a:srgbClr val="FFFFCC"/>
                </a:solidFill>
              </a:rPr>
              <a:t>High-energy processes </a:t>
            </a:r>
            <a:r>
              <a:rPr lang="en-US" sz="2000" dirty="0">
                <a:solidFill>
                  <a:srgbClr val="FFFFCC"/>
                </a:solidFill>
              </a:rPr>
              <a:t>have predictable rates given:</a:t>
            </a:r>
          </a:p>
          <a:p>
            <a:pPr marL="1143000" lvl="2" indent="-228600">
              <a:spcBef>
                <a:spcPct val="20000"/>
              </a:spcBef>
              <a:buClr>
                <a:srgbClr val="500093"/>
              </a:buClr>
              <a:buFontTx/>
              <a:buChar char="–"/>
            </a:pPr>
            <a:r>
              <a:rPr lang="en-US" sz="2000" dirty="0" smtClean="0">
                <a:solidFill>
                  <a:srgbClr val="00FF00"/>
                </a:solidFill>
              </a:rPr>
              <a:t>Partonic hard scattering rates (calculable in </a:t>
            </a:r>
            <a:r>
              <a:rPr lang="en-US" sz="2000" dirty="0" err="1" smtClean="0">
                <a:solidFill>
                  <a:srgbClr val="00FF00"/>
                </a:solidFill>
              </a:rPr>
              <a:t>pQCD</a:t>
            </a:r>
            <a:r>
              <a:rPr lang="en-US" sz="2000" dirty="0" smtClean="0">
                <a:solidFill>
                  <a:srgbClr val="00FF00"/>
                </a:solidFill>
              </a:rPr>
              <a:t>)</a:t>
            </a:r>
          </a:p>
          <a:p>
            <a:pPr marL="1143000" lvl="2" indent="-228600" algn="l">
              <a:spcBef>
                <a:spcPct val="20000"/>
              </a:spcBef>
              <a:buClr>
                <a:srgbClr val="500093"/>
              </a:buClr>
              <a:buFontTx/>
              <a:buChar char="–"/>
            </a:pPr>
            <a:r>
              <a:rPr lang="en-US" sz="2000" dirty="0" smtClean="0">
                <a:solidFill>
                  <a:srgbClr val="FF85FF"/>
                </a:solidFill>
              </a:rPr>
              <a:t>Parton </a:t>
            </a:r>
            <a:r>
              <a:rPr lang="en-US" sz="2000" dirty="0">
                <a:solidFill>
                  <a:srgbClr val="FF85FF"/>
                </a:solidFill>
              </a:rPr>
              <a:t>distribution functions (need experimental</a:t>
            </a:r>
            <a:r>
              <a:rPr lang="en-US" sz="2000" b="1" dirty="0">
                <a:solidFill>
                  <a:srgbClr val="FF85FF"/>
                </a:solidFill>
              </a:rPr>
              <a:t> </a:t>
            </a:r>
            <a:r>
              <a:rPr lang="en-US" sz="2000" dirty="0">
                <a:solidFill>
                  <a:srgbClr val="FF85FF"/>
                </a:solidFill>
              </a:rPr>
              <a:t>input)</a:t>
            </a:r>
          </a:p>
          <a:p>
            <a:pPr marL="1143000" lvl="2" indent="-228600" algn="l">
              <a:spcBef>
                <a:spcPct val="20000"/>
              </a:spcBef>
              <a:buClr>
                <a:srgbClr val="500093"/>
              </a:buClr>
              <a:buFontTx/>
              <a:buChar char="–"/>
            </a:pPr>
            <a:r>
              <a:rPr lang="en-US" sz="2000" dirty="0" smtClean="0">
                <a:solidFill>
                  <a:srgbClr val="00FFCC"/>
                </a:solidFill>
              </a:rPr>
              <a:t>Fragmentation </a:t>
            </a:r>
            <a:r>
              <a:rPr lang="en-US" sz="2000" dirty="0">
                <a:solidFill>
                  <a:srgbClr val="00FFCC"/>
                </a:solidFill>
              </a:rPr>
              <a:t>functions (need experimental input)</a:t>
            </a:r>
          </a:p>
        </p:txBody>
      </p:sp>
      <p:grpSp>
        <p:nvGrpSpPr>
          <p:cNvPr id="79" name="Group 78"/>
          <p:cNvGrpSpPr/>
          <p:nvPr/>
        </p:nvGrpSpPr>
        <p:grpSpPr>
          <a:xfrm>
            <a:off x="7151715" y="5257800"/>
            <a:ext cx="1996438" cy="971729"/>
            <a:chOff x="7193280" y="5227320"/>
            <a:chExt cx="1996438" cy="1200329"/>
          </a:xfrm>
        </p:grpSpPr>
        <p:sp>
          <p:nvSpPr>
            <p:cNvPr id="1414211" name="Rectangle 67"/>
            <p:cNvSpPr>
              <a:spLocks noChangeArrowheads="1"/>
            </p:cNvSpPr>
            <p:nvPr/>
          </p:nvSpPr>
          <p:spPr bwMode="auto">
            <a:xfrm>
              <a:off x="7513320" y="5227320"/>
              <a:ext cx="1676398" cy="1200329"/>
            </a:xfrm>
            <a:prstGeom prst="rect">
              <a:avLst/>
            </a:prstGeom>
            <a:noFill/>
            <a:ln w="12700">
              <a:noFill/>
              <a:miter lim="800000"/>
              <a:headEnd/>
              <a:tailEnd/>
            </a:ln>
            <a:effectLst/>
          </p:spPr>
          <p:txBody>
            <a:bodyPr wrap="square">
              <a:spAutoFit/>
            </a:bodyPr>
            <a:lstStyle/>
            <a:p>
              <a:pPr eaLnBrk="1" hangingPunct="1"/>
              <a:r>
                <a:rPr lang="en-US" dirty="0" smtClean="0">
                  <a:solidFill>
                    <a:schemeClr val="bg1"/>
                  </a:solidFill>
                  <a:effectLst>
                    <a:outerShdw blurRad="38100" dist="38100" dir="2700000" algn="tl">
                      <a:srgbClr val="000000"/>
                    </a:outerShdw>
                  </a:effectLst>
                  <a:latin typeface="Arial Rounded MT Bold" pitchFamily="34" charset="0"/>
                </a:rPr>
                <a:t>Universal non-</a:t>
              </a:r>
              <a:r>
                <a:rPr lang="en-US" dirty="0" err="1" smtClean="0">
                  <a:solidFill>
                    <a:schemeClr val="bg1"/>
                  </a:solidFill>
                  <a:effectLst>
                    <a:outerShdw blurRad="38100" dist="38100" dir="2700000" algn="tl">
                      <a:srgbClr val="000000"/>
                    </a:outerShdw>
                  </a:effectLst>
                  <a:latin typeface="Arial Rounded MT Bold" pitchFamily="34" charset="0"/>
                </a:rPr>
                <a:t>perturbative</a:t>
              </a:r>
              <a:r>
                <a:rPr lang="en-US" dirty="0" smtClean="0">
                  <a:solidFill>
                    <a:schemeClr val="bg1"/>
                  </a:solidFill>
                  <a:effectLst>
                    <a:outerShdw blurRad="38100" dist="38100" dir="2700000" algn="tl">
                      <a:srgbClr val="000000"/>
                    </a:outerShdw>
                  </a:effectLst>
                  <a:latin typeface="Arial Rounded MT Bold" pitchFamily="34" charset="0"/>
                </a:rPr>
                <a:t> factors</a:t>
              </a:r>
              <a:endParaRPr lang="en-US" dirty="0">
                <a:solidFill>
                  <a:schemeClr val="bg1"/>
                </a:solidFill>
                <a:effectLst>
                  <a:outerShdw blurRad="38100" dist="38100" dir="2700000" algn="tl">
                    <a:srgbClr val="000000"/>
                  </a:outerShdw>
                </a:effectLst>
                <a:latin typeface="Arial Rounded MT Bold" pitchFamily="34" charset="0"/>
              </a:endParaRPr>
            </a:p>
          </p:txBody>
        </p:sp>
        <p:sp>
          <p:nvSpPr>
            <p:cNvPr id="1414212" name="AutoShape 68"/>
            <p:cNvSpPr>
              <a:spLocks/>
            </p:cNvSpPr>
            <p:nvPr/>
          </p:nvSpPr>
          <p:spPr bwMode="auto">
            <a:xfrm>
              <a:off x="7193280" y="5334000"/>
              <a:ext cx="381000" cy="970009"/>
            </a:xfrm>
            <a:prstGeom prst="rightBrace">
              <a:avLst>
                <a:gd name="adj1" fmla="val 31667"/>
                <a:gd name="adj2" fmla="val 50000"/>
              </a:avLst>
            </a:prstGeom>
            <a:noFill/>
            <a:ln w="57150">
              <a:solidFill>
                <a:schemeClr val="bg1"/>
              </a:solidFill>
              <a:round/>
              <a:headEnd/>
              <a:tailEnd/>
            </a:ln>
            <a:effectLst/>
          </p:spPr>
          <p:txBody>
            <a:bodyPr wrap="none" anchor="ctr"/>
            <a:lstStyle/>
            <a:p>
              <a:endParaRPr lang="it-IT" sz="3200" b="1">
                <a:solidFill>
                  <a:srgbClr val="500093"/>
                </a:solidFill>
                <a:latin typeface="Symbol" pitchFamily="18" charset="2"/>
              </a:endParaRPr>
            </a:p>
          </p:txBody>
        </p:sp>
      </p:grpSp>
      <p:graphicFrame>
        <p:nvGraphicFramePr>
          <p:cNvPr id="1414213" name="Object 69"/>
          <p:cNvGraphicFramePr>
            <a:graphicFrameLocks noChangeAspect="1"/>
          </p:cNvGraphicFramePr>
          <p:nvPr/>
        </p:nvGraphicFramePr>
        <p:xfrm>
          <a:off x="304800" y="3859213"/>
          <a:ext cx="8486775" cy="746125"/>
        </p:xfrm>
        <a:graphic>
          <a:graphicData uri="http://schemas.openxmlformats.org/presentationml/2006/ole">
            <mc:AlternateContent xmlns:mc="http://schemas.openxmlformats.org/markup-compatibility/2006">
              <mc:Choice xmlns:v="urn:schemas-microsoft-com:vml" Requires="v">
                <p:oleObj spid="_x0000_s601385" name="Equation" r:id="rId18" imgW="3174840" imgH="279360" progId="Equation.3">
                  <p:embed/>
                </p:oleObj>
              </mc:Choice>
              <mc:Fallback>
                <p:oleObj name="Equation" r:id="rId18" imgW="3174840" imgH="279360" progId="Equation.3">
                  <p:embed/>
                  <p:pic>
                    <p:nvPicPr>
                      <p:cNvPr id="0" name="Picture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04800" y="3859213"/>
                        <a:ext cx="8486775" cy="746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14214" name="Line 70"/>
          <p:cNvSpPr>
            <a:spLocks noChangeShapeType="1"/>
          </p:cNvSpPr>
          <p:nvPr/>
        </p:nvSpPr>
        <p:spPr bwMode="auto">
          <a:xfrm>
            <a:off x="5638800" y="4594225"/>
            <a:ext cx="1524000" cy="0"/>
          </a:xfrm>
          <a:prstGeom prst="line">
            <a:avLst/>
          </a:prstGeom>
          <a:noFill/>
          <a:ln w="38100">
            <a:solidFill>
              <a:srgbClr val="00FF00"/>
            </a:solidFill>
            <a:round/>
            <a:headEnd/>
            <a:tailEnd/>
          </a:ln>
          <a:effectLst/>
        </p:spPr>
        <p:txBody>
          <a:bodyPr/>
          <a:lstStyle/>
          <a:p>
            <a:endParaRPr lang="en-US"/>
          </a:p>
        </p:txBody>
      </p:sp>
      <p:sp>
        <p:nvSpPr>
          <p:cNvPr id="1414215" name="Line 71"/>
          <p:cNvSpPr>
            <a:spLocks noChangeShapeType="1"/>
          </p:cNvSpPr>
          <p:nvPr/>
        </p:nvSpPr>
        <p:spPr bwMode="auto">
          <a:xfrm flipV="1">
            <a:off x="7620000" y="4594225"/>
            <a:ext cx="1066800" cy="0"/>
          </a:xfrm>
          <a:prstGeom prst="line">
            <a:avLst/>
          </a:prstGeom>
          <a:noFill/>
          <a:ln w="38100">
            <a:solidFill>
              <a:srgbClr val="00FFCC"/>
            </a:solidFill>
            <a:round/>
            <a:headEnd/>
            <a:tailEnd/>
          </a:ln>
          <a:effectLst/>
        </p:spPr>
        <p:txBody>
          <a:bodyPr/>
          <a:lstStyle/>
          <a:p>
            <a:endParaRPr lang="en-US"/>
          </a:p>
        </p:txBody>
      </p:sp>
      <p:sp>
        <p:nvSpPr>
          <p:cNvPr id="1414216" name="Line 72"/>
          <p:cNvSpPr>
            <a:spLocks noChangeShapeType="1"/>
          </p:cNvSpPr>
          <p:nvPr/>
        </p:nvSpPr>
        <p:spPr bwMode="auto">
          <a:xfrm flipV="1">
            <a:off x="6477000" y="1890713"/>
            <a:ext cx="762000" cy="14287"/>
          </a:xfrm>
          <a:prstGeom prst="line">
            <a:avLst/>
          </a:prstGeom>
          <a:noFill/>
          <a:ln w="38100">
            <a:solidFill>
              <a:srgbClr val="00FFCC"/>
            </a:solidFill>
            <a:round/>
            <a:headEnd/>
            <a:tailEnd/>
          </a:ln>
          <a:effectLst/>
        </p:spPr>
        <p:txBody>
          <a:bodyPr/>
          <a:lstStyle/>
          <a:p>
            <a:endParaRPr lang="en-US"/>
          </a:p>
        </p:txBody>
      </p:sp>
      <p:sp>
        <p:nvSpPr>
          <p:cNvPr id="1414217" name="Line 73"/>
          <p:cNvSpPr>
            <a:spLocks noChangeShapeType="1"/>
          </p:cNvSpPr>
          <p:nvPr/>
        </p:nvSpPr>
        <p:spPr bwMode="auto">
          <a:xfrm flipV="1">
            <a:off x="4495800" y="3338513"/>
            <a:ext cx="762000" cy="14287"/>
          </a:xfrm>
          <a:prstGeom prst="line">
            <a:avLst/>
          </a:prstGeom>
          <a:noFill/>
          <a:ln w="38100">
            <a:solidFill>
              <a:srgbClr val="00FF00"/>
            </a:solidFill>
            <a:round/>
            <a:headEnd/>
            <a:tailEnd/>
          </a:ln>
          <a:effectLst/>
        </p:spPr>
        <p:txBody>
          <a:bodyPr/>
          <a:lstStyle/>
          <a:p>
            <a:endParaRPr lang="en-US"/>
          </a:p>
        </p:txBody>
      </p:sp>
      <p:sp>
        <p:nvSpPr>
          <p:cNvPr id="77" name="Line 63"/>
          <p:cNvSpPr>
            <a:spLocks noChangeShapeType="1"/>
          </p:cNvSpPr>
          <p:nvPr/>
        </p:nvSpPr>
        <p:spPr bwMode="auto">
          <a:xfrm>
            <a:off x="2438400" y="2209800"/>
            <a:ext cx="609600" cy="0"/>
          </a:xfrm>
          <a:prstGeom prst="line">
            <a:avLst/>
          </a:prstGeom>
          <a:noFill/>
          <a:ln w="38100">
            <a:solidFill>
              <a:srgbClr val="FF85FF"/>
            </a:solidFill>
            <a:round/>
            <a:headEnd/>
            <a:tailEnd/>
          </a:ln>
          <a:effectLst/>
        </p:spPr>
        <p:txBody>
          <a:bodyPr/>
          <a:lstStyle/>
          <a:p>
            <a:endParaRPr lang="en-US"/>
          </a:p>
        </p:txBody>
      </p:sp>
      <p:sp>
        <p:nvSpPr>
          <p:cNvPr id="78" name="Line 63"/>
          <p:cNvSpPr>
            <a:spLocks noChangeShapeType="1"/>
          </p:cNvSpPr>
          <p:nvPr/>
        </p:nvSpPr>
        <p:spPr bwMode="auto">
          <a:xfrm>
            <a:off x="2438400" y="3748548"/>
            <a:ext cx="609600" cy="0"/>
          </a:xfrm>
          <a:prstGeom prst="line">
            <a:avLst/>
          </a:prstGeom>
          <a:noFill/>
          <a:ln w="38100">
            <a:solidFill>
              <a:srgbClr val="FF85FF"/>
            </a:solidFill>
            <a:round/>
            <a:headEnd/>
            <a:tailEnd/>
          </a:ln>
          <a:effec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14209">
                                            <p:txEl>
                                              <p:pRg st="1" end="1"/>
                                            </p:txEl>
                                          </p:spTgt>
                                        </p:tgtEl>
                                        <p:attrNameLst>
                                          <p:attrName>style.visibility</p:attrName>
                                        </p:attrNameLst>
                                      </p:cBhvr>
                                      <p:to>
                                        <p:strVal val="visible"/>
                                      </p:to>
                                    </p:set>
                                    <p:animEffect transition="in" filter="checkerboard(across)">
                                      <p:cBhvr>
                                        <p:cTn id="7" dur="500"/>
                                        <p:tgtEl>
                                          <p:spTgt spid="1414209">
                                            <p:txEl>
                                              <p:pRg st="1" end="1"/>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14214"/>
                                        </p:tgtEl>
                                        <p:attrNameLst>
                                          <p:attrName>style.visibility</p:attrName>
                                        </p:attrNameLst>
                                      </p:cBhvr>
                                      <p:to>
                                        <p:strVal val="visible"/>
                                      </p:to>
                                    </p:set>
                                    <p:animEffect transition="in" filter="checkerboard(across)">
                                      <p:cBhvr>
                                        <p:cTn id="10" dur="500"/>
                                        <p:tgtEl>
                                          <p:spTgt spid="141421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414217"/>
                                        </p:tgtEl>
                                        <p:attrNameLst>
                                          <p:attrName>style.visibility</p:attrName>
                                        </p:attrNameLst>
                                      </p:cBhvr>
                                      <p:to>
                                        <p:strVal val="visible"/>
                                      </p:to>
                                    </p:set>
                                    <p:animEffect transition="in" filter="checkerboard(across)">
                                      <p:cBhvr>
                                        <p:cTn id="13" dur="500"/>
                                        <p:tgtEl>
                                          <p:spTgt spid="1414217"/>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414209">
                                            <p:txEl>
                                              <p:pRg st="2" end="2"/>
                                            </p:txEl>
                                          </p:spTgt>
                                        </p:tgtEl>
                                        <p:attrNameLst>
                                          <p:attrName>style.visibility</p:attrName>
                                        </p:attrNameLst>
                                      </p:cBhvr>
                                      <p:to>
                                        <p:strVal val="visible"/>
                                      </p:to>
                                    </p:set>
                                    <p:animEffect transition="in" filter="checkerboard(across)">
                                      <p:cBhvr>
                                        <p:cTn id="18" dur="500"/>
                                        <p:tgtEl>
                                          <p:spTgt spid="1414209">
                                            <p:txEl>
                                              <p:pRg st="2" end="2"/>
                                            </p:txEl>
                                          </p:spTgt>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414207"/>
                                        </p:tgtEl>
                                        <p:attrNameLst>
                                          <p:attrName>style.visibility</p:attrName>
                                        </p:attrNameLst>
                                      </p:cBhvr>
                                      <p:to>
                                        <p:strVal val="visible"/>
                                      </p:to>
                                    </p:set>
                                    <p:animEffect transition="in" filter="checkerboard(across)">
                                      <p:cBhvr>
                                        <p:cTn id="21" dur="500"/>
                                        <p:tgtEl>
                                          <p:spTgt spid="1414207"/>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77"/>
                                        </p:tgtEl>
                                        <p:attrNameLst>
                                          <p:attrName>style.visibility</p:attrName>
                                        </p:attrNameLst>
                                      </p:cBhvr>
                                      <p:to>
                                        <p:strVal val="visible"/>
                                      </p:to>
                                    </p:set>
                                    <p:animEffect transition="in" filter="checkerboard(across)">
                                      <p:cBhvr>
                                        <p:cTn id="24" dur="500"/>
                                        <p:tgtEl>
                                          <p:spTgt spid="77"/>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checkerboard(across)">
                                      <p:cBhvr>
                                        <p:cTn id="27" dur="500"/>
                                        <p:tgtEl>
                                          <p:spTgt spid="7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414209">
                                            <p:txEl>
                                              <p:pRg st="3" end="3"/>
                                            </p:txEl>
                                          </p:spTgt>
                                        </p:tgtEl>
                                        <p:attrNameLst>
                                          <p:attrName>style.visibility</p:attrName>
                                        </p:attrNameLst>
                                      </p:cBhvr>
                                      <p:to>
                                        <p:strVal val="visible"/>
                                      </p:to>
                                    </p:set>
                                    <p:animEffect transition="in" filter="checkerboard(across)">
                                      <p:cBhvr>
                                        <p:cTn id="32" dur="500"/>
                                        <p:tgtEl>
                                          <p:spTgt spid="1414209">
                                            <p:txEl>
                                              <p:pRg st="3" end="3"/>
                                            </p:txEl>
                                          </p:spTgt>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414215"/>
                                        </p:tgtEl>
                                        <p:attrNameLst>
                                          <p:attrName>style.visibility</p:attrName>
                                        </p:attrNameLst>
                                      </p:cBhvr>
                                      <p:to>
                                        <p:strVal val="visible"/>
                                      </p:to>
                                    </p:set>
                                    <p:animEffect transition="in" filter="checkerboard(across)">
                                      <p:cBhvr>
                                        <p:cTn id="35" dur="500"/>
                                        <p:tgtEl>
                                          <p:spTgt spid="1414215"/>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1414216"/>
                                        </p:tgtEl>
                                        <p:attrNameLst>
                                          <p:attrName>style.visibility</p:attrName>
                                        </p:attrNameLst>
                                      </p:cBhvr>
                                      <p:to>
                                        <p:strVal val="visible"/>
                                      </p:to>
                                    </p:set>
                                    <p:animEffect transition="in" filter="checkerboard(across)">
                                      <p:cBhvr>
                                        <p:cTn id="38" dur="500"/>
                                        <p:tgtEl>
                                          <p:spTgt spid="141421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9"/>
                                        </p:tgtEl>
                                        <p:attrNameLst>
                                          <p:attrName>style.visibility</p:attrName>
                                        </p:attrNameLst>
                                      </p:cBhvr>
                                      <p:to>
                                        <p:strVal val="visible"/>
                                      </p:to>
                                    </p:set>
                                    <p:anim calcmode="lin" valueType="num">
                                      <p:cBhvr additive="base">
                                        <p:cTn id="43" dur="500" fill="hold"/>
                                        <p:tgtEl>
                                          <p:spTgt spid="79"/>
                                        </p:tgtEl>
                                        <p:attrNameLst>
                                          <p:attrName>ppt_x</p:attrName>
                                        </p:attrNameLst>
                                      </p:cBhvr>
                                      <p:tavLst>
                                        <p:tav tm="0">
                                          <p:val>
                                            <p:strVal val="#ppt_x"/>
                                          </p:val>
                                        </p:tav>
                                        <p:tav tm="100000">
                                          <p:val>
                                            <p:strVal val="#ppt_x"/>
                                          </p:val>
                                        </p:tav>
                                      </p:tavLst>
                                    </p:anim>
                                    <p:anim calcmode="lin" valueType="num">
                                      <p:cBhvr additive="base">
                                        <p:cTn id="44"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4207" grpId="0" animBg="1"/>
      <p:bldP spid="1414214" grpId="0" animBg="1"/>
      <p:bldP spid="1414215" grpId="0" animBg="1"/>
      <p:bldP spid="1414216" grpId="0" animBg="1"/>
      <p:bldP spid="1414217" grpId="0" animBg="1"/>
      <p:bldP spid="77" grpId="0" animBg="1"/>
      <p:bldP spid="7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My experiments</a:t>
            </a:r>
            <a:endParaRPr lang="en-US" sz="4000" dirty="0"/>
          </a:p>
        </p:txBody>
      </p:sp>
      <p:sp>
        <p:nvSpPr>
          <p:cNvPr id="5" name="Content Placeholder 4"/>
          <p:cNvSpPr>
            <a:spLocks noGrp="1"/>
          </p:cNvSpPr>
          <p:nvPr>
            <p:ph idx="1"/>
          </p:nvPr>
        </p:nvSpPr>
        <p:spPr>
          <a:xfrm>
            <a:off x="457200" y="1600200"/>
            <a:ext cx="4724400" cy="4525963"/>
          </a:xfrm>
        </p:spPr>
        <p:txBody>
          <a:bodyPr>
            <a:normAutofit fontScale="92500" lnSpcReduction="10000"/>
          </a:bodyPr>
          <a:lstStyle/>
          <a:p>
            <a:r>
              <a:rPr lang="en-US" dirty="0" smtClean="0"/>
              <a:t>The PHENIX </a:t>
            </a:r>
            <a:r>
              <a:rPr lang="en-US" dirty="0"/>
              <a:t>experiment at </a:t>
            </a:r>
            <a:r>
              <a:rPr lang="en-US" dirty="0" smtClean="0"/>
              <a:t>the Relativistic Heavy Ion Collider at Brookhaven </a:t>
            </a:r>
            <a:r>
              <a:rPr lang="en-US" dirty="0"/>
              <a:t>National Lab (BNL) on Long Island, NY</a:t>
            </a:r>
          </a:p>
          <a:p>
            <a:endParaRPr lang="en-US" dirty="0" smtClean="0"/>
          </a:p>
          <a:p>
            <a:r>
              <a:rPr lang="en-US" dirty="0" smtClean="0"/>
              <a:t>The </a:t>
            </a:r>
            <a:r>
              <a:rPr lang="en-US" dirty="0" err="1" smtClean="0"/>
              <a:t>SeaQuest</a:t>
            </a:r>
            <a:r>
              <a:rPr lang="en-US" dirty="0" smtClean="0"/>
              <a:t> experiment at Fermi National Accelerator Laboratory outside Chicago</a:t>
            </a:r>
          </a:p>
          <a:p>
            <a:endParaRPr lang="en-US" dirty="0" smtClean="0"/>
          </a:p>
        </p:txBody>
      </p:sp>
      <p:sp>
        <p:nvSpPr>
          <p:cNvPr id="3" name="Footer Placeholder 2"/>
          <p:cNvSpPr>
            <a:spLocks noGrp="1"/>
          </p:cNvSpPr>
          <p:nvPr>
            <p:ph type="ftr" sz="quarter" idx="11"/>
          </p:nvPr>
        </p:nvSpPr>
        <p:spPr/>
        <p:txBody>
          <a:bodyPr/>
          <a:lstStyle/>
          <a:p>
            <a:r>
              <a:rPr lang="en-US" smtClean="0"/>
              <a:t>C. Aidala, UMich, October 14, 2015</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19</a:t>
            </a:fld>
            <a:endParaRPr lang="en-US"/>
          </a:p>
        </p:txBody>
      </p:sp>
      <p:pic>
        <p:nvPicPr>
          <p:cNvPr id="6" name="Picture 2"/>
          <p:cNvPicPr>
            <a:picLocks noChangeAspect="1" noChangeArrowheads="1"/>
          </p:cNvPicPr>
          <p:nvPr/>
        </p:nvPicPr>
        <p:blipFill>
          <a:blip r:embed="rId2" cstate="print"/>
          <a:srcRect/>
          <a:stretch>
            <a:fillRect/>
          </a:stretch>
        </p:blipFill>
        <p:spPr bwMode="auto">
          <a:xfrm>
            <a:off x="5562600" y="4031921"/>
            <a:ext cx="2952750" cy="2140279"/>
          </a:xfrm>
          <a:prstGeom prst="rect">
            <a:avLst/>
          </a:prstGeom>
          <a:noFill/>
          <a:ln w="9525">
            <a:noFill/>
            <a:miter lim="800000"/>
            <a:headEnd/>
            <a:tailEnd/>
          </a:ln>
        </p:spPr>
      </p:pic>
      <p:pic>
        <p:nvPicPr>
          <p:cNvPr id="7" name="Picture 6" descr="aerial-BNL2"/>
          <p:cNvPicPr>
            <a:picLocks noChangeAspect="1" noChangeArrowheads="1"/>
          </p:cNvPicPr>
          <p:nvPr/>
        </p:nvPicPr>
        <p:blipFill>
          <a:blip r:embed="rId3">
            <a:extLst>
              <a:ext uri="{28A0092B-C50C-407E-A947-70E740481C1C}">
                <a14:useLocalDpi xmlns:a14="http://schemas.microsoft.com/office/drawing/2010/main" val="0"/>
              </a:ext>
            </a:extLst>
          </a:blip>
          <a:srcRect l="6194"/>
          <a:stretch>
            <a:fillRect/>
          </a:stretch>
        </p:blipFill>
        <p:spPr>
          <a:xfrm>
            <a:off x="5562600" y="1600200"/>
            <a:ext cx="3048000" cy="207460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6" descr="PHENIX big logo"/>
          <p:cNvPicPr>
            <a:picLocks noChangeAspect="1" noChangeArrowheads="1"/>
          </p:cNvPicPr>
          <p:nvPr/>
        </p:nvPicPr>
        <p:blipFill>
          <a:blip r:embed="rId4" cstate="print"/>
          <a:srcRect/>
          <a:stretch>
            <a:fillRect/>
          </a:stretch>
        </p:blipFill>
        <p:spPr bwMode="auto">
          <a:xfrm>
            <a:off x="5715000" y="1905000"/>
            <a:ext cx="1061720" cy="346213"/>
          </a:xfrm>
          <a:prstGeom prst="rect">
            <a:avLst/>
          </a:prstGeom>
          <a:noFill/>
        </p:spPr>
      </p:pic>
      <p:pic>
        <p:nvPicPr>
          <p:cNvPr id="573442" name="Picture 2" descr="Image result for seaquest e90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4008475"/>
            <a:ext cx="1350900" cy="495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4427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C. Aidala, UMich, October 14, 2015</a:t>
            </a:r>
            <a:endParaRPr lang="en-US"/>
          </a:p>
        </p:txBody>
      </p:sp>
      <p:sp>
        <p:nvSpPr>
          <p:cNvPr id="1526787" name="Rectangle 3"/>
          <p:cNvSpPr>
            <a:spLocks noGrp="1" noChangeArrowheads="1"/>
          </p:cNvSpPr>
          <p:nvPr>
            <p:ph type="title"/>
          </p:nvPr>
        </p:nvSpPr>
        <p:spPr>
          <a:xfrm>
            <a:off x="228600" y="457200"/>
            <a:ext cx="8686800" cy="838200"/>
          </a:xfrm>
        </p:spPr>
        <p:txBody>
          <a:bodyPr>
            <a:noAutofit/>
          </a:bodyPr>
          <a:lstStyle/>
          <a:p>
            <a:r>
              <a:rPr lang="en-US" sz="3800" dirty="0"/>
              <a:t>Quantum </a:t>
            </a:r>
            <a:r>
              <a:rPr lang="en-US" sz="3800" dirty="0" smtClean="0"/>
              <a:t>Chromodynamics:</a:t>
            </a:r>
            <a:br>
              <a:rPr lang="en-US" sz="3800" dirty="0" smtClean="0"/>
            </a:br>
            <a:r>
              <a:rPr lang="en-US" sz="3800" dirty="0" smtClean="0"/>
              <a:t>Theory </a:t>
            </a:r>
            <a:r>
              <a:rPr lang="en-US" sz="3800" dirty="0"/>
              <a:t>of </a:t>
            </a:r>
            <a:r>
              <a:rPr lang="en-US" sz="3800" dirty="0" smtClean="0"/>
              <a:t>strong interactions</a:t>
            </a:r>
            <a:br>
              <a:rPr lang="en-US" sz="3800" dirty="0" smtClean="0"/>
            </a:br>
            <a:endParaRPr lang="en-US" sz="3800" dirty="0"/>
          </a:p>
        </p:txBody>
      </p:sp>
      <p:sp>
        <p:nvSpPr>
          <p:cNvPr id="1526788" name="Rectangle 4"/>
          <p:cNvSpPr>
            <a:spLocks noGrp="1" noChangeArrowheads="1"/>
          </p:cNvSpPr>
          <p:nvPr>
            <p:ph type="body" idx="1"/>
          </p:nvPr>
        </p:nvSpPr>
        <p:spPr>
          <a:xfrm>
            <a:off x="304800" y="1676400"/>
            <a:ext cx="8458200" cy="4114800"/>
          </a:xfrm>
          <a:noFill/>
          <a:ln/>
        </p:spPr>
        <p:txBody>
          <a:bodyPr lIns="92075" tIns="46038" rIns="92075" bIns="46038">
            <a:normAutofit/>
          </a:bodyPr>
          <a:lstStyle/>
          <a:p>
            <a:pPr marL="571500" lvl="1" indent="-457200">
              <a:buFont typeface="Arial" panose="020B0604020202020204" pitchFamily="34" charset="0"/>
              <a:buChar char="•"/>
              <a:tabLst>
                <a:tab pos="1258888" algn="l"/>
              </a:tabLst>
            </a:pPr>
            <a:r>
              <a:rPr lang="en-GB" sz="2900" dirty="0">
                <a:sym typeface="Symbol" pitchFamily="18" charset="2"/>
              </a:rPr>
              <a:t>F</a:t>
            </a:r>
            <a:r>
              <a:rPr lang="en-GB" sz="2900" dirty="0" smtClean="0">
                <a:sym typeface="Symbol" pitchFamily="18" charset="2"/>
              </a:rPr>
              <a:t>undamental field theory in hand since the early 1970s—BUT . . .</a:t>
            </a:r>
          </a:p>
          <a:p>
            <a:pPr marL="571500" lvl="1" indent="-457200">
              <a:buFont typeface="Arial" panose="020B0604020202020204" pitchFamily="34" charset="0"/>
              <a:buChar char="•"/>
              <a:tabLst>
                <a:tab pos="1258888" algn="l"/>
              </a:tabLst>
            </a:pPr>
            <a:r>
              <a:rPr lang="en-GB" sz="2900" dirty="0" smtClean="0">
                <a:sym typeface="Symbol" pitchFamily="18" charset="2"/>
              </a:rPr>
              <a:t>Quark and gluon degrees of freedom in the theory cannot be observed or manipulated directly in experiment!</a:t>
            </a:r>
          </a:p>
        </p:txBody>
      </p:sp>
      <p:sp>
        <p:nvSpPr>
          <p:cNvPr id="2" name="Slide Number Placeholder 1"/>
          <p:cNvSpPr>
            <a:spLocks noGrp="1"/>
          </p:cNvSpPr>
          <p:nvPr>
            <p:ph type="sldNum" sz="quarter" idx="12"/>
          </p:nvPr>
        </p:nvSpPr>
        <p:spPr/>
        <p:txBody>
          <a:bodyPr/>
          <a:lstStyle/>
          <a:p>
            <a:fld id="{B6F15528-21DE-4FAA-801E-634DDDAF4B2B}" type="slidenum">
              <a:rPr lang="en-US" smtClean="0"/>
              <a:pPr/>
              <a:t>2</a:t>
            </a:fld>
            <a:endParaRPr lang="en-US"/>
          </a:p>
        </p:txBody>
      </p:sp>
      <p:pic>
        <p:nvPicPr>
          <p:cNvPr id="20542" name="Picture 62" descr="https://d22izw7byeupn1.cloudfront.net/journals/PRL/key_images/10.1103/PhysRevLett.113.15200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606421"/>
            <a:ext cx="3111499" cy="31115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000" y="4343400"/>
            <a:ext cx="5257800" cy="830997"/>
          </a:xfrm>
          <a:prstGeom prst="rect">
            <a:avLst/>
          </a:prstGeom>
          <a:noFill/>
        </p:spPr>
        <p:txBody>
          <a:bodyPr wrap="square" rtlCol="0">
            <a:spAutoFit/>
          </a:bodyPr>
          <a:lstStyle/>
          <a:p>
            <a:r>
              <a:rPr lang="en-US" sz="2400" dirty="0" smtClean="0">
                <a:solidFill>
                  <a:srgbClr val="FFFFCC"/>
                </a:solidFill>
                <a:latin typeface="Times New Roman" panose="02020603050405020304" pitchFamily="18" charset="0"/>
                <a:cs typeface="Times New Roman" panose="02020603050405020304" pitchFamily="18" charset="0"/>
              </a:rPr>
              <a:t>Color </a:t>
            </a:r>
            <a:r>
              <a:rPr lang="en-US" sz="2400" i="1" dirty="0" smtClean="0">
                <a:solidFill>
                  <a:srgbClr val="FFFFCC"/>
                </a:solidFill>
                <a:latin typeface="Times New Roman" panose="02020603050405020304" pitchFamily="18" charset="0"/>
                <a:cs typeface="Times New Roman" panose="02020603050405020304" pitchFamily="18" charset="0"/>
              </a:rPr>
              <a:t>confinement</a:t>
            </a:r>
            <a:r>
              <a:rPr lang="en-US" sz="2400" dirty="0" smtClean="0">
                <a:solidFill>
                  <a:srgbClr val="FFFFCC"/>
                </a:solidFill>
                <a:latin typeface="Times New Roman" panose="02020603050405020304" pitchFamily="18" charset="0"/>
                <a:cs typeface="Times New Roman" panose="02020603050405020304" pitchFamily="18" charset="0"/>
              </a:rPr>
              <a:t>—quarks and gluons are confined to color-neutral bound states</a:t>
            </a:r>
            <a:endParaRPr lang="en-US" sz="2400" dirty="0">
              <a:solidFill>
                <a:srgbClr val="FFFFCC"/>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972686" y="5715000"/>
            <a:ext cx="2666114" cy="338554"/>
          </a:xfrm>
          <a:prstGeom prst="rect">
            <a:avLst/>
          </a:prstGeom>
          <a:noFill/>
        </p:spPr>
        <p:txBody>
          <a:bodyPr wrap="none" rtlCol="0">
            <a:spAutoFit/>
          </a:bodyPr>
          <a:lstStyle/>
          <a:p>
            <a:r>
              <a:rPr lang="en-US" sz="1600" dirty="0" smtClean="0">
                <a:solidFill>
                  <a:srgbClr val="FFFFCC"/>
                </a:solidFill>
              </a:rPr>
              <a:t>CLAS, PRL 113, 152004 (2014)</a:t>
            </a:r>
          </a:p>
        </p:txBody>
      </p:sp>
    </p:spTree>
    <p:extLst>
      <p:ext uri="{BB962C8B-B14F-4D97-AF65-F5344CB8AC3E}">
        <p14:creationId xmlns:p14="http://schemas.microsoft.com/office/powerpoint/2010/main" val="86327325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Relativistic Heavy Ion Collider</a:t>
            </a:r>
            <a:br>
              <a:rPr lang="en-US" dirty="0" smtClean="0"/>
            </a:br>
            <a:r>
              <a:rPr lang="en-US" dirty="0" smtClean="0"/>
              <a:t>at Brookhaven National Laboratory</a:t>
            </a:r>
            <a:endParaRPr lang="en-US" dirty="0"/>
          </a:p>
        </p:txBody>
      </p:sp>
      <p:sp>
        <p:nvSpPr>
          <p:cNvPr id="3" name="Content Placeholder 2"/>
          <p:cNvSpPr>
            <a:spLocks noGrp="1"/>
          </p:cNvSpPr>
          <p:nvPr>
            <p:ph idx="1"/>
          </p:nvPr>
        </p:nvSpPr>
        <p:spPr>
          <a:xfrm>
            <a:off x="228600" y="1600200"/>
            <a:ext cx="8610600" cy="4800600"/>
          </a:xfrm>
        </p:spPr>
        <p:txBody>
          <a:bodyPr>
            <a:normAutofit fontScale="85000" lnSpcReduction="20000"/>
          </a:bodyPr>
          <a:lstStyle/>
          <a:p>
            <a:r>
              <a:rPr lang="en-US" sz="4200" dirty="0" smtClean="0"/>
              <a:t>Extremely versatile QCD facility</a:t>
            </a:r>
          </a:p>
          <a:p>
            <a:r>
              <a:rPr lang="en-US" dirty="0" smtClean="0"/>
              <a:t>Accelerator-based program, but not designed to be at the energy (or intensity) frontier.  More closely analogous to many areas of condensed matter research—create a system and study its properties!</a:t>
            </a:r>
          </a:p>
          <a:p>
            <a:r>
              <a:rPr lang="en-US" dirty="0" smtClean="0"/>
              <a:t>What systems are we studying?  </a:t>
            </a:r>
          </a:p>
          <a:p>
            <a:pPr lvl="1"/>
            <a:r>
              <a:rPr lang="en-US" dirty="0" smtClean="0"/>
              <a:t>“Simple” QCD bound states—the proton is the simplest stable bound state in QCD (and conveniently, nature has already created it for us!)</a:t>
            </a:r>
          </a:p>
          <a:p>
            <a:pPr lvl="1"/>
            <a:r>
              <a:rPr lang="en-US" dirty="0" smtClean="0"/>
              <a:t>Collections of QCD bound states (nuclei, also available out of the box!)</a:t>
            </a:r>
          </a:p>
          <a:p>
            <a:pPr lvl="1"/>
            <a:r>
              <a:rPr lang="en-US" dirty="0" smtClean="0"/>
              <a:t>QCD </a:t>
            </a:r>
            <a:r>
              <a:rPr lang="en-US" dirty="0" err="1" smtClean="0"/>
              <a:t>deconfined</a:t>
            </a:r>
            <a:r>
              <a:rPr lang="en-US" dirty="0" smtClean="0"/>
              <a:t>! (quark-gluon plasma, some assembly required!)</a:t>
            </a:r>
            <a:endParaRPr lang="en-US" dirty="0"/>
          </a:p>
        </p:txBody>
      </p:sp>
      <p:sp>
        <p:nvSpPr>
          <p:cNvPr id="4" name="Footer Placeholder 3"/>
          <p:cNvSpPr>
            <a:spLocks noGrp="1"/>
          </p:cNvSpPr>
          <p:nvPr>
            <p:ph type="ftr" sz="quarter" idx="11"/>
          </p:nvPr>
        </p:nvSpPr>
        <p:spPr/>
        <p:txBody>
          <a:bodyPr/>
          <a:lstStyle/>
          <a:p>
            <a:r>
              <a:rPr lang="en-US" smtClean="0"/>
              <a:t>C. Aidala, UMich, October 14, 2015</a:t>
            </a:r>
            <a:endParaRPr lang="en-US"/>
          </a:p>
        </p:txBody>
      </p:sp>
      <p:pic>
        <p:nvPicPr>
          <p:cNvPr id="47105" name="Picture 1"/>
          <p:cNvPicPr>
            <a:picLocks noChangeAspect="1" noChangeArrowheads="1"/>
          </p:cNvPicPr>
          <p:nvPr/>
        </p:nvPicPr>
        <p:blipFill>
          <a:blip r:embed="rId2" cstate="print"/>
          <a:srcRect/>
          <a:stretch>
            <a:fillRect/>
          </a:stretch>
        </p:blipFill>
        <p:spPr bwMode="auto">
          <a:xfrm>
            <a:off x="6287022" y="3133678"/>
            <a:ext cx="1049829" cy="822960"/>
          </a:xfrm>
          <a:prstGeom prst="rect">
            <a:avLst/>
          </a:prstGeom>
          <a:noFill/>
          <a:ln w="9525">
            <a:noFill/>
            <a:miter lim="800000"/>
            <a:headEnd/>
            <a:tailEnd/>
          </a:ln>
        </p:spPr>
      </p:pic>
      <p:pic>
        <p:nvPicPr>
          <p:cNvPr id="47106" name="Picture 2"/>
          <p:cNvPicPr>
            <a:picLocks noChangeAspect="1" noChangeArrowheads="1"/>
          </p:cNvPicPr>
          <p:nvPr/>
        </p:nvPicPr>
        <p:blipFill>
          <a:blip r:embed="rId3" cstate="print"/>
          <a:srcRect/>
          <a:stretch>
            <a:fillRect/>
          </a:stretch>
        </p:blipFill>
        <p:spPr bwMode="auto">
          <a:xfrm>
            <a:off x="5322043" y="3138062"/>
            <a:ext cx="855022" cy="822960"/>
          </a:xfrm>
          <a:prstGeom prst="rect">
            <a:avLst/>
          </a:prstGeom>
          <a:noFill/>
          <a:ln w="9525">
            <a:noFill/>
            <a:miter lim="800000"/>
            <a:headEnd/>
            <a:tailEnd/>
          </a:ln>
        </p:spPr>
      </p:pic>
      <p:pic>
        <p:nvPicPr>
          <p:cNvPr id="47107" name="Picture 3"/>
          <p:cNvPicPr>
            <a:picLocks noChangeAspect="1" noChangeArrowheads="1"/>
          </p:cNvPicPr>
          <p:nvPr/>
        </p:nvPicPr>
        <p:blipFill>
          <a:blip r:embed="rId4" cstate="print"/>
          <a:srcRect/>
          <a:stretch>
            <a:fillRect/>
          </a:stretch>
        </p:blipFill>
        <p:spPr bwMode="auto">
          <a:xfrm>
            <a:off x="7443117" y="3139440"/>
            <a:ext cx="1319883" cy="82296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B6F15528-21DE-4FAA-801E-634DDDAF4B2B}" type="slidenum">
              <a:rPr lang="en-US" smtClean="0"/>
              <a:pPr/>
              <a:t>20</a:t>
            </a:fld>
            <a:endParaRPr lang="en-US"/>
          </a:p>
        </p:txBody>
      </p:sp>
    </p:spTree>
    <p:extLst>
      <p:ext uri="{BB962C8B-B14F-4D97-AF65-F5344CB8AC3E}">
        <p14:creationId xmlns:p14="http://schemas.microsoft.com/office/powerpoint/2010/main" val="46872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linds(horizontal)">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47106"/>
                                        </p:tgtEl>
                                        <p:attrNameLst>
                                          <p:attrName>style.visibility</p:attrName>
                                        </p:attrNameLst>
                                      </p:cBhvr>
                                      <p:to>
                                        <p:strVal val="visible"/>
                                      </p:to>
                                    </p:set>
                                    <p:animEffect transition="in" filter="blinds(horizontal)">
                                      <p:cBhvr>
                                        <p:cTn id="19" dur="500"/>
                                        <p:tgtEl>
                                          <p:spTgt spid="4710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linds(horizontal)">
                                      <p:cBhvr>
                                        <p:cTn id="24" dur="500"/>
                                        <p:tgtEl>
                                          <p:spTgt spid="3">
                                            <p:txEl>
                                              <p:pRg st="4" end="4"/>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47105"/>
                                        </p:tgtEl>
                                        <p:attrNameLst>
                                          <p:attrName>style.visibility</p:attrName>
                                        </p:attrNameLst>
                                      </p:cBhvr>
                                      <p:to>
                                        <p:strVal val="visible"/>
                                      </p:to>
                                    </p:set>
                                    <p:animEffect transition="in" filter="blinds(horizontal)">
                                      <p:cBhvr>
                                        <p:cTn id="27" dur="500"/>
                                        <p:tgtEl>
                                          <p:spTgt spid="4710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47107"/>
                                        </p:tgtEl>
                                        <p:attrNameLst>
                                          <p:attrName>style.visibility</p:attrName>
                                        </p:attrNameLst>
                                      </p:cBhvr>
                                      <p:to>
                                        <p:strVal val="visible"/>
                                      </p:to>
                                    </p:set>
                                    <p:animEffect transition="in" filter="blinds(horizontal)">
                                      <p:cBhvr>
                                        <p:cTn id="35" dur="5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Relativistic Heavy Ion Collider (RHIC)</a:t>
            </a:r>
            <a:endParaRPr lang="en-US" dirty="0"/>
          </a:p>
        </p:txBody>
      </p:sp>
      <p:sp>
        <p:nvSpPr>
          <p:cNvPr id="3" name="Content Placeholder 2"/>
          <p:cNvSpPr>
            <a:spLocks noGrp="1"/>
          </p:cNvSpPr>
          <p:nvPr>
            <p:ph idx="1"/>
          </p:nvPr>
        </p:nvSpPr>
        <p:spPr/>
        <p:txBody>
          <a:bodyPr/>
          <a:lstStyle/>
          <a:p>
            <a:r>
              <a:rPr lang="en-US" dirty="0" smtClean="0"/>
              <a:t>Ion collisions from 6 GeV-200 GeV</a:t>
            </a:r>
          </a:p>
          <a:p>
            <a:pPr lvl="1"/>
            <a:r>
              <a:rPr lang="en-US" dirty="0" smtClean="0"/>
              <a:t>Energy scan to map out QCD phase diagram</a:t>
            </a:r>
          </a:p>
          <a:p>
            <a:pPr lvl="1"/>
            <a:r>
              <a:rPr lang="en-US" dirty="0" err="1" smtClean="0"/>
              <a:t>Au+Au</a:t>
            </a:r>
            <a:r>
              <a:rPr lang="en-US" dirty="0" smtClean="0"/>
              <a:t>, </a:t>
            </a:r>
            <a:r>
              <a:rPr lang="en-US" dirty="0" err="1" smtClean="0"/>
              <a:t>d+Au</a:t>
            </a:r>
            <a:r>
              <a:rPr lang="en-US" dirty="0" smtClean="0"/>
              <a:t>, </a:t>
            </a:r>
            <a:r>
              <a:rPr lang="en-US" baseline="30000" dirty="0" smtClean="0"/>
              <a:t>3</a:t>
            </a:r>
            <a:r>
              <a:rPr lang="en-US" dirty="0" smtClean="0"/>
              <a:t>He+Au, </a:t>
            </a:r>
            <a:r>
              <a:rPr lang="en-US" dirty="0" err="1" smtClean="0"/>
              <a:t>Cu+Au</a:t>
            </a:r>
            <a:r>
              <a:rPr lang="en-US" dirty="0"/>
              <a:t>, </a:t>
            </a:r>
            <a:r>
              <a:rPr lang="en-US" dirty="0" err="1" smtClean="0"/>
              <a:t>Cu+Cu</a:t>
            </a:r>
            <a:r>
              <a:rPr lang="en-US" dirty="0" smtClean="0"/>
              <a:t>, p</a:t>
            </a:r>
            <a:r>
              <a:rPr lang="en-US" baseline="30000" dirty="0" smtClean="0"/>
              <a:t>↑</a:t>
            </a:r>
            <a:r>
              <a:rPr lang="en-US" dirty="0" smtClean="0"/>
              <a:t>+Au, p</a:t>
            </a:r>
            <a:r>
              <a:rPr lang="en-US" baseline="30000" dirty="0" smtClean="0"/>
              <a:t>↑</a:t>
            </a:r>
            <a:r>
              <a:rPr lang="en-US" dirty="0" smtClean="0"/>
              <a:t>+Al, U+U—control system size and geometry (e.g. Au, Cu spherical, </a:t>
            </a:r>
            <a:r>
              <a:rPr lang="en-US" baseline="30000" dirty="0" smtClean="0"/>
              <a:t>3</a:t>
            </a:r>
            <a:r>
              <a:rPr lang="en-US" dirty="0" smtClean="0"/>
              <a:t>He “triangular”, U ellipsoidal)</a:t>
            </a:r>
          </a:p>
          <a:p>
            <a:r>
              <a:rPr lang="en-US" i="1" dirty="0"/>
              <a:t>Polarized</a:t>
            </a:r>
            <a:r>
              <a:rPr lang="en-US" dirty="0"/>
              <a:t> proton-proton collisions ranging in center-of-mass energy 62-510 GeV, &gt;50% </a:t>
            </a:r>
            <a:r>
              <a:rPr lang="en-US" dirty="0" smtClean="0"/>
              <a:t>polarization</a:t>
            </a:r>
            <a:endParaRPr lang="en-US" dirty="0"/>
          </a:p>
        </p:txBody>
      </p:sp>
      <p:sp>
        <p:nvSpPr>
          <p:cNvPr id="4" name="Footer Placeholder 3"/>
          <p:cNvSpPr>
            <a:spLocks noGrp="1"/>
          </p:cNvSpPr>
          <p:nvPr>
            <p:ph type="ftr" sz="quarter" idx="11"/>
          </p:nvPr>
        </p:nvSpPr>
        <p:spPr/>
        <p:txBody>
          <a:bodyPr/>
          <a:lstStyle/>
          <a:p>
            <a:r>
              <a:rPr lang="en-US" smtClean="0"/>
              <a:t>C. Aidala, UMich, October 14, 2015</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21</a:t>
            </a:fld>
            <a:endParaRPr lang="en-US"/>
          </a:p>
        </p:txBody>
      </p:sp>
    </p:spTree>
    <p:extLst>
      <p:ext uri="{BB962C8B-B14F-4D97-AF65-F5344CB8AC3E}">
        <p14:creationId xmlns:p14="http://schemas.microsoft.com/office/powerpoint/2010/main" val="255538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PHENIX experiment</a:t>
            </a:r>
            <a:endParaRPr lang="en-US" dirty="0"/>
          </a:p>
        </p:txBody>
      </p:sp>
      <p:sp>
        <p:nvSpPr>
          <p:cNvPr id="3" name="Content Placeholder 2"/>
          <p:cNvSpPr>
            <a:spLocks noGrp="1"/>
          </p:cNvSpPr>
          <p:nvPr>
            <p:ph idx="1"/>
          </p:nvPr>
        </p:nvSpPr>
        <p:spPr>
          <a:xfrm>
            <a:off x="457200" y="1600200"/>
            <a:ext cx="3962400" cy="4525963"/>
          </a:xfrm>
        </p:spPr>
        <p:txBody>
          <a:bodyPr/>
          <a:lstStyle/>
          <a:p>
            <a:r>
              <a:rPr lang="en-US" dirty="0" smtClean="0"/>
              <a:t>Large, multipurpose detector taking data since 2000</a:t>
            </a:r>
          </a:p>
          <a:p>
            <a:r>
              <a:rPr lang="en-US" dirty="0" smtClean="0"/>
              <a:t>~500 collaborators from 75 institutions in 15 countries</a:t>
            </a:r>
          </a:p>
          <a:p>
            <a:endParaRPr lang="en-US" dirty="0"/>
          </a:p>
        </p:txBody>
      </p:sp>
      <p:sp>
        <p:nvSpPr>
          <p:cNvPr id="4" name="Footer Placeholder 3"/>
          <p:cNvSpPr>
            <a:spLocks noGrp="1"/>
          </p:cNvSpPr>
          <p:nvPr>
            <p:ph type="ftr" sz="quarter" idx="11"/>
          </p:nvPr>
        </p:nvSpPr>
        <p:spPr/>
        <p:txBody>
          <a:bodyPr/>
          <a:lstStyle/>
          <a:p>
            <a:r>
              <a:rPr lang="en-US" smtClean="0"/>
              <a:t>C. Aidala, UMich, October 14, 2015</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22</a:t>
            </a:fld>
            <a:endParaRPr lang="en-US"/>
          </a:p>
        </p:txBody>
      </p:sp>
      <p:pic>
        <p:nvPicPr>
          <p:cNvPr id="591876" name="Picture 4" descr="http://www.phenix.bnl.gov/phenix/WWW/docs/covers/phystoday/2003oct/phystoday03o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295399"/>
            <a:ext cx="4381500" cy="4986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3002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Fermilab E906/</a:t>
            </a:r>
            <a:r>
              <a:rPr lang="en-US" sz="3600" dirty="0" err="1" smtClean="0"/>
              <a:t>SeaQuest</a:t>
            </a:r>
            <a:r>
              <a:rPr lang="en-US" sz="3600" dirty="0" smtClean="0"/>
              <a:t>: </a:t>
            </a:r>
            <a:r>
              <a:rPr lang="en-US" sz="3600" dirty="0"/>
              <a:t>D</a:t>
            </a:r>
            <a:r>
              <a:rPr lang="en-US" sz="3600" dirty="0" smtClean="0"/>
              <a:t>edicated quark-antiquark annihilation experiment</a:t>
            </a:r>
            <a:endParaRPr lang="en-US" sz="3600" dirty="0"/>
          </a:p>
        </p:txBody>
      </p:sp>
      <p:sp>
        <p:nvSpPr>
          <p:cNvPr id="3" name="Content Placeholder 2"/>
          <p:cNvSpPr>
            <a:spLocks noGrp="1"/>
          </p:cNvSpPr>
          <p:nvPr>
            <p:ph idx="1"/>
          </p:nvPr>
        </p:nvSpPr>
        <p:spPr>
          <a:xfrm>
            <a:off x="457200" y="2941637"/>
            <a:ext cx="4038600" cy="3230563"/>
          </a:xfrm>
        </p:spPr>
        <p:txBody>
          <a:bodyPr>
            <a:normAutofit fontScale="85000" lnSpcReduction="20000"/>
          </a:bodyPr>
          <a:lstStyle/>
          <a:p>
            <a:r>
              <a:rPr lang="en-US" dirty="0" smtClean="0"/>
              <a:t>120 GeV proton beam from Fermilab Main Injector with liquid hydrogen, deuterium, solid C, Fe, W targets</a:t>
            </a:r>
          </a:p>
          <a:p>
            <a:endParaRPr lang="en-US" dirty="0" smtClean="0"/>
          </a:p>
          <a:p>
            <a:r>
              <a:rPr lang="en-US" dirty="0" smtClean="0"/>
              <a:t>Study flavor-dependent antiquarks in nucleon; cold nuclear matter</a:t>
            </a:r>
          </a:p>
        </p:txBody>
      </p:sp>
      <p:sp>
        <p:nvSpPr>
          <p:cNvPr id="4" name="Footer Placeholder 3"/>
          <p:cNvSpPr>
            <a:spLocks noGrp="1"/>
          </p:cNvSpPr>
          <p:nvPr>
            <p:ph type="ftr" sz="quarter" idx="11"/>
          </p:nvPr>
        </p:nvSpPr>
        <p:spPr/>
        <p:txBody>
          <a:bodyPr/>
          <a:lstStyle/>
          <a:p>
            <a:r>
              <a:rPr lang="en-US" smtClean="0"/>
              <a:t>C. Aidala, UMich, October 14, 2015</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23</a:t>
            </a:fld>
            <a:endParaRPr lang="en-US" dirty="0"/>
          </a:p>
        </p:txBody>
      </p:sp>
      <p:pic>
        <p:nvPicPr>
          <p:cNvPr id="11" name="Picture 3"/>
          <p:cNvPicPr>
            <a:picLocks noChangeAspect="1" noChangeArrowheads="1"/>
          </p:cNvPicPr>
          <p:nvPr/>
        </p:nvPicPr>
        <p:blipFill>
          <a:blip r:embed="rId2" cstate="print"/>
          <a:srcRect/>
          <a:stretch>
            <a:fillRect/>
          </a:stretch>
        </p:blipFill>
        <p:spPr bwMode="auto">
          <a:xfrm>
            <a:off x="1143000" y="1447800"/>
            <a:ext cx="2438400" cy="1384383"/>
          </a:xfrm>
          <a:prstGeom prst="rect">
            <a:avLst/>
          </a:prstGeom>
          <a:noFill/>
          <a:ln w="9525">
            <a:noFill/>
            <a:miter lim="800000"/>
            <a:headEnd/>
            <a:tailEnd/>
          </a:ln>
        </p:spPr>
      </p:pic>
      <p:pic>
        <p:nvPicPr>
          <p:cNvPr id="581663"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4496" y="1503087"/>
            <a:ext cx="2795104" cy="169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descr="http://www.kevingbailey.com/photos/i-S77d8gX/0/M/i-S77d8gX-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530600"/>
            <a:ext cx="4191000" cy="279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3141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590800"/>
            <a:ext cx="8229600" cy="1143000"/>
          </a:xfrm>
        </p:spPr>
        <p:txBody>
          <a:bodyPr>
            <a:normAutofit fontScale="90000"/>
          </a:bodyPr>
          <a:lstStyle/>
          <a:p>
            <a:r>
              <a:rPr lang="en-US" dirty="0" smtClean="0"/>
              <a:t>Spin-spin and spin-momentum correlations in QCD</a:t>
            </a:r>
            <a:endParaRPr lang="en-US" dirty="0"/>
          </a:p>
        </p:txBody>
      </p:sp>
      <p:sp>
        <p:nvSpPr>
          <p:cNvPr id="4" name="Footer Placeholder 3"/>
          <p:cNvSpPr>
            <a:spLocks noGrp="1"/>
          </p:cNvSpPr>
          <p:nvPr>
            <p:ph type="ftr" sz="quarter" idx="11"/>
          </p:nvPr>
        </p:nvSpPr>
        <p:spPr/>
        <p:txBody>
          <a:bodyPr/>
          <a:lstStyle/>
          <a:p>
            <a:r>
              <a:rPr lang="en-US" smtClean="0"/>
              <a:t>C. Aidala, UMich, October 14, 2015</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24</a:t>
            </a:fld>
            <a:endParaRPr lang="en-US"/>
          </a:p>
        </p:txBody>
      </p:sp>
    </p:spTree>
    <p:extLst>
      <p:ext uri="{BB962C8B-B14F-4D97-AF65-F5344CB8AC3E}">
        <p14:creationId xmlns:p14="http://schemas.microsoft.com/office/powerpoint/2010/main" val="35927006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ooter Placeholder 4"/>
          <p:cNvSpPr>
            <a:spLocks noGrp="1"/>
          </p:cNvSpPr>
          <p:nvPr>
            <p:ph type="ftr" sz="quarter" idx="11"/>
          </p:nvPr>
        </p:nvSpPr>
        <p:spPr/>
        <p:txBody>
          <a:bodyPr/>
          <a:lstStyle/>
          <a:p>
            <a:r>
              <a:rPr lang="en-US" smtClean="0"/>
              <a:t>C. Aidala, UMich, October 14, 2015</a:t>
            </a:r>
            <a:endParaRPr lang="en-US"/>
          </a:p>
        </p:txBody>
      </p:sp>
      <p:pic>
        <p:nvPicPr>
          <p:cNvPr id="1281027" name="Picture 3"/>
          <p:cNvPicPr>
            <a:picLocks noGrp="1" noChangeAspect="1" noChangeArrowheads="1"/>
          </p:cNvPicPr>
          <p:nvPr>
            <p:ph sz="half" idx="4294967295"/>
          </p:nvPr>
        </p:nvPicPr>
        <p:blipFill>
          <a:blip r:embed="rId4" cstate="print"/>
          <a:srcRect/>
          <a:stretch>
            <a:fillRect/>
          </a:stretch>
        </p:blipFill>
        <p:spPr>
          <a:xfrm>
            <a:off x="73025" y="2955925"/>
            <a:ext cx="4038600" cy="3160713"/>
          </a:xfrm>
          <a:noFill/>
          <a:ln/>
        </p:spPr>
      </p:pic>
      <p:sp>
        <p:nvSpPr>
          <p:cNvPr id="1281026" name="Rectangle 2"/>
          <p:cNvSpPr>
            <a:spLocks noGrp="1" noChangeArrowheads="1"/>
          </p:cNvSpPr>
          <p:nvPr>
            <p:ph type="title"/>
          </p:nvPr>
        </p:nvSpPr>
        <p:spPr/>
        <p:txBody>
          <a:bodyPr/>
          <a:lstStyle/>
          <a:p>
            <a:r>
              <a:rPr lang="en-US" sz="4800" dirty="0"/>
              <a:t>Proton </a:t>
            </a:r>
            <a:r>
              <a:rPr lang="en-US" sz="4800" dirty="0" smtClean="0"/>
              <a:t>“spin </a:t>
            </a:r>
            <a:r>
              <a:rPr lang="en-US" sz="4800" dirty="0"/>
              <a:t>c</a:t>
            </a:r>
            <a:r>
              <a:rPr lang="en-US" sz="4800" dirty="0" smtClean="0"/>
              <a:t>risis”</a:t>
            </a:r>
            <a:endParaRPr lang="el-GR" dirty="0">
              <a:ea typeface="Arial Unicode MS" pitchFamily="34" charset="-128"/>
              <a:cs typeface="Arial Unicode MS" pitchFamily="34" charset="-128"/>
            </a:endParaRPr>
          </a:p>
        </p:txBody>
      </p:sp>
      <p:sp>
        <p:nvSpPr>
          <p:cNvPr id="1281028" name="Text Box 4"/>
          <p:cNvSpPr txBox="1">
            <a:spLocks noChangeArrowheads="1"/>
          </p:cNvSpPr>
          <p:nvPr/>
        </p:nvSpPr>
        <p:spPr bwMode="auto">
          <a:xfrm>
            <a:off x="117475" y="1598613"/>
            <a:ext cx="6418745" cy="1384995"/>
          </a:xfrm>
          <a:prstGeom prst="rect">
            <a:avLst/>
          </a:prstGeom>
          <a:noFill/>
          <a:ln w="9525" algn="ctr">
            <a:noFill/>
            <a:miter lim="800000"/>
            <a:headEnd/>
            <a:tailEnd/>
          </a:ln>
          <a:effectLst/>
        </p:spPr>
        <p:txBody>
          <a:bodyPr wrap="none">
            <a:spAutoFit/>
          </a:bodyPr>
          <a:lstStyle/>
          <a:p>
            <a:pPr algn="l"/>
            <a:r>
              <a:rPr lang="en-US" sz="2800" dirty="0">
                <a:solidFill>
                  <a:srgbClr val="FFFFCC"/>
                </a:solidFill>
              </a:rPr>
              <a:t>    SLAC:    </a:t>
            </a:r>
            <a:r>
              <a:rPr lang="en-US" sz="2800" i="1" dirty="0">
                <a:solidFill>
                  <a:srgbClr val="FFFFCC"/>
                </a:solidFill>
              </a:rPr>
              <a:t>0.10 &lt; x</a:t>
            </a:r>
            <a:r>
              <a:rPr lang="en-US" sz="2800" i="1" baseline="-25000" dirty="0">
                <a:solidFill>
                  <a:srgbClr val="FFFFCC"/>
                </a:solidFill>
              </a:rPr>
              <a:t>  </a:t>
            </a:r>
            <a:r>
              <a:rPr lang="en-US" sz="2800" i="1" dirty="0">
                <a:solidFill>
                  <a:srgbClr val="FFFFCC"/>
                </a:solidFill>
              </a:rPr>
              <a:t>&lt;0.7</a:t>
            </a:r>
            <a:endParaRPr lang="en-US" sz="2800" dirty="0">
              <a:solidFill>
                <a:srgbClr val="FFFFCC"/>
              </a:solidFill>
            </a:endParaRPr>
          </a:p>
          <a:p>
            <a:pPr algn="l"/>
            <a:r>
              <a:rPr lang="en-US" sz="2800" dirty="0">
                <a:solidFill>
                  <a:srgbClr val="FFFFCC"/>
                </a:solidFill>
              </a:rPr>
              <a:t>    CERN:   </a:t>
            </a:r>
            <a:r>
              <a:rPr lang="en-US" sz="2800" i="1" dirty="0">
                <a:solidFill>
                  <a:srgbClr val="FFFFCC"/>
                </a:solidFill>
              </a:rPr>
              <a:t>0.01 &lt; x</a:t>
            </a:r>
            <a:r>
              <a:rPr lang="en-US" sz="2800" i="1" baseline="-25000" dirty="0">
                <a:solidFill>
                  <a:srgbClr val="FFFFCC"/>
                </a:solidFill>
              </a:rPr>
              <a:t> </a:t>
            </a:r>
            <a:r>
              <a:rPr lang="en-US" sz="2800" i="1" dirty="0">
                <a:solidFill>
                  <a:srgbClr val="FFFFCC"/>
                </a:solidFill>
              </a:rPr>
              <a:t>&lt;0.5</a:t>
            </a:r>
            <a:r>
              <a:rPr lang="en-US" sz="2800" dirty="0">
                <a:solidFill>
                  <a:srgbClr val="FFFFCC"/>
                </a:solidFill>
              </a:rPr>
              <a:t>                                    </a:t>
            </a:r>
          </a:p>
          <a:p>
            <a:pPr algn="l"/>
            <a:endParaRPr lang="en-US" sz="2800" i="1" dirty="0">
              <a:solidFill>
                <a:srgbClr val="FFFFCC"/>
              </a:solidFill>
            </a:endParaRPr>
          </a:p>
        </p:txBody>
      </p:sp>
      <p:sp>
        <p:nvSpPr>
          <p:cNvPr id="1281029" name="Line 5"/>
          <p:cNvSpPr>
            <a:spLocks noChangeShapeType="1"/>
          </p:cNvSpPr>
          <p:nvPr/>
        </p:nvSpPr>
        <p:spPr bwMode="auto">
          <a:xfrm>
            <a:off x="2344738" y="3146425"/>
            <a:ext cx="19050" cy="1511300"/>
          </a:xfrm>
          <a:prstGeom prst="line">
            <a:avLst/>
          </a:prstGeom>
          <a:noFill/>
          <a:ln w="38100">
            <a:solidFill>
              <a:srgbClr val="0000FF"/>
            </a:solidFill>
            <a:round/>
            <a:headEnd/>
            <a:tailEnd/>
          </a:ln>
          <a:effectLst/>
        </p:spPr>
        <p:txBody>
          <a:bodyPr>
            <a:spAutoFit/>
          </a:bodyPr>
          <a:lstStyle/>
          <a:p>
            <a:endParaRPr lang="en-US"/>
          </a:p>
        </p:txBody>
      </p:sp>
      <p:sp>
        <p:nvSpPr>
          <p:cNvPr id="1281030" name="Line 6"/>
          <p:cNvSpPr>
            <a:spLocks noChangeShapeType="1"/>
          </p:cNvSpPr>
          <p:nvPr/>
        </p:nvSpPr>
        <p:spPr bwMode="auto">
          <a:xfrm>
            <a:off x="2365375" y="3697288"/>
            <a:ext cx="533400" cy="0"/>
          </a:xfrm>
          <a:prstGeom prst="line">
            <a:avLst/>
          </a:prstGeom>
          <a:noFill/>
          <a:ln w="38100">
            <a:solidFill>
              <a:srgbClr val="0000FF"/>
            </a:solidFill>
            <a:round/>
            <a:headEnd/>
            <a:tailEnd type="triangle" w="med" len="med"/>
          </a:ln>
          <a:effectLst/>
        </p:spPr>
        <p:txBody>
          <a:bodyPr>
            <a:spAutoFit/>
          </a:bodyPr>
          <a:lstStyle/>
          <a:p>
            <a:endParaRPr lang="en-US"/>
          </a:p>
        </p:txBody>
      </p:sp>
      <p:sp>
        <p:nvSpPr>
          <p:cNvPr id="1281031" name="Text Box 7"/>
          <p:cNvSpPr txBox="1">
            <a:spLocks noChangeArrowheads="1"/>
          </p:cNvSpPr>
          <p:nvPr/>
        </p:nvSpPr>
        <p:spPr bwMode="auto">
          <a:xfrm>
            <a:off x="2306638" y="3130550"/>
            <a:ext cx="1712912" cy="336550"/>
          </a:xfrm>
          <a:prstGeom prst="rect">
            <a:avLst/>
          </a:prstGeom>
          <a:noFill/>
          <a:ln w="9525" algn="ctr">
            <a:noFill/>
            <a:miter lim="800000"/>
            <a:headEnd/>
            <a:tailEnd/>
          </a:ln>
          <a:effectLst/>
        </p:spPr>
        <p:txBody>
          <a:bodyPr wrap="none">
            <a:spAutoFit/>
          </a:bodyPr>
          <a:lstStyle/>
          <a:p>
            <a:pPr algn="l"/>
            <a:r>
              <a:rPr lang="en-US" sz="1600" b="1">
                <a:solidFill>
                  <a:srgbClr val="0000CC"/>
                </a:solidFill>
                <a:latin typeface="Maiandra GD" pitchFamily="34" charset="0"/>
              </a:rPr>
              <a:t>0.1 &lt; x</a:t>
            </a:r>
            <a:r>
              <a:rPr lang="en-US" sz="1600" b="1" baseline="-25000">
                <a:solidFill>
                  <a:srgbClr val="0000CC"/>
                </a:solidFill>
                <a:latin typeface="Maiandra GD" pitchFamily="34" charset="0"/>
              </a:rPr>
              <a:t>SLAC </a:t>
            </a:r>
            <a:r>
              <a:rPr lang="en-US" sz="1600" b="1">
                <a:solidFill>
                  <a:srgbClr val="0000CC"/>
                </a:solidFill>
                <a:latin typeface="Maiandra GD" pitchFamily="34" charset="0"/>
              </a:rPr>
              <a:t>&lt; 0.7</a:t>
            </a:r>
          </a:p>
        </p:txBody>
      </p:sp>
      <p:sp>
        <p:nvSpPr>
          <p:cNvPr id="1281032" name="Text Box 8"/>
          <p:cNvSpPr txBox="1">
            <a:spLocks noChangeArrowheads="1"/>
          </p:cNvSpPr>
          <p:nvPr/>
        </p:nvSpPr>
        <p:spPr bwMode="auto">
          <a:xfrm>
            <a:off x="582613" y="3148013"/>
            <a:ext cx="725487" cy="396875"/>
          </a:xfrm>
          <a:prstGeom prst="rect">
            <a:avLst/>
          </a:prstGeom>
          <a:noFill/>
          <a:ln w="9525" algn="ctr">
            <a:noFill/>
            <a:miter lim="800000"/>
            <a:headEnd/>
            <a:tailEnd/>
          </a:ln>
          <a:effectLst/>
        </p:spPr>
        <p:txBody>
          <a:bodyPr wrap="none">
            <a:spAutoFit/>
          </a:bodyPr>
          <a:lstStyle/>
          <a:p>
            <a:pPr algn="l"/>
            <a:r>
              <a:rPr lang="en-US" sz="2000" b="1" i="1">
                <a:solidFill>
                  <a:schemeClr val="tx1"/>
                </a:solidFill>
                <a:latin typeface="Maiandra GD" pitchFamily="34" charset="0"/>
              </a:rPr>
              <a:t>A</a:t>
            </a:r>
            <a:r>
              <a:rPr lang="en-US" sz="2000" b="1" i="1" baseline="-25000">
                <a:solidFill>
                  <a:schemeClr val="tx1"/>
                </a:solidFill>
                <a:latin typeface="Maiandra GD" pitchFamily="34" charset="0"/>
              </a:rPr>
              <a:t>1</a:t>
            </a:r>
            <a:r>
              <a:rPr lang="en-US" sz="2000" b="1" i="1">
                <a:solidFill>
                  <a:schemeClr val="tx1"/>
                </a:solidFill>
                <a:latin typeface="Maiandra GD" pitchFamily="34" charset="0"/>
              </a:rPr>
              <a:t>(x)</a:t>
            </a:r>
          </a:p>
        </p:txBody>
      </p:sp>
      <p:sp>
        <p:nvSpPr>
          <p:cNvPr id="1281033" name="Text Box 9"/>
          <p:cNvSpPr txBox="1">
            <a:spLocks noChangeArrowheads="1"/>
          </p:cNvSpPr>
          <p:nvPr/>
        </p:nvSpPr>
        <p:spPr bwMode="auto">
          <a:xfrm>
            <a:off x="2819400" y="5759450"/>
            <a:ext cx="1355725" cy="396875"/>
          </a:xfrm>
          <a:prstGeom prst="rect">
            <a:avLst/>
          </a:prstGeom>
          <a:noFill/>
          <a:ln w="9525" algn="ctr">
            <a:noFill/>
            <a:miter lim="800000"/>
            <a:headEnd/>
            <a:tailEnd/>
          </a:ln>
          <a:effectLst/>
        </p:spPr>
        <p:txBody>
          <a:bodyPr wrap="none">
            <a:spAutoFit/>
          </a:bodyPr>
          <a:lstStyle/>
          <a:p>
            <a:pPr algn="l"/>
            <a:r>
              <a:rPr lang="en-US" sz="2000" b="1">
                <a:solidFill>
                  <a:schemeClr val="tx1"/>
                </a:solidFill>
                <a:latin typeface="Maiandra GD" pitchFamily="34" charset="0"/>
              </a:rPr>
              <a:t>x-Bjorken</a:t>
            </a:r>
          </a:p>
        </p:txBody>
      </p:sp>
      <p:sp>
        <p:nvSpPr>
          <p:cNvPr id="1281034" name="Rectangle 10"/>
          <p:cNvSpPr>
            <a:spLocks noChangeArrowheads="1"/>
          </p:cNvSpPr>
          <p:nvPr/>
        </p:nvSpPr>
        <p:spPr bwMode="auto">
          <a:xfrm>
            <a:off x="2209800" y="6705600"/>
            <a:ext cx="914400" cy="914400"/>
          </a:xfrm>
          <a:prstGeom prst="rect">
            <a:avLst/>
          </a:prstGeom>
          <a:noFill/>
          <a:ln w="9525" algn="ctr">
            <a:noFill/>
            <a:miter lim="800000"/>
            <a:headEnd/>
            <a:tailEnd/>
          </a:ln>
          <a:effectLst/>
        </p:spPr>
        <p:txBody>
          <a:bodyPr wrap="none" anchor="ctr">
            <a:spAutoFit/>
          </a:bodyPr>
          <a:lstStyle/>
          <a:p>
            <a:endParaRPr lang="en-US"/>
          </a:p>
        </p:txBody>
      </p:sp>
      <p:sp>
        <p:nvSpPr>
          <p:cNvPr id="1281035" name="Rectangle 11"/>
          <p:cNvSpPr>
            <a:spLocks noChangeArrowheads="1"/>
          </p:cNvSpPr>
          <p:nvPr/>
        </p:nvSpPr>
        <p:spPr bwMode="auto">
          <a:xfrm>
            <a:off x="4191000" y="4111695"/>
            <a:ext cx="4357540" cy="707886"/>
          </a:xfrm>
          <a:prstGeom prst="rect">
            <a:avLst/>
          </a:prstGeom>
          <a:noFill/>
          <a:ln w="9525" algn="ctr">
            <a:noFill/>
            <a:miter lim="800000"/>
            <a:headEnd/>
            <a:tailEnd/>
          </a:ln>
          <a:effectLst/>
        </p:spPr>
        <p:txBody>
          <a:bodyPr wrap="none" anchor="ctr">
            <a:spAutoFit/>
          </a:bodyPr>
          <a:lstStyle/>
          <a:p>
            <a:pPr algn="l"/>
            <a:r>
              <a:rPr lang="en-US" sz="2000" b="1" dirty="0">
                <a:solidFill>
                  <a:srgbClr val="FFFFCC"/>
                </a:solidFill>
                <a:ea typeface="Arial Unicode MS" pitchFamily="34" charset="-128"/>
                <a:cs typeface="Arial Unicode MS" pitchFamily="34" charset="-128"/>
              </a:rPr>
              <a:t>EMC (CERN), Phys.Lett.B206:364 (1988)</a:t>
            </a:r>
          </a:p>
          <a:p>
            <a:pPr algn="l"/>
            <a:r>
              <a:rPr lang="en-US" sz="2000" b="1" dirty="0" smtClean="0">
                <a:solidFill>
                  <a:srgbClr val="FFFFCC"/>
                </a:solidFill>
                <a:ea typeface="Arial Unicode MS" pitchFamily="34" charset="-128"/>
                <a:cs typeface="Arial Unicode MS" pitchFamily="34" charset="-128"/>
              </a:rPr>
              <a:t>1810 </a:t>
            </a:r>
            <a:r>
              <a:rPr lang="en-US" sz="2000" b="1" dirty="0">
                <a:solidFill>
                  <a:srgbClr val="FFFFCC"/>
                </a:solidFill>
                <a:ea typeface="Arial Unicode MS" pitchFamily="34" charset="-128"/>
                <a:cs typeface="Arial Unicode MS" pitchFamily="34" charset="-128"/>
              </a:rPr>
              <a:t>citations!</a:t>
            </a:r>
          </a:p>
        </p:txBody>
      </p:sp>
      <p:sp>
        <p:nvSpPr>
          <p:cNvPr id="1281037" name="Text Box 13"/>
          <p:cNvSpPr txBox="1">
            <a:spLocks noChangeArrowheads="1"/>
          </p:cNvSpPr>
          <p:nvPr/>
        </p:nvSpPr>
        <p:spPr bwMode="auto">
          <a:xfrm>
            <a:off x="1385888" y="5243513"/>
            <a:ext cx="1820862" cy="336550"/>
          </a:xfrm>
          <a:prstGeom prst="rect">
            <a:avLst/>
          </a:prstGeom>
          <a:noFill/>
          <a:ln w="9525" algn="ctr">
            <a:noFill/>
            <a:miter lim="800000"/>
            <a:headEnd/>
            <a:tailEnd/>
          </a:ln>
          <a:effectLst/>
        </p:spPr>
        <p:txBody>
          <a:bodyPr wrap="none">
            <a:spAutoFit/>
          </a:bodyPr>
          <a:lstStyle/>
          <a:p>
            <a:pPr algn="l"/>
            <a:r>
              <a:rPr lang="en-US" sz="1600" b="1">
                <a:solidFill>
                  <a:srgbClr val="FF0000"/>
                </a:solidFill>
                <a:latin typeface="Maiandra GD" pitchFamily="34" charset="0"/>
              </a:rPr>
              <a:t>0.01 &lt; x</a:t>
            </a:r>
            <a:r>
              <a:rPr lang="en-US" sz="1600" b="1" baseline="-25000">
                <a:solidFill>
                  <a:srgbClr val="FF0000"/>
                </a:solidFill>
                <a:latin typeface="Maiandra GD" pitchFamily="34" charset="0"/>
              </a:rPr>
              <a:t>CERN </a:t>
            </a:r>
            <a:r>
              <a:rPr lang="en-US" sz="1600" b="1">
                <a:solidFill>
                  <a:srgbClr val="FF0000"/>
                </a:solidFill>
                <a:latin typeface="Maiandra GD" pitchFamily="34" charset="0"/>
              </a:rPr>
              <a:t>&lt; 0.5</a:t>
            </a:r>
          </a:p>
        </p:txBody>
      </p:sp>
      <p:sp>
        <p:nvSpPr>
          <p:cNvPr id="1281038" name="Line 14"/>
          <p:cNvSpPr>
            <a:spLocks noChangeShapeType="1"/>
          </p:cNvSpPr>
          <p:nvPr/>
        </p:nvSpPr>
        <p:spPr bwMode="auto">
          <a:xfrm flipH="1">
            <a:off x="1000125" y="5041900"/>
            <a:ext cx="0" cy="576263"/>
          </a:xfrm>
          <a:prstGeom prst="line">
            <a:avLst/>
          </a:prstGeom>
          <a:noFill/>
          <a:ln w="38100">
            <a:solidFill>
              <a:srgbClr val="FF0000"/>
            </a:solidFill>
            <a:round/>
            <a:headEnd/>
            <a:tailEnd/>
          </a:ln>
          <a:effectLst/>
        </p:spPr>
        <p:txBody>
          <a:bodyPr>
            <a:spAutoFit/>
          </a:bodyPr>
          <a:lstStyle/>
          <a:p>
            <a:endParaRPr lang="en-US"/>
          </a:p>
        </p:txBody>
      </p:sp>
      <p:sp>
        <p:nvSpPr>
          <p:cNvPr id="1281039" name="Line 15"/>
          <p:cNvSpPr>
            <a:spLocks noChangeShapeType="1"/>
          </p:cNvSpPr>
          <p:nvPr/>
        </p:nvSpPr>
        <p:spPr bwMode="auto">
          <a:xfrm flipH="1">
            <a:off x="3727450" y="4159250"/>
            <a:ext cx="0" cy="1382713"/>
          </a:xfrm>
          <a:prstGeom prst="line">
            <a:avLst/>
          </a:prstGeom>
          <a:noFill/>
          <a:ln w="38100">
            <a:solidFill>
              <a:srgbClr val="FF0000"/>
            </a:solidFill>
            <a:round/>
            <a:headEnd/>
            <a:tailEnd/>
          </a:ln>
          <a:effectLst/>
        </p:spPr>
        <p:txBody>
          <a:bodyPr>
            <a:spAutoFit/>
          </a:bodyPr>
          <a:lstStyle/>
          <a:p>
            <a:endParaRPr lang="en-US"/>
          </a:p>
        </p:txBody>
      </p:sp>
      <p:sp>
        <p:nvSpPr>
          <p:cNvPr id="1281040" name="Text Box 16"/>
          <p:cNvSpPr txBox="1">
            <a:spLocks noChangeArrowheads="1"/>
          </p:cNvSpPr>
          <p:nvPr/>
        </p:nvSpPr>
        <p:spPr bwMode="auto">
          <a:xfrm>
            <a:off x="5410200" y="5238750"/>
            <a:ext cx="3513078" cy="584775"/>
          </a:xfrm>
          <a:prstGeom prst="rect">
            <a:avLst/>
          </a:prstGeom>
          <a:noFill/>
          <a:ln w="38100">
            <a:noFill/>
            <a:miter lim="800000"/>
            <a:headEnd/>
            <a:tailEnd type="none" w="lg" len="lg"/>
          </a:ln>
          <a:effectLst/>
        </p:spPr>
        <p:txBody>
          <a:bodyPr wrap="none">
            <a:spAutoFit/>
          </a:bodyPr>
          <a:lstStyle/>
          <a:p>
            <a:pPr algn="l" eaLnBrk="1" hangingPunct="1"/>
            <a:r>
              <a:rPr lang="en-US" sz="3200" b="1" dirty="0">
                <a:solidFill>
                  <a:srgbClr val="FFFFCC"/>
                </a:solidFill>
              </a:rPr>
              <a:t>“Proton Spin Crisis”</a:t>
            </a:r>
          </a:p>
        </p:txBody>
      </p:sp>
      <p:sp>
        <p:nvSpPr>
          <p:cNvPr id="1281041" name="AutoShape 17"/>
          <p:cNvSpPr>
            <a:spLocks noChangeArrowheads="1"/>
          </p:cNvSpPr>
          <p:nvPr/>
        </p:nvSpPr>
        <p:spPr bwMode="auto">
          <a:xfrm>
            <a:off x="4495800" y="5149850"/>
            <a:ext cx="844550" cy="860425"/>
          </a:xfrm>
          <a:prstGeom prst="rightArrow">
            <a:avLst>
              <a:gd name="adj1" fmla="val 50000"/>
              <a:gd name="adj2" fmla="val 25000"/>
            </a:avLst>
          </a:prstGeom>
          <a:noFill/>
          <a:ln w="38100">
            <a:solidFill>
              <a:srgbClr val="FFFF99"/>
            </a:solidFill>
            <a:miter lim="800000"/>
            <a:headEnd/>
            <a:tailEnd type="none" w="lg" len="lg"/>
          </a:ln>
          <a:effectLst/>
        </p:spPr>
        <p:txBody>
          <a:bodyPr anchor="ctr">
            <a:spAutoFit/>
          </a:bodyPr>
          <a:lstStyle/>
          <a:p>
            <a:endParaRPr lang="en-US"/>
          </a:p>
        </p:txBody>
      </p:sp>
      <p:graphicFrame>
        <p:nvGraphicFramePr>
          <p:cNvPr id="1281043" name="Object 19"/>
          <p:cNvGraphicFramePr>
            <a:graphicFrameLocks noGrp="1" noChangeAspect="1"/>
          </p:cNvGraphicFramePr>
          <p:nvPr>
            <p:ph idx="1"/>
          </p:nvPr>
        </p:nvGraphicFramePr>
        <p:xfrm>
          <a:off x="4953000" y="1371600"/>
          <a:ext cx="3668713" cy="963613"/>
        </p:xfrm>
        <a:graphic>
          <a:graphicData uri="http://schemas.openxmlformats.org/presentationml/2006/ole">
            <mc:AlternateContent xmlns:mc="http://schemas.openxmlformats.org/markup-compatibility/2006">
              <mc:Choice xmlns:v="urn:schemas-microsoft-com:vml" Requires="v">
                <p:oleObj spid="_x0000_s597252" name="Equation" r:id="rId5" imgW="1498320" imgH="393480" progId="Equation.3">
                  <p:embed/>
                </p:oleObj>
              </mc:Choice>
              <mc:Fallback>
                <p:oleObj name="Equation" r:id="rId5" imgW="149832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1371600"/>
                        <a:ext cx="3668713" cy="963613"/>
                      </a:xfrm>
                      <a:prstGeom prst="rect">
                        <a:avLst/>
                      </a:prstGeom>
                      <a:solidFill>
                        <a:schemeClr val="bg1"/>
                      </a:solidFill>
                      <a:ln>
                        <a:noFill/>
                      </a:ln>
                      <a:extLst>
                        <a:ext uri="{91240B29-F687-4F45-9708-019B960494DF}">
                          <a14:hiddenLine xmlns:a14="http://schemas.microsoft.com/office/drawing/2010/main" w="9525">
                            <a:solidFill>
                              <a:srgbClr val="FF0000"/>
                            </a:solidFill>
                            <a:miter lim="800000"/>
                            <a:headEnd/>
                            <a:tailEnd/>
                          </a14:hiddenLine>
                        </a:ext>
                      </a:extLst>
                    </p:spPr>
                  </p:pic>
                </p:oleObj>
              </mc:Fallback>
            </mc:AlternateContent>
          </a:graphicData>
        </a:graphic>
      </p:graphicFrame>
      <p:grpSp>
        <p:nvGrpSpPr>
          <p:cNvPr id="1281045" name="Group 21"/>
          <p:cNvGrpSpPr>
            <a:grpSpLocks/>
          </p:cNvGrpSpPr>
          <p:nvPr/>
        </p:nvGrpSpPr>
        <p:grpSpPr bwMode="auto">
          <a:xfrm>
            <a:off x="4267200" y="2438400"/>
            <a:ext cx="4876800" cy="1676400"/>
            <a:chOff x="2688" y="2448"/>
            <a:chExt cx="3072" cy="1056"/>
          </a:xfrm>
        </p:grpSpPr>
        <p:sp>
          <p:nvSpPr>
            <p:cNvPr id="1281046" name="Rectangle 22"/>
            <p:cNvSpPr>
              <a:spLocks noChangeArrowheads="1"/>
            </p:cNvSpPr>
            <p:nvPr/>
          </p:nvSpPr>
          <p:spPr bwMode="auto">
            <a:xfrm>
              <a:off x="2688" y="2448"/>
              <a:ext cx="3072" cy="1056"/>
            </a:xfrm>
            <a:prstGeom prst="rect">
              <a:avLst/>
            </a:prstGeom>
            <a:solidFill>
              <a:srgbClr val="00FFFF"/>
            </a:solidFill>
            <a:ln w="9525">
              <a:solidFill>
                <a:schemeClr val="tx1"/>
              </a:solidFill>
              <a:miter lim="800000"/>
              <a:headEnd/>
              <a:tailEnd/>
            </a:ln>
            <a:effectLst/>
          </p:spPr>
          <p:txBody>
            <a:bodyPr wrap="none" anchor="ctr"/>
            <a:lstStyle/>
            <a:p>
              <a:endParaRPr lang="en-US" dirty="0">
                <a:solidFill>
                  <a:srgbClr val="00FFFF"/>
                </a:solidFill>
              </a:endParaRPr>
            </a:p>
          </p:txBody>
        </p:sp>
        <p:graphicFrame>
          <p:nvGraphicFramePr>
            <p:cNvPr id="1281047" name="Object 23"/>
            <p:cNvGraphicFramePr>
              <a:graphicFrameLocks noChangeAspect="1"/>
            </p:cNvGraphicFramePr>
            <p:nvPr/>
          </p:nvGraphicFramePr>
          <p:xfrm>
            <a:off x="2784" y="2586"/>
            <a:ext cx="1200" cy="342"/>
          </p:xfrm>
          <a:graphic>
            <a:graphicData uri="http://schemas.openxmlformats.org/presentationml/2006/ole">
              <mc:AlternateContent xmlns:mc="http://schemas.openxmlformats.org/markup-compatibility/2006">
                <mc:Choice xmlns:v="urn:schemas-microsoft-com:vml" Requires="v">
                  <p:oleObj spid="_x0000_s597253" name="Equation" r:id="rId7" imgW="799920" imgH="228600" progId="Equation.3">
                    <p:embed/>
                  </p:oleObj>
                </mc:Choice>
                <mc:Fallback>
                  <p:oleObj name="Equation" r:id="rId7" imgW="79992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84" y="2586"/>
                          <a:ext cx="1200" cy="342"/>
                        </a:xfrm>
                        <a:prstGeom prst="rect">
                          <a:avLst/>
                        </a:prstGeom>
                        <a:solidFill>
                          <a:srgbClr val="00FFFF"/>
                        </a:solidFill>
                      </p:spPr>
                    </p:pic>
                  </p:oleObj>
                </mc:Fallback>
              </mc:AlternateContent>
            </a:graphicData>
          </a:graphic>
        </p:graphicFrame>
        <p:sp>
          <p:nvSpPr>
            <p:cNvPr id="1281048" name="Text Box 24"/>
            <p:cNvSpPr txBox="1">
              <a:spLocks noChangeArrowheads="1"/>
            </p:cNvSpPr>
            <p:nvPr/>
          </p:nvSpPr>
          <p:spPr bwMode="auto">
            <a:xfrm>
              <a:off x="4032" y="2544"/>
              <a:ext cx="1603" cy="442"/>
            </a:xfrm>
            <a:prstGeom prst="rect">
              <a:avLst/>
            </a:prstGeom>
            <a:solidFill>
              <a:srgbClr val="00FFFF"/>
            </a:solidFill>
            <a:ln w="38100">
              <a:noFill/>
              <a:miter lim="800000"/>
              <a:headEnd/>
              <a:tailEnd type="none" w="lg" len="lg"/>
            </a:ln>
            <a:effectLst/>
          </p:spPr>
          <p:txBody>
            <a:bodyPr wrap="none">
              <a:spAutoFit/>
            </a:bodyPr>
            <a:lstStyle/>
            <a:p>
              <a:pPr algn="l" eaLnBrk="1" hangingPunct="1"/>
              <a:r>
                <a:rPr lang="en-US" sz="2000">
                  <a:solidFill>
                    <a:schemeClr val="tx1"/>
                  </a:solidFill>
                  <a:latin typeface="Arial Unicode MS" pitchFamily="34" charset="-128"/>
                </a:rPr>
                <a:t>Quark-Parton Model </a:t>
              </a:r>
            </a:p>
            <a:p>
              <a:pPr algn="l" eaLnBrk="1" hangingPunct="1"/>
              <a:r>
                <a:rPr lang="en-US" sz="2000">
                  <a:solidFill>
                    <a:schemeClr val="tx1"/>
                  </a:solidFill>
                  <a:latin typeface="Arial Unicode MS" pitchFamily="34" charset="-128"/>
                </a:rPr>
                <a:t>expectation!</a:t>
              </a:r>
            </a:p>
          </p:txBody>
        </p:sp>
        <p:sp>
          <p:nvSpPr>
            <p:cNvPr id="1281049" name="Rectangle 25"/>
            <p:cNvSpPr>
              <a:spLocks noChangeArrowheads="1"/>
            </p:cNvSpPr>
            <p:nvPr/>
          </p:nvSpPr>
          <p:spPr bwMode="auto">
            <a:xfrm>
              <a:off x="2784" y="2976"/>
              <a:ext cx="2745" cy="442"/>
            </a:xfrm>
            <a:prstGeom prst="rect">
              <a:avLst/>
            </a:prstGeom>
            <a:solidFill>
              <a:srgbClr val="00FFFF"/>
            </a:solidFill>
            <a:ln w="9525" algn="ctr">
              <a:noFill/>
              <a:miter lim="800000"/>
              <a:headEnd/>
              <a:tailEnd/>
            </a:ln>
            <a:effectLst/>
          </p:spPr>
          <p:txBody>
            <a:bodyPr wrap="none" anchor="ctr">
              <a:spAutoFit/>
            </a:bodyPr>
            <a:lstStyle/>
            <a:p>
              <a:pPr algn="l"/>
              <a:r>
                <a:rPr lang="en-US" sz="2000" dirty="0">
                  <a:solidFill>
                    <a:schemeClr val="tx1"/>
                  </a:solidFill>
                  <a:latin typeface="Arial" charset="0"/>
                </a:rPr>
                <a:t>E130, Phys.Rev.Lett.51:1135 (1983) </a:t>
              </a:r>
            </a:p>
            <a:p>
              <a:pPr algn="l"/>
              <a:r>
                <a:rPr lang="en-US" sz="2000" dirty="0" smtClean="0">
                  <a:solidFill>
                    <a:schemeClr val="tx1"/>
                  </a:solidFill>
                  <a:latin typeface="Arial" charset="0"/>
                </a:rPr>
                <a:t>480 </a:t>
              </a:r>
              <a:r>
                <a:rPr lang="en-US" sz="2000" dirty="0">
                  <a:solidFill>
                    <a:schemeClr val="tx1"/>
                  </a:solidFill>
                  <a:latin typeface="Arial" charset="0"/>
                </a:rPr>
                <a:t>citations</a:t>
              </a:r>
              <a:r>
                <a:rPr lang="en-US" sz="1600" dirty="0">
                  <a:solidFill>
                    <a:schemeClr val="tx1"/>
                  </a:solidFill>
                  <a:latin typeface="Arial" charset="0"/>
                </a:rPr>
                <a:t>  </a:t>
              </a:r>
            </a:p>
          </p:txBody>
        </p:sp>
      </p:grpSp>
      <p:pic>
        <p:nvPicPr>
          <p:cNvPr id="1281050" name="Picture 26"/>
          <p:cNvPicPr>
            <a:picLocks noChangeAspect="1" noChangeArrowheads="1"/>
          </p:cNvPicPr>
          <p:nvPr/>
        </p:nvPicPr>
        <p:blipFill>
          <a:blip r:embed="rId9" cstate="print"/>
          <a:srcRect/>
          <a:stretch>
            <a:fillRect/>
          </a:stretch>
        </p:blipFill>
        <p:spPr bwMode="auto">
          <a:xfrm>
            <a:off x="2728913" y="2514600"/>
            <a:ext cx="6415087" cy="990600"/>
          </a:xfrm>
          <a:prstGeom prst="rect">
            <a:avLst/>
          </a:prstGeom>
          <a:noFill/>
          <a:ln w="9525">
            <a:solidFill>
              <a:schemeClr val="tx1"/>
            </a:solidFill>
            <a:miter lim="800000"/>
            <a:headEnd/>
            <a:tailEnd/>
          </a:ln>
          <a:effectLst/>
        </p:spPr>
      </p:pic>
      <p:sp>
        <p:nvSpPr>
          <p:cNvPr id="1281051" name="Oval 27"/>
          <p:cNvSpPr>
            <a:spLocks noChangeArrowheads="1"/>
          </p:cNvSpPr>
          <p:nvPr/>
        </p:nvSpPr>
        <p:spPr bwMode="auto">
          <a:xfrm>
            <a:off x="4137025" y="3157538"/>
            <a:ext cx="990600" cy="381000"/>
          </a:xfrm>
          <a:prstGeom prst="ellipse">
            <a:avLst/>
          </a:prstGeom>
          <a:noFill/>
          <a:ln w="25400">
            <a:solidFill>
              <a:srgbClr val="FF0000"/>
            </a:solidFill>
            <a:round/>
            <a:headEnd/>
            <a:tailEnd/>
          </a:ln>
          <a:effectLst/>
        </p:spPr>
        <p:txBody>
          <a:bodyPr wrap="none" anchor="ctr"/>
          <a:lstStyle/>
          <a:p>
            <a:endParaRPr lang="en-US"/>
          </a:p>
        </p:txBody>
      </p:sp>
      <p:sp>
        <p:nvSpPr>
          <p:cNvPr id="1281052" name="Oval 28"/>
          <p:cNvSpPr>
            <a:spLocks noChangeArrowheads="1"/>
          </p:cNvSpPr>
          <p:nvPr/>
        </p:nvSpPr>
        <p:spPr bwMode="auto">
          <a:xfrm>
            <a:off x="5410200" y="3155950"/>
            <a:ext cx="3733800" cy="381000"/>
          </a:xfrm>
          <a:prstGeom prst="ellipse">
            <a:avLst/>
          </a:prstGeom>
          <a:noFill/>
          <a:ln w="25400">
            <a:solidFill>
              <a:srgbClr val="FF0000"/>
            </a:solidFill>
            <a:round/>
            <a:headEnd/>
            <a:tailEnd/>
          </a:ln>
          <a:effectLst/>
        </p:spPr>
        <p:txBody>
          <a:bodyPr wrap="none" anchor="ctr"/>
          <a:lstStyle/>
          <a:p>
            <a:endParaRPr lang="en-US"/>
          </a:p>
        </p:txBody>
      </p:sp>
      <p:sp>
        <p:nvSpPr>
          <p:cNvPr id="1281053" name="Text Box 29"/>
          <p:cNvSpPr txBox="1">
            <a:spLocks noChangeArrowheads="1"/>
          </p:cNvSpPr>
          <p:nvPr/>
        </p:nvSpPr>
        <p:spPr bwMode="auto">
          <a:xfrm>
            <a:off x="4267200" y="3733800"/>
            <a:ext cx="4673600" cy="457200"/>
          </a:xfrm>
          <a:prstGeom prst="rect">
            <a:avLst/>
          </a:prstGeom>
          <a:noFill/>
          <a:ln w="9525">
            <a:noFill/>
            <a:miter lim="800000"/>
            <a:headEnd/>
            <a:tailEnd/>
          </a:ln>
          <a:effectLst/>
        </p:spPr>
        <p:txBody>
          <a:bodyPr wrap="none">
            <a:spAutoFit/>
          </a:bodyPr>
          <a:lstStyle/>
          <a:p>
            <a:r>
              <a:rPr lang="en-US" dirty="0" smtClean="0">
                <a:solidFill>
                  <a:srgbClr val="FF0000"/>
                </a:solidFill>
              </a:rPr>
              <a:t>These </a:t>
            </a:r>
            <a:r>
              <a:rPr lang="en-US" dirty="0">
                <a:solidFill>
                  <a:srgbClr val="FF0000"/>
                </a:solidFill>
              </a:rPr>
              <a:t>haven’t been easy to measure!</a:t>
            </a:r>
          </a:p>
        </p:txBody>
      </p:sp>
      <p:sp>
        <p:nvSpPr>
          <p:cNvPr id="1281054" name="Oval 30"/>
          <p:cNvSpPr>
            <a:spLocks noChangeArrowheads="1"/>
          </p:cNvSpPr>
          <p:nvPr/>
        </p:nvSpPr>
        <p:spPr bwMode="auto">
          <a:xfrm>
            <a:off x="6934200" y="1622425"/>
            <a:ext cx="762000" cy="457200"/>
          </a:xfrm>
          <a:prstGeom prst="ellipse">
            <a:avLst/>
          </a:prstGeom>
          <a:noFill/>
          <a:ln w="25400">
            <a:solidFill>
              <a:srgbClr val="FF0000"/>
            </a:solidFill>
            <a:round/>
            <a:headEnd/>
            <a:tailEnd/>
          </a:ln>
          <a:effectLst/>
        </p:spPr>
        <p:txBody>
          <a:bodyPr wrap="none" anchor="ctr"/>
          <a:lstStyle/>
          <a:p>
            <a:endParaRPr lang="en-US"/>
          </a:p>
        </p:txBody>
      </p:sp>
      <p:sp>
        <p:nvSpPr>
          <p:cNvPr id="1281055" name="Oval 31"/>
          <p:cNvSpPr>
            <a:spLocks noChangeArrowheads="1"/>
          </p:cNvSpPr>
          <p:nvPr/>
        </p:nvSpPr>
        <p:spPr bwMode="auto">
          <a:xfrm>
            <a:off x="7870825" y="1601788"/>
            <a:ext cx="762000" cy="609600"/>
          </a:xfrm>
          <a:prstGeom prst="ellipse">
            <a:avLst/>
          </a:prstGeom>
          <a:noFill/>
          <a:ln w="25400">
            <a:solidFill>
              <a:srgbClr val="FF0000"/>
            </a:solidFill>
            <a:round/>
            <a:headEnd/>
            <a:tailEnd/>
          </a:ln>
          <a:effectLst/>
        </p:spPr>
        <p:txBody>
          <a:bodyPr wrap="none" anchor="ctr"/>
          <a:lstStyle/>
          <a:p>
            <a:endParaRPr lang="en-US"/>
          </a:p>
        </p:txBody>
      </p:sp>
      <p:sp>
        <p:nvSpPr>
          <p:cNvPr id="32" name="Slide Number Placeholder 31"/>
          <p:cNvSpPr>
            <a:spLocks noGrp="1"/>
          </p:cNvSpPr>
          <p:nvPr>
            <p:ph type="sldNum" sz="quarter" idx="12"/>
          </p:nvPr>
        </p:nvSpPr>
        <p:spPr/>
        <p:txBody>
          <a:bodyPr/>
          <a:lstStyle/>
          <a:p>
            <a:fld id="{9CCA4942-7CEE-491C-9F3A-ADE7BC2C4973}" type="slidenum">
              <a:rPr lang="en-US" smtClean="0"/>
              <a:pPr/>
              <a:t>25</a:t>
            </a:fld>
            <a:endParaRPr lang="en-US"/>
          </a:p>
        </p:txBody>
      </p:sp>
    </p:spTree>
    <p:extLst>
      <p:ext uri="{BB962C8B-B14F-4D97-AF65-F5344CB8AC3E}">
        <p14:creationId xmlns:p14="http://schemas.microsoft.com/office/powerpoint/2010/main" val="318634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281045"/>
                                        </p:tgtEl>
                                      </p:cBhvr>
                                    </p:animEffect>
                                    <p:set>
                                      <p:cBhvr>
                                        <p:cTn id="7" dur="1" fill="hold">
                                          <p:stCondLst>
                                            <p:cond delay="499"/>
                                          </p:stCondLst>
                                        </p:cTn>
                                        <p:tgtEl>
                                          <p:spTgt spid="1281045"/>
                                        </p:tgtEl>
                                        <p:attrNameLst>
                                          <p:attrName>style.visibility</p:attrName>
                                        </p:attrNameLst>
                                      </p:cBhvr>
                                      <p:to>
                                        <p:strVal val="hidden"/>
                                      </p:to>
                                    </p:se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281038"/>
                                        </p:tgtEl>
                                        <p:attrNameLst>
                                          <p:attrName>style.visibility</p:attrName>
                                        </p:attrNameLst>
                                      </p:cBhvr>
                                      <p:to>
                                        <p:strVal val="visible"/>
                                      </p:to>
                                    </p:set>
                                    <p:animEffect transition="in" filter="blinds(horizontal)">
                                      <p:cBhvr>
                                        <p:cTn id="11" dur="500"/>
                                        <p:tgtEl>
                                          <p:spTgt spid="1281038"/>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281037"/>
                                        </p:tgtEl>
                                        <p:attrNameLst>
                                          <p:attrName>style.visibility</p:attrName>
                                        </p:attrNameLst>
                                      </p:cBhvr>
                                      <p:to>
                                        <p:strVal val="visible"/>
                                      </p:to>
                                    </p:set>
                                    <p:animEffect transition="in" filter="blinds(horizontal)">
                                      <p:cBhvr>
                                        <p:cTn id="14" dur="500"/>
                                        <p:tgtEl>
                                          <p:spTgt spid="1281037"/>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281039"/>
                                        </p:tgtEl>
                                        <p:attrNameLst>
                                          <p:attrName>style.visibility</p:attrName>
                                        </p:attrNameLst>
                                      </p:cBhvr>
                                      <p:to>
                                        <p:strVal val="visible"/>
                                      </p:to>
                                    </p:set>
                                    <p:animEffect transition="in" filter="blinds(horizontal)">
                                      <p:cBhvr>
                                        <p:cTn id="17" dur="500"/>
                                        <p:tgtEl>
                                          <p:spTgt spid="128103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281035"/>
                                        </p:tgtEl>
                                        <p:attrNameLst>
                                          <p:attrName>style.visibility</p:attrName>
                                        </p:attrNameLst>
                                      </p:cBhvr>
                                      <p:to>
                                        <p:strVal val="visible"/>
                                      </p:to>
                                    </p:set>
                                    <p:animEffect transition="in" filter="blinds(horizontal)">
                                      <p:cBhvr>
                                        <p:cTn id="20" dur="500"/>
                                        <p:tgtEl>
                                          <p:spTgt spid="1281035"/>
                                        </p:tgtEl>
                                      </p:cBhvr>
                                    </p:animEffect>
                                  </p:childTnLst>
                                </p:cTn>
                              </p:par>
                              <p:par>
                                <p:cTn id="21" presetID="3" presetClass="entr" presetSubtype="10" fill="hold" nodeType="withEffect">
                                  <p:stCondLst>
                                    <p:cond delay="0"/>
                                  </p:stCondLst>
                                  <p:childTnLst>
                                    <p:set>
                                      <p:cBhvr>
                                        <p:cTn id="22" dur="1" fill="hold">
                                          <p:stCondLst>
                                            <p:cond delay="0"/>
                                          </p:stCondLst>
                                        </p:cTn>
                                        <p:tgtEl>
                                          <p:spTgt spid="1281028">
                                            <p:txEl>
                                              <p:pRg st="1" end="1"/>
                                            </p:txEl>
                                          </p:spTgt>
                                        </p:tgtEl>
                                        <p:attrNameLst>
                                          <p:attrName>style.visibility</p:attrName>
                                        </p:attrNameLst>
                                      </p:cBhvr>
                                      <p:to>
                                        <p:strVal val="visible"/>
                                      </p:to>
                                    </p:set>
                                    <p:animEffect transition="in" filter="blinds(horizontal)">
                                      <p:cBhvr>
                                        <p:cTn id="23" dur="500"/>
                                        <p:tgtEl>
                                          <p:spTgt spid="1281028">
                                            <p:txEl>
                                              <p:pRg st="1" end="1"/>
                                            </p:txEl>
                                          </p:spTgt>
                                        </p:tgtEl>
                                      </p:cBhvr>
                                    </p:animEffect>
                                  </p:childTnLst>
                                </p:cTn>
                              </p:par>
                            </p:childTnLst>
                          </p:cTn>
                        </p:par>
                        <p:par>
                          <p:cTn id="24" fill="hold">
                            <p:stCondLst>
                              <p:cond delay="1000"/>
                            </p:stCondLst>
                            <p:childTnLst>
                              <p:par>
                                <p:cTn id="25" presetID="3" presetClass="entr" presetSubtype="10" fill="hold" grpId="0" nodeType="afterEffect">
                                  <p:stCondLst>
                                    <p:cond delay="0"/>
                                  </p:stCondLst>
                                  <p:childTnLst>
                                    <p:set>
                                      <p:cBhvr>
                                        <p:cTn id="26" dur="1" fill="hold">
                                          <p:stCondLst>
                                            <p:cond delay="0"/>
                                          </p:stCondLst>
                                        </p:cTn>
                                        <p:tgtEl>
                                          <p:spTgt spid="1281041"/>
                                        </p:tgtEl>
                                        <p:attrNameLst>
                                          <p:attrName>style.visibility</p:attrName>
                                        </p:attrNameLst>
                                      </p:cBhvr>
                                      <p:to>
                                        <p:strVal val="visible"/>
                                      </p:to>
                                    </p:set>
                                    <p:animEffect transition="in" filter="blinds(horizontal)">
                                      <p:cBhvr>
                                        <p:cTn id="27" dur="500"/>
                                        <p:tgtEl>
                                          <p:spTgt spid="1281041"/>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281040"/>
                                        </p:tgtEl>
                                        <p:attrNameLst>
                                          <p:attrName>style.visibility</p:attrName>
                                        </p:attrNameLst>
                                      </p:cBhvr>
                                      <p:to>
                                        <p:strVal val="visible"/>
                                      </p:to>
                                    </p:set>
                                    <p:animEffect transition="in" filter="blinds(horizontal)">
                                      <p:cBhvr>
                                        <p:cTn id="30" dur="500"/>
                                        <p:tgtEl>
                                          <p:spTgt spid="1281040"/>
                                        </p:tgtEl>
                                      </p:cBhvr>
                                    </p:animEffect>
                                  </p:childTnLst>
                                </p:cTn>
                              </p:par>
                              <p:par>
                                <p:cTn id="31" presetID="2" presetClass="entr" presetSubtype="4" fill="hold" nodeType="withEffect">
                                  <p:stCondLst>
                                    <p:cond delay="0"/>
                                  </p:stCondLst>
                                  <p:childTnLst>
                                    <p:set>
                                      <p:cBhvr>
                                        <p:cTn id="32" dur="1" fill="hold">
                                          <p:stCondLst>
                                            <p:cond delay="0"/>
                                          </p:stCondLst>
                                        </p:cTn>
                                        <p:tgtEl>
                                          <p:spTgt spid="1281050"/>
                                        </p:tgtEl>
                                        <p:attrNameLst>
                                          <p:attrName>style.visibility</p:attrName>
                                        </p:attrNameLst>
                                      </p:cBhvr>
                                      <p:to>
                                        <p:strVal val="visible"/>
                                      </p:to>
                                    </p:set>
                                    <p:anim calcmode="lin" valueType="num">
                                      <p:cBhvr additive="base">
                                        <p:cTn id="33" dur="500" fill="hold"/>
                                        <p:tgtEl>
                                          <p:spTgt spid="1281050"/>
                                        </p:tgtEl>
                                        <p:attrNameLst>
                                          <p:attrName>ppt_x</p:attrName>
                                        </p:attrNameLst>
                                      </p:cBhvr>
                                      <p:tavLst>
                                        <p:tav tm="0">
                                          <p:val>
                                            <p:strVal val="#ppt_x"/>
                                          </p:val>
                                        </p:tav>
                                        <p:tav tm="100000">
                                          <p:val>
                                            <p:strVal val="#ppt_x"/>
                                          </p:val>
                                        </p:tav>
                                      </p:tavLst>
                                    </p:anim>
                                    <p:anim calcmode="lin" valueType="num">
                                      <p:cBhvr additive="base">
                                        <p:cTn id="34" dur="500" fill="hold"/>
                                        <p:tgtEl>
                                          <p:spTgt spid="1281050"/>
                                        </p:tgtEl>
                                        <p:attrNameLst>
                                          <p:attrName>ppt_y</p:attrName>
                                        </p:attrNameLst>
                                      </p:cBhvr>
                                      <p:tavLst>
                                        <p:tav tm="0">
                                          <p:val>
                                            <p:strVal val="1+#ppt_h/2"/>
                                          </p:val>
                                        </p:tav>
                                        <p:tav tm="100000">
                                          <p:val>
                                            <p:strVal val="#ppt_y"/>
                                          </p:val>
                                        </p:tav>
                                      </p:tavLst>
                                    </p:anim>
                                  </p:childTnLst>
                                </p:cTn>
                              </p:par>
                            </p:childTnLst>
                          </p:cTn>
                        </p:par>
                        <p:par>
                          <p:cTn id="35" fill="hold">
                            <p:stCondLst>
                              <p:cond delay="1500"/>
                            </p:stCondLst>
                            <p:childTnLst>
                              <p:par>
                                <p:cTn id="36" presetID="8" presetClass="entr" presetSubtype="16" fill="hold" grpId="0" nodeType="afterEffect">
                                  <p:stCondLst>
                                    <p:cond delay="1500"/>
                                  </p:stCondLst>
                                  <p:childTnLst>
                                    <p:set>
                                      <p:cBhvr>
                                        <p:cTn id="37" dur="1" fill="hold">
                                          <p:stCondLst>
                                            <p:cond delay="0"/>
                                          </p:stCondLst>
                                        </p:cTn>
                                        <p:tgtEl>
                                          <p:spTgt spid="1281051"/>
                                        </p:tgtEl>
                                        <p:attrNameLst>
                                          <p:attrName>style.visibility</p:attrName>
                                        </p:attrNameLst>
                                      </p:cBhvr>
                                      <p:to>
                                        <p:strVal val="visible"/>
                                      </p:to>
                                    </p:set>
                                    <p:animEffect transition="in" filter="diamond(in)">
                                      <p:cBhvr>
                                        <p:cTn id="38" dur="2000"/>
                                        <p:tgtEl>
                                          <p:spTgt spid="1281051"/>
                                        </p:tgtEl>
                                      </p:cBhvr>
                                    </p:animEffect>
                                  </p:childTnLst>
                                </p:cTn>
                              </p:par>
                              <p:par>
                                <p:cTn id="39" presetID="8" presetClass="entr" presetSubtype="16" fill="hold" grpId="0" nodeType="withEffect">
                                  <p:stCondLst>
                                    <p:cond delay="1500"/>
                                  </p:stCondLst>
                                  <p:childTnLst>
                                    <p:set>
                                      <p:cBhvr>
                                        <p:cTn id="40" dur="1" fill="hold">
                                          <p:stCondLst>
                                            <p:cond delay="0"/>
                                          </p:stCondLst>
                                        </p:cTn>
                                        <p:tgtEl>
                                          <p:spTgt spid="1281052"/>
                                        </p:tgtEl>
                                        <p:attrNameLst>
                                          <p:attrName>style.visibility</p:attrName>
                                        </p:attrNameLst>
                                      </p:cBhvr>
                                      <p:to>
                                        <p:strVal val="visible"/>
                                      </p:to>
                                    </p:set>
                                    <p:animEffect transition="in" filter="diamond(in)">
                                      <p:cBhvr>
                                        <p:cTn id="41" dur="2000"/>
                                        <p:tgtEl>
                                          <p:spTgt spid="1281052"/>
                                        </p:tgtEl>
                                      </p:cBhvr>
                                    </p:animEffect>
                                  </p:childTnLst>
                                </p:cTn>
                              </p:par>
                              <p:par>
                                <p:cTn id="42" presetID="8" presetClass="entr" presetSubtype="16" fill="hold" grpId="0" nodeType="withEffect">
                                  <p:stCondLst>
                                    <p:cond delay="1500"/>
                                  </p:stCondLst>
                                  <p:childTnLst>
                                    <p:set>
                                      <p:cBhvr>
                                        <p:cTn id="43" dur="1" fill="hold">
                                          <p:stCondLst>
                                            <p:cond delay="0"/>
                                          </p:stCondLst>
                                        </p:cTn>
                                        <p:tgtEl>
                                          <p:spTgt spid="1281053"/>
                                        </p:tgtEl>
                                        <p:attrNameLst>
                                          <p:attrName>style.visibility</p:attrName>
                                        </p:attrNameLst>
                                      </p:cBhvr>
                                      <p:to>
                                        <p:strVal val="visible"/>
                                      </p:to>
                                    </p:set>
                                    <p:animEffect transition="in" filter="diamond(in)">
                                      <p:cBhvr>
                                        <p:cTn id="44" dur="2000"/>
                                        <p:tgtEl>
                                          <p:spTgt spid="1281053"/>
                                        </p:tgtEl>
                                      </p:cBhvr>
                                    </p:animEffect>
                                  </p:childTnLst>
                                </p:cTn>
                              </p:par>
                              <p:par>
                                <p:cTn id="45" presetID="8" presetClass="entr" presetSubtype="16" fill="hold" grpId="0" nodeType="withEffect">
                                  <p:stCondLst>
                                    <p:cond delay="1500"/>
                                  </p:stCondLst>
                                  <p:childTnLst>
                                    <p:set>
                                      <p:cBhvr>
                                        <p:cTn id="46" dur="1" fill="hold">
                                          <p:stCondLst>
                                            <p:cond delay="0"/>
                                          </p:stCondLst>
                                        </p:cTn>
                                        <p:tgtEl>
                                          <p:spTgt spid="1281054"/>
                                        </p:tgtEl>
                                        <p:attrNameLst>
                                          <p:attrName>style.visibility</p:attrName>
                                        </p:attrNameLst>
                                      </p:cBhvr>
                                      <p:to>
                                        <p:strVal val="visible"/>
                                      </p:to>
                                    </p:set>
                                    <p:animEffect transition="in" filter="diamond(in)">
                                      <p:cBhvr>
                                        <p:cTn id="47" dur="2000"/>
                                        <p:tgtEl>
                                          <p:spTgt spid="1281054"/>
                                        </p:tgtEl>
                                      </p:cBhvr>
                                    </p:animEffect>
                                  </p:childTnLst>
                                </p:cTn>
                              </p:par>
                              <p:par>
                                <p:cTn id="48" presetID="8" presetClass="entr" presetSubtype="16" fill="hold" grpId="0" nodeType="withEffect">
                                  <p:stCondLst>
                                    <p:cond delay="1500"/>
                                  </p:stCondLst>
                                  <p:childTnLst>
                                    <p:set>
                                      <p:cBhvr>
                                        <p:cTn id="49" dur="1" fill="hold">
                                          <p:stCondLst>
                                            <p:cond delay="0"/>
                                          </p:stCondLst>
                                        </p:cTn>
                                        <p:tgtEl>
                                          <p:spTgt spid="1281055"/>
                                        </p:tgtEl>
                                        <p:attrNameLst>
                                          <p:attrName>style.visibility</p:attrName>
                                        </p:attrNameLst>
                                      </p:cBhvr>
                                      <p:to>
                                        <p:strVal val="visible"/>
                                      </p:to>
                                    </p:set>
                                    <p:animEffect transition="in" filter="diamond(in)">
                                      <p:cBhvr>
                                        <p:cTn id="50" dur="2000"/>
                                        <p:tgtEl>
                                          <p:spTgt spid="1281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1035" grpId="0"/>
      <p:bldP spid="1281037" grpId="0"/>
      <p:bldP spid="1281038" grpId="0" animBg="1"/>
      <p:bldP spid="1281039" grpId="0" animBg="1"/>
      <p:bldP spid="1281040" grpId="0"/>
      <p:bldP spid="1281041" grpId="0" animBg="1"/>
      <p:bldP spid="1281051" grpId="0" animBg="1"/>
      <p:bldP spid="1281052" grpId="0" animBg="1"/>
      <p:bldP spid="1281053" grpId="0"/>
      <p:bldP spid="1281054" grpId="0" animBg="1"/>
      <p:bldP spid="128105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200" dirty="0" smtClean="0"/>
              <a:t>Quest for </a:t>
            </a:r>
            <a:r>
              <a:rPr lang="en-US" sz="4200" dirty="0" smtClean="0">
                <a:latin typeface="Symbol" pitchFamily="18" charset="2"/>
              </a:rPr>
              <a:t>D</a:t>
            </a:r>
            <a:r>
              <a:rPr lang="en-US" sz="4200" dirty="0" smtClean="0"/>
              <a:t>G, gluon </a:t>
            </a:r>
            <a:r>
              <a:rPr lang="en-US" sz="4200" dirty="0"/>
              <a:t>s</a:t>
            </a:r>
            <a:r>
              <a:rPr lang="en-US" sz="4200" dirty="0" smtClean="0"/>
              <a:t>pin </a:t>
            </a:r>
            <a:r>
              <a:rPr lang="en-US" sz="4200" dirty="0"/>
              <a:t>c</a:t>
            </a:r>
            <a:r>
              <a:rPr lang="en-US" sz="4200" dirty="0" smtClean="0"/>
              <a:t>ontribution to </a:t>
            </a:r>
            <a:r>
              <a:rPr lang="en-US" sz="4200" dirty="0"/>
              <a:t>s</a:t>
            </a:r>
            <a:r>
              <a:rPr lang="en-US" sz="4200" dirty="0" smtClean="0"/>
              <a:t>pin of </a:t>
            </a:r>
            <a:r>
              <a:rPr lang="en-US" sz="4200" dirty="0"/>
              <a:t>p</a:t>
            </a:r>
            <a:r>
              <a:rPr lang="en-US" sz="4200" dirty="0" smtClean="0"/>
              <a:t>roton</a:t>
            </a:r>
            <a:endParaRPr lang="en-US" sz="4200" dirty="0"/>
          </a:p>
        </p:txBody>
      </p:sp>
      <p:sp>
        <p:nvSpPr>
          <p:cNvPr id="3" name="Content Placeholder 2"/>
          <p:cNvSpPr>
            <a:spLocks noGrp="1"/>
          </p:cNvSpPr>
          <p:nvPr>
            <p:ph idx="1"/>
          </p:nvPr>
        </p:nvSpPr>
        <p:spPr>
          <a:xfrm>
            <a:off x="4800600" y="1524000"/>
            <a:ext cx="4114800" cy="4648200"/>
          </a:xfrm>
        </p:spPr>
        <p:txBody>
          <a:bodyPr>
            <a:normAutofit/>
          </a:bodyPr>
          <a:lstStyle/>
          <a:p>
            <a:r>
              <a:rPr lang="en-US" sz="2400" dirty="0" smtClean="0"/>
              <a:t>In mid-1990s predictions for the integrated gluon spin contribution to proton spin ranged from 0.7 – 2.3!  </a:t>
            </a:r>
            <a:endParaRPr lang="en-US" sz="2200" dirty="0"/>
          </a:p>
          <a:p>
            <a:pPr lvl="1"/>
            <a:r>
              <a:rPr lang="en-US" sz="2000" dirty="0" smtClean="0"/>
              <a:t>Many models hypothesized large gluon spin contributions to screen the quark spin, but these would then require large orbital angular momentum in the opposite direction</a:t>
            </a:r>
          </a:p>
          <a:p>
            <a:endParaRPr lang="en-US" sz="2400" dirty="0"/>
          </a:p>
        </p:txBody>
      </p:sp>
      <p:sp>
        <p:nvSpPr>
          <p:cNvPr id="4" name="Footer Placeholder 3"/>
          <p:cNvSpPr>
            <a:spLocks noGrp="1"/>
          </p:cNvSpPr>
          <p:nvPr>
            <p:ph type="ftr" sz="quarter" idx="11"/>
          </p:nvPr>
        </p:nvSpPr>
        <p:spPr/>
        <p:txBody>
          <a:bodyPr/>
          <a:lstStyle/>
          <a:p>
            <a:r>
              <a:rPr lang="en-US" smtClean="0"/>
              <a:t>C. Aidala, UMich, October 14, 2015</a:t>
            </a:r>
            <a:endParaRPr lang="en-US" dirty="0"/>
          </a:p>
        </p:txBody>
      </p:sp>
      <p:sp>
        <p:nvSpPr>
          <p:cNvPr id="5" name="Slide Number Placeholder 4"/>
          <p:cNvSpPr>
            <a:spLocks noGrp="1"/>
          </p:cNvSpPr>
          <p:nvPr>
            <p:ph type="sldNum" sz="quarter" idx="12"/>
          </p:nvPr>
        </p:nvSpPr>
        <p:spPr/>
        <p:txBody>
          <a:bodyPr/>
          <a:lstStyle/>
          <a:p>
            <a:fld id="{A1B2F28F-00F2-40AE-BCF8-CDCE0F0AA4B9}" type="slidenum">
              <a:rPr lang="en-US" smtClean="0"/>
              <a:pPr/>
              <a:t>26</a:t>
            </a:fld>
            <a:endParaRPr lang="en-US" dirty="0"/>
          </a:p>
        </p:txBody>
      </p:sp>
      <p:pic>
        <p:nvPicPr>
          <p:cNvPr id="1415170" name="Picture 2"/>
          <p:cNvPicPr>
            <a:picLocks noChangeAspect="1" noChangeArrowheads="1"/>
          </p:cNvPicPr>
          <p:nvPr/>
        </p:nvPicPr>
        <p:blipFill>
          <a:blip r:embed="rId2" cstate="print"/>
          <a:srcRect/>
          <a:stretch>
            <a:fillRect/>
          </a:stretch>
        </p:blipFill>
        <p:spPr bwMode="auto">
          <a:xfrm>
            <a:off x="304800" y="1600200"/>
            <a:ext cx="4514850" cy="4862485"/>
          </a:xfrm>
          <a:prstGeom prst="rect">
            <a:avLst/>
          </a:prstGeom>
          <a:noFill/>
          <a:ln w="9525">
            <a:noFill/>
            <a:miter lim="800000"/>
            <a:headEnd/>
            <a:tailEnd/>
          </a:ln>
        </p:spPr>
      </p:pic>
    </p:spTree>
    <p:extLst>
      <p:ext uri="{BB962C8B-B14F-4D97-AF65-F5344CB8AC3E}">
        <p14:creationId xmlns:p14="http://schemas.microsoft.com/office/powerpoint/2010/main" val="575673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 Aidala, UMich, October 14, 2015</a:t>
            </a:r>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27</a:t>
            </a:fld>
            <a:endParaRPr lang="en-US"/>
          </a:p>
        </p:txBody>
      </p:sp>
      <p:pic>
        <p:nvPicPr>
          <p:cNvPr id="575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09550"/>
            <a:ext cx="8858250" cy="643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00400" y="762000"/>
            <a:ext cx="1641796" cy="553998"/>
          </a:xfrm>
          <a:prstGeom prst="rect">
            <a:avLst/>
          </a:prstGeom>
          <a:solidFill>
            <a:schemeClr val="bg1"/>
          </a:solidFill>
        </p:spPr>
        <p:txBody>
          <a:bodyPr wrap="none" rtlCol="0">
            <a:spAutoFit/>
          </a:bodyPr>
          <a:lstStyle/>
          <a:p>
            <a:r>
              <a:rPr lang="en-US" sz="3000" dirty="0" smtClean="0"/>
              <a:t>July 2014</a:t>
            </a:r>
            <a:endParaRPr lang="en-US" sz="3000" dirty="0"/>
          </a:p>
        </p:txBody>
      </p:sp>
    </p:spTree>
    <p:extLst>
      <p:ext uri="{BB962C8B-B14F-4D97-AF65-F5344CB8AC3E}">
        <p14:creationId xmlns:p14="http://schemas.microsoft.com/office/powerpoint/2010/main" val="42229445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 Aidala, UMich, October 14, 2015</a:t>
            </a:r>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28</a:t>
            </a:fld>
            <a:endParaRPr lang="en-US"/>
          </a:p>
        </p:txBody>
      </p:sp>
      <p:pic>
        <p:nvPicPr>
          <p:cNvPr id="576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57200"/>
            <a:ext cx="8991600" cy="5733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12368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First evidence for nonzero gluon polarization in proton</a:t>
            </a:r>
            <a:endParaRPr lang="en-US" dirty="0"/>
          </a:p>
        </p:txBody>
      </p:sp>
      <p:sp>
        <p:nvSpPr>
          <p:cNvPr id="5" name="Content Placeholder 4"/>
          <p:cNvSpPr>
            <a:spLocks noGrp="1"/>
          </p:cNvSpPr>
          <p:nvPr>
            <p:ph idx="1"/>
          </p:nvPr>
        </p:nvSpPr>
        <p:spPr>
          <a:xfrm>
            <a:off x="304800" y="1600200"/>
            <a:ext cx="4419600" cy="4525963"/>
          </a:xfrm>
        </p:spPr>
        <p:txBody>
          <a:bodyPr>
            <a:normAutofit fontScale="70000" lnSpcReduction="20000"/>
          </a:bodyPr>
          <a:lstStyle/>
          <a:p>
            <a:r>
              <a:rPr lang="en-US" dirty="0" smtClean="0"/>
              <a:t>Suite of RHIC measurements sensitive to gluon spin, using different final-state observables</a:t>
            </a:r>
          </a:p>
          <a:p>
            <a:pPr lvl="1"/>
            <a:r>
              <a:rPr lang="en-US" dirty="0" smtClean="0"/>
              <a:t>Neutral pions – PHENIX, PRD90, 012007</a:t>
            </a:r>
          </a:p>
          <a:p>
            <a:pPr lvl="1"/>
            <a:r>
              <a:rPr lang="en-US" dirty="0" smtClean="0"/>
              <a:t>Charged pions – PHENIX, PRD91, 032001</a:t>
            </a:r>
          </a:p>
          <a:p>
            <a:pPr lvl="1"/>
            <a:r>
              <a:rPr lang="en-US" dirty="0" smtClean="0"/>
              <a:t>Eta mesons – PHENIX, PRD83, 032001</a:t>
            </a:r>
          </a:p>
          <a:p>
            <a:pPr lvl="2"/>
            <a:r>
              <a:rPr lang="en-US" dirty="0" smtClean="0"/>
              <a:t>Interpretable due to first-ever eta meson fragmentation function parameterization: Aidala,  </a:t>
            </a:r>
            <a:r>
              <a:rPr lang="en-US" dirty="0" err="1"/>
              <a:t>Ellinghaus</a:t>
            </a:r>
            <a:r>
              <a:rPr lang="en-US" dirty="0"/>
              <a:t>, </a:t>
            </a:r>
            <a:r>
              <a:rPr lang="en-US" dirty="0" err="1" smtClean="0"/>
              <a:t>Sassot</a:t>
            </a:r>
            <a:r>
              <a:rPr lang="en-US" dirty="0"/>
              <a:t>, </a:t>
            </a:r>
            <a:r>
              <a:rPr lang="en-US" dirty="0" err="1" smtClean="0"/>
              <a:t>Seele</a:t>
            </a:r>
            <a:r>
              <a:rPr lang="en-US" dirty="0"/>
              <a:t>, </a:t>
            </a:r>
            <a:r>
              <a:rPr lang="en-US" dirty="0" smtClean="0"/>
              <a:t>Stratmann</a:t>
            </a:r>
            <a:r>
              <a:rPr lang="en-US" dirty="0"/>
              <a:t>, </a:t>
            </a:r>
            <a:r>
              <a:rPr lang="en-US" dirty="0" smtClean="0"/>
              <a:t>PRD83</a:t>
            </a:r>
            <a:r>
              <a:rPr lang="en-US" dirty="0"/>
              <a:t>, 034002</a:t>
            </a:r>
            <a:endParaRPr lang="en-US" dirty="0" smtClean="0"/>
          </a:p>
          <a:p>
            <a:pPr lvl="1"/>
            <a:r>
              <a:rPr lang="en-US" dirty="0" smtClean="0"/>
              <a:t>Jets – STAR, PRD86, 032006; PRL 115, 092002</a:t>
            </a:r>
          </a:p>
          <a:p>
            <a:pPr lvl="1"/>
            <a:endParaRPr lang="en-US" dirty="0" smtClean="0"/>
          </a:p>
        </p:txBody>
      </p:sp>
      <p:sp>
        <p:nvSpPr>
          <p:cNvPr id="2" name="Footer Placeholder 1"/>
          <p:cNvSpPr>
            <a:spLocks noGrp="1"/>
          </p:cNvSpPr>
          <p:nvPr>
            <p:ph type="ftr" sz="quarter" idx="11"/>
          </p:nvPr>
        </p:nvSpPr>
        <p:spPr/>
        <p:txBody>
          <a:bodyPr/>
          <a:lstStyle/>
          <a:p>
            <a:r>
              <a:rPr lang="en-US" smtClean="0"/>
              <a:t>C. Aidala, UMich, October 14, 2015</a:t>
            </a:r>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29</a:t>
            </a:fld>
            <a:endParaRPr lang="en-US"/>
          </a:p>
        </p:txBody>
      </p:sp>
      <p:pic>
        <p:nvPicPr>
          <p:cNvPr id="595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752600"/>
            <a:ext cx="2329583" cy="1807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59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1105" y="1753386"/>
            <a:ext cx="2329583" cy="1807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59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617022"/>
            <a:ext cx="2895600" cy="2914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124200" y="5953780"/>
            <a:ext cx="2362200" cy="492443"/>
          </a:xfrm>
          <a:prstGeom prst="rect">
            <a:avLst/>
          </a:prstGeom>
          <a:noFill/>
        </p:spPr>
        <p:txBody>
          <a:bodyPr wrap="square" rtlCol="0">
            <a:spAutoFit/>
          </a:bodyPr>
          <a:lstStyle/>
          <a:p>
            <a:r>
              <a:rPr lang="en-US" sz="1300" dirty="0" smtClean="0">
                <a:solidFill>
                  <a:srgbClr val="FFFFCC"/>
                </a:solidFill>
              </a:rPr>
              <a:t>de Florian, </a:t>
            </a:r>
            <a:r>
              <a:rPr lang="en-US" sz="1300" dirty="0" err="1" smtClean="0">
                <a:solidFill>
                  <a:srgbClr val="FFFFCC"/>
                </a:solidFill>
              </a:rPr>
              <a:t>Sassot</a:t>
            </a:r>
            <a:r>
              <a:rPr lang="en-US" sz="1300" dirty="0" smtClean="0">
                <a:solidFill>
                  <a:srgbClr val="FFFFCC"/>
                </a:solidFill>
              </a:rPr>
              <a:t>, Stratmann, Vogelsang, PRL 113, 012001 </a:t>
            </a:r>
            <a:endParaRPr lang="en-US" sz="1300" dirty="0">
              <a:solidFill>
                <a:srgbClr val="FFFFCC"/>
              </a:solidFill>
            </a:endParaRPr>
          </a:p>
        </p:txBody>
      </p:sp>
      <p:sp>
        <p:nvSpPr>
          <p:cNvPr id="10" name="Rectangle 9"/>
          <p:cNvSpPr/>
          <p:nvPr/>
        </p:nvSpPr>
        <p:spPr>
          <a:xfrm>
            <a:off x="990600" y="3200400"/>
            <a:ext cx="7010400" cy="1815882"/>
          </a:xfrm>
          <a:prstGeom prst="rect">
            <a:avLst/>
          </a:prstGeom>
          <a:solidFill>
            <a:srgbClr val="00FFFF"/>
          </a:solidFill>
          <a:ln>
            <a:solidFill>
              <a:schemeClr val="tx1"/>
            </a:solidFill>
          </a:ln>
        </p:spPr>
        <p:txBody>
          <a:bodyPr wrap="square">
            <a:spAutoFit/>
          </a:bodyPr>
          <a:lstStyle/>
          <a:p>
            <a:pPr algn="ctr"/>
            <a:r>
              <a:rPr lang="en-US" sz="2800" i="1" dirty="0" smtClean="0">
                <a:latin typeface="Times New Roman" pitchFamily="18" charset="0"/>
                <a:cs typeface="Times New Roman" pitchFamily="18" charset="0"/>
              </a:rPr>
              <a:t>But quark spin + (nonzero but small) gluon spin contributions still only add up to </a:t>
            </a:r>
          </a:p>
          <a:p>
            <a:pPr algn="ctr"/>
            <a:r>
              <a:rPr lang="en-US" sz="2800" i="1" dirty="0" smtClean="0">
                <a:latin typeface="Times New Roman" pitchFamily="18" charset="0"/>
                <a:cs typeface="Times New Roman" pitchFamily="18" charset="0"/>
              </a:rPr>
              <a:t>~50% of proton spin </a:t>
            </a:r>
          </a:p>
          <a:p>
            <a:pPr algn="ctr"/>
            <a:r>
              <a:rPr lang="en-US" sz="2800" i="1" dirty="0" smtClean="0">
                <a:latin typeface="Times New Roman" pitchFamily="18" charset="0"/>
                <a:cs typeface="Times New Roman" pitchFamily="18" charset="0"/>
                <a:sym typeface="Wingdings" panose="05000000000000000000" pitchFamily="2" charset="2"/>
              </a:rPr>
              <a:t> </a:t>
            </a:r>
            <a:r>
              <a:rPr lang="en-US" sz="2800" i="1" dirty="0">
                <a:latin typeface="Times New Roman" pitchFamily="18" charset="0"/>
                <a:cs typeface="Times New Roman" pitchFamily="18" charset="0"/>
                <a:sym typeface="Wingdings" panose="05000000000000000000" pitchFamily="2" charset="2"/>
              </a:rPr>
              <a:t>O</a:t>
            </a:r>
            <a:r>
              <a:rPr lang="en-US" sz="2800" i="1" dirty="0" smtClean="0">
                <a:latin typeface="Times New Roman" pitchFamily="18" charset="0"/>
                <a:cs typeface="Times New Roman" pitchFamily="18" charset="0"/>
                <a:sym typeface="Wingdings" panose="05000000000000000000" pitchFamily="2" charset="2"/>
              </a:rPr>
              <a:t>rbital angular momentum important!</a:t>
            </a:r>
            <a:endParaRPr lang="en-US" sz="2800" i="1" dirty="0">
              <a:latin typeface="Times New Roman" pitchFamily="18" charset="0"/>
              <a:cs typeface="Times New Roman" pitchFamily="18" charset="0"/>
            </a:endParaRPr>
          </a:p>
        </p:txBody>
      </p:sp>
    </p:spTree>
    <p:extLst>
      <p:ext uri="{BB962C8B-B14F-4D97-AF65-F5344CB8AC3E}">
        <p14:creationId xmlns:p14="http://schemas.microsoft.com/office/powerpoint/2010/main" val="18301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1"/>
          </p:nvPr>
        </p:nvSpPr>
        <p:spPr/>
        <p:txBody>
          <a:bodyPr/>
          <a:lstStyle/>
          <a:p>
            <a:r>
              <a:rPr lang="en-US" smtClean="0"/>
              <a:t>C. Aidala, UMich, October 14, 2015</a:t>
            </a:r>
            <a:endParaRPr lang="en-US"/>
          </a:p>
        </p:txBody>
      </p:sp>
      <p:sp>
        <p:nvSpPr>
          <p:cNvPr id="1360898" name="Rectangle 2"/>
          <p:cNvSpPr>
            <a:spLocks noGrp="1" noChangeArrowheads="1"/>
          </p:cNvSpPr>
          <p:nvPr>
            <p:ph type="ctrTitle" idx="4294967295"/>
          </p:nvPr>
        </p:nvSpPr>
        <p:spPr>
          <a:xfrm>
            <a:off x="609600" y="1828800"/>
            <a:ext cx="7924800" cy="3048000"/>
          </a:xfrm>
        </p:spPr>
        <p:txBody>
          <a:bodyPr>
            <a:normAutofit fontScale="90000"/>
          </a:bodyPr>
          <a:lstStyle/>
          <a:p>
            <a:r>
              <a:rPr lang="en-US" sz="4000" b="1" dirty="0"/>
              <a:t>How do we understand the visible matter in our </a:t>
            </a:r>
            <a:r>
              <a:rPr lang="en-US" sz="4000" b="1" dirty="0" smtClean="0"/>
              <a:t>universe in terms </a:t>
            </a:r>
            <a:r>
              <a:rPr lang="en-US" sz="4000" b="1" dirty="0"/>
              <a:t>of </a:t>
            </a:r>
            <a:r>
              <a:rPr lang="en-US" sz="4000" b="1" dirty="0" smtClean="0"/>
              <a:t>the quark </a:t>
            </a:r>
            <a:r>
              <a:rPr lang="en-US" sz="4000" b="1" dirty="0"/>
              <a:t>and </a:t>
            </a:r>
            <a:r>
              <a:rPr lang="en-US" sz="4000" b="1" dirty="0" smtClean="0"/>
              <a:t>gluon degrees of freedom </a:t>
            </a:r>
            <a:r>
              <a:rPr lang="en-US" sz="4000" b="1" dirty="0"/>
              <a:t>of </a:t>
            </a:r>
            <a:r>
              <a:rPr lang="en-US" sz="4000" b="1" dirty="0" smtClean="0"/>
              <a:t>quantum chromodynamics? </a:t>
            </a:r>
            <a:br>
              <a:rPr lang="en-US" sz="4000" b="1" dirty="0" smtClean="0"/>
            </a:br>
            <a:r>
              <a:rPr lang="en-US" sz="4000" b="1" dirty="0" smtClean="0"/>
              <a:t/>
            </a:r>
            <a:br>
              <a:rPr lang="en-US" sz="4000" b="1" dirty="0" smtClean="0"/>
            </a:br>
            <a:r>
              <a:rPr lang="en-US" sz="4000" b="1" dirty="0" smtClean="0"/>
              <a:t/>
            </a:r>
            <a:br>
              <a:rPr lang="en-US" sz="4000" b="1" dirty="0" smtClean="0"/>
            </a:br>
            <a:r>
              <a:rPr lang="en-US" sz="4000" b="1" dirty="0" smtClean="0"/>
              <a:t>How can studying QCD systems teach us more about fundamental aspects of QCD as a theory?</a:t>
            </a:r>
            <a:br>
              <a:rPr lang="en-US" sz="4000" b="1" dirty="0" smtClean="0"/>
            </a:br>
            <a:endParaRPr lang="en-US" sz="4000" b="1"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3986029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ooter Placeholder 3"/>
          <p:cNvSpPr>
            <a:spLocks noGrp="1"/>
          </p:cNvSpPr>
          <p:nvPr>
            <p:ph type="ftr" sz="quarter" idx="11"/>
          </p:nvPr>
        </p:nvSpPr>
        <p:spPr/>
        <p:txBody>
          <a:bodyPr/>
          <a:lstStyle/>
          <a:p>
            <a:r>
              <a:rPr lang="en-US" smtClean="0"/>
              <a:t>C. Aidala, UMich, October 14, 2015</a:t>
            </a:r>
            <a:endParaRPr lang="en-US"/>
          </a:p>
        </p:txBody>
      </p:sp>
      <p:sp>
        <p:nvSpPr>
          <p:cNvPr id="1364994" name="Rectangle 2"/>
          <p:cNvSpPr>
            <a:spLocks noChangeArrowheads="1"/>
          </p:cNvSpPr>
          <p:nvPr/>
        </p:nvSpPr>
        <p:spPr bwMode="auto">
          <a:xfrm>
            <a:off x="381000" y="1371600"/>
            <a:ext cx="8458200" cy="49530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364995" name="Rectangle 3"/>
          <p:cNvSpPr>
            <a:spLocks noGrp="1" noChangeArrowheads="1"/>
          </p:cNvSpPr>
          <p:nvPr>
            <p:ph type="title"/>
          </p:nvPr>
        </p:nvSpPr>
        <p:spPr>
          <a:xfrm>
            <a:off x="457200" y="152400"/>
            <a:ext cx="8229600" cy="1143000"/>
          </a:xfrm>
        </p:spPr>
        <p:txBody>
          <a:bodyPr>
            <a:noAutofit/>
          </a:bodyPr>
          <a:lstStyle/>
          <a:p>
            <a:r>
              <a:rPr lang="en-US" sz="3600" dirty="0"/>
              <a:t>Spin-momentum correlations and </a:t>
            </a:r>
            <a:br>
              <a:rPr lang="en-US" sz="3600" dirty="0"/>
            </a:br>
            <a:r>
              <a:rPr lang="en-US" sz="3600" dirty="0"/>
              <a:t>quark </a:t>
            </a:r>
            <a:r>
              <a:rPr lang="en-US" sz="3600" b="1" dirty="0"/>
              <a:t>dynamics</a:t>
            </a:r>
            <a:endParaRPr lang="en-US" altLang="zh-CN" sz="3800" dirty="0">
              <a:ea typeface="宋体" pitchFamily="116" charset="-122"/>
            </a:endParaRPr>
          </a:p>
        </p:txBody>
      </p:sp>
      <p:pic>
        <p:nvPicPr>
          <p:cNvPr id="1364996" name="Picture 4" descr="distrib"/>
          <p:cNvPicPr>
            <a:picLocks noChangeAspect="1" noChangeArrowheads="1"/>
          </p:cNvPicPr>
          <p:nvPr/>
        </p:nvPicPr>
        <p:blipFill>
          <a:blip r:embed="rId4" cstate="print"/>
          <a:srcRect/>
          <a:stretch>
            <a:fillRect/>
          </a:stretch>
        </p:blipFill>
        <p:spPr bwMode="auto">
          <a:xfrm>
            <a:off x="2895600" y="1752600"/>
            <a:ext cx="5181600" cy="4224338"/>
          </a:xfrm>
          <a:prstGeom prst="rect">
            <a:avLst/>
          </a:prstGeom>
          <a:noFill/>
          <a:ln w="9525">
            <a:noFill/>
            <a:miter lim="800000"/>
            <a:headEnd/>
            <a:tailEnd/>
          </a:ln>
        </p:spPr>
      </p:pic>
      <p:graphicFrame>
        <p:nvGraphicFramePr>
          <p:cNvPr id="1364997" name="Object 5"/>
          <p:cNvGraphicFramePr>
            <a:graphicFrameLocks noChangeAspect="1"/>
          </p:cNvGraphicFramePr>
          <p:nvPr>
            <p:extLst>
              <p:ext uri="{D42A27DB-BD31-4B8C-83A1-F6EECF244321}">
                <p14:modId xmlns:p14="http://schemas.microsoft.com/office/powerpoint/2010/main" val="1333080837"/>
              </p:ext>
            </p:extLst>
          </p:nvPr>
        </p:nvGraphicFramePr>
        <p:xfrm>
          <a:off x="3657600" y="3940175"/>
          <a:ext cx="2203450" cy="1471613"/>
        </p:xfrm>
        <a:graphic>
          <a:graphicData uri="http://schemas.openxmlformats.org/presentationml/2006/ole">
            <mc:AlternateContent xmlns:mc="http://schemas.openxmlformats.org/markup-compatibility/2006">
              <mc:Choice xmlns:v="urn:schemas-microsoft-com:vml" Requires="v">
                <p:oleObj spid="_x0000_s599522" name="Document" r:id="rId5" imgW="6088943" imgH="4066896" progId="Word.Document.8">
                  <p:embed/>
                </p:oleObj>
              </mc:Choice>
              <mc:Fallback>
                <p:oleObj name="Document" r:id="rId5" imgW="6088943" imgH="4066896"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3940175"/>
                        <a:ext cx="2203450" cy="1471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64998" name="Text Box 6"/>
          <p:cNvSpPr txBox="1">
            <a:spLocks noChangeArrowheads="1"/>
          </p:cNvSpPr>
          <p:nvPr/>
        </p:nvSpPr>
        <p:spPr bwMode="auto">
          <a:xfrm>
            <a:off x="4953000" y="3352800"/>
            <a:ext cx="1143000" cy="396875"/>
          </a:xfrm>
          <a:prstGeom prst="rect">
            <a:avLst/>
          </a:prstGeom>
          <a:noFill/>
          <a:ln w="9525" algn="ctr">
            <a:noFill/>
            <a:miter lim="800000"/>
            <a:headEnd/>
            <a:tailEnd/>
          </a:ln>
          <a:effectLst/>
        </p:spPr>
        <p:txBody>
          <a:bodyPr>
            <a:spAutoFit/>
          </a:bodyPr>
          <a:lstStyle/>
          <a:p>
            <a:pPr eaLnBrk="1" hangingPunct="1">
              <a:spcBef>
                <a:spcPct val="50000"/>
              </a:spcBef>
            </a:pPr>
            <a:endParaRPr lang="zh-CN" altLang="en-US" sz="2000">
              <a:solidFill>
                <a:schemeClr val="accent2"/>
              </a:solidFill>
              <a:latin typeface="Arial" charset="0"/>
              <a:ea typeface="宋体" pitchFamily="116" charset="-122"/>
            </a:endParaRPr>
          </a:p>
        </p:txBody>
      </p:sp>
      <p:sp>
        <p:nvSpPr>
          <p:cNvPr id="1364999" name="Rectangle 7"/>
          <p:cNvSpPr>
            <a:spLocks noChangeArrowheads="1"/>
          </p:cNvSpPr>
          <p:nvPr/>
        </p:nvSpPr>
        <p:spPr bwMode="auto">
          <a:xfrm>
            <a:off x="0" y="0"/>
            <a:ext cx="9144000" cy="0"/>
          </a:xfrm>
          <a:prstGeom prst="rect">
            <a:avLst/>
          </a:prstGeom>
          <a:noFill/>
          <a:ln w="9525" algn="ctr">
            <a:noFill/>
            <a:miter lim="800000"/>
            <a:headEnd/>
            <a:tailEnd/>
          </a:ln>
          <a:effectLst/>
        </p:spPr>
        <p:txBody>
          <a:bodyPr wrap="none" anchor="ctr">
            <a:spAutoFit/>
          </a:bodyPr>
          <a:lstStyle/>
          <a:p>
            <a:endParaRPr lang="en-US"/>
          </a:p>
        </p:txBody>
      </p:sp>
      <p:sp>
        <p:nvSpPr>
          <p:cNvPr id="1365000" name="Rectangle 8"/>
          <p:cNvSpPr>
            <a:spLocks noChangeArrowheads="1"/>
          </p:cNvSpPr>
          <p:nvPr/>
        </p:nvSpPr>
        <p:spPr bwMode="auto">
          <a:xfrm>
            <a:off x="4460875" y="457200"/>
            <a:ext cx="222250" cy="274638"/>
          </a:xfrm>
          <a:prstGeom prst="rect">
            <a:avLst/>
          </a:prstGeom>
          <a:noFill/>
          <a:ln w="9525" algn="ctr">
            <a:noFill/>
            <a:miter lim="800000"/>
            <a:headEnd/>
            <a:tailEnd/>
          </a:ln>
          <a:effectLst/>
        </p:spPr>
        <p:txBody>
          <a:bodyPr wrap="none" anchor="ctr">
            <a:spAutoFit/>
          </a:bodyPr>
          <a:lstStyle/>
          <a:p>
            <a:pPr algn="l"/>
            <a:r>
              <a:rPr lang="zh-CN" altLang="en-US" sz="1200">
                <a:solidFill>
                  <a:schemeClr val="tx1"/>
                </a:solidFill>
                <a:ea typeface="宋体" pitchFamily="116" charset="-122"/>
              </a:rPr>
              <a:t> </a:t>
            </a:r>
            <a:endParaRPr lang="zh-CN" altLang="en-US">
              <a:solidFill>
                <a:schemeClr val="tx1"/>
              </a:solidFill>
              <a:ea typeface="宋体" pitchFamily="116" charset="-122"/>
            </a:endParaRPr>
          </a:p>
        </p:txBody>
      </p:sp>
      <p:sp>
        <p:nvSpPr>
          <p:cNvPr id="1365002" name="Rectangle 10"/>
          <p:cNvSpPr>
            <a:spLocks noChangeArrowheads="1"/>
          </p:cNvSpPr>
          <p:nvPr/>
        </p:nvSpPr>
        <p:spPr bwMode="auto">
          <a:xfrm>
            <a:off x="228600" y="1254125"/>
            <a:ext cx="527050" cy="274638"/>
          </a:xfrm>
          <a:prstGeom prst="rect">
            <a:avLst/>
          </a:prstGeom>
          <a:noFill/>
          <a:ln w="9525" algn="ctr">
            <a:noFill/>
            <a:miter lim="800000"/>
            <a:headEnd/>
            <a:tailEnd/>
          </a:ln>
          <a:effectLst/>
        </p:spPr>
        <p:txBody>
          <a:bodyPr wrap="none" anchor="ctr">
            <a:spAutoFit/>
          </a:bodyPr>
          <a:lstStyle/>
          <a:p>
            <a:pPr algn="l"/>
            <a:r>
              <a:rPr lang="zh-CN" altLang="en-US" sz="1200">
                <a:solidFill>
                  <a:schemeClr val="tx1"/>
                </a:solidFill>
                <a:ea typeface="宋体" pitchFamily="116" charset="-122"/>
              </a:rPr>
              <a:t>         </a:t>
            </a:r>
            <a:endParaRPr lang="zh-CN" altLang="en-US">
              <a:solidFill>
                <a:schemeClr val="tx1"/>
              </a:solidFill>
              <a:ea typeface="宋体" pitchFamily="116" charset="-122"/>
            </a:endParaRPr>
          </a:p>
        </p:txBody>
      </p:sp>
      <p:graphicFrame>
        <p:nvGraphicFramePr>
          <p:cNvPr id="1365003" name="Object 11"/>
          <p:cNvGraphicFramePr>
            <a:graphicFrameLocks noChangeAspect="1"/>
          </p:cNvGraphicFramePr>
          <p:nvPr>
            <p:extLst>
              <p:ext uri="{D42A27DB-BD31-4B8C-83A1-F6EECF244321}">
                <p14:modId xmlns:p14="http://schemas.microsoft.com/office/powerpoint/2010/main" val="3191588954"/>
              </p:ext>
            </p:extLst>
          </p:nvPr>
        </p:nvGraphicFramePr>
        <p:xfrm>
          <a:off x="228600" y="1528763"/>
          <a:ext cx="114300" cy="219075"/>
        </p:xfrm>
        <a:graphic>
          <a:graphicData uri="http://schemas.openxmlformats.org/presentationml/2006/ole">
            <mc:AlternateContent xmlns:mc="http://schemas.openxmlformats.org/markup-compatibility/2006">
              <mc:Choice xmlns:v="urn:schemas-microsoft-com:vml" Requires="v">
                <p:oleObj spid="_x0000_s599523" name="Equation" r:id="rId7" imgW="114120" imgH="215640" progId="Equation.3">
                  <p:embed/>
                </p:oleObj>
              </mc:Choice>
              <mc:Fallback>
                <p:oleObj name="Equation" r:id="rId7" imgW="11412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1528763"/>
                        <a:ext cx="114300"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65004" name="Rectangle 12"/>
          <p:cNvSpPr>
            <a:spLocks noChangeArrowheads="1"/>
          </p:cNvSpPr>
          <p:nvPr/>
        </p:nvSpPr>
        <p:spPr bwMode="auto">
          <a:xfrm>
            <a:off x="0" y="1981200"/>
            <a:ext cx="9144000" cy="0"/>
          </a:xfrm>
          <a:prstGeom prst="rect">
            <a:avLst/>
          </a:prstGeom>
          <a:noFill/>
          <a:ln w="9525" algn="ctr">
            <a:noFill/>
            <a:miter lim="800000"/>
            <a:headEnd/>
            <a:tailEnd/>
          </a:ln>
          <a:effectLst/>
        </p:spPr>
        <p:txBody>
          <a:bodyPr wrap="none" anchor="ctr">
            <a:spAutoFit/>
          </a:bodyPr>
          <a:lstStyle/>
          <a:p>
            <a:endParaRPr lang="en-US"/>
          </a:p>
        </p:txBody>
      </p:sp>
      <p:sp>
        <p:nvSpPr>
          <p:cNvPr id="1365005" name="Rectangle 13"/>
          <p:cNvSpPr>
            <a:spLocks noChangeArrowheads="1"/>
          </p:cNvSpPr>
          <p:nvPr/>
        </p:nvSpPr>
        <p:spPr bwMode="auto">
          <a:xfrm>
            <a:off x="0" y="3276600"/>
            <a:ext cx="9144000" cy="0"/>
          </a:xfrm>
          <a:prstGeom prst="rect">
            <a:avLst/>
          </a:prstGeom>
          <a:noFill/>
          <a:ln w="9525" algn="ctr">
            <a:noFill/>
            <a:miter lim="800000"/>
            <a:headEnd/>
            <a:tailEnd/>
          </a:ln>
          <a:effectLst/>
        </p:spPr>
        <p:txBody>
          <a:bodyPr wrap="none" anchor="ctr">
            <a:spAutoFit/>
          </a:bodyPr>
          <a:lstStyle/>
          <a:p>
            <a:endParaRPr lang="en-US"/>
          </a:p>
        </p:txBody>
      </p:sp>
      <p:graphicFrame>
        <p:nvGraphicFramePr>
          <p:cNvPr id="1365006" name="Object 14"/>
          <p:cNvGraphicFramePr>
            <a:graphicFrameLocks noChangeAspect="1"/>
          </p:cNvGraphicFramePr>
          <p:nvPr>
            <p:extLst>
              <p:ext uri="{D42A27DB-BD31-4B8C-83A1-F6EECF244321}">
                <p14:modId xmlns:p14="http://schemas.microsoft.com/office/powerpoint/2010/main" val="575121264"/>
              </p:ext>
            </p:extLst>
          </p:nvPr>
        </p:nvGraphicFramePr>
        <p:xfrm>
          <a:off x="228600" y="3138488"/>
          <a:ext cx="114300" cy="219075"/>
        </p:xfrm>
        <a:graphic>
          <a:graphicData uri="http://schemas.openxmlformats.org/presentationml/2006/ole">
            <mc:AlternateContent xmlns:mc="http://schemas.openxmlformats.org/markup-compatibility/2006">
              <mc:Choice xmlns:v="urn:schemas-microsoft-com:vml" Requires="v">
                <p:oleObj spid="_x0000_s599524" name="Equation" r:id="rId9" imgW="114120" imgH="215640" progId="Equation.3">
                  <p:embed/>
                </p:oleObj>
              </mc:Choice>
              <mc:Fallback>
                <p:oleObj name="Equation" r:id="rId9" imgW="11412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138488"/>
                        <a:ext cx="114300"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65007" name="Rectangle 15"/>
          <p:cNvSpPr>
            <a:spLocks noChangeArrowheads="1"/>
          </p:cNvSpPr>
          <p:nvPr/>
        </p:nvSpPr>
        <p:spPr bwMode="auto">
          <a:xfrm>
            <a:off x="0" y="3586163"/>
            <a:ext cx="9144000" cy="0"/>
          </a:xfrm>
          <a:prstGeom prst="rect">
            <a:avLst/>
          </a:prstGeom>
          <a:noFill/>
          <a:ln w="9525" algn="ctr">
            <a:noFill/>
            <a:miter lim="800000"/>
            <a:headEnd/>
            <a:tailEnd/>
          </a:ln>
          <a:effectLst/>
        </p:spPr>
        <p:txBody>
          <a:bodyPr wrap="none" anchor="ctr">
            <a:spAutoFit/>
          </a:bodyPr>
          <a:lstStyle/>
          <a:p>
            <a:endParaRPr lang="en-US"/>
          </a:p>
        </p:txBody>
      </p:sp>
      <p:graphicFrame>
        <p:nvGraphicFramePr>
          <p:cNvPr id="1365008" name="Object 16"/>
          <p:cNvGraphicFramePr>
            <a:graphicFrameLocks noChangeAspect="1"/>
          </p:cNvGraphicFramePr>
          <p:nvPr>
            <p:extLst>
              <p:ext uri="{D42A27DB-BD31-4B8C-83A1-F6EECF244321}">
                <p14:modId xmlns:p14="http://schemas.microsoft.com/office/powerpoint/2010/main" val="4078216778"/>
              </p:ext>
            </p:extLst>
          </p:nvPr>
        </p:nvGraphicFramePr>
        <p:xfrm>
          <a:off x="228600" y="3357563"/>
          <a:ext cx="114300" cy="219075"/>
        </p:xfrm>
        <a:graphic>
          <a:graphicData uri="http://schemas.openxmlformats.org/presentationml/2006/ole">
            <mc:AlternateContent xmlns:mc="http://schemas.openxmlformats.org/markup-compatibility/2006">
              <mc:Choice xmlns:v="urn:schemas-microsoft-com:vml" Requires="v">
                <p:oleObj spid="_x0000_s599525" name="Equation" r:id="rId10" imgW="114120" imgH="215640" progId="Equation.3">
                  <p:embed/>
                </p:oleObj>
              </mc:Choice>
              <mc:Fallback>
                <p:oleObj name="Equation" r:id="rId10" imgW="11412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357563"/>
                        <a:ext cx="114300"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65009" name="Rectangle 17"/>
          <p:cNvSpPr>
            <a:spLocks noChangeArrowheads="1"/>
          </p:cNvSpPr>
          <p:nvPr/>
        </p:nvSpPr>
        <p:spPr bwMode="auto">
          <a:xfrm>
            <a:off x="4537075" y="3576638"/>
            <a:ext cx="527050" cy="274637"/>
          </a:xfrm>
          <a:prstGeom prst="rect">
            <a:avLst/>
          </a:prstGeom>
          <a:noFill/>
          <a:ln w="9525" algn="ctr">
            <a:noFill/>
            <a:miter lim="800000"/>
            <a:headEnd/>
            <a:tailEnd/>
          </a:ln>
          <a:effectLst/>
        </p:spPr>
        <p:txBody>
          <a:bodyPr wrap="none" anchor="ctr">
            <a:spAutoFit/>
          </a:bodyPr>
          <a:lstStyle/>
          <a:p>
            <a:pPr algn="l"/>
            <a:r>
              <a:rPr lang="zh-CN" altLang="en-US" sz="1200">
                <a:solidFill>
                  <a:schemeClr val="tx1"/>
                </a:solidFill>
                <a:ea typeface="宋体" pitchFamily="116" charset="-122"/>
              </a:rPr>
              <a:t>         </a:t>
            </a:r>
            <a:endParaRPr lang="zh-CN" altLang="en-US">
              <a:solidFill>
                <a:schemeClr val="tx1"/>
              </a:solidFill>
              <a:ea typeface="宋体" pitchFamily="116" charset="-122"/>
            </a:endParaRPr>
          </a:p>
        </p:txBody>
      </p:sp>
      <p:sp>
        <p:nvSpPr>
          <p:cNvPr id="1365010" name="Rectangle 18"/>
          <p:cNvSpPr>
            <a:spLocks noChangeArrowheads="1"/>
          </p:cNvSpPr>
          <p:nvPr/>
        </p:nvSpPr>
        <p:spPr bwMode="auto">
          <a:xfrm>
            <a:off x="0" y="5908675"/>
            <a:ext cx="9144000" cy="0"/>
          </a:xfrm>
          <a:prstGeom prst="rect">
            <a:avLst/>
          </a:prstGeom>
          <a:noFill/>
          <a:ln w="9525" algn="ctr">
            <a:noFill/>
            <a:miter lim="800000"/>
            <a:headEnd/>
            <a:tailEnd/>
          </a:ln>
          <a:effectLst/>
        </p:spPr>
        <p:txBody>
          <a:bodyPr wrap="none" anchor="ctr">
            <a:spAutoFit/>
          </a:bodyPr>
          <a:lstStyle/>
          <a:p>
            <a:pPr algn="l"/>
            <a:endParaRPr lang="zh-CN" altLang="en-US">
              <a:solidFill>
                <a:schemeClr val="tx1"/>
              </a:solidFill>
              <a:ea typeface="宋体" pitchFamily="116" charset="-122"/>
            </a:endParaRPr>
          </a:p>
        </p:txBody>
      </p:sp>
      <p:sp>
        <p:nvSpPr>
          <p:cNvPr id="1365011" name="Rectangle 19"/>
          <p:cNvSpPr>
            <a:spLocks noChangeArrowheads="1"/>
          </p:cNvSpPr>
          <p:nvPr/>
        </p:nvSpPr>
        <p:spPr bwMode="auto">
          <a:xfrm>
            <a:off x="2667000" y="1676400"/>
            <a:ext cx="2667000" cy="457200"/>
          </a:xfrm>
          <a:prstGeom prst="rect">
            <a:avLst/>
          </a:prstGeom>
          <a:noFill/>
          <a:ln w="9525" algn="ctr">
            <a:solidFill>
              <a:srgbClr val="0000FF"/>
            </a:solidFill>
            <a:miter lim="800000"/>
            <a:headEnd/>
            <a:tailEnd/>
          </a:ln>
          <a:effectLst/>
        </p:spPr>
        <p:txBody>
          <a:bodyPr anchor="ctr">
            <a:spAutoFit/>
          </a:bodyPr>
          <a:lstStyle/>
          <a:p>
            <a:endParaRPr lang="en-US"/>
          </a:p>
        </p:txBody>
      </p:sp>
      <p:sp>
        <p:nvSpPr>
          <p:cNvPr id="1365012" name="Rectangle 20"/>
          <p:cNvSpPr>
            <a:spLocks noChangeArrowheads="1"/>
          </p:cNvSpPr>
          <p:nvPr/>
        </p:nvSpPr>
        <p:spPr bwMode="auto">
          <a:xfrm>
            <a:off x="2667000" y="2244725"/>
            <a:ext cx="2667000" cy="1280160"/>
          </a:xfrm>
          <a:prstGeom prst="rect">
            <a:avLst/>
          </a:prstGeom>
          <a:noFill/>
          <a:ln w="9525" algn="ctr">
            <a:solidFill>
              <a:srgbClr val="FF0000"/>
            </a:solidFill>
            <a:miter lim="800000"/>
            <a:headEnd/>
            <a:tailEnd/>
          </a:ln>
          <a:effectLst/>
        </p:spPr>
        <p:txBody>
          <a:bodyPr anchor="ctr">
            <a:spAutoFit/>
          </a:bodyPr>
          <a:lstStyle/>
          <a:p>
            <a:endParaRPr lang="en-US"/>
          </a:p>
        </p:txBody>
      </p:sp>
      <p:sp>
        <p:nvSpPr>
          <p:cNvPr id="1365013" name="Text Box 21"/>
          <p:cNvSpPr txBox="1">
            <a:spLocks noChangeArrowheads="1"/>
          </p:cNvSpPr>
          <p:nvPr/>
        </p:nvSpPr>
        <p:spPr bwMode="auto">
          <a:xfrm>
            <a:off x="533400" y="1711325"/>
            <a:ext cx="2057400" cy="430887"/>
          </a:xfrm>
          <a:prstGeom prst="rect">
            <a:avLst/>
          </a:prstGeom>
          <a:noFill/>
          <a:ln w="9525" algn="ctr">
            <a:noFill/>
            <a:miter lim="800000"/>
            <a:headEnd/>
            <a:tailEnd/>
          </a:ln>
          <a:effectLst/>
        </p:spPr>
        <p:txBody>
          <a:bodyPr>
            <a:spAutoFit/>
          </a:bodyPr>
          <a:lstStyle/>
          <a:p>
            <a:pPr eaLnBrk="1" hangingPunct="1">
              <a:spcBef>
                <a:spcPct val="50000"/>
              </a:spcBef>
            </a:pPr>
            <a:r>
              <a:rPr lang="en-US" altLang="zh-CN" sz="2200" dirty="0" smtClean="0">
                <a:solidFill>
                  <a:srgbClr val="0000FF"/>
                </a:solidFill>
                <a:latin typeface="Arial" charset="0"/>
                <a:ea typeface="宋体" pitchFamily="116" charset="-122"/>
              </a:rPr>
              <a:t>Unpolarized</a:t>
            </a:r>
            <a:endParaRPr lang="en-US" altLang="zh-CN" sz="2200" dirty="0">
              <a:solidFill>
                <a:srgbClr val="0000FF"/>
              </a:solidFill>
              <a:latin typeface="Arial" charset="0"/>
              <a:ea typeface="宋体" pitchFamily="116" charset="-122"/>
            </a:endParaRPr>
          </a:p>
        </p:txBody>
      </p:sp>
      <p:sp>
        <p:nvSpPr>
          <p:cNvPr id="1365014" name="Text Box 22"/>
          <p:cNvSpPr txBox="1">
            <a:spLocks noChangeArrowheads="1"/>
          </p:cNvSpPr>
          <p:nvPr/>
        </p:nvSpPr>
        <p:spPr bwMode="auto">
          <a:xfrm>
            <a:off x="381000" y="2473325"/>
            <a:ext cx="2514600" cy="830997"/>
          </a:xfrm>
          <a:prstGeom prst="rect">
            <a:avLst/>
          </a:prstGeom>
          <a:noFill/>
          <a:ln w="9525" algn="ctr">
            <a:noFill/>
            <a:miter lim="800000"/>
            <a:headEnd/>
            <a:tailEnd/>
          </a:ln>
          <a:effectLst/>
        </p:spPr>
        <p:txBody>
          <a:bodyPr>
            <a:spAutoFit/>
          </a:bodyPr>
          <a:lstStyle/>
          <a:p>
            <a:pPr eaLnBrk="1" hangingPunct="1">
              <a:spcBef>
                <a:spcPct val="50000"/>
              </a:spcBef>
            </a:pPr>
            <a:r>
              <a:rPr lang="en-US" altLang="zh-CN" dirty="0" smtClean="0">
                <a:solidFill>
                  <a:srgbClr val="FF3300"/>
                </a:solidFill>
                <a:latin typeface="Arial" charset="0"/>
                <a:ea typeface="宋体" pitchFamily="116" charset="-122"/>
              </a:rPr>
              <a:t>Spin-spin correlations</a:t>
            </a:r>
            <a:endParaRPr lang="en-US" altLang="zh-CN" dirty="0">
              <a:solidFill>
                <a:srgbClr val="FF3300"/>
              </a:solidFill>
              <a:latin typeface="Arial" charset="0"/>
              <a:ea typeface="宋体" pitchFamily="116" charset="-122"/>
            </a:endParaRPr>
          </a:p>
        </p:txBody>
      </p:sp>
      <p:sp>
        <p:nvSpPr>
          <p:cNvPr id="33" name="Slide Number Placeholder 32"/>
          <p:cNvSpPr>
            <a:spLocks noGrp="1"/>
          </p:cNvSpPr>
          <p:nvPr>
            <p:ph type="sldNum" sz="quarter" idx="12"/>
          </p:nvPr>
        </p:nvSpPr>
        <p:spPr/>
        <p:txBody>
          <a:bodyPr/>
          <a:lstStyle/>
          <a:p>
            <a:r>
              <a:rPr lang="en-US" dirty="0" smtClean="0"/>
              <a:t>14</a:t>
            </a:r>
            <a:endParaRPr lang="en-US" dirty="0"/>
          </a:p>
        </p:txBody>
      </p:sp>
      <p:sp>
        <p:nvSpPr>
          <p:cNvPr id="2" name="L-Shape 1"/>
          <p:cNvSpPr/>
          <p:nvPr/>
        </p:nvSpPr>
        <p:spPr bwMode="auto">
          <a:xfrm rot="16200000">
            <a:off x="3202779" y="992976"/>
            <a:ext cx="4491037" cy="5562604"/>
          </a:xfrm>
          <a:prstGeom prst="corner">
            <a:avLst/>
          </a:prstGeom>
          <a:no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32" name="Text Box 22"/>
          <p:cNvSpPr txBox="1">
            <a:spLocks noChangeArrowheads="1"/>
          </p:cNvSpPr>
          <p:nvPr/>
        </p:nvSpPr>
        <p:spPr bwMode="auto">
          <a:xfrm>
            <a:off x="533400" y="4302125"/>
            <a:ext cx="2514600" cy="830997"/>
          </a:xfrm>
          <a:prstGeom prst="rect">
            <a:avLst/>
          </a:prstGeom>
          <a:noFill/>
          <a:ln w="9525" algn="ctr">
            <a:noFill/>
            <a:miter lim="800000"/>
            <a:headEnd/>
            <a:tailEnd/>
          </a:ln>
          <a:effectLst/>
        </p:spPr>
        <p:txBody>
          <a:bodyPr>
            <a:spAutoFit/>
          </a:bodyPr>
          <a:lstStyle/>
          <a:p>
            <a:pPr eaLnBrk="1" hangingPunct="1">
              <a:spcBef>
                <a:spcPct val="50000"/>
              </a:spcBef>
            </a:pPr>
            <a:r>
              <a:rPr lang="en-US" altLang="zh-CN" dirty="0" smtClean="0">
                <a:solidFill>
                  <a:srgbClr val="00B050"/>
                </a:solidFill>
                <a:latin typeface="Arial" charset="0"/>
                <a:ea typeface="宋体" pitchFamily="116" charset="-122"/>
              </a:rPr>
              <a:t>Spin-momentum correlations</a:t>
            </a:r>
            <a:endParaRPr lang="en-US" altLang="zh-CN" dirty="0">
              <a:solidFill>
                <a:srgbClr val="00B050"/>
              </a:solidFill>
              <a:latin typeface="Arial" charset="0"/>
              <a:ea typeface="宋体" pitchFamily="116" charset="-122"/>
            </a:endParaRPr>
          </a:p>
        </p:txBody>
      </p:sp>
      <p:sp>
        <p:nvSpPr>
          <p:cNvPr id="3" name="Rectangle 2"/>
          <p:cNvSpPr/>
          <p:nvPr/>
        </p:nvSpPr>
        <p:spPr>
          <a:xfrm>
            <a:off x="533400" y="4977825"/>
            <a:ext cx="1766830" cy="584775"/>
          </a:xfrm>
          <a:prstGeom prst="rect">
            <a:avLst/>
          </a:prstGeom>
        </p:spPr>
        <p:txBody>
          <a:bodyPr wrap="none">
            <a:spAutoFit/>
          </a:bodyPr>
          <a:lstStyle/>
          <a:p>
            <a:r>
              <a:rPr lang="en-US" sz="3200" i="1" dirty="0">
                <a:latin typeface="Times New Roman" pitchFamily="18" charset="0"/>
                <a:cs typeface="Times New Roman" pitchFamily="18" charset="0"/>
                <a:sym typeface="Wingdings" pitchFamily="2" charset="2"/>
              </a:rPr>
              <a:t>S•(p</a:t>
            </a:r>
            <a:r>
              <a:rPr lang="en-US" sz="3200" i="1" baseline="-18000" dirty="0">
                <a:latin typeface="Times New Roman" pitchFamily="18" charset="0"/>
                <a:cs typeface="Times New Roman" pitchFamily="18" charset="0"/>
                <a:sym typeface="Wingdings" pitchFamily="2" charset="2"/>
              </a:rPr>
              <a:t>1</a:t>
            </a:r>
            <a:r>
              <a:rPr lang="en-US" sz="3200" i="1" dirty="0">
                <a:latin typeface="Times New Roman" pitchFamily="18" charset="0"/>
                <a:cs typeface="Times New Roman" pitchFamily="18" charset="0"/>
                <a:sym typeface="Wingdings" pitchFamily="2" charset="2"/>
              </a:rPr>
              <a:t>×p</a:t>
            </a:r>
            <a:r>
              <a:rPr lang="en-US" sz="3200" i="1" baseline="-18000" dirty="0">
                <a:latin typeface="Times New Roman" pitchFamily="18" charset="0"/>
                <a:cs typeface="Times New Roman" pitchFamily="18" charset="0"/>
                <a:sym typeface="Wingdings" pitchFamily="2" charset="2"/>
              </a:rPr>
              <a:t>2</a:t>
            </a:r>
            <a:r>
              <a:rPr lang="en-US" sz="3200" i="1" dirty="0">
                <a:latin typeface="Times New Roman" pitchFamily="18" charset="0"/>
                <a:cs typeface="Times New Roman" pitchFamily="18" charset="0"/>
                <a:sym typeface="Wingdings" pitchFamily="2" charset="2"/>
              </a:rPr>
              <a:t>)</a:t>
            </a:r>
            <a:endParaRPr lang="en-US" sz="3200" dirty="0"/>
          </a:p>
        </p:txBody>
      </p:sp>
      <p:sp>
        <p:nvSpPr>
          <p:cNvPr id="27" name="Text Box 26"/>
          <p:cNvSpPr txBox="1">
            <a:spLocks noChangeArrowheads="1"/>
          </p:cNvSpPr>
          <p:nvPr/>
        </p:nvSpPr>
        <p:spPr bwMode="auto">
          <a:xfrm>
            <a:off x="4876800" y="3124200"/>
            <a:ext cx="1706563" cy="457200"/>
          </a:xfrm>
          <a:prstGeom prst="rect">
            <a:avLst/>
          </a:prstGeom>
          <a:noFill/>
          <a:ln w="9525">
            <a:noFill/>
            <a:miter lim="800000"/>
            <a:headEnd/>
            <a:tailEnd/>
          </a:ln>
          <a:effectLst/>
        </p:spPr>
        <p:txBody>
          <a:bodyPr wrap="none">
            <a:spAutoFit/>
          </a:bodyPr>
          <a:lstStyle/>
          <a:p>
            <a:r>
              <a:rPr lang="en-US" dirty="0">
                <a:solidFill>
                  <a:schemeClr val="tx1"/>
                </a:solidFill>
              </a:rPr>
              <a:t>Transversity</a:t>
            </a:r>
          </a:p>
        </p:txBody>
      </p:sp>
      <p:sp>
        <p:nvSpPr>
          <p:cNvPr id="28" name="Text Box 27"/>
          <p:cNvSpPr txBox="1">
            <a:spLocks noChangeArrowheads="1"/>
          </p:cNvSpPr>
          <p:nvPr/>
        </p:nvSpPr>
        <p:spPr bwMode="auto">
          <a:xfrm>
            <a:off x="4876800" y="4114800"/>
            <a:ext cx="946150" cy="457200"/>
          </a:xfrm>
          <a:prstGeom prst="rect">
            <a:avLst/>
          </a:prstGeom>
          <a:noFill/>
          <a:ln w="9525">
            <a:noFill/>
            <a:miter lim="800000"/>
            <a:headEnd/>
            <a:tailEnd/>
          </a:ln>
          <a:effectLst/>
        </p:spPr>
        <p:txBody>
          <a:bodyPr wrap="none">
            <a:spAutoFit/>
          </a:bodyPr>
          <a:lstStyle/>
          <a:p>
            <a:r>
              <a:rPr lang="en-US" dirty="0">
                <a:solidFill>
                  <a:schemeClr val="tx1"/>
                </a:solidFill>
              </a:rPr>
              <a:t>Sivers</a:t>
            </a:r>
          </a:p>
        </p:txBody>
      </p:sp>
      <p:sp>
        <p:nvSpPr>
          <p:cNvPr id="29" name="Text Box 29"/>
          <p:cNvSpPr txBox="1">
            <a:spLocks noChangeArrowheads="1"/>
          </p:cNvSpPr>
          <p:nvPr/>
        </p:nvSpPr>
        <p:spPr bwMode="auto">
          <a:xfrm>
            <a:off x="4904096" y="4724400"/>
            <a:ext cx="1893887" cy="457200"/>
          </a:xfrm>
          <a:prstGeom prst="rect">
            <a:avLst/>
          </a:prstGeom>
          <a:noFill/>
          <a:ln w="9525">
            <a:noFill/>
            <a:miter lim="800000"/>
            <a:headEnd/>
            <a:tailEnd/>
          </a:ln>
          <a:effectLst/>
        </p:spPr>
        <p:txBody>
          <a:bodyPr wrap="none">
            <a:spAutoFit/>
          </a:bodyPr>
          <a:lstStyle/>
          <a:p>
            <a:r>
              <a:rPr lang="en-US" dirty="0">
                <a:solidFill>
                  <a:schemeClr val="tx1"/>
                </a:solidFill>
              </a:rPr>
              <a:t>Boer-Mulders</a:t>
            </a:r>
          </a:p>
        </p:txBody>
      </p:sp>
      <p:sp>
        <p:nvSpPr>
          <p:cNvPr id="34" name="Text Box 26"/>
          <p:cNvSpPr txBox="1">
            <a:spLocks noChangeArrowheads="1"/>
          </p:cNvSpPr>
          <p:nvPr/>
        </p:nvSpPr>
        <p:spPr bwMode="auto">
          <a:xfrm>
            <a:off x="4876800" y="2498972"/>
            <a:ext cx="881973" cy="369332"/>
          </a:xfrm>
          <a:prstGeom prst="rect">
            <a:avLst/>
          </a:prstGeom>
          <a:noFill/>
          <a:ln w="9525">
            <a:noFill/>
            <a:miter lim="800000"/>
            <a:headEnd/>
            <a:tailEnd/>
          </a:ln>
          <a:effectLst/>
        </p:spPr>
        <p:txBody>
          <a:bodyPr wrap="none">
            <a:spAutoFit/>
          </a:bodyPr>
          <a:lstStyle/>
          <a:p>
            <a:r>
              <a:rPr lang="en-US" dirty="0" smtClean="0">
                <a:solidFill>
                  <a:schemeClr val="tx1"/>
                </a:solidFill>
              </a:rPr>
              <a:t>Helicity</a:t>
            </a:r>
            <a:endParaRPr lang="en-US" dirty="0">
              <a:solidFill>
                <a:schemeClr val="tx1"/>
              </a:solidFill>
            </a:endParaRPr>
          </a:p>
        </p:txBody>
      </p:sp>
      <p:sp>
        <p:nvSpPr>
          <p:cNvPr id="35" name="Text Box 29"/>
          <p:cNvSpPr txBox="1">
            <a:spLocks noChangeArrowheads="1"/>
          </p:cNvSpPr>
          <p:nvPr/>
        </p:nvSpPr>
        <p:spPr bwMode="auto">
          <a:xfrm>
            <a:off x="4908273" y="5334000"/>
            <a:ext cx="1250279" cy="369332"/>
          </a:xfrm>
          <a:prstGeom prst="rect">
            <a:avLst/>
          </a:prstGeom>
          <a:noFill/>
          <a:ln w="9525">
            <a:noFill/>
            <a:miter lim="800000"/>
            <a:headEnd/>
            <a:tailEnd/>
          </a:ln>
          <a:effectLst/>
        </p:spPr>
        <p:txBody>
          <a:bodyPr wrap="none">
            <a:spAutoFit/>
          </a:bodyPr>
          <a:lstStyle/>
          <a:p>
            <a:r>
              <a:rPr lang="en-US" dirty="0" smtClean="0">
                <a:solidFill>
                  <a:schemeClr val="tx1"/>
                </a:solidFill>
              </a:rPr>
              <a:t>Worm-gear</a:t>
            </a:r>
            <a:endParaRPr lang="en-US" dirty="0">
              <a:solidFill>
                <a:schemeClr val="tx1"/>
              </a:solidFill>
            </a:endParaRPr>
          </a:p>
        </p:txBody>
      </p:sp>
      <p:sp>
        <p:nvSpPr>
          <p:cNvPr id="36" name="Text Box 29"/>
          <p:cNvSpPr txBox="1">
            <a:spLocks noChangeArrowheads="1"/>
          </p:cNvSpPr>
          <p:nvPr/>
        </p:nvSpPr>
        <p:spPr bwMode="auto">
          <a:xfrm>
            <a:off x="6172200" y="1524000"/>
            <a:ext cx="2037609" cy="646331"/>
          </a:xfrm>
          <a:prstGeom prst="rect">
            <a:avLst/>
          </a:prstGeom>
          <a:noFill/>
          <a:ln w="9525">
            <a:noFill/>
            <a:miter lim="800000"/>
            <a:headEnd/>
            <a:tailEnd/>
          </a:ln>
          <a:effectLst/>
        </p:spPr>
        <p:txBody>
          <a:bodyPr wrap="none">
            <a:spAutoFit/>
          </a:bodyPr>
          <a:lstStyle/>
          <a:p>
            <a:pPr algn="ctr"/>
            <a:r>
              <a:rPr lang="en-US" dirty="0" smtClean="0">
                <a:solidFill>
                  <a:schemeClr val="tx1"/>
                </a:solidFill>
              </a:rPr>
              <a:t>Worm-gear</a:t>
            </a:r>
          </a:p>
          <a:p>
            <a:pPr algn="ctr"/>
            <a:r>
              <a:rPr lang="en-US" dirty="0" smtClean="0"/>
              <a:t>(</a:t>
            </a:r>
            <a:r>
              <a:rPr lang="en-US" dirty="0" err="1" smtClean="0"/>
              <a:t>Kotzinian</a:t>
            </a:r>
            <a:r>
              <a:rPr lang="en-US" dirty="0" smtClean="0"/>
              <a:t>-Mulders)</a:t>
            </a:r>
            <a:endParaRPr lang="en-US" dirty="0">
              <a:solidFill>
                <a:schemeClr val="tx1"/>
              </a:solidFill>
            </a:endParaRPr>
          </a:p>
        </p:txBody>
      </p:sp>
      <p:sp>
        <p:nvSpPr>
          <p:cNvPr id="37" name="Text Box 29"/>
          <p:cNvSpPr txBox="1">
            <a:spLocks noChangeArrowheads="1"/>
          </p:cNvSpPr>
          <p:nvPr/>
        </p:nvSpPr>
        <p:spPr bwMode="auto">
          <a:xfrm>
            <a:off x="6705600" y="4953000"/>
            <a:ext cx="1271695" cy="369332"/>
          </a:xfrm>
          <a:prstGeom prst="rect">
            <a:avLst/>
          </a:prstGeom>
          <a:noFill/>
          <a:ln w="9525">
            <a:noFill/>
            <a:miter lim="800000"/>
            <a:headEnd/>
            <a:tailEnd/>
          </a:ln>
          <a:effectLst/>
        </p:spPr>
        <p:txBody>
          <a:bodyPr wrap="none">
            <a:spAutoFit/>
          </a:bodyPr>
          <a:lstStyle/>
          <a:p>
            <a:r>
              <a:rPr lang="en-US" dirty="0" err="1" smtClean="0">
                <a:solidFill>
                  <a:schemeClr val="tx1"/>
                </a:solidFill>
              </a:rPr>
              <a:t>Pretzelosity</a:t>
            </a:r>
            <a:endParaRPr lang="en-US" dirty="0">
              <a:solidFill>
                <a:schemeClr val="tx1"/>
              </a:solidFill>
            </a:endParaRPr>
          </a:p>
        </p:txBody>
      </p:sp>
      <p:pic>
        <p:nvPicPr>
          <p:cNvPr id="46103" name="Picture 23" descr="http://s.hswstatic.com/gif/gear-worm.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35622" y="2743200"/>
            <a:ext cx="780521" cy="842963"/>
          </a:xfrm>
          <a:prstGeom prst="rect">
            <a:avLst/>
          </a:prstGeom>
          <a:noFill/>
          <a:extLst>
            <a:ext uri="{909E8E84-426E-40DD-AFC4-6F175D3DCCD1}">
              <a14:hiddenFill xmlns:a14="http://schemas.microsoft.com/office/drawing/2010/main">
                <a:solidFill>
                  <a:srgbClr val="FFFFFF"/>
                </a:solidFill>
              </a14:hiddenFill>
            </a:ext>
          </a:extLst>
        </p:spPr>
      </p:pic>
      <p:pic>
        <p:nvPicPr>
          <p:cNvPr id="46104" name="Picture 24"/>
          <p:cNvPicPr>
            <a:picLocks noChangeAspect="1" noChangeArrowheads="1"/>
          </p:cNvPicPr>
          <p:nvPr/>
        </p:nvPicPr>
        <p:blipFill rotWithShape="1">
          <a:blip r:embed="rId12">
            <a:extLst>
              <a:ext uri="{28A0092B-C50C-407E-A947-70E740481C1C}">
                <a14:useLocalDpi xmlns:a14="http://schemas.microsoft.com/office/drawing/2010/main" val="0"/>
              </a:ext>
            </a:extLst>
          </a:blip>
          <a:srcRect r="1532"/>
          <a:stretch/>
        </p:blipFill>
        <p:spPr bwMode="auto">
          <a:xfrm>
            <a:off x="7093602" y="4343400"/>
            <a:ext cx="722376"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ext Box 32"/>
          <p:cNvSpPr txBox="1">
            <a:spLocks noChangeArrowheads="1"/>
          </p:cNvSpPr>
          <p:nvPr/>
        </p:nvSpPr>
        <p:spPr bwMode="auto">
          <a:xfrm>
            <a:off x="289719" y="1586805"/>
            <a:ext cx="5577681" cy="2031325"/>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100" dirty="0" smtClean="0">
                <a:solidFill>
                  <a:schemeClr val="tx1"/>
                </a:solidFill>
                <a:latin typeface="Times New Roman" panose="02020603050405020304" pitchFamily="18" charset="0"/>
                <a:cs typeface="Times New Roman" panose="02020603050405020304" pitchFamily="18" charset="0"/>
              </a:rPr>
              <a:t>Lots of evidence from deep-inelastic lepton-nucleon scattering experiments over past ~10 years that many of these spin-momentum correlations are nonzero in nature!</a:t>
            </a:r>
          </a:p>
          <a:p>
            <a:pPr algn="ctr"/>
            <a:r>
              <a:rPr lang="en-US" sz="2100" dirty="0" smtClean="0">
                <a:latin typeface="Times New Roman" panose="02020603050405020304" pitchFamily="18" charset="0"/>
                <a:cs typeface="Times New Roman" panose="02020603050405020304" pitchFamily="18" charset="0"/>
              </a:rPr>
              <a:t>(Relating them rigorously to orbital angular momentum is a trickier business . . .)</a:t>
            </a:r>
            <a:endParaRPr lang="en-US" sz="21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63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465137" y="166145"/>
            <a:ext cx="5712189" cy="2468947"/>
            <a:chOff x="465137" y="166145"/>
            <a:chExt cx="5712189" cy="2468947"/>
          </a:xfrm>
        </p:grpSpPr>
        <p:pic>
          <p:nvPicPr>
            <p:cNvPr id="19" name="Picture 4" descr="sivers_hermes"/>
            <p:cNvPicPr>
              <a:picLocks noChangeAspect="1" noChangeArrowheads="1"/>
            </p:cNvPicPr>
            <p:nvPr/>
          </p:nvPicPr>
          <p:blipFill>
            <a:blip r:embed="rId3" cstate="print"/>
            <a:srcRect b="53706"/>
            <a:stretch>
              <a:fillRect/>
            </a:stretch>
          </p:blipFill>
          <p:spPr bwMode="auto">
            <a:xfrm>
              <a:off x="465137" y="166145"/>
              <a:ext cx="5707063" cy="1898512"/>
            </a:xfrm>
            <a:prstGeom prst="rect">
              <a:avLst/>
            </a:prstGeom>
            <a:noFill/>
          </p:spPr>
        </p:pic>
        <p:pic>
          <p:nvPicPr>
            <p:cNvPr id="22" name="Picture 4" descr="sivers_hermes"/>
            <p:cNvPicPr>
              <a:picLocks noChangeAspect="1" noChangeArrowheads="1"/>
            </p:cNvPicPr>
            <p:nvPr/>
          </p:nvPicPr>
          <p:blipFill>
            <a:blip r:embed="rId3" cstate="print"/>
            <a:srcRect t="85594"/>
            <a:stretch>
              <a:fillRect/>
            </a:stretch>
          </p:blipFill>
          <p:spPr bwMode="auto">
            <a:xfrm>
              <a:off x="470263" y="2044337"/>
              <a:ext cx="5707063" cy="590755"/>
            </a:xfrm>
            <a:prstGeom prst="rect">
              <a:avLst/>
            </a:prstGeom>
            <a:noFill/>
          </p:spPr>
        </p:pic>
      </p:grpSp>
      <p:sp>
        <p:nvSpPr>
          <p:cNvPr id="7" name="Slide Number Placeholder 6"/>
          <p:cNvSpPr>
            <a:spLocks noGrp="1"/>
          </p:cNvSpPr>
          <p:nvPr>
            <p:ph type="sldNum" sz="quarter" idx="12"/>
          </p:nvPr>
        </p:nvSpPr>
        <p:spPr/>
        <p:txBody>
          <a:bodyPr/>
          <a:lstStyle/>
          <a:p>
            <a:r>
              <a:rPr lang="en-US" dirty="0" smtClean="0"/>
              <a:t>15</a:t>
            </a:r>
            <a:endParaRPr lang="en-US" dirty="0"/>
          </a:p>
        </p:txBody>
      </p:sp>
      <p:sp>
        <p:nvSpPr>
          <p:cNvPr id="8" name="TextBox 7"/>
          <p:cNvSpPr txBox="1"/>
          <p:nvPr/>
        </p:nvSpPr>
        <p:spPr>
          <a:xfrm>
            <a:off x="1112629" y="635913"/>
            <a:ext cx="889988" cy="430887"/>
          </a:xfrm>
          <a:prstGeom prst="rect">
            <a:avLst/>
          </a:prstGeom>
          <a:noFill/>
        </p:spPr>
        <p:txBody>
          <a:bodyPr wrap="none" rtlCol="0">
            <a:spAutoFit/>
          </a:bodyPr>
          <a:lstStyle/>
          <a:p>
            <a:r>
              <a:rPr lang="en-US" sz="2200" dirty="0" smtClean="0">
                <a:solidFill>
                  <a:schemeClr val="tx1"/>
                </a:solidFill>
              </a:rPr>
              <a:t>Sivers</a:t>
            </a:r>
            <a:endParaRPr lang="en-US" sz="2200" dirty="0">
              <a:solidFill>
                <a:schemeClr val="tx1"/>
              </a:solidFill>
            </a:endParaRPr>
          </a:p>
        </p:txBody>
      </p:sp>
      <p:sp>
        <p:nvSpPr>
          <p:cNvPr id="12" name="Footer Placeholder 11"/>
          <p:cNvSpPr>
            <a:spLocks noGrp="1"/>
          </p:cNvSpPr>
          <p:nvPr>
            <p:ph type="ftr" sz="quarter" idx="11"/>
          </p:nvPr>
        </p:nvSpPr>
        <p:spPr/>
        <p:txBody>
          <a:bodyPr/>
          <a:lstStyle/>
          <a:p>
            <a:r>
              <a:rPr lang="en-US" smtClean="0"/>
              <a:t>C. Aidala, UMich, October 14, 2015</a:t>
            </a:r>
            <a:endParaRPr lang="en-US"/>
          </a:p>
        </p:txBody>
      </p:sp>
      <p:sp>
        <p:nvSpPr>
          <p:cNvPr id="24" name="TextBox 23"/>
          <p:cNvSpPr txBox="1"/>
          <p:nvPr/>
        </p:nvSpPr>
        <p:spPr>
          <a:xfrm>
            <a:off x="1173514" y="1353434"/>
            <a:ext cx="646331" cy="769441"/>
          </a:xfrm>
          <a:prstGeom prst="rect">
            <a:avLst/>
          </a:prstGeom>
          <a:noFill/>
        </p:spPr>
        <p:txBody>
          <a:bodyPr wrap="none" rtlCol="0">
            <a:spAutoFit/>
          </a:bodyPr>
          <a:lstStyle/>
          <a:p>
            <a:r>
              <a:rPr lang="en-US" sz="2200" dirty="0" err="1" smtClean="0">
                <a:solidFill>
                  <a:schemeClr val="tx1"/>
                </a:solidFill>
              </a:rPr>
              <a:t>e+p</a:t>
            </a:r>
            <a:endParaRPr lang="en-US" sz="2200" dirty="0" smtClean="0">
              <a:solidFill>
                <a:schemeClr val="tx1"/>
              </a:solidFill>
            </a:endParaRPr>
          </a:p>
          <a:p>
            <a:r>
              <a:rPr lang="en-US" sz="2200" dirty="0" err="1" smtClean="0">
                <a:solidFill>
                  <a:schemeClr val="tx1"/>
                </a:solidFill>
                <a:latin typeface="Symbol" pitchFamily="18" charset="2"/>
              </a:rPr>
              <a:t>m</a:t>
            </a:r>
            <a:r>
              <a:rPr lang="en-US" sz="2200" dirty="0" err="1" smtClean="0">
                <a:solidFill>
                  <a:schemeClr val="tx1"/>
                </a:solidFill>
              </a:rPr>
              <a:t>+p</a:t>
            </a:r>
            <a:endParaRPr lang="en-US" sz="2200" dirty="0">
              <a:solidFill>
                <a:schemeClr val="tx1"/>
              </a:solidFill>
            </a:endParaRPr>
          </a:p>
        </p:txBody>
      </p:sp>
    </p:spTree>
    <p:extLst>
      <p:ext uri="{BB962C8B-B14F-4D97-AF65-F5344CB8AC3E}">
        <p14:creationId xmlns:p14="http://schemas.microsoft.com/office/powerpoint/2010/main" val="852410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465137" y="166145"/>
            <a:ext cx="5712189" cy="2468947"/>
            <a:chOff x="465137" y="166145"/>
            <a:chExt cx="5712189" cy="2468947"/>
          </a:xfrm>
        </p:grpSpPr>
        <p:pic>
          <p:nvPicPr>
            <p:cNvPr id="19" name="Picture 4" descr="sivers_hermes"/>
            <p:cNvPicPr>
              <a:picLocks noChangeAspect="1" noChangeArrowheads="1"/>
            </p:cNvPicPr>
            <p:nvPr/>
          </p:nvPicPr>
          <p:blipFill>
            <a:blip r:embed="rId3" cstate="print"/>
            <a:srcRect b="53706"/>
            <a:stretch>
              <a:fillRect/>
            </a:stretch>
          </p:blipFill>
          <p:spPr bwMode="auto">
            <a:xfrm>
              <a:off x="465137" y="166145"/>
              <a:ext cx="5707063" cy="1898512"/>
            </a:xfrm>
            <a:prstGeom prst="rect">
              <a:avLst/>
            </a:prstGeom>
            <a:noFill/>
          </p:spPr>
        </p:pic>
        <p:pic>
          <p:nvPicPr>
            <p:cNvPr id="22" name="Picture 4" descr="sivers_hermes"/>
            <p:cNvPicPr>
              <a:picLocks noChangeAspect="1" noChangeArrowheads="1"/>
            </p:cNvPicPr>
            <p:nvPr/>
          </p:nvPicPr>
          <p:blipFill>
            <a:blip r:embed="rId3" cstate="print"/>
            <a:srcRect t="85594"/>
            <a:stretch>
              <a:fillRect/>
            </a:stretch>
          </p:blipFill>
          <p:spPr bwMode="auto">
            <a:xfrm>
              <a:off x="470263" y="2044337"/>
              <a:ext cx="5707063" cy="590755"/>
            </a:xfrm>
            <a:prstGeom prst="rect">
              <a:avLst/>
            </a:prstGeom>
            <a:noFill/>
          </p:spPr>
        </p:pic>
      </p:grpSp>
      <p:sp>
        <p:nvSpPr>
          <p:cNvPr id="7" name="Slide Number Placeholder 6"/>
          <p:cNvSpPr>
            <a:spLocks noGrp="1"/>
          </p:cNvSpPr>
          <p:nvPr>
            <p:ph type="sldNum" sz="quarter" idx="12"/>
          </p:nvPr>
        </p:nvSpPr>
        <p:spPr/>
        <p:txBody>
          <a:bodyPr/>
          <a:lstStyle/>
          <a:p>
            <a:r>
              <a:rPr lang="en-US" dirty="0" smtClean="0"/>
              <a:t>15</a:t>
            </a:r>
            <a:endParaRPr lang="en-US" dirty="0"/>
          </a:p>
        </p:txBody>
      </p:sp>
      <p:sp>
        <p:nvSpPr>
          <p:cNvPr id="8" name="TextBox 7"/>
          <p:cNvSpPr txBox="1"/>
          <p:nvPr/>
        </p:nvSpPr>
        <p:spPr>
          <a:xfrm>
            <a:off x="1112629" y="635913"/>
            <a:ext cx="889988" cy="430887"/>
          </a:xfrm>
          <a:prstGeom prst="rect">
            <a:avLst/>
          </a:prstGeom>
          <a:noFill/>
        </p:spPr>
        <p:txBody>
          <a:bodyPr wrap="none" rtlCol="0">
            <a:spAutoFit/>
          </a:bodyPr>
          <a:lstStyle/>
          <a:p>
            <a:r>
              <a:rPr lang="en-US" sz="2200" dirty="0" smtClean="0">
                <a:solidFill>
                  <a:schemeClr val="tx1"/>
                </a:solidFill>
              </a:rPr>
              <a:t>Sivers</a:t>
            </a:r>
            <a:endParaRPr lang="en-US" sz="2200" dirty="0">
              <a:solidFill>
                <a:schemeClr val="tx1"/>
              </a:solidFill>
            </a:endParaRPr>
          </a:p>
        </p:txBody>
      </p:sp>
      <p:sp>
        <p:nvSpPr>
          <p:cNvPr id="12" name="Footer Placeholder 11"/>
          <p:cNvSpPr>
            <a:spLocks noGrp="1"/>
          </p:cNvSpPr>
          <p:nvPr>
            <p:ph type="ftr" sz="quarter" idx="11"/>
          </p:nvPr>
        </p:nvSpPr>
        <p:spPr/>
        <p:txBody>
          <a:bodyPr/>
          <a:lstStyle/>
          <a:p>
            <a:r>
              <a:rPr lang="en-US" smtClean="0"/>
              <a:t>C. Aidala, UMich, October 14, 2015</a:t>
            </a:r>
            <a:endParaRPr lang="en-US"/>
          </a:p>
        </p:txBody>
      </p:sp>
      <p:sp>
        <p:nvSpPr>
          <p:cNvPr id="24" name="TextBox 23"/>
          <p:cNvSpPr txBox="1"/>
          <p:nvPr/>
        </p:nvSpPr>
        <p:spPr>
          <a:xfrm>
            <a:off x="1173514" y="1353434"/>
            <a:ext cx="646331" cy="769441"/>
          </a:xfrm>
          <a:prstGeom prst="rect">
            <a:avLst/>
          </a:prstGeom>
          <a:noFill/>
        </p:spPr>
        <p:txBody>
          <a:bodyPr wrap="none" rtlCol="0">
            <a:spAutoFit/>
          </a:bodyPr>
          <a:lstStyle/>
          <a:p>
            <a:r>
              <a:rPr lang="en-US" sz="2200" dirty="0" err="1" smtClean="0">
                <a:solidFill>
                  <a:schemeClr val="tx1"/>
                </a:solidFill>
              </a:rPr>
              <a:t>e+p</a:t>
            </a:r>
            <a:endParaRPr lang="en-US" sz="2200" dirty="0" smtClean="0">
              <a:solidFill>
                <a:schemeClr val="tx1"/>
              </a:solidFill>
            </a:endParaRPr>
          </a:p>
          <a:p>
            <a:r>
              <a:rPr lang="en-US" sz="2200" dirty="0" err="1" smtClean="0">
                <a:solidFill>
                  <a:schemeClr val="tx1"/>
                </a:solidFill>
                <a:latin typeface="Symbol" pitchFamily="18" charset="2"/>
              </a:rPr>
              <a:t>m</a:t>
            </a:r>
            <a:r>
              <a:rPr lang="en-US" sz="2200" dirty="0" err="1" smtClean="0">
                <a:solidFill>
                  <a:schemeClr val="tx1"/>
                </a:solidFill>
              </a:rPr>
              <a:t>+p</a:t>
            </a:r>
            <a:endParaRPr lang="en-US" sz="2200" dirty="0">
              <a:solidFill>
                <a:schemeClr val="tx1"/>
              </a:solidFill>
            </a:endParaRPr>
          </a:p>
        </p:txBody>
      </p:sp>
      <p:grpSp>
        <p:nvGrpSpPr>
          <p:cNvPr id="2" name="Group 1"/>
          <p:cNvGrpSpPr/>
          <p:nvPr/>
        </p:nvGrpSpPr>
        <p:grpSpPr>
          <a:xfrm>
            <a:off x="708561" y="2147888"/>
            <a:ext cx="8459252" cy="2358071"/>
            <a:chOff x="708561" y="2147888"/>
            <a:chExt cx="8459252" cy="2358071"/>
          </a:xfrm>
        </p:grpSpPr>
        <p:pic>
          <p:nvPicPr>
            <p:cNvPr id="4700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561" y="2147888"/>
              <a:ext cx="8459252" cy="23580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2" name="TextBox 41"/>
            <p:cNvSpPr txBox="1"/>
            <p:nvPr/>
          </p:nvSpPr>
          <p:spPr>
            <a:xfrm>
              <a:off x="3414714" y="2209800"/>
              <a:ext cx="2757486" cy="430887"/>
            </a:xfrm>
            <a:prstGeom prst="rect">
              <a:avLst/>
            </a:prstGeom>
            <a:noFill/>
          </p:spPr>
          <p:txBody>
            <a:bodyPr wrap="none" rtlCol="0">
              <a:spAutoFit/>
            </a:bodyPr>
            <a:lstStyle/>
            <a:p>
              <a:r>
                <a:rPr lang="en-US" sz="2200" dirty="0" smtClean="0">
                  <a:solidFill>
                    <a:schemeClr val="tx1"/>
                  </a:solidFill>
                </a:rPr>
                <a:t>Boer-Mulders x Collins</a:t>
              </a:r>
              <a:endParaRPr lang="en-US" sz="2200" dirty="0">
                <a:solidFill>
                  <a:schemeClr val="tx1"/>
                </a:solidFill>
              </a:endParaRPr>
            </a:p>
          </p:txBody>
        </p:sp>
        <p:sp>
          <p:nvSpPr>
            <p:cNvPr id="43" name="TextBox 42"/>
            <p:cNvSpPr txBox="1"/>
            <p:nvPr/>
          </p:nvSpPr>
          <p:spPr>
            <a:xfrm>
              <a:off x="2404777" y="2526268"/>
              <a:ext cx="643223" cy="400110"/>
            </a:xfrm>
            <a:prstGeom prst="rect">
              <a:avLst/>
            </a:prstGeom>
            <a:noFill/>
          </p:spPr>
          <p:txBody>
            <a:bodyPr wrap="square" rtlCol="0">
              <a:spAutoFit/>
            </a:bodyPr>
            <a:lstStyle/>
            <a:p>
              <a:r>
                <a:rPr lang="en-US" sz="2000" dirty="0" err="1" smtClean="0">
                  <a:solidFill>
                    <a:schemeClr val="tx1"/>
                  </a:solidFill>
                </a:rPr>
                <a:t>e+p</a:t>
              </a:r>
              <a:endParaRPr lang="en-US" sz="2000" dirty="0" smtClean="0">
                <a:solidFill>
                  <a:schemeClr val="tx1"/>
                </a:solidFill>
              </a:endParaRPr>
            </a:p>
          </p:txBody>
        </p:sp>
        <p:sp>
          <p:nvSpPr>
            <p:cNvPr id="47" name="TextBox 46"/>
            <p:cNvSpPr txBox="1"/>
            <p:nvPr/>
          </p:nvSpPr>
          <p:spPr>
            <a:xfrm>
              <a:off x="3709004" y="3516868"/>
              <a:ext cx="3987196" cy="338554"/>
            </a:xfrm>
            <a:prstGeom prst="rect">
              <a:avLst/>
            </a:prstGeom>
            <a:noFill/>
          </p:spPr>
          <p:txBody>
            <a:bodyPr wrap="square" rtlCol="0">
              <a:spAutoFit/>
            </a:bodyPr>
            <a:lstStyle/>
            <a:p>
              <a:r>
                <a:rPr lang="en-US" sz="1600" dirty="0" smtClean="0">
                  <a:solidFill>
                    <a:schemeClr val="tx1"/>
                  </a:solidFill>
                </a:rPr>
                <a:t>HERMES, PRD 87, 012010 (2013)</a:t>
              </a:r>
            </a:p>
          </p:txBody>
        </p:sp>
      </p:grpSp>
    </p:spTree>
    <p:extLst>
      <p:ext uri="{BB962C8B-B14F-4D97-AF65-F5344CB8AC3E}">
        <p14:creationId xmlns:p14="http://schemas.microsoft.com/office/powerpoint/2010/main" val="1269512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465137" y="166145"/>
            <a:ext cx="5712189" cy="2468947"/>
            <a:chOff x="465137" y="166145"/>
            <a:chExt cx="5712189" cy="2468947"/>
          </a:xfrm>
        </p:grpSpPr>
        <p:pic>
          <p:nvPicPr>
            <p:cNvPr id="19" name="Picture 4" descr="sivers_hermes"/>
            <p:cNvPicPr>
              <a:picLocks noChangeAspect="1" noChangeArrowheads="1"/>
            </p:cNvPicPr>
            <p:nvPr/>
          </p:nvPicPr>
          <p:blipFill>
            <a:blip r:embed="rId3" cstate="print"/>
            <a:srcRect b="53706"/>
            <a:stretch>
              <a:fillRect/>
            </a:stretch>
          </p:blipFill>
          <p:spPr bwMode="auto">
            <a:xfrm>
              <a:off x="465137" y="166145"/>
              <a:ext cx="5707063" cy="1898512"/>
            </a:xfrm>
            <a:prstGeom prst="rect">
              <a:avLst/>
            </a:prstGeom>
            <a:noFill/>
          </p:spPr>
        </p:pic>
        <p:pic>
          <p:nvPicPr>
            <p:cNvPr id="22" name="Picture 4" descr="sivers_hermes"/>
            <p:cNvPicPr>
              <a:picLocks noChangeAspect="1" noChangeArrowheads="1"/>
            </p:cNvPicPr>
            <p:nvPr/>
          </p:nvPicPr>
          <p:blipFill>
            <a:blip r:embed="rId3" cstate="print"/>
            <a:srcRect t="85594"/>
            <a:stretch>
              <a:fillRect/>
            </a:stretch>
          </p:blipFill>
          <p:spPr bwMode="auto">
            <a:xfrm>
              <a:off x="470263" y="2044337"/>
              <a:ext cx="5707063" cy="590755"/>
            </a:xfrm>
            <a:prstGeom prst="rect">
              <a:avLst/>
            </a:prstGeom>
            <a:noFill/>
          </p:spPr>
        </p:pic>
      </p:grpSp>
      <p:sp>
        <p:nvSpPr>
          <p:cNvPr id="7" name="Slide Number Placeholder 6"/>
          <p:cNvSpPr>
            <a:spLocks noGrp="1"/>
          </p:cNvSpPr>
          <p:nvPr>
            <p:ph type="sldNum" sz="quarter" idx="12"/>
          </p:nvPr>
        </p:nvSpPr>
        <p:spPr/>
        <p:txBody>
          <a:bodyPr/>
          <a:lstStyle/>
          <a:p>
            <a:r>
              <a:rPr lang="en-US" dirty="0" smtClean="0"/>
              <a:t>15</a:t>
            </a:r>
            <a:endParaRPr lang="en-US" dirty="0"/>
          </a:p>
        </p:txBody>
      </p:sp>
      <p:sp>
        <p:nvSpPr>
          <p:cNvPr id="8" name="TextBox 7"/>
          <p:cNvSpPr txBox="1"/>
          <p:nvPr/>
        </p:nvSpPr>
        <p:spPr>
          <a:xfrm>
            <a:off x="1112629" y="635913"/>
            <a:ext cx="889988" cy="430887"/>
          </a:xfrm>
          <a:prstGeom prst="rect">
            <a:avLst/>
          </a:prstGeom>
          <a:noFill/>
        </p:spPr>
        <p:txBody>
          <a:bodyPr wrap="none" rtlCol="0">
            <a:spAutoFit/>
          </a:bodyPr>
          <a:lstStyle/>
          <a:p>
            <a:r>
              <a:rPr lang="en-US" sz="2200" dirty="0" smtClean="0">
                <a:solidFill>
                  <a:schemeClr val="tx1"/>
                </a:solidFill>
              </a:rPr>
              <a:t>Sivers</a:t>
            </a:r>
            <a:endParaRPr lang="en-US" sz="2200" dirty="0">
              <a:solidFill>
                <a:schemeClr val="tx1"/>
              </a:solidFill>
            </a:endParaRPr>
          </a:p>
        </p:txBody>
      </p:sp>
      <p:sp>
        <p:nvSpPr>
          <p:cNvPr id="12" name="Footer Placeholder 11"/>
          <p:cNvSpPr>
            <a:spLocks noGrp="1"/>
          </p:cNvSpPr>
          <p:nvPr>
            <p:ph type="ftr" sz="quarter" idx="11"/>
          </p:nvPr>
        </p:nvSpPr>
        <p:spPr/>
        <p:txBody>
          <a:bodyPr/>
          <a:lstStyle/>
          <a:p>
            <a:r>
              <a:rPr lang="en-US" smtClean="0"/>
              <a:t>C. Aidala, UMich, October 14, 2015</a:t>
            </a:r>
            <a:endParaRPr lang="en-US"/>
          </a:p>
        </p:txBody>
      </p:sp>
      <p:sp>
        <p:nvSpPr>
          <p:cNvPr id="24" name="TextBox 23"/>
          <p:cNvSpPr txBox="1"/>
          <p:nvPr/>
        </p:nvSpPr>
        <p:spPr>
          <a:xfrm>
            <a:off x="1173514" y="1353434"/>
            <a:ext cx="646331" cy="769441"/>
          </a:xfrm>
          <a:prstGeom prst="rect">
            <a:avLst/>
          </a:prstGeom>
          <a:noFill/>
        </p:spPr>
        <p:txBody>
          <a:bodyPr wrap="none" rtlCol="0">
            <a:spAutoFit/>
          </a:bodyPr>
          <a:lstStyle/>
          <a:p>
            <a:r>
              <a:rPr lang="en-US" sz="2200" dirty="0" err="1" smtClean="0">
                <a:solidFill>
                  <a:schemeClr val="tx1"/>
                </a:solidFill>
              </a:rPr>
              <a:t>e+p</a:t>
            </a:r>
            <a:endParaRPr lang="en-US" sz="2200" dirty="0" smtClean="0">
              <a:solidFill>
                <a:schemeClr val="tx1"/>
              </a:solidFill>
            </a:endParaRPr>
          </a:p>
          <a:p>
            <a:r>
              <a:rPr lang="en-US" sz="2200" dirty="0" err="1" smtClean="0">
                <a:solidFill>
                  <a:schemeClr val="tx1"/>
                </a:solidFill>
                <a:latin typeface="Symbol" pitchFamily="18" charset="2"/>
              </a:rPr>
              <a:t>m</a:t>
            </a:r>
            <a:r>
              <a:rPr lang="en-US" sz="2200" dirty="0" err="1" smtClean="0">
                <a:solidFill>
                  <a:schemeClr val="tx1"/>
                </a:solidFill>
              </a:rPr>
              <a:t>+p</a:t>
            </a:r>
            <a:endParaRPr lang="en-US" sz="2200" dirty="0">
              <a:solidFill>
                <a:schemeClr val="tx1"/>
              </a:solidFill>
            </a:endParaRPr>
          </a:p>
        </p:txBody>
      </p:sp>
      <p:grpSp>
        <p:nvGrpSpPr>
          <p:cNvPr id="2" name="Group 1"/>
          <p:cNvGrpSpPr/>
          <p:nvPr/>
        </p:nvGrpSpPr>
        <p:grpSpPr>
          <a:xfrm>
            <a:off x="708561" y="2147888"/>
            <a:ext cx="8459252" cy="2358071"/>
            <a:chOff x="708561" y="2147888"/>
            <a:chExt cx="8459252" cy="2358071"/>
          </a:xfrm>
        </p:grpSpPr>
        <p:pic>
          <p:nvPicPr>
            <p:cNvPr id="4700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561" y="2147888"/>
              <a:ext cx="8459252" cy="23580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2" name="TextBox 41"/>
            <p:cNvSpPr txBox="1"/>
            <p:nvPr/>
          </p:nvSpPr>
          <p:spPr>
            <a:xfrm>
              <a:off x="3414714" y="2209800"/>
              <a:ext cx="2757486" cy="430887"/>
            </a:xfrm>
            <a:prstGeom prst="rect">
              <a:avLst/>
            </a:prstGeom>
            <a:noFill/>
          </p:spPr>
          <p:txBody>
            <a:bodyPr wrap="none" rtlCol="0">
              <a:spAutoFit/>
            </a:bodyPr>
            <a:lstStyle/>
            <a:p>
              <a:r>
                <a:rPr lang="en-US" sz="2200" dirty="0" smtClean="0">
                  <a:solidFill>
                    <a:schemeClr val="tx1"/>
                  </a:solidFill>
                </a:rPr>
                <a:t>Boer-Mulders x Collins</a:t>
              </a:r>
              <a:endParaRPr lang="en-US" sz="2200" dirty="0">
                <a:solidFill>
                  <a:schemeClr val="tx1"/>
                </a:solidFill>
              </a:endParaRPr>
            </a:p>
          </p:txBody>
        </p:sp>
        <p:sp>
          <p:nvSpPr>
            <p:cNvPr id="43" name="TextBox 42"/>
            <p:cNvSpPr txBox="1"/>
            <p:nvPr/>
          </p:nvSpPr>
          <p:spPr>
            <a:xfrm>
              <a:off x="2404777" y="2526268"/>
              <a:ext cx="643223" cy="400110"/>
            </a:xfrm>
            <a:prstGeom prst="rect">
              <a:avLst/>
            </a:prstGeom>
            <a:noFill/>
          </p:spPr>
          <p:txBody>
            <a:bodyPr wrap="square" rtlCol="0">
              <a:spAutoFit/>
            </a:bodyPr>
            <a:lstStyle/>
            <a:p>
              <a:r>
                <a:rPr lang="en-US" sz="2000" dirty="0" err="1" smtClean="0">
                  <a:solidFill>
                    <a:schemeClr val="tx1"/>
                  </a:solidFill>
                </a:rPr>
                <a:t>e+p</a:t>
              </a:r>
              <a:endParaRPr lang="en-US" sz="2000" dirty="0" smtClean="0">
                <a:solidFill>
                  <a:schemeClr val="tx1"/>
                </a:solidFill>
              </a:endParaRPr>
            </a:p>
          </p:txBody>
        </p:sp>
        <p:sp>
          <p:nvSpPr>
            <p:cNvPr id="47" name="TextBox 46"/>
            <p:cNvSpPr txBox="1"/>
            <p:nvPr/>
          </p:nvSpPr>
          <p:spPr>
            <a:xfrm>
              <a:off x="3709004" y="3516868"/>
              <a:ext cx="3987196" cy="338554"/>
            </a:xfrm>
            <a:prstGeom prst="rect">
              <a:avLst/>
            </a:prstGeom>
            <a:noFill/>
          </p:spPr>
          <p:txBody>
            <a:bodyPr wrap="square" rtlCol="0">
              <a:spAutoFit/>
            </a:bodyPr>
            <a:lstStyle/>
            <a:p>
              <a:r>
                <a:rPr lang="en-US" sz="1600" dirty="0" smtClean="0">
                  <a:solidFill>
                    <a:schemeClr val="tx1"/>
                  </a:solidFill>
                </a:rPr>
                <a:t>HERMES, PRD 87, 012010 (2013)</a:t>
              </a:r>
            </a:p>
          </p:txBody>
        </p:sp>
      </p:grpSp>
      <p:grpSp>
        <p:nvGrpSpPr>
          <p:cNvPr id="32" name="Group 31"/>
          <p:cNvGrpSpPr/>
          <p:nvPr/>
        </p:nvGrpSpPr>
        <p:grpSpPr>
          <a:xfrm>
            <a:off x="2819400" y="3886200"/>
            <a:ext cx="5715000" cy="2564487"/>
            <a:chOff x="2819400" y="3886200"/>
            <a:chExt cx="5715000" cy="2564487"/>
          </a:xfrm>
        </p:grpSpPr>
        <p:sp>
          <p:nvSpPr>
            <p:cNvPr id="30" name="Rectangle 29"/>
            <p:cNvSpPr/>
            <p:nvPr/>
          </p:nvSpPr>
          <p:spPr>
            <a:xfrm>
              <a:off x="2819400" y="3886200"/>
              <a:ext cx="57150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8" name="Picture 5" descr="collins_hermes"/>
            <p:cNvPicPr>
              <a:picLocks noChangeAspect="1" noChangeArrowheads="1"/>
            </p:cNvPicPr>
            <p:nvPr/>
          </p:nvPicPr>
          <p:blipFill>
            <a:blip r:embed="rId5" cstate="print"/>
            <a:srcRect t="45818"/>
            <a:stretch>
              <a:fillRect/>
            </a:stretch>
          </p:blipFill>
          <p:spPr bwMode="auto">
            <a:xfrm>
              <a:off x="2819400" y="4158772"/>
              <a:ext cx="5688013" cy="2214594"/>
            </a:xfrm>
            <a:prstGeom prst="rect">
              <a:avLst/>
            </a:prstGeom>
            <a:noFill/>
            <a:ln>
              <a:solidFill>
                <a:schemeClr val="tx1"/>
              </a:solidFill>
            </a:ln>
          </p:spPr>
        </p:pic>
        <p:sp>
          <p:nvSpPr>
            <p:cNvPr id="29" name="TextBox 28"/>
            <p:cNvSpPr txBox="1"/>
            <p:nvPr/>
          </p:nvSpPr>
          <p:spPr>
            <a:xfrm>
              <a:off x="4475084" y="6019800"/>
              <a:ext cx="2681824" cy="430887"/>
            </a:xfrm>
            <a:prstGeom prst="rect">
              <a:avLst/>
            </a:prstGeom>
            <a:noFill/>
          </p:spPr>
          <p:txBody>
            <a:bodyPr wrap="none" rtlCol="0">
              <a:spAutoFit/>
            </a:bodyPr>
            <a:lstStyle/>
            <a:p>
              <a:r>
                <a:rPr lang="en-US" sz="2200" dirty="0" err="1" smtClean="0">
                  <a:solidFill>
                    <a:schemeClr val="tx1"/>
                  </a:solidFill>
                </a:rPr>
                <a:t>Transversity</a:t>
              </a:r>
              <a:r>
                <a:rPr lang="en-US" sz="2200" dirty="0" smtClean="0">
                  <a:solidFill>
                    <a:schemeClr val="tx1"/>
                  </a:solidFill>
                </a:rPr>
                <a:t> x Collins</a:t>
              </a:r>
            </a:p>
          </p:txBody>
        </p:sp>
        <p:sp>
          <p:nvSpPr>
            <p:cNvPr id="31" name="TextBox 30"/>
            <p:cNvSpPr txBox="1"/>
            <p:nvPr/>
          </p:nvSpPr>
          <p:spPr>
            <a:xfrm>
              <a:off x="7400274" y="5029200"/>
              <a:ext cx="689612" cy="830997"/>
            </a:xfrm>
            <a:prstGeom prst="rect">
              <a:avLst/>
            </a:prstGeom>
            <a:noFill/>
          </p:spPr>
          <p:txBody>
            <a:bodyPr wrap="none" rtlCol="0">
              <a:spAutoFit/>
            </a:bodyPr>
            <a:lstStyle/>
            <a:p>
              <a:r>
                <a:rPr lang="en-US" dirty="0" err="1" smtClean="0">
                  <a:solidFill>
                    <a:schemeClr val="tx1"/>
                  </a:solidFill>
                </a:rPr>
                <a:t>e+p</a:t>
              </a:r>
              <a:endParaRPr lang="en-US" dirty="0" smtClean="0">
                <a:solidFill>
                  <a:schemeClr val="tx1"/>
                </a:solidFill>
              </a:endParaRPr>
            </a:p>
            <a:p>
              <a:r>
                <a:rPr lang="en-US" dirty="0" err="1" smtClean="0">
                  <a:solidFill>
                    <a:schemeClr val="tx1"/>
                  </a:solidFill>
                  <a:latin typeface="Symbol" pitchFamily="18" charset="2"/>
                </a:rPr>
                <a:t>m</a:t>
              </a:r>
              <a:r>
                <a:rPr lang="en-US" dirty="0" err="1" smtClean="0">
                  <a:solidFill>
                    <a:schemeClr val="tx1"/>
                  </a:solidFill>
                </a:rPr>
                <a:t>+p</a:t>
              </a:r>
              <a:endParaRPr lang="en-US" dirty="0">
                <a:solidFill>
                  <a:schemeClr val="tx1"/>
                </a:solidFill>
              </a:endParaRPr>
            </a:p>
          </p:txBody>
        </p:sp>
      </p:grpSp>
    </p:spTree>
    <p:extLst>
      <p:ext uri="{BB962C8B-B14F-4D97-AF65-F5344CB8AC3E}">
        <p14:creationId xmlns:p14="http://schemas.microsoft.com/office/powerpoint/2010/main" val="118850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465137" y="166145"/>
            <a:ext cx="5712189" cy="2468947"/>
            <a:chOff x="465137" y="166145"/>
            <a:chExt cx="5712189" cy="2468947"/>
          </a:xfrm>
        </p:grpSpPr>
        <p:pic>
          <p:nvPicPr>
            <p:cNvPr id="19" name="Picture 4" descr="sivers_hermes"/>
            <p:cNvPicPr>
              <a:picLocks noChangeAspect="1" noChangeArrowheads="1"/>
            </p:cNvPicPr>
            <p:nvPr/>
          </p:nvPicPr>
          <p:blipFill>
            <a:blip r:embed="rId3" cstate="print"/>
            <a:srcRect b="53706"/>
            <a:stretch>
              <a:fillRect/>
            </a:stretch>
          </p:blipFill>
          <p:spPr bwMode="auto">
            <a:xfrm>
              <a:off x="465137" y="166145"/>
              <a:ext cx="5707063" cy="1898512"/>
            </a:xfrm>
            <a:prstGeom prst="rect">
              <a:avLst/>
            </a:prstGeom>
            <a:noFill/>
          </p:spPr>
        </p:pic>
        <p:pic>
          <p:nvPicPr>
            <p:cNvPr id="22" name="Picture 4" descr="sivers_hermes"/>
            <p:cNvPicPr>
              <a:picLocks noChangeAspect="1" noChangeArrowheads="1"/>
            </p:cNvPicPr>
            <p:nvPr/>
          </p:nvPicPr>
          <p:blipFill>
            <a:blip r:embed="rId3" cstate="print"/>
            <a:srcRect t="85594"/>
            <a:stretch>
              <a:fillRect/>
            </a:stretch>
          </p:blipFill>
          <p:spPr bwMode="auto">
            <a:xfrm>
              <a:off x="470263" y="2044337"/>
              <a:ext cx="5707063" cy="590755"/>
            </a:xfrm>
            <a:prstGeom prst="rect">
              <a:avLst/>
            </a:prstGeom>
            <a:noFill/>
          </p:spPr>
        </p:pic>
      </p:grpSp>
      <p:sp>
        <p:nvSpPr>
          <p:cNvPr id="7" name="Slide Number Placeholder 6"/>
          <p:cNvSpPr>
            <a:spLocks noGrp="1"/>
          </p:cNvSpPr>
          <p:nvPr>
            <p:ph type="sldNum" sz="quarter" idx="12"/>
          </p:nvPr>
        </p:nvSpPr>
        <p:spPr/>
        <p:txBody>
          <a:bodyPr/>
          <a:lstStyle/>
          <a:p>
            <a:r>
              <a:rPr lang="en-US" dirty="0" smtClean="0"/>
              <a:t>15</a:t>
            </a:r>
            <a:endParaRPr lang="en-US" dirty="0"/>
          </a:p>
        </p:txBody>
      </p:sp>
      <p:sp>
        <p:nvSpPr>
          <p:cNvPr id="8" name="TextBox 7"/>
          <p:cNvSpPr txBox="1"/>
          <p:nvPr/>
        </p:nvSpPr>
        <p:spPr>
          <a:xfrm>
            <a:off x="1112629" y="635913"/>
            <a:ext cx="889988" cy="430887"/>
          </a:xfrm>
          <a:prstGeom prst="rect">
            <a:avLst/>
          </a:prstGeom>
          <a:noFill/>
        </p:spPr>
        <p:txBody>
          <a:bodyPr wrap="none" rtlCol="0">
            <a:spAutoFit/>
          </a:bodyPr>
          <a:lstStyle/>
          <a:p>
            <a:r>
              <a:rPr lang="en-US" sz="2200" dirty="0" smtClean="0">
                <a:solidFill>
                  <a:schemeClr val="tx1"/>
                </a:solidFill>
              </a:rPr>
              <a:t>Sivers</a:t>
            </a:r>
            <a:endParaRPr lang="en-US" sz="2200" dirty="0">
              <a:solidFill>
                <a:schemeClr val="tx1"/>
              </a:solidFill>
            </a:endParaRPr>
          </a:p>
        </p:txBody>
      </p:sp>
      <p:sp>
        <p:nvSpPr>
          <p:cNvPr id="12" name="Footer Placeholder 11"/>
          <p:cNvSpPr>
            <a:spLocks noGrp="1"/>
          </p:cNvSpPr>
          <p:nvPr>
            <p:ph type="ftr" sz="quarter" idx="11"/>
          </p:nvPr>
        </p:nvSpPr>
        <p:spPr/>
        <p:txBody>
          <a:bodyPr/>
          <a:lstStyle/>
          <a:p>
            <a:r>
              <a:rPr lang="en-US" smtClean="0"/>
              <a:t>C. Aidala, UMich, October 14, 2015</a:t>
            </a:r>
            <a:endParaRPr lang="en-US"/>
          </a:p>
        </p:txBody>
      </p:sp>
      <p:sp>
        <p:nvSpPr>
          <p:cNvPr id="24" name="TextBox 23"/>
          <p:cNvSpPr txBox="1"/>
          <p:nvPr/>
        </p:nvSpPr>
        <p:spPr>
          <a:xfrm>
            <a:off x="1173514" y="1353434"/>
            <a:ext cx="646331" cy="769441"/>
          </a:xfrm>
          <a:prstGeom prst="rect">
            <a:avLst/>
          </a:prstGeom>
          <a:noFill/>
        </p:spPr>
        <p:txBody>
          <a:bodyPr wrap="none" rtlCol="0">
            <a:spAutoFit/>
          </a:bodyPr>
          <a:lstStyle/>
          <a:p>
            <a:r>
              <a:rPr lang="en-US" sz="2200" dirty="0" err="1" smtClean="0">
                <a:solidFill>
                  <a:schemeClr val="tx1"/>
                </a:solidFill>
              </a:rPr>
              <a:t>e+p</a:t>
            </a:r>
            <a:endParaRPr lang="en-US" sz="2200" dirty="0" smtClean="0">
              <a:solidFill>
                <a:schemeClr val="tx1"/>
              </a:solidFill>
            </a:endParaRPr>
          </a:p>
          <a:p>
            <a:r>
              <a:rPr lang="en-US" sz="2200" dirty="0" err="1" smtClean="0">
                <a:solidFill>
                  <a:schemeClr val="tx1"/>
                </a:solidFill>
                <a:latin typeface="Symbol" pitchFamily="18" charset="2"/>
              </a:rPr>
              <a:t>m</a:t>
            </a:r>
            <a:r>
              <a:rPr lang="en-US" sz="2200" dirty="0" err="1" smtClean="0">
                <a:solidFill>
                  <a:schemeClr val="tx1"/>
                </a:solidFill>
              </a:rPr>
              <a:t>+p</a:t>
            </a:r>
            <a:endParaRPr lang="en-US" sz="2200" dirty="0">
              <a:solidFill>
                <a:schemeClr val="tx1"/>
              </a:solidFill>
            </a:endParaRPr>
          </a:p>
        </p:txBody>
      </p:sp>
      <p:grpSp>
        <p:nvGrpSpPr>
          <p:cNvPr id="2" name="Group 1"/>
          <p:cNvGrpSpPr/>
          <p:nvPr/>
        </p:nvGrpSpPr>
        <p:grpSpPr>
          <a:xfrm>
            <a:off x="708561" y="2147888"/>
            <a:ext cx="8459252" cy="2358071"/>
            <a:chOff x="708561" y="2147888"/>
            <a:chExt cx="8459252" cy="2358071"/>
          </a:xfrm>
        </p:grpSpPr>
        <p:pic>
          <p:nvPicPr>
            <p:cNvPr id="4700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561" y="2147888"/>
              <a:ext cx="8459252" cy="23580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2" name="TextBox 41"/>
            <p:cNvSpPr txBox="1"/>
            <p:nvPr/>
          </p:nvSpPr>
          <p:spPr>
            <a:xfrm>
              <a:off x="3414714" y="2209800"/>
              <a:ext cx="2757486" cy="430887"/>
            </a:xfrm>
            <a:prstGeom prst="rect">
              <a:avLst/>
            </a:prstGeom>
            <a:noFill/>
          </p:spPr>
          <p:txBody>
            <a:bodyPr wrap="none" rtlCol="0">
              <a:spAutoFit/>
            </a:bodyPr>
            <a:lstStyle/>
            <a:p>
              <a:r>
                <a:rPr lang="en-US" sz="2200" dirty="0" smtClean="0">
                  <a:solidFill>
                    <a:schemeClr val="tx1"/>
                  </a:solidFill>
                </a:rPr>
                <a:t>Boer-Mulders x Collins</a:t>
              </a:r>
              <a:endParaRPr lang="en-US" sz="2200" dirty="0">
                <a:solidFill>
                  <a:schemeClr val="tx1"/>
                </a:solidFill>
              </a:endParaRPr>
            </a:p>
          </p:txBody>
        </p:sp>
        <p:sp>
          <p:nvSpPr>
            <p:cNvPr id="43" name="TextBox 42"/>
            <p:cNvSpPr txBox="1"/>
            <p:nvPr/>
          </p:nvSpPr>
          <p:spPr>
            <a:xfrm>
              <a:off x="2404777" y="2526268"/>
              <a:ext cx="643223" cy="400110"/>
            </a:xfrm>
            <a:prstGeom prst="rect">
              <a:avLst/>
            </a:prstGeom>
            <a:noFill/>
          </p:spPr>
          <p:txBody>
            <a:bodyPr wrap="square" rtlCol="0">
              <a:spAutoFit/>
            </a:bodyPr>
            <a:lstStyle/>
            <a:p>
              <a:r>
                <a:rPr lang="en-US" sz="2000" dirty="0" err="1" smtClean="0">
                  <a:solidFill>
                    <a:schemeClr val="tx1"/>
                  </a:solidFill>
                </a:rPr>
                <a:t>e+p</a:t>
              </a:r>
              <a:endParaRPr lang="en-US" sz="2000" dirty="0" smtClean="0">
                <a:solidFill>
                  <a:schemeClr val="tx1"/>
                </a:solidFill>
              </a:endParaRPr>
            </a:p>
          </p:txBody>
        </p:sp>
        <p:sp>
          <p:nvSpPr>
            <p:cNvPr id="47" name="TextBox 46"/>
            <p:cNvSpPr txBox="1"/>
            <p:nvPr/>
          </p:nvSpPr>
          <p:spPr>
            <a:xfrm>
              <a:off x="3709004" y="3516868"/>
              <a:ext cx="3987196" cy="338554"/>
            </a:xfrm>
            <a:prstGeom prst="rect">
              <a:avLst/>
            </a:prstGeom>
            <a:noFill/>
          </p:spPr>
          <p:txBody>
            <a:bodyPr wrap="square" rtlCol="0">
              <a:spAutoFit/>
            </a:bodyPr>
            <a:lstStyle/>
            <a:p>
              <a:r>
                <a:rPr lang="en-US" sz="1600" dirty="0" smtClean="0">
                  <a:solidFill>
                    <a:schemeClr val="tx1"/>
                  </a:solidFill>
                </a:rPr>
                <a:t>HERMES, PRD 87, 012010 (2013)</a:t>
              </a:r>
            </a:p>
          </p:txBody>
        </p:sp>
      </p:grpSp>
      <p:grpSp>
        <p:nvGrpSpPr>
          <p:cNvPr id="32" name="Group 31"/>
          <p:cNvGrpSpPr/>
          <p:nvPr/>
        </p:nvGrpSpPr>
        <p:grpSpPr>
          <a:xfrm>
            <a:off x="2819400" y="3886200"/>
            <a:ext cx="5715000" cy="2564487"/>
            <a:chOff x="2819400" y="3886200"/>
            <a:chExt cx="5715000" cy="2564487"/>
          </a:xfrm>
        </p:grpSpPr>
        <p:sp>
          <p:nvSpPr>
            <p:cNvPr id="30" name="Rectangle 29"/>
            <p:cNvSpPr/>
            <p:nvPr/>
          </p:nvSpPr>
          <p:spPr>
            <a:xfrm>
              <a:off x="2819400" y="3886200"/>
              <a:ext cx="57150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8" name="Picture 5" descr="collins_hermes"/>
            <p:cNvPicPr>
              <a:picLocks noChangeAspect="1" noChangeArrowheads="1"/>
            </p:cNvPicPr>
            <p:nvPr/>
          </p:nvPicPr>
          <p:blipFill>
            <a:blip r:embed="rId5" cstate="print"/>
            <a:srcRect t="45818"/>
            <a:stretch>
              <a:fillRect/>
            </a:stretch>
          </p:blipFill>
          <p:spPr bwMode="auto">
            <a:xfrm>
              <a:off x="2819400" y="4158772"/>
              <a:ext cx="5688013" cy="2214594"/>
            </a:xfrm>
            <a:prstGeom prst="rect">
              <a:avLst/>
            </a:prstGeom>
            <a:noFill/>
            <a:ln>
              <a:solidFill>
                <a:schemeClr val="tx1"/>
              </a:solidFill>
            </a:ln>
          </p:spPr>
        </p:pic>
        <p:sp>
          <p:nvSpPr>
            <p:cNvPr id="29" name="TextBox 28"/>
            <p:cNvSpPr txBox="1"/>
            <p:nvPr/>
          </p:nvSpPr>
          <p:spPr>
            <a:xfrm>
              <a:off x="4475084" y="6019800"/>
              <a:ext cx="2681824" cy="430887"/>
            </a:xfrm>
            <a:prstGeom prst="rect">
              <a:avLst/>
            </a:prstGeom>
            <a:noFill/>
          </p:spPr>
          <p:txBody>
            <a:bodyPr wrap="none" rtlCol="0">
              <a:spAutoFit/>
            </a:bodyPr>
            <a:lstStyle/>
            <a:p>
              <a:r>
                <a:rPr lang="en-US" sz="2200" dirty="0" err="1" smtClean="0">
                  <a:solidFill>
                    <a:schemeClr val="tx1"/>
                  </a:solidFill>
                </a:rPr>
                <a:t>Transversity</a:t>
              </a:r>
              <a:r>
                <a:rPr lang="en-US" sz="2200" dirty="0" smtClean="0">
                  <a:solidFill>
                    <a:schemeClr val="tx1"/>
                  </a:solidFill>
                </a:rPr>
                <a:t> x Collins</a:t>
              </a:r>
            </a:p>
          </p:txBody>
        </p:sp>
        <p:sp>
          <p:nvSpPr>
            <p:cNvPr id="31" name="TextBox 30"/>
            <p:cNvSpPr txBox="1"/>
            <p:nvPr/>
          </p:nvSpPr>
          <p:spPr>
            <a:xfrm>
              <a:off x="7400274" y="5029200"/>
              <a:ext cx="689612" cy="830997"/>
            </a:xfrm>
            <a:prstGeom prst="rect">
              <a:avLst/>
            </a:prstGeom>
            <a:noFill/>
          </p:spPr>
          <p:txBody>
            <a:bodyPr wrap="none" rtlCol="0">
              <a:spAutoFit/>
            </a:bodyPr>
            <a:lstStyle/>
            <a:p>
              <a:r>
                <a:rPr lang="en-US" dirty="0" err="1" smtClean="0">
                  <a:solidFill>
                    <a:schemeClr val="tx1"/>
                  </a:solidFill>
                </a:rPr>
                <a:t>e+p</a:t>
              </a:r>
              <a:endParaRPr lang="en-US" dirty="0" smtClean="0">
                <a:solidFill>
                  <a:schemeClr val="tx1"/>
                </a:solidFill>
              </a:endParaRPr>
            </a:p>
            <a:p>
              <a:r>
                <a:rPr lang="en-US" dirty="0" err="1" smtClean="0">
                  <a:solidFill>
                    <a:schemeClr val="tx1"/>
                  </a:solidFill>
                  <a:latin typeface="Symbol" pitchFamily="18" charset="2"/>
                </a:rPr>
                <a:t>m</a:t>
              </a:r>
              <a:r>
                <a:rPr lang="en-US" dirty="0" err="1" smtClean="0">
                  <a:solidFill>
                    <a:schemeClr val="tx1"/>
                  </a:solidFill>
                </a:rPr>
                <a:t>+p</a:t>
              </a:r>
              <a:endParaRPr lang="en-US" dirty="0">
                <a:solidFill>
                  <a:schemeClr val="tx1"/>
                </a:solidFill>
              </a:endParaRPr>
            </a:p>
          </p:txBody>
        </p:sp>
      </p:grpSp>
      <p:grpSp>
        <p:nvGrpSpPr>
          <p:cNvPr id="41" name="Group 40"/>
          <p:cNvGrpSpPr/>
          <p:nvPr/>
        </p:nvGrpSpPr>
        <p:grpSpPr>
          <a:xfrm>
            <a:off x="2238375" y="1143000"/>
            <a:ext cx="4238625" cy="4362450"/>
            <a:chOff x="2238375" y="1143000"/>
            <a:chExt cx="4238625" cy="4362450"/>
          </a:xfrm>
        </p:grpSpPr>
        <p:pic>
          <p:nvPicPr>
            <p:cNvPr id="38" name="Picture 3"/>
            <p:cNvPicPr>
              <a:picLocks noChangeAspect="1" noChangeArrowheads="1"/>
            </p:cNvPicPr>
            <p:nvPr/>
          </p:nvPicPr>
          <p:blipFill>
            <a:blip r:embed="rId6" cstate="print"/>
            <a:srcRect/>
            <a:stretch>
              <a:fillRect/>
            </a:stretch>
          </p:blipFill>
          <p:spPr bwMode="auto">
            <a:xfrm>
              <a:off x="2238375" y="1143000"/>
              <a:ext cx="4238625" cy="4362450"/>
            </a:xfrm>
            <a:prstGeom prst="rect">
              <a:avLst/>
            </a:prstGeom>
            <a:noFill/>
            <a:ln w="9525">
              <a:solidFill>
                <a:schemeClr val="tx1"/>
              </a:solidFill>
              <a:miter lim="800000"/>
              <a:headEnd/>
              <a:tailEnd/>
            </a:ln>
          </p:spPr>
        </p:pic>
        <p:sp>
          <p:nvSpPr>
            <p:cNvPr id="39" name="TextBox 38"/>
            <p:cNvSpPr txBox="1"/>
            <p:nvPr/>
          </p:nvSpPr>
          <p:spPr>
            <a:xfrm>
              <a:off x="2968820" y="1369959"/>
              <a:ext cx="2770310" cy="338554"/>
            </a:xfrm>
            <a:prstGeom prst="rect">
              <a:avLst/>
            </a:prstGeom>
            <a:noFill/>
            <a:ln>
              <a:noFill/>
            </a:ln>
          </p:spPr>
          <p:txBody>
            <a:bodyPr wrap="none" rtlCol="0">
              <a:spAutoFit/>
            </a:bodyPr>
            <a:lstStyle/>
            <a:p>
              <a:r>
                <a:rPr lang="en-US" sz="1600" dirty="0" smtClean="0">
                  <a:solidFill>
                    <a:schemeClr val="tx1"/>
                  </a:solidFill>
                </a:rPr>
                <a:t>BELLE PRL96, 232002 (2006)</a:t>
              </a:r>
              <a:endParaRPr lang="en-US" sz="1600" dirty="0">
                <a:solidFill>
                  <a:schemeClr val="tx1"/>
                </a:solidFill>
              </a:endParaRPr>
            </a:p>
          </p:txBody>
        </p:sp>
        <p:sp>
          <p:nvSpPr>
            <p:cNvPr id="40" name="Rectangle 39"/>
            <p:cNvSpPr/>
            <p:nvPr/>
          </p:nvSpPr>
          <p:spPr>
            <a:xfrm>
              <a:off x="2939740" y="1676400"/>
              <a:ext cx="1935145" cy="430887"/>
            </a:xfrm>
            <a:prstGeom prst="rect">
              <a:avLst/>
            </a:prstGeom>
            <a:ln>
              <a:noFill/>
            </a:ln>
          </p:spPr>
          <p:txBody>
            <a:bodyPr wrap="none">
              <a:spAutoFit/>
            </a:bodyPr>
            <a:lstStyle/>
            <a:p>
              <a:r>
                <a:rPr lang="en-US" sz="2200" dirty="0" smtClean="0">
                  <a:solidFill>
                    <a:schemeClr val="tx1"/>
                  </a:solidFill>
                </a:rPr>
                <a:t>Collins x Collins</a:t>
              </a:r>
              <a:endParaRPr lang="en-US" sz="2200" dirty="0">
                <a:solidFill>
                  <a:schemeClr val="tx1"/>
                </a:solidFill>
              </a:endParaRPr>
            </a:p>
          </p:txBody>
        </p:sp>
        <p:sp>
          <p:nvSpPr>
            <p:cNvPr id="26" name="TextBox 25"/>
            <p:cNvSpPr txBox="1"/>
            <p:nvPr/>
          </p:nvSpPr>
          <p:spPr>
            <a:xfrm>
              <a:off x="5302078" y="1676400"/>
              <a:ext cx="617477" cy="430887"/>
            </a:xfrm>
            <a:prstGeom prst="rect">
              <a:avLst/>
            </a:prstGeom>
            <a:noFill/>
            <a:ln>
              <a:noFill/>
            </a:ln>
          </p:spPr>
          <p:txBody>
            <a:bodyPr wrap="none" rtlCol="0">
              <a:spAutoFit/>
            </a:bodyPr>
            <a:lstStyle/>
            <a:p>
              <a:r>
                <a:rPr lang="en-US" sz="2200" dirty="0" err="1" smtClean="0">
                  <a:solidFill>
                    <a:schemeClr val="tx1"/>
                  </a:solidFill>
                </a:rPr>
                <a:t>e</a:t>
              </a:r>
              <a:r>
                <a:rPr lang="en-US" sz="2200" baseline="30000" dirty="0" err="1" smtClean="0">
                  <a:solidFill>
                    <a:schemeClr val="tx1"/>
                  </a:solidFill>
                </a:rPr>
                <a:t>+</a:t>
              </a:r>
              <a:r>
                <a:rPr lang="en-US" sz="2200" dirty="0" err="1" smtClean="0">
                  <a:solidFill>
                    <a:schemeClr val="tx1"/>
                  </a:solidFill>
                </a:rPr>
                <a:t>e</a:t>
              </a:r>
              <a:r>
                <a:rPr lang="en-US" sz="2200" baseline="30000" dirty="0" smtClean="0">
                  <a:solidFill>
                    <a:schemeClr val="tx1"/>
                  </a:solidFill>
                </a:rPr>
                <a:t>-</a:t>
              </a:r>
            </a:p>
          </p:txBody>
        </p:sp>
      </p:grpSp>
    </p:spTree>
    <p:extLst>
      <p:ext uri="{BB962C8B-B14F-4D97-AF65-F5344CB8AC3E}">
        <p14:creationId xmlns:p14="http://schemas.microsoft.com/office/powerpoint/2010/main" val="1991561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465137" y="166145"/>
            <a:ext cx="5712189" cy="2468947"/>
            <a:chOff x="465137" y="166145"/>
            <a:chExt cx="5712189" cy="2468947"/>
          </a:xfrm>
        </p:grpSpPr>
        <p:pic>
          <p:nvPicPr>
            <p:cNvPr id="19" name="Picture 4" descr="sivers_hermes"/>
            <p:cNvPicPr>
              <a:picLocks noChangeAspect="1" noChangeArrowheads="1"/>
            </p:cNvPicPr>
            <p:nvPr/>
          </p:nvPicPr>
          <p:blipFill>
            <a:blip r:embed="rId3" cstate="print"/>
            <a:srcRect b="53706"/>
            <a:stretch>
              <a:fillRect/>
            </a:stretch>
          </p:blipFill>
          <p:spPr bwMode="auto">
            <a:xfrm>
              <a:off x="465137" y="166145"/>
              <a:ext cx="5707063" cy="1898512"/>
            </a:xfrm>
            <a:prstGeom prst="rect">
              <a:avLst/>
            </a:prstGeom>
            <a:noFill/>
          </p:spPr>
        </p:pic>
        <p:pic>
          <p:nvPicPr>
            <p:cNvPr id="22" name="Picture 4" descr="sivers_hermes"/>
            <p:cNvPicPr>
              <a:picLocks noChangeAspect="1" noChangeArrowheads="1"/>
            </p:cNvPicPr>
            <p:nvPr/>
          </p:nvPicPr>
          <p:blipFill>
            <a:blip r:embed="rId3" cstate="print"/>
            <a:srcRect t="85594"/>
            <a:stretch>
              <a:fillRect/>
            </a:stretch>
          </p:blipFill>
          <p:spPr bwMode="auto">
            <a:xfrm>
              <a:off x="470263" y="2044337"/>
              <a:ext cx="5707063" cy="590755"/>
            </a:xfrm>
            <a:prstGeom prst="rect">
              <a:avLst/>
            </a:prstGeom>
            <a:noFill/>
          </p:spPr>
        </p:pic>
      </p:grpSp>
      <p:sp>
        <p:nvSpPr>
          <p:cNvPr id="7" name="Slide Number Placeholder 6"/>
          <p:cNvSpPr>
            <a:spLocks noGrp="1"/>
          </p:cNvSpPr>
          <p:nvPr>
            <p:ph type="sldNum" sz="quarter" idx="12"/>
          </p:nvPr>
        </p:nvSpPr>
        <p:spPr/>
        <p:txBody>
          <a:bodyPr/>
          <a:lstStyle/>
          <a:p>
            <a:r>
              <a:rPr lang="en-US" dirty="0" smtClean="0"/>
              <a:t>15</a:t>
            </a:r>
            <a:endParaRPr lang="en-US" dirty="0"/>
          </a:p>
        </p:txBody>
      </p:sp>
      <p:sp>
        <p:nvSpPr>
          <p:cNvPr id="8" name="TextBox 7"/>
          <p:cNvSpPr txBox="1"/>
          <p:nvPr/>
        </p:nvSpPr>
        <p:spPr>
          <a:xfrm>
            <a:off x="1112629" y="635913"/>
            <a:ext cx="889988" cy="430887"/>
          </a:xfrm>
          <a:prstGeom prst="rect">
            <a:avLst/>
          </a:prstGeom>
          <a:noFill/>
        </p:spPr>
        <p:txBody>
          <a:bodyPr wrap="none" rtlCol="0">
            <a:spAutoFit/>
          </a:bodyPr>
          <a:lstStyle/>
          <a:p>
            <a:r>
              <a:rPr lang="en-US" sz="2200" dirty="0" smtClean="0">
                <a:solidFill>
                  <a:schemeClr val="tx1"/>
                </a:solidFill>
              </a:rPr>
              <a:t>Sivers</a:t>
            </a:r>
            <a:endParaRPr lang="en-US" sz="2200" dirty="0">
              <a:solidFill>
                <a:schemeClr val="tx1"/>
              </a:solidFill>
            </a:endParaRPr>
          </a:p>
        </p:txBody>
      </p:sp>
      <p:sp>
        <p:nvSpPr>
          <p:cNvPr id="12" name="Footer Placeholder 11"/>
          <p:cNvSpPr>
            <a:spLocks noGrp="1"/>
          </p:cNvSpPr>
          <p:nvPr>
            <p:ph type="ftr" sz="quarter" idx="11"/>
          </p:nvPr>
        </p:nvSpPr>
        <p:spPr/>
        <p:txBody>
          <a:bodyPr/>
          <a:lstStyle/>
          <a:p>
            <a:r>
              <a:rPr lang="en-US" smtClean="0"/>
              <a:t>C. Aidala, UMich, October 14, 2015</a:t>
            </a:r>
            <a:endParaRPr lang="en-US"/>
          </a:p>
        </p:txBody>
      </p:sp>
      <p:sp>
        <p:nvSpPr>
          <p:cNvPr id="24" name="TextBox 23"/>
          <p:cNvSpPr txBox="1"/>
          <p:nvPr/>
        </p:nvSpPr>
        <p:spPr>
          <a:xfrm>
            <a:off x="1173514" y="1353434"/>
            <a:ext cx="646331" cy="769441"/>
          </a:xfrm>
          <a:prstGeom prst="rect">
            <a:avLst/>
          </a:prstGeom>
          <a:noFill/>
        </p:spPr>
        <p:txBody>
          <a:bodyPr wrap="none" rtlCol="0">
            <a:spAutoFit/>
          </a:bodyPr>
          <a:lstStyle/>
          <a:p>
            <a:r>
              <a:rPr lang="en-US" sz="2200" dirty="0" err="1" smtClean="0">
                <a:solidFill>
                  <a:schemeClr val="tx1"/>
                </a:solidFill>
              </a:rPr>
              <a:t>e+p</a:t>
            </a:r>
            <a:endParaRPr lang="en-US" sz="2200" dirty="0" smtClean="0">
              <a:solidFill>
                <a:schemeClr val="tx1"/>
              </a:solidFill>
            </a:endParaRPr>
          </a:p>
          <a:p>
            <a:r>
              <a:rPr lang="en-US" sz="2200" dirty="0" err="1" smtClean="0">
                <a:solidFill>
                  <a:schemeClr val="tx1"/>
                </a:solidFill>
                <a:latin typeface="Symbol" pitchFamily="18" charset="2"/>
              </a:rPr>
              <a:t>m</a:t>
            </a:r>
            <a:r>
              <a:rPr lang="en-US" sz="2200" dirty="0" err="1" smtClean="0">
                <a:solidFill>
                  <a:schemeClr val="tx1"/>
                </a:solidFill>
              </a:rPr>
              <a:t>+p</a:t>
            </a:r>
            <a:endParaRPr lang="en-US" sz="2200" dirty="0">
              <a:solidFill>
                <a:schemeClr val="tx1"/>
              </a:solidFill>
            </a:endParaRPr>
          </a:p>
        </p:txBody>
      </p:sp>
      <p:grpSp>
        <p:nvGrpSpPr>
          <p:cNvPr id="2" name="Group 1"/>
          <p:cNvGrpSpPr/>
          <p:nvPr/>
        </p:nvGrpSpPr>
        <p:grpSpPr>
          <a:xfrm>
            <a:off x="708561" y="2147888"/>
            <a:ext cx="8459252" cy="2358071"/>
            <a:chOff x="708561" y="2147888"/>
            <a:chExt cx="8459252" cy="2358071"/>
          </a:xfrm>
        </p:grpSpPr>
        <p:pic>
          <p:nvPicPr>
            <p:cNvPr id="4700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561" y="2147888"/>
              <a:ext cx="8459252" cy="23580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2" name="TextBox 41"/>
            <p:cNvSpPr txBox="1"/>
            <p:nvPr/>
          </p:nvSpPr>
          <p:spPr>
            <a:xfrm>
              <a:off x="3414714" y="2209800"/>
              <a:ext cx="2757486" cy="430887"/>
            </a:xfrm>
            <a:prstGeom prst="rect">
              <a:avLst/>
            </a:prstGeom>
            <a:noFill/>
          </p:spPr>
          <p:txBody>
            <a:bodyPr wrap="none" rtlCol="0">
              <a:spAutoFit/>
            </a:bodyPr>
            <a:lstStyle/>
            <a:p>
              <a:r>
                <a:rPr lang="en-US" sz="2200" dirty="0" smtClean="0">
                  <a:solidFill>
                    <a:schemeClr val="tx1"/>
                  </a:solidFill>
                </a:rPr>
                <a:t>Boer-Mulders x Collins</a:t>
              </a:r>
              <a:endParaRPr lang="en-US" sz="2200" dirty="0">
                <a:solidFill>
                  <a:schemeClr val="tx1"/>
                </a:solidFill>
              </a:endParaRPr>
            </a:p>
          </p:txBody>
        </p:sp>
        <p:sp>
          <p:nvSpPr>
            <p:cNvPr id="43" name="TextBox 42"/>
            <p:cNvSpPr txBox="1"/>
            <p:nvPr/>
          </p:nvSpPr>
          <p:spPr>
            <a:xfrm>
              <a:off x="2404777" y="2526268"/>
              <a:ext cx="643223" cy="400110"/>
            </a:xfrm>
            <a:prstGeom prst="rect">
              <a:avLst/>
            </a:prstGeom>
            <a:noFill/>
          </p:spPr>
          <p:txBody>
            <a:bodyPr wrap="square" rtlCol="0">
              <a:spAutoFit/>
            </a:bodyPr>
            <a:lstStyle/>
            <a:p>
              <a:r>
                <a:rPr lang="en-US" sz="2000" dirty="0" err="1" smtClean="0">
                  <a:solidFill>
                    <a:schemeClr val="tx1"/>
                  </a:solidFill>
                </a:rPr>
                <a:t>e+p</a:t>
              </a:r>
              <a:endParaRPr lang="en-US" sz="2000" dirty="0" smtClean="0">
                <a:solidFill>
                  <a:schemeClr val="tx1"/>
                </a:solidFill>
              </a:endParaRPr>
            </a:p>
          </p:txBody>
        </p:sp>
        <p:sp>
          <p:nvSpPr>
            <p:cNvPr id="47" name="TextBox 46"/>
            <p:cNvSpPr txBox="1"/>
            <p:nvPr/>
          </p:nvSpPr>
          <p:spPr>
            <a:xfrm>
              <a:off x="3709004" y="3516868"/>
              <a:ext cx="3987196" cy="338554"/>
            </a:xfrm>
            <a:prstGeom prst="rect">
              <a:avLst/>
            </a:prstGeom>
            <a:noFill/>
          </p:spPr>
          <p:txBody>
            <a:bodyPr wrap="square" rtlCol="0">
              <a:spAutoFit/>
            </a:bodyPr>
            <a:lstStyle/>
            <a:p>
              <a:r>
                <a:rPr lang="en-US" sz="1600" dirty="0" smtClean="0">
                  <a:solidFill>
                    <a:schemeClr val="tx1"/>
                  </a:solidFill>
                </a:rPr>
                <a:t>HERMES, PRD 87, 012010 (2013)</a:t>
              </a:r>
            </a:p>
          </p:txBody>
        </p:sp>
      </p:grpSp>
      <p:grpSp>
        <p:nvGrpSpPr>
          <p:cNvPr id="32" name="Group 31"/>
          <p:cNvGrpSpPr/>
          <p:nvPr/>
        </p:nvGrpSpPr>
        <p:grpSpPr>
          <a:xfrm>
            <a:off x="2819400" y="3886200"/>
            <a:ext cx="5715000" cy="2564487"/>
            <a:chOff x="2819400" y="3886200"/>
            <a:chExt cx="5715000" cy="2564487"/>
          </a:xfrm>
        </p:grpSpPr>
        <p:sp>
          <p:nvSpPr>
            <p:cNvPr id="30" name="Rectangle 29"/>
            <p:cNvSpPr/>
            <p:nvPr/>
          </p:nvSpPr>
          <p:spPr>
            <a:xfrm>
              <a:off x="2819400" y="3886200"/>
              <a:ext cx="57150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8" name="Picture 5" descr="collins_hermes"/>
            <p:cNvPicPr>
              <a:picLocks noChangeAspect="1" noChangeArrowheads="1"/>
            </p:cNvPicPr>
            <p:nvPr/>
          </p:nvPicPr>
          <p:blipFill>
            <a:blip r:embed="rId5" cstate="print"/>
            <a:srcRect t="45818"/>
            <a:stretch>
              <a:fillRect/>
            </a:stretch>
          </p:blipFill>
          <p:spPr bwMode="auto">
            <a:xfrm>
              <a:off x="2819400" y="4158772"/>
              <a:ext cx="5688013" cy="2214594"/>
            </a:xfrm>
            <a:prstGeom prst="rect">
              <a:avLst/>
            </a:prstGeom>
            <a:noFill/>
            <a:ln>
              <a:solidFill>
                <a:schemeClr val="tx1"/>
              </a:solidFill>
            </a:ln>
          </p:spPr>
        </p:pic>
        <p:sp>
          <p:nvSpPr>
            <p:cNvPr id="29" name="TextBox 28"/>
            <p:cNvSpPr txBox="1"/>
            <p:nvPr/>
          </p:nvSpPr>
          <p:spPr>
            <a:xfrm>
              <a:off x="4475084" y="6019800"/>
              <a:ext cx="2681824" cy="430887"/>
            </a:xfrm>
            <a:prstGeom prst="rect">
              <a:avLst/>
            </a:prstGeom>
            <a:noFill/>
          </p:spPr>
          <p:txBody>
            <a:bodyPr wrap="none" rtlCol="0">
              <a:spAutoFit/>
            </a:bodyPr>
            <a:lstStyle/>
            <a:p>
              <a:r>
                <a:rPr lang="en-US" sz="2200" dirty="0" err="1" smtClean="0">
                  <a:solidFill>
                    <a:schemeClr val="tx1"/>
                  </a:solidFill>
                </a:rPr>
                <a:t>Transversity</a:t>
              </a:r>
              <a:r>
                <a:rPr lang="en-US" sz="2200" dirty="0" smtClean="0">
                  <a:solidFill>
                    <a:schemeClr val="tx1"/>
                  </a:solidFill>
                </a:rPr>
                <a:t> x Collins</a:t>
              </a:r>
            </a:p>
          </p:txBody>
        </p:sp>
        <p:sp>
          <p:nvSpPr>
            <p:cNvPr id="31" name="TextBox 30"/>
            <p:cNvSpPr txBox="1"/>
            <p:nvPr/>
          </p:nvSpPr>
          <p:spPr>
            <a:xfrm>
              <a:off x="7400274" y="5029200"/>
              <a:ext cx="689612" cy="830997"/>
            </a:xfrm>
            <a:prstGeom prst="rect">
              <a:avLst/>
            </a:prstGeom>
            <a:noFill/>
          </p:spPr>
          <p:txBody>
            <a:bodyPr wrap="none" rtlCol="0">
              <a:spAutoFit/>
            </a:bodyPr>
            <a:lstStyle/>
            <a:p>
              <a:r>
                <a:rPr lang="en-US" dirty="0" err="1" smtClean="0">
                  <a:solidFill>
                    <a:schemeClr val="tx1"/>
                  </a:solidFill>
                </a:rPr>
                <a:t>e+p</a:t>
              </a:r>
              <a:endParaRPr lang="en-US" dirty="0" smtClean="0">
                <a:solidFill>
                  <a:schemeClr val="tx1"/>
                </a:solidFill>
              </a:endParaRPr>
            </a:p>
            <a:p>
              <a:r>
                <a:rPr lang="en-US" dirty="0" err="1" smtClean="0">
                  <a:solidFill>
                    <a:schemeClr val="tx1"/>
                  </a:solidFill>
                  <a:latin typeface="Symbol" pitchFamily="18" charset="2"/>
                </a:rPr>
                <a:t>m</a:t>
              </a:r>
              <a:r>
                <a:rPr lang="en-US" dirty="0" err="1" smtClean="0">
                  <a:solidFill>
                    <a:schemeClr val="tx1"/>
                  </a:solidFill>
                </a:rPr>
                <a:t>+p</a:t>
              </a:r>
              <a:endParaRPr lang="en-US" dirty="0">
                <a:solidFill>
                  <a:schemeClr val="tx1"/>
                </a:solidFill>
              </a:endParaRPr>
            </a:p>
          </p:txBody>
        </p:sp>
      </p:grpSp>
      <p:grpSp>
        <p:nvGrpSpPr>
          <p:cNvPr id="41" name="Group 40"/>
          <p:cNvGrpSpPr/>
          <p:nvPr/>
        </p:nvGrpSpPr>
        <p:grpSpPr>
          <a:xfrm>
            <a:off x="2238375" y="1143000"/>
            <a:ext cx="4238625" cy="4362450"/>
            <a:chOff x="2238375" y="1143000"/>
            <a:chExt cx="4238625" cy="4362450"/>
          </a:xfrm>
        </p:grpSpPr>
        <p:pic>
          <p:nvPicPr>
            <p:cNvPr id="38" name="Picture 3"/>
            <p:cNvPicPr>
              <a:picLocks noChangeAspect="1" noChangeArrowheads="1"/>
            </p:cNvPicPr>
            <p:nvPr/>
          </p:nvPicPr>
          <p:blipFill>
            <a:blip r:embed="rId6" cstate="print"/>
            <a:srcRect/>
            <a:stretch>
              <a:fillRect/>
            </a:stretch>
          </p:blipFill>
          <p:spPr bwMode="auto">
            <a:xfrm>
              <a:off x="2238375" y="1143000"/>
              <a:ext cx="4238625" cy="4362450"/>
            </a:xfrm>
            <a:prstGeom prst="rect">
              <a:avLst/>
            </a:prstGeom>
            <a:noFill/>
            <a:ln w="9525">
              <a:solidFill>
                <a:schemeClr val="tx1"/>
              </a:solidFill>
              <a:miter lim="800000"/>
              <a:headEnd/>
              <a:tailEnd/>
            </a:ln>
          </p:spPr>
        </p:pic>
        <p:sp>
          <p:nvSpPr>
            <p:cNvPr id="39" name="TextBox 38"/>
            <p:cNvSpPr txBox="1"/>
            <p:nvPr/>
          </p:nvSpPr>
          <p:spPr>
            <a:xfrm>
              <a:off x="2968820" y="1369959"/>
              <a:ext cx="2770310" cy="338554"/>
            </a:xfrm>
            <a:prstGeom prst="rect">
              <a:avLst/>
            </a:prstGeom>
            <a:noFill/>
            <a:ln>
              <a:noFill/>
            </a:ln>
          </p:spPr>
          <p:txBody>
            <a:bodyPr wrap="none" rtlCol="0">
              <a:spAutoFit/>
            </a:bodyPr>
            <a:lstStyle/>
            <a:p>
              <a:r>
                <a:rPr lang="en-US" sz="1600" dirty="0" smtClean="0">
                  <a:solidFill>
                    <a:schemeClr val="tx1"/>
                  </a:solidFill>
                </a:rPr>
                <a:t>BELLE PRL96, 232002 (2006)</a:t>
              </a:r>
              <a:endParaRPr lang="en-US" sz="1600" dirty="0">
                <a:solidFill>
                  <a:schemeClr val="tx1"/>
                </a:solidFill>
              </a:endParaRPr>
            </a:p>
          </p:txBody>
        </p:sp>
        <p:sp>
          <p:nvSpPr>
            <p:cNvPr id="40" name="Rectangle 39"/>
            <p:cNvSpPr/>
            <p:nvPr/>
          </p:nvSpPr>
          <p:spPr>
            <a:xfrm>
              <a:off x="2939740" y="1676400"/>
              <a:ext cx="1935145" cy="430887"/>
            </a:xfrm>
            <a:prstGeom prst="rect">
              <a:avLst/>
            </a:prstGeom>
            <a:ln>
              <a:noFill/>
            </a:ln>
          </p:spPr>
          <p:txBody>
            <a:bodyPr wrap="none">
              <a:spAutoFit/>
            </a:bodyPr>
            <a:lstStyle/>
            <a:p>
              <a:r>
                <a:rPr lang="en-US" sz="2200" dirty="0" smtClean="0">
                  <a:solidFill>
                    <a:schemeClr val="tx1"/>
                  </a:solidFill>
                </a:rPr>
                <a:t>Collins x Collins</a:t>
              </a:r>
              <a:endParaRPr lang="en-US" sz="2200" dirty="0">
                <a:solidFill>
                  <a:schemeClr val="tx1"/>
                </a:solidFill>
              </a:endParaRPr>
            </a:p>
          </p:txBody>
        </p:sp>
        <p:sp>
          <p:nvSpPr>
            <p:cNvPr id="26" name="TextBox 25"/>
            <p:cNvSpPr txBox="1"/>
            <p:nvPr/>
          </p:nvSpPr>
          <p:spPr>
            <a:xfrm>
              <a:off x="5302078" y="1676400"/>
              <a:ext cx="617477" cy="430887"/>
            </a:xfrm>
            <a:prstGeom prst="rect">
              <a:avLst/>
            </a:prstGeom>
            <a:noFill/>
            <a:ln>
              <a:noFill/>
            </a:ln>
          </p:spPr>
          <p:txBody>
            <a:bodyPr wrap="none" rtlCol="0">
              <a:spAutoFit/>
            </a:bodyPr>
            <a:lstStyle/>
            <a:p>
              <a:r>
                <a:rPr lang="en-US" sz="2200" dirty="0" err="1" smtClean="0">
                  <a:solidFill>
                    <a:schemeClr val="tx1"/>
                  </a:solidFill>
                </a:rPr>
                <a:t>e</a:t>
              </a:r>
              <a:r>
                <a:rPr lang="en-US" sz="2200" baseline="30000" dirty="0" err="1" smtClean="0">
                  <a:solidFill>
                    <a:schemeClr val="tx1"/>
                  </a:solidFill>
                </a:rPr>
                <a:t>+</a:t>
              </a:r>
              <a:r>
                <a:rPr lang="en-US" sz="2200" dirty="0" err="1" smtClean="0">
                  <a:solidFill>
                    <a:schemeClr val="tx1"/>
                  </a:solidFill>
                </a:rPr>
                <a:t>e</a:t>
              </a:r>
              <a:r>
                <a:rPr lang="en-US" sz="2200" baseline="30000" dirty="0" smtClean="0">
                  <a:solidFill>
                    <a:schemeClr val="tx1"/>
                  </a:solidFill>
                </a:rPr>
                <a:t>-</a:t>
              </a:r>
            </a:p>
          </p:txBody>
        </p:sp>
      </p:grpSp>
      <p:grpSp>
        <p:nvGrpSpPr>
          <p:cNvPr id="49" name="Group 48"/>
          <p:cNvGrpSpPr/>
          <p:nvPr/>
        </p:nvGrpSpPr>
        <p:grpSpPr>
          <a:xfrm>
            <a:off x="1295401" y="2590800"/>
            <a:ext cx="6759388" cy="3830319"/>
            <a:chOff x="1295401" y="2590800"/>
            <a:chExt cx="6759388" cy="3830319"/>
          </a:xfrm>
        </p:grpSpPr>
        <p:grpSp>
          <p:nvGrpSpPr>
            <p:cNvPr id="46" name="Group 45"/>
            <p:cNvGrpSpPr/>
            <p:nvPr/>
          </p:nvGrpSpPr>
          <p:grpSpPr>
            <a:xfrm>
              <a:off x="1295401" y="2590800"/>
              <a:ext cx="6759388" cy="3830319"/>
              <a:chOff x="1295401" y="5237481"/>
              <a:chExt cx="6759388" cy="3830319"/>
            </a:xfrm>
          </p:grpSpPr>
          <p:pic>
            <p:nvPicPr>
              <p:cNvPr id="44" name="Picture 1"/>
              <p:cNvPicPr>
                <a:picLocks noChangeAspect="1" noChangeArrowheads="1"/>
              </p:cNvPicPr>
              <p:nvPr/>
            </p:nvPicPr>
            <p:blipFill>
              <a:blip r:embed="rId7" cstate="print"/>
              <a:srcRect/>
              <a:stretch>
                <a:fillRect/>
              </a:stretch>
            </p:blipFill>
            <p:spPr bwMode="auto">
              <a:xfrm>
                <a:off x="1295401" y="5237481"/>
                <a:ext cx="6759388" cy="3830319"/>
              </a:xfrm>
              <a:prstGeom prst="rect">
                <a:avLst/>
              </a:prstGeom>
              <a:noFill/>
              <a:ln w="9525">
                <a:solidFill>
                  <a:schemeClr val="tx1"/>
                </a:solidFill>
                <a:miter lim="800000"/>
                <a:headEnd/>
                <a:tailEnd/>
              </a:ln>
            </p:spPr>
          </p:pic>
          <p:sp>
            <p:nvSpPr>
              <p:cNvPr id="45" name="TextBox 44"/>
              <p:cNvSpPr txBox="1"/>
              <p:nvPr/>
            </p:nvSpPr>
            <p:spPr>
              <a:xfrm>
                <a:off x="2209800" y="6794997"/>
                <a:ext cx="4777270" cy="738664"/>
              </a:xfrm>
              <a:prstGeom prst="rect">
                <a:avLst/>
              </a:prstGeom>
              <a:noFill/>
            </p:spPr>
            <p:txBody>
              <a:bodyPr wrap="none" rtlCol="0">
                <a:spAutoFit/>
              </a:bodyPr>
              <a:lstStyle/>
              <a:p>
                <a:r>
                  <a:rPr lang="en-US" sz="2000" dirty="0" err="1" smtClean="0">
                    <a:solidFill>
                      <a:schemeClr val="tx1"/>
                    </a:solidFill>
                  </a:rPr>
                  <a:t>BaBar</a:t>
                </a:r>
                <a:r>
                  <a:rPr lang="en-US" sz="2000" dirty="0">
                    <a:solidFill>
                      <a:schemeClr val="tx1"/>
                    </a:solidFill>
                  </a:rPr>
                  <a:t> </a:t>
                </a:r>
                <a:r>
                  <a:rPr lang="en-US" sz="2000" dirty="0" smtClean="0">
                    <a:solidFill>
                      <a:schemeClr val="tx1"/>
                    </a:solidFill>
                  </a:rPr>
                  <a:t>published ref. PRD90, 052003 (2014)</a:t>
                </a:r>
              </a:p>
              <a:p>
                <a:r>
                  <a:rPr lang="en-US" sz="2200" dirty="0" smtClean="0">
                    <a:solidFill>
                      <a:schemeClr val="tx1"/>
                    </a:solidFill>
                  </a:rPr>
                  <a:t>Collins x Collins</a:t>
                </a:r>
                <a:endParaRPr lang="en-US" sz="2200" dirty="0">
                  <a:solidFill>
                    <a:schemeClr val="tx1"/>
                  </a:solidFill>
                </a:endParaRPr>
              </a:p>
            </p:txBody>
          </p:sp>
        </p:grpSp>
        <p:sp>
          <p:nvSpPr>
            <p:cNvPr id="48" name="Rectangle 47"/>
            <p:cNvSpPr/>
            <p:nvPr/>
          </p:nvSpPr>
          <p:spPr>
            <a:xfrm>
              <a:off x="2438400" y="4724400"/>
              <a:ext cx="617477" cy="430887"/>
            </a:xfrm>
            <a:prstGeom prst="rect">
              <a:avLst/>
            </a:prstGeom>
          </p:spPr>
          <p:txBody>
            <a:bodyPr wrap="none">
              <a:spAutoFit/>
            </a:bodyPr>
            <a:lstStyle/>
            <a:p>
              <a:r>
                <a:rPr lang="en-US" sz="2200" dirty="0" err="1" smtClean="0">
                  <a:solidFill>
                    <a:schemeClr val="tx1"/>
                  </a:solidFill>
                </a:rPr>
                <a:t>e</a:t>
              </a:r>
              <a:r>
                <a:rPr lang="en-US" sz="2200" baseline="30000" dirty="0" err="1" smtClean="0">
                  <a:solidFill>
                    <a:schemeClr val="tx1"/>
                  </a:solidFill>
                </a:rPr>
                <a:t>+</a:t>
              </a:r>
              <a:r>
                <a:rPr lang="en-US" sz="2200" dirty="0" err="1" smtClean="0">
                  <a:solidFill>
                    <a:schemeClr val="tx1"/>
                  </a:solidFill>
                </a:rPr>
                <a:t>e</a:t>
              </a:r>
              <a:r>
                <a:rPr lang="en-US" sz="2200" baseline="30000" dirty="0" smtClean="0">
                  <a:solidFill>
                    <a:schemeClr val="tx1"/>
                  </a:solidFill>
                </a:rPr>
                <a:t>-</a:t>
              </a:r>
            </a:p>
          </p:txBody>
        </p:sp>
      </p:grpSp>
    </p:spTree>
    <p:extLst>
      <p:ext uri="{BB962C8B-B14F-4D97-AF65-F5344CB8AC3E}">
        <p14:creationId xmlns:p14="http://schemas.microsoft.com/office/powerpoint/2010/main" val="2933058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“Naïve-T-odd” spin-momentum correlations require phase interference</a:t>
            </a:r>
            <a:endParaRPr lang="en-US" dirty="0"/>
          </a:p>
        </p:txBody>
      </p:sp>
      <p:sp>
        <p:nvSpPr>
          <p:cNvPr id="3" name="Content Placeholder 2"/>
          <p:cNvSpPr>
            <a:spLocks noGrp="1"/>
          </p:cNvSpPr>
          <p:nvPr>
            <p:ph idx="1"/>
          </p:nvPr>
        </p:nvSpPr>
        <p:spPr/>
        <p:txBody>
          <a:bodyPr>
            <a:normAutofit fontScale="92500" lnSpcReduction="10000"/>
          </a:bodyPr>
          <a:lstStyle/>
          <a:p>
            <a:r>
              <a:rPr lang="en-US" sz="3000" dirty="0" smtClean="0"/>
              <a:t>Some spin-momentum correlation functions odd under “naïve-time-reversal” (actually a PT transformation)</a:t>
            </a:r>
          </a:p>
          <a:p>
            <a:endParaRPr lang="en-US" sz="3000" dirty="0" smtClean="0"/>
          </a:p>
          <a:p>
            <a:r>
              <a:rPr lang="en-US" sz="3000" dirty="0" smtClean="0"/>
              <a:t>1990 – Proposed by D.W. Sivers</a:t>
            </a:r>
          </a:p>
          <a:p>
            <a:r>
              <a:rPr lang="en-US" sz="3000" dirty="0" smtClean="0"/>
              <a:t>1993 – Claimed forbidden by J.C. Collins</a:t>
            </a:r>
          </a:p>
          <a:p>
            <a:endParaRPr lang="en-US" sz="3000" dirty="0" smtClean="0"/>
          </a:p>
          <a:p>
            <a:r>
              <a:rPr lang="en-US" sz="3000" dirty="0" smtClean="0"/>
              <a:t>2002 – Demonstrated </a:t>
            </a:r>
            <a:r>
              <a:rPr lang="en-US" sz="3000" dirty="0" err="1" smtClean="0"/>
              <a:t>nonvanishing</a:t>
            </a:r>
            <a:r>
              <a:rPr lang="en-US" sz="3000" dirty="0" smtClean="0"/>
              <a:t> by Brodsky, Hwang, Schmidt if </a:t>
            </a:r>
            <a:r>
              <a:rPr lang="en-US" sz="3000" i="1" dirty="0"/>
              <a:t>phase interference effects due to color interactions</a:t>
            </a:r>
            <a:r>
              <a:rPr lang="en-US" sz="3000" dirty="0"/>
              <a:t> present</a:t>
            </a:r>
            <a:endParaRPr lang="en-US" sz="3000" dirty="0" smtClean="0"/>
          </a:p>
          <a:p>
            <a:endParaRPr lang="en-US" dirty="0"/>
          </a:p>
        </p:txBody>
      </p:sp>
      <p:sp>
        <p:nvSpPr>
          <p:cNvPr id="4" name="Footer Placeholder 3"/>
          <p:cNvSpPr>
            <a:spLocks noGrp="1"/>
          </p:cNvSpPr>
          <p:nvPr>
            <p:ph type="ftr" sz="quarter" idx="11"/>
          </p:nvPr>
        </p:nvSpPr>
        <p:spPr/>
        <p:txBody>
          <a:bodyPr/>
          <a:lstStyle/>
          <a:p>
            <a:r>
              <a:rPr lang="en-US" smtClean="0"/>
              <a:t>C. Aidala, UMich, October 14, 2015</a:t>
            </a:r>
            <a:endParaRPr lang="en-US"/>
          </a:p>
        </p:txBody>
      </p:sp>
      <p:sp>
        <p:nvSpPr>
          <p:cNvPr id="5" name="Slide Number Placeholder 4"/>
          <p:cNvSpPr>
            <a:spLocks noGrp="1"/>
          </p:cNvSpPr>
          <p:nvPr>
            <p:ph type="sldNum" sz="quarter" idx="12"/>
          </p:nvPr>
        </p:nvSpPr>
        <p:spPr/>
        <p:txBody>
          <a:bodyPr/>
          <a:lstStyle/>
          <a:p>
            <a:r>
              <a:rPr lang="en-US" dirty="0" smtClean="0"/>
              <a:t>16</a:t>
            </a:r>
            <a:endParaRPr lang="en-US" dirty="0"/>
          </a:p>
        </p:txBody>
      </p:sp>
    </p:spTree>
    <p:extLst>
      <p:ext uri="{BB962C8B-B14F-4D97-AF65-F5344CB8AC3E}">
        <p14:creationId xmlns:p14="http://schemas.microsoft.com/office/powerpoint/2010/main" val="37728405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457200"/>
            <a:ext cx="8229600" cy="1143000"/>
          </a:xfrm>
        </p:spPr>
        <p:txBody>
          <a:bodyPr>
            <a:noAutofit/>
          </a:bodyPr>
          <a:lstStyle/>
          <a:p>
            <a:r>
              <a:rPr lang="en-US" sz="3200" dirty="0"/>
              <a:t>Color in action! </a:t>
            </a:r>
            <a:r>
              <a:rPr lang="en-US" sz="3200" dirty="0" smtClean="0"/>
              <a:t> </a:t>
            </a:r>
            <a:r>
              <a:rPr lang="en-US" sz="3200" u="sng" dirty="0" smtClean="0"/>
              <a:t>Modified universality</a:t>
            </a:r>
            <a:r>
              <a:rPr lang="en-US" sz="3200" dirty="0" smtClean="0"/>
              <a:t> of certain transverse-momentum-dependent distributions </a:t>
            </a:r>
            <a:endParaRPr lang="en-US" sz="3200" dirty="0"/>
          </a:p>
        </p:txBody>
      </p:sp>
      <p:sp>
        <p:nvSpPr>
          <p:cNvPr id="21" name="Footer Placeholder 2"/>
          <p:cNvSpPr>
            <a:spLocks noGrp="1"/>
          </p:cNvSpPr>
          <p:nvPr>
            <p:ph type="ftr" sz="quarter" idx="11"/>
          </p:nvPr>
        </p:nvSpPr>
        <p:spPr/>
        <p:txBody>
          <a:bodyPr/>
          <a:lstStyle/>
          <a:p>
            <a:r>
              <a:rPr lang="en-US" smtClean="0"/>
              <a:t>C. Aidala, UMich, October 14, 2015</a:t>
            </a:r>
            <a:endParaRPr lang="en-US" dirty="0"/>
          </a:p>
        </p:txBody>
      </p:sp>
      <p:sp>
        <p:nvSpPr>
          <p:cNvPr id="1563652" name="Text Box 4"/>
          <p:cNvSpPr txBox="1">
            <a:spLocks noChangeArrowheads="1"/>
          </p:cNvSpPr>
          <p:nvPr/>
        </p:nvSpPr>
        <p:spPr bwMode="auto">
          <a:xfrm>
            <a:off x="228600" y="1528971"/>
            <a:ext cx="4227512" cy="1061829"/>
          </a:xfrm>
          <a:prstGeom prst="rect">
            <a:avLst/>
          </a:prstGeom>
          <a:noFill/>
          <a:ln w="28575">
            <a:noFill/>
            <a:miter lim="800000"/>
            <a:headEnd/>
            <a:tailEnd/>
          </a:ln>
          <a:effectLst/>
        </p:spPr>
        <p:txBody>
          <a:bodyPr wrap="square">
            <a:spAutoFit/>
          </a:bodyPr>
          <a:lstStyle/>
          <a:p>
            <a:pPr algn="ctr"/>
            <a:r>
              <a:rPr lang="en-US" sz="2100" b="1" dirty="0" smtClean="0">
                <a:solidFill>
                  <a:srgbClr val="FFFFCC"/>
                </a:solidFill>
                <a:latin typeface="Times" charset="0"/>
              </a:rPr>
              <a:t>Deep-inelastic lepton-nucleon scattering: </a:t>
            </a:r>
          </a:p>
          <a:p>
            <a:pPr algn="ctr"/>
            <a:r>
              <a:rPr lang="en-US" sz="2100" b="1" dirty="0" smtClean="0">
                <a:solidFill>
                  <a:srgbClr val="FFFFCC"/>
                </a:solidFill>
                <a:latin typeface="Times" charset="0"/>
              </a:rPr>
              <a:t>Attractive final-state interactions</a:t>
            </a:r>
            <a:endParaRPr lang="en-US" sz="2100" b="1" dirty="0">
              <a:solidFill>
                <a:srgbClr val="FFFFCC"/>
              </a:solidFill>
              <a:latin typeface="Times" charset="0"/>
            </a:endParaRPr>
          </a:p>
        </p:txBody>
      </p:sp>
      <p:sp>
        <p:nvSpPr>
          <p:cNvPr id="1563653" name="Text Box 5"/>
          <p:cNvSpPr txBox="1">
            <a:spLocks noChangeArrowheads="1"/>
          </p:cNvSpPr>
          <p:nvPr/>
        </p:nvSpPr>
        <p:spPr bwMode="auto">
          <a:xfrm>
            <a:off x="4691742" y="1528971"/>
            <a:ext cx="4223658" cy="1061829"/>
          </a:xfrm>
          <a:prstGeom prst="rect">
            <a:avLst/>
          </a:prstGeom>
          <a:noFill/>
          <a:ln w="28575">
            <a:noFill/>
            <a:miter lim="800000"/>
            <a:headEnd/>
            <a:tailEnd/>
          </a:ln>
          <a:effectLst/>
        </p:spPr>
        <p:txBody>
          <a:bodyPr wrap="square">
            <a:spAutoFit/>
          </a:bodyPr>
          <a:lstStyle/>
          <a:p>
            <a:pPr algn="ctr"/>
            <a:r>
              <a:rPr lang="en-US" sz="2100" b="1" dirty="0">
                <a:solidFill>
                  <a:srgbClr val="FFFFCC"/>
                </a:solidFill>
                <a:latin typeface="Times" charset="0"/>
              </a:rPr>
              <a:t>Q</a:t>
            </a:r>
            <a:r>
              <a:rPr lang="en-US" sz="2100" b="1" dirty="0" smtClean="0">
                <a:solidFill>
                  <a:srgbClr val="FFFFCC"/>
                </a:solidFill>
                <a:latin typeface="Times" charset="0"/>
              </a:rPr>
              <a:t>uark-antiquark annihilation to leptons: </a:t>
            </a:r>
          </a:p>
          <a:p>
            <a:pPr algn="ctr"/>
            <a:r>
              <a:rPr lang="en-US" sz="2100" b="1" dirty="0" smtClean="0">
                <a:solidFill>
                  <a:srgbClr val="FFFFCC"/>
                </a:solidFill>
                <a:latin typeface="Times" charset="0"/>
              </a:rPr>
              <a:t>Repulsive initial-state interactions</a:t>
            </a:r>
            <a:endParaRPr lang="en-US" sz="2100" b="1" dirty="0">
              <a:solidFill>
                <a:srgbClr val="FFFFCC"/>
              </a:solidFill>
              <a:latin typeface="Times" charset="0"/>
            </a:endParaRPr>
          </a:p>
        </p:txBody>
      </p:sp>
      <p:sp>
        <p:nvSpPr>
          <p:cNvPr id="1563665" name="Text Box 17"/>
          <p:cNvSpPr txBox="1">
            <a:spLocks noChangeArrowheads="1"/>
          </p:cNvSpPr>
          <p:nvPr/>
        </p:nvSpPr>
        <p:spPr bwMode="auto">
          <a:xfrm>
            <a:off x="687388" y="5029200"/>
            <a:ext cx="8151812" cy="1200329"/>
          </a:xfrm>
          <a:prstGeom prst="rect">
            <a:avLst/>
          </a:prstGeom>
          <a:noFill/>
          <a:ln w="9525">
            <a:noFill/>
            <a:miter lim="800000"/>
            <a:headEnd/>
            <a:tailEnd/>
          </a:ln>
          <a:effectLst/>
        </p:spPr>
        <p:txBody>
          <a:bodyPr wrap="square">
            <a:spAutoFit/>
          </a:bodyPr>
          <a:lstStyle/>
          <a:p>
            <a:pPr algn="ctr"/>
            <a:r>
              <a:rPr lang="en-US" sz="2400" dirty="0" smtClean="0">
                <a:solidFill>
                  <a:srgbClr val="FFFFCC"/>
                </a:solidFill>
                <a:latin typeface="Times" charset="0"/>
              </a:rPr>
              <a:t>Get </a:t>
            </a:r>
            <a:r>
              <a:rPr lang="en-US" sz="2400" i="1" dirty="0" smtClean="0">
                <a:solidFill>
                  <a:srgbClr val="FFFFCC"/>
                </a:solidFill>
                <a:latin typeface="Times" charset="0"/>
              </a:rPr>
              <a:t>opposite sign</a:t>
            </a:r>
            <a:r>
              <a:rPr lang="en-US" sz="2400" dirty="0" smtClean="0">
                <a:solidFill>
                  <a:srgbClr val="FFFFCC"/>
                </a:solidFill>
                <a:latin typeface="Times" charset="0"/>
              </a:rPr>
              <a:t> for Sivers transverse-momentum-dependent pdf in semi-inclusive DIS versus </a:t>
            </a:r>
            <a:r>
              <a:rPr lang="en-US" sz="2400" dirty="0" err="1" smtClean="0">
                <a:solidFill>
                  <a:srgbClr val="FFFFCC"/>
                </a:solidFill>
                <a:latin typeface="Times" charset="0"/>
              </a:rPr>
              <a:t>Drell</a:t>
            </a:r>
            <a:r>
              <a:rPr lang="en-US" sz="2400" dirty="0" smtClean="0">
                <a:solidFill>
                  <a:srgbClr val="FFFFCC"/>
                </a:solidFill>
                <a:latin typeface="Times" charset="0"/>
              </a:rPr>
              <a:t>-Yan: </a:t>
            </a:r>
          </a:p>
          <a:p>
            <a:pPr algn="ctr"/>
            <a:r>
              <a:rPr lang="en-US" sz="2400" b="1" i="1" dirty="0" smtClean="0">
                <a:solidFill>
                  <a:srgbClr val="FFFFCC"/>
                </a:solidFill>
                <a:latin typeface="Times" charset="0"/>
              </a:rPr>
              <a:t>process-dependent</a:t>
            </a:r>
            <a:r>
              <a:rPr lang="en-US" sz="2400" b="1" dirty="0" smtClean="0">
                <a:solidFill>
                  <a:srgbClr val="FFFFCC"/>
                </a:solidFill>
                <a:latin typeface="Times" charset="0"/>
              </a:rPr>
              <a:t> pdf</a:t>
            </a:r>
            <a:r>
              <a:rPr lang="en-US" sz="2400" dirty="0" smtClean="0">
                <a:solidFill>
                  <a:srgbClr val="FFFFCC"/>
                </a:solidFill>
                <a:latin typeface="Times" charset="0"/>
              </a:rPr>
              <a:t>!  </a:t>
            </a:r>
            <a:r>
              <a:rPr lang="en-US" sz="2000" dirty="0" smtClean="0">
                <a:solidFill>
                  <a:srgbClr val="FFFFCC"/>
                </a:solidFill>
                <a:latin typeface="Times" charset="0"/>
              </a:rPr>
              <a:t>(Collins 2002)</a:t>
            </a:r>
            <a:endParaRPr lang="en-US" sz="2000" dirty="0">
              <a:solidFill>
                <a:srgbClr val="FFFFCC"/>
              </a:solidFill>
              <a:latin typeface="Times" charset="0"/>
            </a:endParaRPr>
          </a:p>
        </p:txBody>
      </p:sp>
      <p:sp>
        <p:nvSpPr>
          <p:cNvPr id="12" name="Slide Number Placeholder 11"/>
          <p:cNvSpPr>
            <a:spLocks noGrp="1"/>
          </p:cNvSpPr>
          <p:nvPr>
            <p:ph type="sldNum" sz="quarter" idx="12"/>
          </p:nvPr>
        </p:nvSpPr>
        <p:spPr/>
        <p:txBody>
          <a:bodyPr/>
          <a:lstStyle/>
          <a:p>
            <a:r>
              <a:rPr lang="en-US" dirty="0" smtClean="0"/>
              <a:t>17</a:t>
            </a:r>
            <a:endParaRPr lang="en-US" dirty="0"/>
          </a:p>
        </p:txBody>
      </p:sp>
      <p:grpSp>
        <p:nvGrpSpPr>
          <p:cNvPr id="5" name="Group 4"/>
          <p:cNvGrpSpPr/>
          <p:nvPr/>
        </p:nvGrpSpPr>
        <p:grpSpPr>
          <a:xfrm>
            <a:off x="533400" y="2522560"/>
            <a:ext cx="3733800" cy="2517338"/>
            <a:chOff x="533400" y="2522560"/>
            <a:chExt cx="3733800" cy="2517338"/>
          </a:xfrm>
        </p:grpSpPr>
        <p:sp>
          <p:nvSpPr>
            <p:cNvPr id="4" name="Rectangle 3"/>
            <p:cNvSpPr/>
            <p:nvPr/>
          </p:nvSpPr>
          <p:spPr>
            <a:xfrm>
              <a:off x="533400" y="2522560"/>
              <a:ext cx="3733800" cy="251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665497"/>
              <a:ext cx="3251866" cy="2195944"/>
            </a:xfrm>
            <a:prstGeom prst="rect">
              <a:avLst/>
            </a:prstGeom>
            <a:solidFill>
              <a:schemeClr val="bg1"/>
            </a:solidFill>
          </p:spPr>
        </p:pic>
      </p:grpSp>
      <p:grpSp>
        <p:nvGrpSpPr>
          <p:cNvPr id="6" name="Group 5"/>
          <p:cNvGrpSpPr/>
          <p:nvPr/>
        </p:nvGrpSpPr>
        <p:grpSpPr>
          <a:xfrm>
            <a:off x="4876800" y="2511862"/>
            <a:ext cx="3733800" cy="2517338"/>
            <a:chOff x="4876800" y="2511862"/>
            <a:chExt cx="3733800" cy="2517338"/>
          </a:xfrm>
        </p:grpSpPr>
        <p:sp>
          <p:nvSpPr>
            <p:cNvPr id="16" name="Rectangle 15"/>
            <p:cNvSpPr/>
            <p:nvPr/>
          </p:nvSpPr>
          <p:spPr>
            <a:xfrm>
              <a:off x="4876800" y="2511862"/>
              <a:ext cx="3733800" cy="251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5657"/>
            <a:stretch/>
          </p:blipFill>
          <p:spPr>
            <a:xfrm>
              <a:off x="5397442" y="2582680"/>
              <a:ext cx="2832158" cy="2377440"/>
            </a:xfrm>
            <a:prstGeom prst="rect">
              <a:avLst/>
            </a:prstGeom>
            <a:solidFill>
              <a:schemeClr val="bg1"/>
            </a:solidFill>
          </p:spPr>
        </p:pic>
      </p:grpSp>
      <p:sp>
        <p:nvSpPr>
          <p:cNvPr id="7" name="TextBox 6"/>
          <p:cNvSpPr txBox="1"/>
          <p:nvPr/>
        </p:nvSpPr>
        <p:spPr>
          <a:xfrm>
            <a:off x="5867400" y="6412468"/>
            <a:ext cx="2021002" cy="338554"/>
          </a:xfrm>
          <a:prstGeom prst="rect">
            <a:avLst/>
          </a:prstGeom>
          <a:noFill/>
        </p:spPr>
        <p:txBody>
          <a:bodyPr wrap="none" rtlCol="0">
            <a:spAutoFit/>
          </a:bodyPr>
          <a:lstStyle/>
          <a:p>
            <a:r>
              <a:rPr lang="en-US" sz="1600" dirty="0" smtClean="0">
                <a:solidFill>
                  <a:srgbClr val="FFFFCC"/>
                </a:solidFill>
              </a:rPr>
              <a:t>Figures by J.D. Osborn</a:t>
            </a:r>
            <a:endParaRPr lang="en-US" sz="1600" dirty="0">
              <a:solidFill>
                <a:srgbClr val="FFFFCC"/>
              </a:solidFill>
            </a:endParaRPr>
          </a:p>
        </p:txBody>
      </p:sp>
    </p:spTree>
    <p:extLst>
      <p:ext uri="{BB962C8B-B14F-4D97-AF65-F5344CB8AC3E}">
        <p14:creationId xmlns:p14="http://schemas.microsoft.com/office/powerpoint/2010/main" val="4276950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457200"/>
            <a:ext cx="8229600" cy="1143000"/>
          </a:xfrm>
        </p:spPr>
        <p:txBody>
          <a:bodyPr>
            <a:noAutofit/>
          </a:bodyPr>
          <a:lstStyle/>
          <a:p>
            <a:r>
              <a:rPr lang="en-US" sz="3200" dirty="0"/>
              <a:t>Color in action! </a:t>
            </a:r>
            <a:r>
              <a:rPr lang="en-US" sz="3200" dirty="0" smtClean="0"/>
              <a:t> </a:t>
            </a:r>
            <a:r>
              <a:rPr lang="en-US" sz="3200" u="sng" dirty="0" smtClean="0"/>
              <a:t>Modified universality</a:t>
            </a:r>
            <a:r>
              <a:rPr lang="en-US" sz="3200" dirty="0" smtClean="0"/>
              <a:t> of certain transverse-momentum-dependent distributions </a:t>
            </a:r>
            <a:endParaRPr lang="en-US" sz="3200" dirty="0"/>
          </a:p>
        </p:txBody>
      </p:sp>
      <p:sp>
        <p:nvSpPr>
          <p:cNvPr id="21" name="Footer Placeholder 2"/>
          <p:cNvSpPr>
            <a:spLocks noGrp="1"/>
          </p:cNvSpPr>
          <p:nvPr>
            <p:ph type="ftr" sz="quarter" idx="11"/>
          </p:nvPr>
        </p:nvSpPr>
        <p:spPr/>
        <p:txBody>
          <a:bodyPr/>
          <a:lstStyle/>
          <a:p>
            <a:r>
              <a:rPr lang="en-US" smtClean="0"/>
              <a:t>C. Aidala, UMich, October 14, 2015</a:t>
            </a:r>
            <a:endParaRPr lang="en-US" dirty="0"/>
          </a:p>
        </p:txBody>
      </p:sp>
      <p:sp>
        <p:nvSpPr>
          <p:cNvPr id="1563652" name="Text Box 4"/>
          <p:cNvSpPr txBox="1">
            <a:spLocks noChangeArrowheads="1"/>
          </p:cNvSpPr>
          <p:nvPr/>
        </p:nvSpPr>
        <p:spPr bwMode="auto">
          <a:xfrm>
            <a:off x="228600" y="1528971"/>
            <a:ext cx="4227512" cy="1061829"/>
          </a:xfrm>
          <a:prstGeom prst="rect">
            <a:avLst/>
          </a:prstGeom>
          <a:noFill/>
          <a:ln w="28575">
            <a:noFill/>
            <a:miter lim="800000"/>
            <a:headEnd/>
            <a:tailEnd/>
          </a:ln>
          <a:effectLst/>
        </p:spPr>
        <p:txBody>
          <a:bodyPr wrap="square">
            <a:spAutoFit/>
          </a:bodyPr>
          <a:lstStyle/>
          <a:p>
            <a:pPr algn="ctr"/>
            <a:r>
              <a:rPr lang="en-US" sz="2100" b="1" dirty="0" smtClean="0">
                <a:solidFill>
                  <a:srgbClr val="FFFFCC"/>
                </a:solidFill>
                <a:latin typeface="Times" charset="0"/>
              </a:rPr>
              <a:t>Deep-inelastic lepton-nucleon scattering: </a:t>
            </a:r>
          </a:p>
          <a:p>
            <a:pPr algn="ctr"/>
            <a:r>
              <a:rPr lang="en-US" sz="2100" b="1" dirty="0" smtClean="0">
                <a:solidFill>
                  <a:srgbClr val="FFFFCC"/>
                </a:solidFill>
                <a:latin typeface="Times" charset="0"/>
              </a:rPr>
              <a:t>Attractive final-state interactions</a:t>
            </a:r>
            <a:endParaRPr lang="en-US" sz="2100" b="1" dirty="0">
              <a:solidFill>
                <a:srgbClr val="FFFFCC"/>
              </a:solidFill>
              <a:latin typeface="Times" charset="0"/>
            </a:endParaRPr>
          </a:p>
        </p:txBody>
      </p:sp>
      <p:sp>
        <p:nvSpPr>
          <p:cNvPr id="1563653" name="Text Box 5"/>
          <p:cNvSpPr txBox="1">
            <a:spLocks noChangeArrowheads="1"/>
          </p:cNvSpPr>
          <p:nvPr/>
        </p:nvSpPr>
        <p:spPr bwMode="auto">
          <a:xfrm>
            <a:off x="4691742" y="1528971"/>
            <a:ext cx="4223658" cy="1061829"/>
          </a:xfrm>
          <a:prstGeom prst="rect">
            <a:avLst/>
          </a:prstGeom>
          <a:noFill/>
          <a:ln w="28575">
            <a:noFill/>
            <a:miter lim="800000"/>
            <a:headEnd/>
            <a:tailEnd/>
          </a:ln>
          <a:effectLst/>
        </p:spPr>
        <p:txBody>
          <a:bodyPr wrap="square">
            <a:spAutoFit/>
          </a:bodyPr>
          <a:lstStyle/>
          <a:p>
            <a:pPr algn="ctr"/>
            <a:r>
              <a:rPr lang="en-US" sz="2100" b="1" dirty="0">
                <a:solidFill>
                  <a:srgbClr val="FFFFCC"/>
                </a:solidFill>
                <a:latin typeface="Times" charset="0"/>
              </a:rPr>
              <a:t>Q</a:t>
            </a:r>
            <a:r>
              <a:rPr lang="en-US" sz="2100" b="1" dirty="0" smtClean="0">
                <a:solidFill>
                  <a:srgbClr val="FFFFCC"/>
                </a:solidFill>
                <a:latin typeface="Times" charset="0"/>
              </a:rPr>
              <a:t>uark-antiquark annihilation to leptons: </a:t>
            </a:r>
          </a:p>
          <a:p>
            <a:pPr algn="ctr"/>
            <a:r>
              <a:rPr lang="en-US" sz="2100" b="1" dirty="0" smtClean="0">
                <a:solidFill>
                  <a:srgbClr val="FFFFCC"/>
                </a:solidFill>
                <a:latin typeface="Times" charset="0"/>
              </a:rPr>
              <a:t>Repulsive initial-state interactions</a:t>
            </a:r>
            <a:endParaRPr lang="en-US" sz="2100" b="1" dirty="0">
              <a:solidFill>
                <a:srgbClr val="FFFFCC"/>
              </a:solidFill>
              <a:latin typeface="Times" charset="0"/>
            </a:endParaRPr>
          </a:p>
        </p:txBody>
      </p:sp>
      <p:sp>
        <p:nvSpPr>
          <p:cNvPr id="1563665" name="Text Box 17"/>
          <p:cNvSpPr txBox="1">
            <a:spLocks noChangeArrowheads="1"/>
          </p:cNvSpPr>
          <p:nvPr/>
        </p:nvSpPr>
        <p:spPr bwMode="auto">
          <a:xfrm>
            <a:off x="687388" y="5029200"/>
            <a:ext cx="8151812" cy="1200329"/>
          </a:xfrm>
          <a:prstGeom prst="rect">
            <a:avLst/>
          </a:prstGeom>
          <a:noFill/>
          <a:ln w="9525">
            <a:noFill/>
            <a:miter lim="800000"/>
            <a:headEnd/>
            <a:tailEnd/>
          </a:ln>
          <a:effectLst/>
        </p:spPr>
        <p:txBody>
          <a:bodyPr wrap="square">
            <a:spAutoFit/>
          </a:bodyPr>
          <a:lstStyle/>
          <a:p>
            <a:pPr algn="ctr"/>
            <a:r>
              <a:rPr lang="en-US" sz="2400" dirty="0" smtClean="0">
                <a:solidFill>
                  <a:srgbClr val="FFFFCC"/>
                </a:solidFill>
                <a:latin typeface="Times" charset="0"/>
              </a:rPr>
              <a:t>Get </a:t>
            </a:r>
            <a:r>
              <a:rPr lang="en-US" sz="2400" i="1" dirty="0" smtClean="0">
                <a:solidFill>
                  <a:srgbClr val="FFFFCC"/>
                </a:solidFill>
                <a:latin typeface="Times" charset="0"/>
              </a:rPr>
              <a:t>opposite sign</a:t>
            </a:r>
            <a:r>
              <a:rPr lang="en-US" sz="2400" dirty="0" smtClean="0">
                <a:solidFill>
                  <a:srgbClr val="FFFFCC"/>
                </a:solidFill>
                <a:latin typeface="Times" charset="0"/>
              </a:rPr>
              <a:t> for Sivers transverse-momentum-dependent pdf in semi-inclusive DIS versus </a:t>
            </a:r>
            <a:r>
              <a:rPr lang="en-US" sz="2400" dirty="0" err="1" smtClean="0">
                <a:solidFill>
                  <a:srgbClr val="FFFFCC"/>
                </a:solidFill>
                <a:latin typeface="Times" charset="0"/>
              </a:rPr>
              <a:t>Drell</a:t>
            </a:r>
            <a:r>
              <a:rPr lang="en-US" sz="2400" dirty="0" smtClean="0">
                <a:solidFill>
                  <a:srgbClr val="FFFFCC"/>
                </a:solidFill>
                <a:latin typeface="Times" charset="0"/>
              </a:rPr>
              <a:t>-Yan: </a:t>
            </a:r>
          </a:p>
          <a:p>
            <a:pPr algn="ctr"/>
            <a:r>
              <a:rPr lang="en-US" sz="2400" b="1" i="1" dirty="0" smtClean="0">
                <a:solidFill>
                  <a:srgbClr val="FFFFCC"/>
                </a:solidFill>
                <a:latin typeface="Times" charset="0"/>
              </a:rPr>
              <a:t>process-dependent</a:t>
            </a:r>
            <a:r>
              <a:rPr lang="en-US" sz="2400" b="1" dirty="0" smtClean="0">
                <a:solidFill>
                  <a:srgbClr val="FFFFCC"/>
                </a:solidFill>
                <a:latin typeface="Times" charset="0"/>
              </a:rPr>
              <a:t> pdf</a:t>
            </a:r>
            <a:r>
              <a:rPr lang="en-US" sz="2400" dirty="0" smtClean="0">
                <a:solidFill>
                  <a:srgbClr val="FFFFCC"/>
                </a:solidFill>
                <a:latin typeface="Times" charset="0"/>
              </a:rPr>
              <a:t>!  </a:t>
            </a:r>
            <a:r>
              <a:rPr lang="en-US" sz="2000" dirty="0" smtClean="0">
                <a:solidFill>
                  <a:srgbClr val="FFFFCC"/>
                </a:solidFill>
                <a:latin typeface="Times" charset="0"/>
              </a:rPr>
              <a:t>(Collins 2002)</a:t>
            </a:r>
            <a:endParaRPr lang="en-US" sz="2000" dirty="0">
              <a:solidFill>
                <a:srgbClr val="FFFFCC"/>
              </a:solidFill>
              <a:latin typeface="Times" charset="0"/>
            </a:endParaRPr>
          </a:p>
        </p:txBody>
      </p:sp>
      <p:sp>
        <p:nvSpPr>
          <p:cNvPr id="12" name="Slide Number Placeholder 11"/>
          <p:cNvSpPr>
            <a:spLocks noGrp="1"/>
          </p:cNvSpPr>
          <p:nvPr>
            <p:ph type="sldNum" sz="quarter" idx="12"/>
          </p:nvPr>
        </p:nvSpPr>
        <p:spPr/>
        <p:txBody>
          <a:bodyPr/>
          <a:lstStyle/>
          <a:p>
            <a:r>
              <a:rPr lang="en-US" dirty="0" smtClean="0"/>
              <a:t>17</a:t>
            </a:r>
            <a:endParaRPr lang="en-US" dirty="0"/>
          </a:p>
        </p:txBody>
      </p:sp>
      <p:grpSp>
        <p:nvGrpSpPr>
          <p:cNvPr id="5" name="Group 4"/>
          <p:cNvGrpSpPr/>
          <p:nvPr/>
        </p:nvGrpSpPr>
        <p:grpSpPr>
          <a:xfrm>
            <a:off x="533400" y="2522560"/>
            <a:ext cx="3733800" cy="2517338"/>
            <a:chOff x="533400" y="2522560"/>
            <a:chExt cx="3733800" cy="2517338"/>
          </a:xfrm>
        </p:grpSpPr>
        <p:sp>
          <p:nvSpPr>
            <p:cNvPr id="4" name="Rectangle 3"/>
            <p:cNvSpPr/>
            <p:nvPr/>
          </p:nvSpPr>
          <p:spPr>
            <a:xfrm>
              <a:off x="533400" y="2522560"/>
              <a:ext cx="3733800" cy="251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665497"/>
              <a:ext cx="3251866" cy="2195944"/>
            </a:xfrm>
            <a:prstGeom prst="rect">
              <a:avLst/>
            </a:prstGeom>
            <a:solidFill>
              <a:schemeClr val="bg1"/>
            </a:solidFill>
          </p:spPr>
        </p:pic>
      </p:grpSp>
      <p:grpSp>
        <p:nvGrpSpPr>
          <p:cNvPr id="6" name="Group 5"/>
          <p:cNvGrpSpPr/>
          <p:nvPr/>
        </p:nvGrpSpPr>
        <p:grpSpPr>
          <a:xfrm>
            <a:off x="4876800" y="2511862"/>
            <a:ext cx="3733800" cy="2517338"/>
            <a:chOff x="4876800" y="2511862"/>
            <a:chExt cx="3733800" cy="2517338"/>
          </a:xfrm>
        </p:grpSpPr>
        <p:sp>
          <p:nvSpPr>
            <p:cNvPr id="16" name="Rectangle 15"/>
            <p:cNvSpPr/>
            <p:nvPr/>
          </p:nvSpPr>
          <p:spPr>
            <a:xfrm>
              <a:off x="4876800" y="2511862"/>
              <a:ext cx="3733800" cy="251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5657"/>
            <a:stretch/>
          </p:blipFill>
          <p:spPr>
            <a:xfrm>
              <a:off x="5397442" y="2582680"/>
              <a:ext cx="2832158" cy="2377440"/>
            </a:xfrm>
            <a:prstGeom prst="rect">
              <a:avLst/>
            </a:prstGeom>
            <a:solidFill>
              <a:schemeClr val="bg1"/>
            </a:solidFill>
          </p:spPr>
        </p:pic>
      </p:grpSp>
      <p:sp>
        <p:nvSpPr>
          <p:cNvPr id="7" name="TextBox 6"/>
          <p:cNvSpPr txBox="1"/>
          <p:nvPr/>
        </p:nvSpPr>
        <p:spPr>
          <a:xfrm>
            <a:off x="5867400" y="6412468"/>
            <a:ext cx="2021002" cy="338554"/>
          </a:xfrm>
          <a:prstGeom prst="rect">
            <a:avLst/>
          </a:prstGeom>
          <a:noFill/>
        </p:spPr>
        <p:txBody>
          <a:bodyPr wrap="none" rtlCol="0">
            <a:spAutoFit/>
          </a:bodyPr>
          <a:lstStyle/>
          <a:p>
            <a:r>
              <a:rPr lang="en-US" sz="1600" dirty="0" smtClean="0">
                <a:solidFill>
                  <a:srgbClr val="FFFFCC"/>
                </a:solidFill>
              </a:rPr>
              <a:t>Figures by J.D. Osborn</a:t>
            </a:r>
            <a:endParaRPr lang="en-US" sz="1600" dirty="0">
              <a:solidFill>
                <a:srgbClr val="FFFFCC"/>
              </a:solidFill>
            </a:endParaRPr>
          </a:p>
        </p:txBody>
      </p:sp>
      <p:sp>
        <p:nvSpPr>
          <p:cNvPr id="15" name="Text Box 32"/>
          <p:cNvSpPr txBox="1">
            <a:spLocks noChangeArrowheads="1"/>
          </p:cNvSpPr>
          <p:nvPr/>
        </p:nvSpPr>
        <p:spPr bwMode="auto">
          <a:xfrm>
            <a:off x="304800" y="5108138"/>
            <a:ext cx="8458200" cy="1292662"/>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600" i="1" dirty="0" smtClean="0">
                <a:solidFill>
                  <a:schemeClr val="tx1"/>
                </a:solidFill>
                <a:latin typeface="Times New Roman" pitchFamily="18" charset="0"/>
                <a:cs typeface="Times New Roman" pitchFamily="18" charset="0"/>
              </a:rPr>
              <a:t>Still waiting for a polarized quark-antiquark annihilation measurement to compare to existing </a:t>
            </a:r>
            <a:r>
              <a:rPr lang="en-US" sz="2600" i="1" dirty="0" smtClean="0">
                <a:latin typeface="Times New Roman" pitchFamily="18" charset="0"/>
                <a:cs typeface="Times New Roman" pitchFamily="18" charset="0"/>
              </a:rPr>
              <a:t>lept</a:t>
            </a:r>
            <a:r>
              <a:rPr lang="en-US" sz="2600" i="1" dirty="0" smtClean="0">
                <a:solidFill>
                  <a:schemeClr val="tx1"/>
                </a:solidFill>
                <a:latin typeface="Times New Roman" pitchFamily="18" charset="0"/>
                <a:cs typeface="Times New Roman" pitchFamily="18" charset="0"/>
              </a:rPr>
              <a:t>on-nucleon scattering measurements . . .</a:t>
            </a:r>
          </a:p>
        </p:txBody>
      </p:sp>
    </p:spTree>
    <p:extLst>
      <p:ext uri="{BB962C8B-B14F-4D97-AF65-F5344CB8AC3E}">
        <p14:creationId xmlns:p14="http://schemas.microsoft.com/office/powerpoint/2010/main" val="4199686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2179" name="Object 3"/>
          <p:cNvGraphicFramePr>
            <a:graphicFrameLocks noChangeAspect="1"/>
          </p:cNvGraphicFramePr>
          <p:nvPr/>
        </p:nvGraphicFramePr>
        <p:xfrm>
          <a:off x="304800" y="5257800"/>
          <a:ext cx="1782762" cy="914400"/>
        </p:xfrm>
        <a:graphic>
          <a:graphicData uri="http://schemas.openxmlformats.org/presentationml/2006/ole">
            <mc:AlternateContent xmlns:mc="http://schemas.openxmlformats.org/markup-compatibility/2006">
              <mc:Choice xmlns:v="urn:schemas-microsoft-com:vml" Requires="v">
                <p:oleObj spid="_x0000_s582848" name="Equation" r:id="rId4" imgW="990360" imgH="507960" progId="Equation.3">
                  <p:embed/>
                </p:oleObj>
              </mc:Choice>
              <mc:Fallback>
                <p:oleObj name="Equation" r:id="rId4" imgW="990360" imgH="5079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257800"/>
                        <a:ext cx="1782762" cy="914400"/>
                      </a:xfrm>
                      <a:prstGeom prst="rect">
                        <a:avLst/>
                      </a:prstGeom>
                      <a:solidFill>
                        <a:schemeClr val="bg1"/>
                      </a:solidFill>
                    </p:spPr>
                  </p:pic>
                </p:oleObj>
              </mc:Fallback>
            </mc:AlternateContent>
          </a:graphicData>
        </a:graphic>
      </p:graphicFrame>
      <p:sp>
        <p:nvSpPr>
          <p:cNvPr id="15" name="Footer Placeholder 5"/>
          <p:cNvSpPr>
            <a:spLocks noGrp="1"/>
          </p:cNvSpPr>
          <p:nvPr>
            <p:ph type="ftr" sz="quarter" idx="11"/>
          </p:nvPr>
        </p:nvSpPr>
        <p:spPr/>
        <p:txBody>
          <a:bodyPr/>
          <a:lstStyle/>
          <a:p>
            <a:r>
              <a:rPr lang="en-US" smtClean="0"/>
              <a:t>C. Aidala, UMich, October 14, 2015</a:t>
            </a:r>
            <a:endParaRPr lang="en-US"/>
          </a:p>
        </p:txBody>
      </p:sp>
      <p:sp>
        <p:nvSpPr>
          <p:cNvPr id="1352706" name="Rectangle 2"/>
          <p:cNvSpPr>
            <a:spLocks noGrp="1" noChangeArrowheads="1"/>
          </p:cNvSpPr>
          <p:nvPr>
            <p:ph type="title"/>
          </p:nvPr>
        </p:nvSpPr>
        <p:spPr/>
        <p:txBody>
          <a:bodyPr>
            <a:noAutofit/>
          </a:bodyPr>
          <a:lstStyle/>
          <a:p>
            <a:r>
              <a:rPr lang="en-US" sz="4000" b="1" dirty="0" smtClean="0"/>
              <a:t>Huge</a:t>
            </a:r>
            <a:r>
              <a:rPr lang="en-US" sz="4000" dirty="0" smtClean="0"/>
              <a:t> spin-momentum correlations </a:t>
            </a:r>
            <a:br>
              <a:rPr lang="en-US" sz="4000" dirty="0" smtClean="0"/>
            </a:br>
            <a:r>
              <a:rPr lang="en-US" sz="4000" dirty="0" smtClean="0"/>
              <a:t>seen in p</a:t>
            </a:r>
            <a:r>
              <a:rPr lang="en-US" sz="4000" baseline="30000" dirty="0" smtClean="0"/>
              <a:t>↑</a:t>
            </a:r>
            <a:r>
              <a:rPr lang="en-US" sz="4000" dirty="0" smtClean="0"/>
              <a:t>+p</a:t>
            </a:r>
            <a:r>
              <a:rPr lang="en-US" sz="4000" dirty="0" smtClean="0">
                <a:sym typeface="Wingdings" panose="05000000000000000000" pitchFamily="2" charset="2"/>
              </a:rPr>
              <a:t> charged pions</a:t>
            </a:r>
            <a:endParaRPr lang="en-US" sz="4000" dirty="0"/>
          </a:p>
        </p:txBody>
      </p:sp>
      <p:sp>
        <p:nvSpPr>
          <p:cNvPr id="1352712" name="Text Box 8"/>
          <p:cNvSpPr txBox="1">
            <a:spLocks noChangeArrowheads="1"/>
          </p:cNvSpPr>
          <p:nvPr/>
        </p:nvSpPr>
        <p:spPr bwMode="auto">
          <a:xfrm>
            <a:off x="448548" y="1357086"/>
            <a:ext cx="1306768" cy="646331"/>
          </a:xfrm>
          <a:prstGeom prst="rect">
            <a:avLst/>
          </a:prstGeom>
          <a:noFill/>
          <a:ln w="9525">
            <a:noFill/>
            <a:miter lim="800000"/>
            <a:headEnd/>
            <a:tailEnd/>
          </a:ln>
          <a:effectLst/>
        </p:spPr>
        <p:txBody>
          <a:bodyPr wrap="none">
            <a:spAutoFit/>
          </a:bodyPr>
          <a:lstStyle/>
          <a:p>
            <a:r>
              <a:rPr lang="en-US" dirty="0" smtClean="0">
                <a:solidFill>
                  <a:srgbClr val="FFFFCC"/>
                </a:solidFill>
              </a:rPr>
              <a:t>ANL </a:t>
            </a:r>
          </a:p>
          <a:p>
            <a:r>
              <a:rPr lang="en-US" altLang="ja-JP" dirty="0" smtClean="0">
                <a:solidFill>
                  <a:srgbClr val="FFFFCC"/>
                </a:solidFill>
                <a:ea typeface="ＭＳ Ｐゴシック" pitchFamily="34" charset="-128"/>
                <a:sym typeface="Symbol" pitchFamily="18" charset="2"/>
              </a:rPr>
              <a:t></a:t>
            </a:r>
            <a:r>
              <a:rPr lang="en-US" altLang="ja-JP" dirty="0">
                <a:solidFill>
                  <a:srgbClr val="FFFFCC"/>
                </a:solidFill>
                <a:ea typeface="ＭＳ Ｐゴシック" pitchFamily="34" charset="-128"/>
              </a:rPr>
              <a:t>s=4.9 </a:t>
            </a:r>
            <a:r>
              <a:rPr lang="en-US" altLang="ja-JP" dirty="0" err="1">
                <a:solidFill>
                  <a:srgbClr val="FFFFCC"/>
                </a:solidFill>
                <a:ea typeface="ＭＳ Ｐゴシック" pitchFamily="34" charset="-128"/>
              </a:rPr>
              <a:t>GeV</a:t>
            </a:r>
            <a:r>
              <a:rPr lang="en-US" dirty="0">
                <a:solidFill>
                  <a:srgbClr val="FFFFCC"/>
                </a:solidFill>
              </a:rPr>
              <a:t> </a:t>
            </a:r>
          </a:p>
        </p:txBody>
      </p:sp>
      <p:pic>
        <p:nvPicPr>
          <p:cNvPr id="1892356" name="Picture 4"/>
          <p:cNvPicPr>
            <a:picLocks noChangeAspect="1" noChangeArrowheads="1"/>
          </p:cNvPicPr>
          <p:nvPr/>
        </p:nvPicPr>
        <p:blipFill>
          <a:blip r:embed="rId6" cstate="print"/>
          <a:srcRect/>
          <a:stretch>
            <a:fillRect/>
          </a:stretch>
        </p:blipFill>
        <p:spPr bwMode="auto">
          <a:xfrm>
            <a:off x="0" y="2214975"/>
            <a:ext cx="9144000" cy="2697258"/>
          </a:xfrm>
          <a:prstGeom prst="rect">
            <a:avLst/>
          </a:prstGeom>
          <a:noFill/>
          <a:ln w="9525">
            <a:noFill/>
            <a:miter lim="800000"/>
            <a:headEnd/>
            <a:tailEnd/>
          </a:ln>
          <a:effectLst/>
        </p:spPr>
      </p:pic>
      <p:sp>
        <p:nvSpPr>
          <p:cNvPr id="18" name="Rectangle 17"/>
          <p:cNvSpPr/>
          <p:nvPr/>
        </p:nvSpPr>
        <p:spPr>
          <a:xfrm>
            <a:off x="2714685" y="1349883"/>
            <a:ext cx="1306768" cy="646331"/>
          </a:xfrm>
          <a:prstGeom prst="rect">
            <a:avLst/>
          </a:prstGeom>
        </p:spPr>
        <p:txBody>
          <a:bodyPr wrap="none">
            <a:spAutoFit/>
          </a:bodyPr>
          <a:lstStyle/>
          <a:p>
            <a:r>
              <a:rPr lang="en-US" dirty="0" smtClean="0">
                <a:solidFill>
                  <a:srgbClr val="FFFFCC"/>
                </a:solidFill>
              </a:rPr>
              <a:t>BNL </a:t>
            </a:r>
          </a:p>
          <a:p>
            <a:r>
              <a:rPr lang="en-US" altLang="ja-JP" dirty="0" smtClean="0">
                <a:solidFill>
                  <a:srgbClr val="FFFFCC"/>
                </a:solidFill>
                <a:ea typeface="ＭＳ Ｐゴシック" pitchFamily="34" charset="-128"/>
                <a:sym typeface="Symbol" pitchFamily="18" charset="2"/>
              </a:rPr>
              <a:t></a:t>
            </a:r>
            <a:r>
              <a:rPr lang="en-US" altLang="ja-JP" dirty="0" smtClean="0">
                <a:solidFill>
                  <a:srgbClr val="FFFFCC"/>
                </a:solidFill>
                <a:ea typeface="ＭＳ Ｐゴシック" pitchFamily="34" charset="-128"/>
              </a:rPr>
              <a:t>s=6.6 </a:t>
            </a:r>
            <a:r>
              <a:rPr lang="en-US" altLang="ja-JP" dirty="0" err="1" smtClean="0">
                <a:solidFill>
                  <a:srgbClr val="FFFFCC"/>
                </a:solidFill>
                <a:ea typeface="ＭＳ Ｐゴシック" pitchFamily="34" charset="-128"/>
              </a:rPr>
              <a:t>GeV</a:t>
            </a:r>
            <a:r>
              <a:rPr lang="en-US" dirty="0" smtClean="0">
                <a:solidFill>
                  <a:srgbClr val="FFFFCC"/>
                </a:solidFill>
              </a:rPr>
              <a:t> </a:t>
            </a:r>
            <a:endParaRPr lang="en-US" dirty="0">
              <a:solidFill>
                <a:srgbClr val="FFFFCC"/>
              </a:solidFill>
            </a:endParaRPr>
          </a:p>
        </p:txBody>
      </p:sp>
      <p:sp>
        <p:nvSpPr>
          <p:cNvPr id="19" name="Rectangle 18"/>
          <p:cNvSpPr/>
          <p:nvPr/>
        </p:nvSpPr>
        <p:spPr>
          <a:xfrm>
            <a:off x="4866660" y="1295400"/>
            <a:ext cx="1423788" cy="646331"/>
          </a:xfrm>
          <a:prstGeom prst="rect">
            <a:avLst/>
          </a:prstGeom>
        </p:spPr>
        <p:txBody>
          <a:bodyPr wrap="none">
            <a:spAutoFit/>
          </a:bodyPr>
          <a:lstStyle/>
          <a:p>
            <a:r>
              <a:rPr lang="en-US" dirty="0" smtClean="0">
                <a:solidFill>
                  <a:srgbClr val="FFFFCC"/>
                </a:solidFill>
              </a:rPr>
              <a:t>FNAL </a:t>
            </a:r>
          </a:p>
          <a:p>
            <a:r>
              <a:rPr lang="en-US" altLang="ja-JP" dirty="0" smtClean="0">
                <a:solidFill>
                  <a:srgbClr val="FFFFCC"/>
                </a:solidFill>
                <a:ea typeface="ＭＳ Ｐゴシック" pitchFamily="34" charset="-128"/>
                <a:sym typeface="Symbol" pitchFamily="18" charset="2"/>
              </a:rPr>
              <a:t></a:t>
            </a:r>
            <a:r>
              <a:rPr lang="en-US" altLang="ja-JP" dirty="0" smtClean="0">
                <a:solidFill>
                  <a:srgbClr val="FFFFCC"/>
                </a:solidFill>
                <a:ea typeface="ＭＳ Ｐゴシック" pitchFamily="34" charset="-128"/>
              </a:rPr>
              <a:t>s=19.4 </a:t>
            </a:r>
            <a:r>
              <a:rPr lang="en-US" altLang="ja-JP" dirty="0" err="1" smtClean="0">
                <a:solidFill>
                  <a:srgbClr val="FFFFCC"/>
                </a:solidFill>
                <a:ea typeface="ＭＳ Ｐゴシック" pitchFamily="34" charset="-128"/>
              </a:rPr>
              <a:t>GeV</a:t>
            </a:r>
            <a:r>
              <a:rPr lang="en-US" dirty="0" smtClean="0">
                <a:solidFill>
                  <a:srgbClr val="FFFFCC"/>
                </a:solidFill>
              </a:rPr>
              <a:t> </a:t>
            </a:r>
            <a:endParaRPr lang="en-US" dirty="0">
              <a:solidFill>
                <a:srgbClr val="FFFFCC"/>
              </a:solidFill>
            </a:endParaRPr>
          </a:p>
        </p:txBody>
      </p:sp>
      <p:sp>
        <p:nvSpPr>
          <p:cNvPr id="20" name="Rectangle 19"/>
          <p:cNvSpPr/>
          <p:nvPr/>
        </p:nvSpPr>
        <p:spPr>
          <a:xfrm>
            <a:off x="7145621" y="1302711"/>
            <a:ext cx="1423788" cy="646331"/>
          </a:xfrm>
          <a:prstGeom prst="rect">
            <a:avLst/>
          </a:prstGeom>
        </p:spPr>
        <p:txBody>
          <a:bodyPr wrap="none">
            <a:spAutoFit/>
          </a:bodyPr>
          <a:lstStyle/>
          <a:p>
            <a:r>
              <a:rPr lang="en-US" dirty="0" smtClean="0">
                <a:solidFill>
                  <a:srgbClr val="FFFFCC"/>
                </a:solidFill>
              </a:rPr>
              <a:t>RHIC </a:t>
            </a:r>
          </a:p>
          <a:p>
            <a:r>
              <a:rPr lang="en-US" altLang="ja-JP" dirty="0" smtClean="0">
                <a:solidFill>
                  <a:srgbClr val="FFFFCC"/>
                </a:solidFill>
                <a:ea typeface="ＭＳ Ｐゴシック" pitchFamily="34" charset="-128"/>
                <a:sym typeface="Symbol" pitchFamily="18" charset="2"/>
              </a:rPr>
              <a:t></a:t>
            </a:r>
            <a:r>
              <a:rPr lang="en-US" altLang="ja-JP" dirty="0" smtClean="0">
                <a:solidFill>
                  <a:srgbClr val="FFFFCC"/>
                </a:solidFill>
                <a:ea typeface="ＭＳ Ｐゴシック" pitchFamily="34" charset="-128"/>
              </a:rPr>
              <a:t>s=62.4 </a:t>
            </a:r>
            <a:r>
              <a:rPr lang="en-US" altLang="ja-JP" dirty="0" err="1" smtClean="0">
                <a:solidFill>
                  <a:srgbClr val="FFFFCC"/>
                </a:solidFill>
                <a:ea typeface="ＭＳ Ｐゴシック" pitchFamily="34" charset="-128"/>
              </a:rPr>
              <a:t>GeV</a:t>
            </a:r>
            <a:r>
              <a:rPr lang="en-US" dirty="0" smtClean="0">
                <a:solidFill>
                  <a:srgbClr val="FFFFCC"/>
                </a:solidFill>
              </a:rPr>
              <a:t> </a:t>
            </a:r>
            <a:endParaRPr lang="en-US" dirty="0">
              <a:solidFill>
                <a:srgbClr val="FFFFCC"/>
              </a:solidFill>
            </a:endParaRPr>
          </a:p>
        </p:txBody>
      </p:sp>
      <p:grpSp>
        <p:nvGrpSpPr>
          <p:cNvPr id="2" name="Group 7"/>
          <p:cNvGrpSpPr>
            <a:grpSpLocks/>
          </p:cNvGrpSpPr>
          <p:nvPr/>
        </p:nvGrpSpPr>
        <p:grpSpPr bwMode="auto">
          <a:xfrm>
            <a:off x="4724400" y="4953000"/>
            <a:ext cx="3048000" cy="1566862"/>
            <a:chOff x="1680" y="3141"/>
            <a:chExt cx="1872" cy="864"/>
          </a:xfrm>
        </p:grpSpPr>
        <p:sp>
          <p:nvSpPr>
            <p:cNvPr id="22" name="Rectangle 8"/>
            <p:cNvSpPr>
              <a:spLocks noChangeArrowheads="1"/>
            </p:cNvSpPr>
            <p:nvPr/>
          </p:nvSpPr>
          <p:spPr bwMode="auto">
            <a:xfrm>
              <a:off x="1680" y="3189"/>
              <a:ext cx="1872" cy="816"/>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nvGrpSpPr>
            <p:cNvPr id="3" name="Group 9"/>
            <p:cNvGrpSpPr>
              <a:grpSpLocks/>
            </p:cNvGrpSpPr>
            <p:nvPr/>
          </p:nvGrpSpPr>
          <p:grpSpPr bwMode="auto">
            <a:xfrm>
              <a:off x="1776" y="3141"/>
              <a:ext cx="1579" cy="845"/>
              <a:chOff x="1776" y="2666"/>
              <a:chExt cx="2088" cy="1271"/>
            </a:xfrm>
          </p:grpSpPr>
          <p:sp>
            <p:nvSpPr>
              <p:cNvPr id="24" name="Line 10"/>
              <p:cNvSpPr>
                <a:spLocks noChangeShapeType="1"/>
              </p:cNvSpPr>
              <p:nvPr/>
            </p:nvSpPr>
            <p:spPr bwMode="auto">
              <a:xfrm flipV="1">
                <a:off x="1776" y="3024"/>
                <a:ext cx="1968" cy="528"/>
              </a:xfrm>
              <a:prstGeom prst="line">
                <a:avLst/>
              </a:prstGeom>
              <a:noFill/>
              <a:ln w="19050">
                <a:solidFill>
                  <a:srgbClr val="333399"/>
                </a:solidFill>
                <a:prstDash val="dash"/>
                <a:round/>
                <a:headEnd/>
                <a:tailEnd/>
              </a:ln>
              <a:effectLst/>
            </p:spPr>
            <p:txBody>
              <a:bodyPr/>
              <a:lstStyle/>
              <a:p>
                <a:endParaRPr lang="en-US"/>
              </a:p>
            </p:txBody>
          </p:sp>
          <p:grpSp>
            <p:nvGrpSpPr>
              <p:cNvPr id="4" name="Group 11"/>
              <p:cNvGrpSpPr>
                <a:grpSpLocks/>
              </p:cNvGrpSpPr>
              <p:nvPr/>
            </p:nvGrpSpPr>
            <p:grpSpPr bwMode="auto">
              <a:xfrm>
                <a:off x="2352" y="3072"/>
                <a:ext cx="288" cy="480"/>
                <a:chOff x="4320" y="1488"/>
                <a:chExt cx="288" cy="480"/>
              </a:xfrm>
            </p:grpSpPr>
            <p:sp>
              <p:nvSpPr>
                <p:cNvPr id="32" name="AutoShape 12"/>
                <p:cNvSpPr>
                  <a:spLocks noChangeArrowheads="1"/>
                </p:cNvSpPr>
                <p:nvPr/>
              </p:nvSpPr>
              <p:spPr bwMode="auto">
                <a:xfrm>
                  <a:off x="4416" y="1488"/>
                  <a:ext cx="86" cy="480"/>
                </a:xfrm>
                <a:prstGeom prst="upArrow">
                  <a:avLst>
                    <a:gd name="adj1" fmla="val 50000"/>
                    <a:gd name="adj2" fmla="val 139535"/>
                  </a:avLst>
                </a:prstGeom>
                <a:gradFill rotWithShape="0">
                  <a:gsLst>
                    <a:gs pos="0">
                      <a:srgbClr val="B2B2B2">
                        <a:gamma/>
                        <a:shade val="0"/>
                        <a:invGamma/>
                      </a:srgbClr>
                    </a:gs>
                    <a:gs pos="50000">
                      <a:srgbClr val="B2B2B2"/>
                    </a:gs>
                    <a:gs pos="100000">
                      <a:srgbClr val="B2B2B2">
                        <a:gamma/>
                        <a:shade val="0"/>
                        <a:invGamma/>
                      </a:srgbClr>
                    </a:gs>
                  </a:gsLst>
                  <a:lin ang="0" scaled="1"/>
                </a:gradFill>
                <a:ln w="9525">
                  <a:solidFill>
                    <a:srgbClr val="333399"/>
                  </a:solidFill>
                  <a:miter lim="800000"/>
                  <a:headEnd/>
                  <a:tailEnd/>
                </a:ln>
                <a:effectLst/>
              </p:spPr>
              <p:txBody>
                <a:bodyPr vert="eaVert" wrap="none" anchor="ctr"/>
                <a:lstStyle/>
                <a:p>
                  <a:endParaRPr lang="en-US"/>
                </a:p>
              </p:txBody>
            </p:sp>
            <p:sp>
              <p:nvSpPr>
                <p:cNvPr id="33" name="Oval 13"/>
                <p:cNvSpPr>
                  <a:spLocks noChangeAspect="1" noChangeArrowheads="1"/>
                </p:cNvSpPr>
                <p:nvPr/>
              </p:nvSpPr>
              <p:spPr bwMode="auto">
                <a:xfrm>
                  <a:off x="4320" y="1632"/>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grpSp>
          <p:sp>
            <p:nvSpPr>
              <p:cNvPr id="26" name="Oval 14"/>
              <p:cNvSpPr>
                <a:spLocks noChangeAspect="1" noChangeArrowheads="1"/>
              </p:cNvSpPr>
              <p:nvPr/>
            </p:nvSpPr>
            <p:spPr bwMode="auto">
              <a:xfrm>
                <a:off x="3120" y="3024"/>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sp>
            <p:nvSpPr>
              <p:cNvPr id="27" name="AutoShape 15"/>
              <p:cNvSpPr>
                <a:spLocks noChangeAspect="1" noChangeArrowheads="1"/>
              </p:cNvSpPr>
              <p:nvPr/>
            </p:nvSpPr>
            <p:spPr bwMode="auto">
              <a:xfrm>
                <a:off x="2736" y="3120"/>
                <a:ext cx="288" cy="288"/>
              </a:xfrm>
              <a:prstGeom prst="irregularSeal1">
                <a:avLst/>
              </a:prstGeom>
              <a:solidFill>
                <a:srgbClr val="FF0000"/>
              </a:solidFill>
              <a:ln w="9525">
                <a:solidFill>
                  <a:srgbClr val="333399"/>
                </a:solidFill>
                <a:miter lim="800000"/>
                <a:headEnd/>
                <a:tailEnd/>
              </a:ln>
              <a:effectLst/>
            </p:spPr>
            <p:txBody>
              <a:bodyPr wrap="none" anchor="ctr"/>
              <a:lstStyle/>
              <a:p>
                <a:endParaRPr lang="en-US"/>
              </a:p>
            </p:txBody>
          </p:sp>
          <p:sp>
            <p:nvSpPr>
              <p:cNvPr id="28" name="Line 16"/>
              <p:cNvSpPr>
                <a:spLocks noChangeShapeType="1"/>
              </p:cNvSpPr>
              <p:nvPr/>
            </p:nvSpPr>
            <p:spPr bwMode="auto">
              <a:xfrm flipV="1">
                <a:off x="2880" y="2928"/>
                <a:ext cx="48" cy="192"/>
              </a:xfrm>
              <a:prstGeom prst="line">
                <a:avLst/>
              </a:prstGeom>
              <a:noFill/>
              <a:ln w="38100">
                <a:solidFill>
                  <a:srgbClr val="333399"/>
                </a:solidFill>
                <a:round/>
                <a:headEnd/>
                <a:tailEnd type="stealth" w="med" len="med"/>
              </a:ln>
              <a:effectLst/>
            </p:spPr>
            <p:txBody>
              <a:bodyPr/>
              <a:lstStyle/>
              <a:p>
                <a:endParaRPr lang="en-US"/>
              </a:p>
            </p:txBody>
          </p:sp>
          <p:sp>
            <p:nvSpPr>
              <p:cNvPr id="29" name="Line 17"/>
              <p:cNvSpPr>
                <a:spLocks noChangeShapeType="1"/>
              </p:cNvSpPr>
              <p:nvPr/>
            </p:nvSpPr>
            <p:spPr bwMode="auto">
              <a:xfrm>
                <a:off x="2976" y="3360"/>
                <a:ext cx="240" cy="144"/>
              </a:xfrm>
              <a:prstGeom prst="line">
                <a:avLst/>
              </a:prstGeom>
              <a:noFill/>
              <a:ln w="38100">
                <a:solidFill>
                  <a:srgbClr val="333399"/>
                </a:solidFill>
                <a:round/>
                <a:headEnd/>
                <a:tailEnd type="stealth" w="med" len="med"/>
              </a:ln>
              <a:effectLst/>
            </p:spPr>
            <p:txBody>
              <a:bodyPr/>
              <a:lstStyle/>
              <a:p>
                <a:endParaRPr lang="en-US"/>
              </a:p>
            </p:txBody>
          </p:sp>
          <p:sp>
            <p:nvSpPr>
              <p:cNvPr id="30" name="Text Box 18"/>
              <p:cNvSpPr txBox="1">
                <a:spLocks noChangeArrowheads="1"/>
              </p:cNvSpPr>
              <p:nvPr/>
            </p:nvSpPr>
            <p:spPr bwMode="auto">
              <a:xfrm>
                <a:off x="2823" y="2666"/>
                <a:ext cx="589" cy="481"/>
              </a:xfrm>
              <a:prstGeom prst="rect">
                <a:avLst/>
              </a:prstGeom>
              <a:noFill/>
              <a:ln w="9525">
                <a:noFill/>
                <a:miter lim="800000"/>
                <a:headEnd/>
                <a:tailEnd/>
              </a:ln>
              <a:effectLst/>
            </p:spPr>
            <p:txBody>
              <a:bodyPr wrap="none">
                <a:spAutoFit/>
              </a:bodyPr>
              <a:lstStyle/>
              <a:p>
                <a:pPr algn="l"/>
                <a:r>
                  <a:rPr lang="en-US" altLang="ja-JP" sz="3200">
                    <a:solidFill>
                      <a:srgbClr val="FF3399"/>
                    </a:solidFill>
                    <a:ea typeface="ＭＳ Ｐゴシック" pitchFamily="34" charset="-128"/>
                  </a:rPr>
                  <a:t>left</a:t>
                </a:r>
              </a:p>
            </p:txBody>
          </p:sp>
          <p:sp>
            <p:nvSpPr>
              <p:cNvPr id="31" name="Text Box 19"/>
              <p:cNvSpPr txBox="1">
                <a:spLocks noChangeArrowheads="1"/>
              </p:cNvSpPr>
              <p:nvPr/>
            </p:nvSpPr>
            <p:spPr bwMode="auto">
              <a:xfrm>
                <a:off x="3073" y="3457"/>
                <a:ext cx="791" cy="480"/>
              </a:xfrm>
              <a:prstGeom prst="rect">
                <a:avLst/>
              </a:prstGeom>
              <a:noFill/>
              <a:ln w="9525">
                <a:noFill/>
                <a:miter lim="800000"/>
                <a:headEnd/>
                <a:tailEnd/>
              </a:ln>
              <a:effectLst/>
            </p:spPr>
            <p:txBody>
              <a:bodyPr>
                <a:spAutoFit/>
              </a:bodyPr>
              <a:lstStyle/>
              <a:p>
                <a:pPr algn="l"/>
                <a:r>
                  <a:rPr lang="en-US" altLang="ja-JP" sz="3200" dirty="0">
                    <a:solidFill>
                      <a:srgbClr val="FF3399"/>
                    </a:solidFill>
                    <a:ea typeface="ＭＳ Ｐゴシック" pitchFamily="34" charset="-128"/>
                  </a:rPr>
                  <a:t>right</a:t>
                </a:r>
              </a:p>
            </p:txBody>
          </p:sp>
        </p:grpSp>
      </p:grpSp>
      <p:pic>
        <p:nvPicPr>
          <p:cNvPr id="36" name="Picture 8" descr="BRAHMSlogo"/>
          <p:cNvPicPr>
            <a:picLocks noChangeAspect="1" noChangeArrowheads="1"/>
          </p:cNvPicPr>
          <p:nvPr/>
        </p:nvPicPr>
        <p:blipFill>
          <a:blip r:embed="rId7" cstate="print"/>
          <a:srcRect/>
          <a:stretch>
            <a:fillRect/>
          </a:stretch>
        </p:blipFill>
        <p:spPr bwMode="auto">
          <a:xfrm>
            <a:off x="8001000" y="1066800"/>
            <a:ext cx="990600" cy="530058"/>
          </a:xfrm>
          <a:prstGeom prst="rect">
            <a:avLst/>
          </a:prstGeom>
          <a:noFill/>
        </p:spPr>
      </p:pic>
      <p:sp>
        <p:nvSpPr>
          <p:cNvPr id="43" name="Rectangle 42"/>
          <p:cNvSpPr/>
          <p:nvPr/>
        </p:nvSpPr>
        <p:spPr bwMode="auto">
          <a:xfrm>
            <a:off x="6858000" y="2057400"/>
            <a:ext cx="2286000" cy="3048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44" name="Slide Number Placeholder 43"/>
          <p:cNvSpPr>
            <a:spLocks noGrp="1"/>
          </p:cNvSpPr>
          <p:nvPr>
            <p:ph type="sldNum" sz="quarter" idx="12"/>
          </p:nvPr>
        </p:nvSpPr>
        <p:spPr/>
        <p:txBody>
          <a:bodyPr/>
          <a:lstStyle/>
          <a:p>
            <a:fld id="{A2F42501-B949-4497-900A-85D7539E1911}" type="slidenum">
              <a:rPr lang="en-US" smtClean="0"/>
              <a:pPr/>
              <a:t>39</a:t>
            </a:fld>
            <a:endParaRPr lang="en-US"/>
          </a:p>
        </p:txBody>
      </p:sp>
      <p:sp>
        <p:nvSpPr>
          <p:cNvPr id="45" name="Rectangle 44"/>
          <p:cNvSpPr/>
          <p:nvPr/>
        </p:nvSpPr>
        <p:spPr>
          <a:xfrm>
            <a:off x="1066800" y="4953000"/>
            <a:ext cx="7162800" cy="1938992"/>
          </a:xfrm>
          <a:prstGeom prst="rect">
            <a:avLst/>
          </a:prstGeom>
          <a:solidFill>
            <a:srgbClr val="00FFFF"/>
          </a:solidFill>
          <a:ln>
            <a:solidFill>
              <a:schemeClr val="tx1"/>
            </a:solidFill>
          </a:ln>
        </p:spPr>
        <p:txBody>
          <a:bodyPr wrap="square">
            <a:spAutoFit/>
          </a:bodyPr>
          <a:lstStyle/>
          <a:p>
            <a:pPr algn="ctr"/>
            <a:r>
              <a:rPr lang="en-US" sz="3000" i="1" dirty="0" smtClean="0">
                <a:latin typeface="Times New Roman" pitchFamily="18" charset="0"/>
                <a:cs typeface="Times New Roman" pitchFamily="18" charset="0"/>
              </a:rPr>
              <a:t>Color exchange and p</a:t>
            </a:r>
            <a:r>
              <a:rPr lang="en-US" sz="3000" i="1" dirty="0" smtClean="0">
                <a:solidFill>
                  <a:schemeClr val="tx1"/>
                </a:solidFill>
                <a:latin typeface="Times New Roman" pitchFamily="18" charset="0"/>
                <a:cs typeface="Times New Roman" pitchFamily="18" charset="0"/>
              </a:rPr>
              <a:t>hase interference possible in </a:t>
            </a:r>
            <a:r>
              <a:rPr lang="en-US" sz="3000" b="1" i="1" dirty="0" smtClean="0">
                <a:solidFill>
                  <a:schemeClr val="tx1"/>
                </a:solidFill>
                <a:latin typeface="Times New Roman" pitchFamily="18" charset="0"/>
                <a:cs typeface="Times New Roman" pitchFamily="18" charset="0"/>
              </a:rPr>
              <a:t>both initial and final</a:t>
            </a:r>
            <a:r>
              <a:rPr lang="en-US" sz="3000" i="1" dirty="0" smtClean="0">
                <a:solidFill>
                  <a:schemeClr val="tx1"/>
                </a:solidFill>
                <a:latin typeface="Times New Roman" pitchFamily="18" charset="0"/>
                <a:cs typeface="Times New Roman" pitchFamily="18" charset="0"/>
              </a:rPr>
              <a:t> state—more complicated!  Huge correlations not yet understood . . .</a:t>
            </a:r>
            <a:endParaRPr lang="en-US" sz="3000" i="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32167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500"/>
                                  </p:stCondLst>
                                  <p:childTnLst>
                                    <p:set>
                                      <p:cBhvr>
                                        <p:cTn id="6" dur="1" fill="hold">
                                          <p:stCondLst>
                                            <p:cond delay="0"/>
                                          </p:stCondLst>
                                        </p:cTn>
                                        <p:tgtEl>
                                          <p:spTgt spid="43"/>
                                        </p:tgtEl>
                                        <p:attrNameLst>
                                          <p:attrName>style.visibility</p:attrName>
                                        </p:attrNameLst>
                                      </p:cBhvr>
                                      <p:to>
                                        <p:strVal val="visible"/>
                                      </p:to>
                                    </p:set>
                                    <p:animEffect transition="in" filter="diamond(in)">
                                      <p:cBhvr>
                                        <p:cTn id="7" dur="1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1000" fill="hold"/>
                                        <p:tgtEl>
                                          <p:spTgt spid="45"/>
                                        </p:tgtEl>
                                        <p:attrNameLst>
                                          <p:attrName>ppt_x</p:attrName>
                                        </p:attrNameLst>
                                      </p:cBhvr>
                                      <p:tavLst>
                                        <p:tav tm="0">
                                          <p:val>
                                            <p:strVal val="#ppt_x"/>
                                          </p:val>
                                        </p:tav>
                                        <p:tav tm="100000">
                                          <p:val>
                                            <p:strVal val="#ppt_x"/>
                                          </p:val>
                                        </p:tav>
                                      </p:tavLst>
                                    </p:anim>
                                    <p:anim calcmode="lin" valueType="num">
                                      <p:cBhvr additive="base">
                                        <p:cTn id="13"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Acknowledgments</a:t>
            </a:r>
            <a:endParaRPr lang="en-US" dirty="0"/>
          </a:p>
        </p:txBody>
      </p:sp>
      <p:sp>
        <p:nvSpPr>
          <p:cNvPr id="3" name="Content Placeholder 2"/>
          <p:cNvSpPr>
            <a:spLocks noGrp="1"/>
          </p:cNvSpPr>
          <p:nvPr>
            <p:ph idx="1"/>
          </p:nvPr>
        </p:nvSpPr>
        <p:spPr>
          <a:xfrm>
            <a:off x="457200" y="1600200"/>
            <a:ext cx="8077200" cy="4525963"/>
          </a:xfrm>
        </p:spPr>
        <p:txBody>
          <a:bodyPr>
            <a:normAutofit fontScale="70000" lnSpcReduction="20000"/>
          </a:bodyPr>
          <a:lstStyle/>
          <a:p>
            <a:r>
              <a:rPr lang="en-US" dirty="0"/>
              <a:t>Josh Rubin, Vera </a:t>
            </a:r>
            <a:r>
              <a:rPr lang="en-US" dirty="0" smtClean="0"/>
              <a:t>Loggins, Vincent Andrieux – </a:t>
            </a:r>
            <a:r>
              <a:rPr lang="en-US" dirty="0"/>
              <a:t>postdocs</a:t>
            </a:r>
          </a:p>
          <a:p>
            <a:r>
              <a:rPr lang="en-US" dirty="0"/>
              <a:t>Ron Belmont – visiting postdoc</a:t>
            </a:r>
          </a:p>
          <a:p>
            <a:endParaRPr lang="en-US" dirty="0" smtClean="0"/>
          </a:p>
          <a:p>
            <a:r>
              <a:rPr lang="en-US" dirty="0" smtClean="0"/>
              <a:t>Bryan </a:t>
            </a:r>
            <a:r>
              <a:rPr lang="en-US" dirty="0" err="1"/>
              <a:t>Ramson</a:t>
            </a:r>
            <a:r>
              <a:rPr lang="en-US" dirty="0"/>
              <a:t>, Joe Osborn, Catherine </a:t>
            </a:r>
            <a:r>
              <a:rPr lang="en-US" dirty="0" err="1"/>
              <a:t>Ayuso</a:t>
            </a:r>
            <a:r>
              <a:rPr lang="en-US" dirty="0"/>
              <a:t> – </a:t>
            </a:r>
            <a:r>
              <a:rPr lang="en-US" dirty="0" smtClean="0"/>
              <a:t>Ph.D. students</a:t>
            </a:r>
            <a:endParaRPr lang="en-US" dirty="0"/>
          </a:p>
          <a:p>
            <a:r>
              <a:rPr lang="en-US" dirty="0" err="1" smtClean="0"/>
              <a:t>Anshika</a:t>
            </a:r>
            <a:r>
              <a:rPr lang="en-US" dirty="0" smtClean="0"/>
              <a:t> </a:t>
            </a:r>
            <a:r>
              <a:rPr lang="en-US" dirty="0" err="1" smtClean="0"/>
              <a:t>Upadhyay</a:t>
            </a:r>
            <a:r>
              <a:rPr lang="en-US" dirty="0" smtClean="0"/>
              <a:t> </a:t>
            </a:r>
            <a:r>
              <a:rPr lang="en-US" dirty="0"/>
              <a:t>– EE Master’s student</a:t>
            </a:r>
          </a:p>
          <a:p>
            <a:endParaRPr lang="en-US" dirty="0" smtClean="0"/>
          </a:p>
          <a:p>
            <a:r>
              <a:rPr lang="en-US" dirty="0" err="1" smtClean="0"/>
              <a:t>Bardia</a:t>
            </a:r>
            <a:r>
              <a:rPr lang="en-US" dirty="0" smtClean="0"/>
              <a:t> </a:t>
            </a:r>
            <a:r>
              <a:rPr lang="en-US" dirty="0" err="1"/>
              <a:t>Nadim</a:t>
            </a:r>
            <a:r>
              <a:rPr lang="en-US" dirty="0"/>
              <a:t>, Matt Wood – post-Bachelor’s</a:t>
            </a:r>
          </a:p>
          <a:p>
            <a:endParaRPr lang="en-US" dirty="0" smtClean="0"/>
          </a:p>
          <a:p>
            <a:r>
              <a:rPr lang="en-US" dirty="0" smtClean="0"/>
              <a:t>Aaron </a:t>
            </a:r>
            <a:r>
              <a:rPr lang="en-US" dirty="0"/>
              <a:t>White, Catherine </a:t>
            </a:r>
            <a:r>
              <a:rPr lang="en-US" dirty="0" err="1"/>
              <a:t>Culkin</a:t>
            </a:r>
            <a:r>
              <a:rPr lang="en-US" dirty="0"/>
              <a:t>, </a:t>
            </a:r>
            <a:r>
              <a:rPr lang="en-US" dirty="0" smtClean="0"/>
              <a:t>Matt Wood, </a:t>
            </a:r>
            <a:r>
              <a:rPr lang="en-US" dirty="0"/>
              <a:t>Robert </a:t>
            </a:r>
            <a:r>
              <a:rPr lang="en-US" dirty="0" err="1"/>
              <a:t>Cernak</a:t>
            </a:r>
            <a:r>
              <a:rPr lang="en-US" dirty="0"/>
              <a:t>, Emily </a:t>
            </a:r>
            <a:r>
              <a:rPr lang="en-US" dirty="0" err="1"/>
              <a:t>Cizmas</a:t>
            </a:r>
            <a:r>
              <a:rPr lang="en-US" dirty="0"/>
              <a:t>, McKenzie Barber, Isaac Mooney, Tyler Read, Ezra Lesser, Emily </a:t>
            </a:r>
            <a:r>
              <a:rPr lang="en-US" dirty="0" err="1" smtClean="0"/>
              <a:t>Camras</a:t>
            </a:r>
            <a:r>
              <a:rPr lang="en-US" dirty="0" smtClean="0"/>
              <a:t> – undergrads </a:t>
            </a:r>
            <a:endParaRPr lang="en-US" dirty="0"/>
          </a:p>
          <a:p>
            <a:endParaRPr lang="en-US" dirty="0" smtClean="0"/>
          </a:p>
          <a:p>
            <a:r>
              <a:rPr lang="en-US" dirty="0" smtClean="0"/>
              <a:t>Shantanu </a:t>
            </a:r>
            <a:r>
              <a:rPr lang="en-US" dirty="0" err="1"/>
              <a:t>Deshmukh</a:t>
            </a:r>
            <a:r>
              <a:rPr lang="en-US" dirty="0"/>
              <a:t>, Swapnil </a:t>
            </a:r>
            <a:r>
              <a:rPr lang="en-US" dirty="0" err="1"/>
              <a:t>Akunuri</a:t>
            </a:r>
            <a:r>
              <a:rPr lang="en-US" dirty="0"/>
              <a:t> – high school students</a:t>
            </a:r>
          </a:p>
          <a:p>
            <a:endParaRPr lang="en-US" dirty="0"/>
          </a:p>
        </p:txBody>
      </p:sp>
      <p:sp>
        <p:nvSpPr>
          <p:cNvPr id="4" name="Footer Placeholder 3"/>
          <p:cNvSpPr>
            <a:spLocks noGrp="1"/>
          </p:cNvSpPr>
          <p:nvPr>
            <p:ph type="ftr" sz="quarter" idx="11"/>
          </p:nvPr>
        </p:nvSpPr>
        <p:spPr/>
        <p:txBody>
          <a:bodyPr/>
          <a:lstStyle/>
          <a:p>
            <a:r>
              <a:rPr lang="en-US" smtClean="0"/>
              <a:t>C. Aidala, UMich, October 14, 2015</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33012205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bwMode="auto">
          <a:xfrm>
            <a:off x="457200" y="152400"/>
            <a:ext cx="8229600" cy="1143000"/>
          </a:xfrm>
          <a:noFill/>
          <a:ln>
            <a:miter lim="800000"/>
            <a:headEnd/>
            <a:tailEnd/>
          </a:ln>
        </p:spPr>
        <p:txBody>
          <a:bodyPr vert="horz" wrap="square" lIns="91440" tIns="45720" rIns="91440" bIns="45720" numCol="1" anchor="t" anchorCtr="0" compatLnSpc="1">
            <a:prstTxWarp prst="textNoShape">
              <a:avLst/>
            </a:prstTxWarp>
            <a:noAutofit/>
          </a:bodyPr>
          <a:lstStyle/>
          <a:p>
            <a:r>
              <a:rPr lang="en-US" sz="3600" dirty="0" smtClean="0"/>
              <a:t>Slightly </a:t>
            </a:r>
            <a:r>
              <a:rPr lang="en-US" sz="3600" dirty="0"/>
              <a:t>smaller correlations in </a:t>
            </a:r>
            <a:r>
              <a:rPr lang="en-US" sz="3600" dirty="0" smtClean="0"/>
              <a:t/>
            </a:r>
            <a:br>
              <a:rPr lang="en-US" sz="3600" dirty="0" smtClean="0"/>
            </a:br>
            <a:r>
              <a:rPr lang="en-US" sz="3600" dirty="0" smtClean="0"/>
              <a:t>p</a:t>
            </a:r>
            <a:r>
              <a:rPr lang="en-US" sz="3600" baseline="30000" dirty="0"/>
              <a:t>↑</a:t>
            </a:r>
            <a:r>
              <a:rPr lang="en-US" sz="3600" dirty="0"/>
              <a:t>+p</a:t>
            </a:r>
            <a:r>
              <a:rPr lang="en-US" sz="3600" dirty="0">
                <a:sym typeface="Wingdings" panose="05000000000000000000" pitchFamily="2" charset="2"/>
              </a:rPr>
              <a:t> </a:t>
            </a:r>
            <a:r>
              <a:rPr lang="en-US" sz="3600" dirty="0" smtClean="0">
                <a:sym typeface="Wingdings" panose="05000000000000000000" pitchFamily="2" charset="2"/>
              </a:rPr>
              <a:t>neutral pions and eta mesons</a:t>
            </a:r>
            <a:endParaRPr lang="en-US" sz="3600" dirty="0"/>
          </a:p>
        </p:txBody>
      </p:sp>
      <p:sp>
        <p:nvSpPr>
          <p:cNvPr id="24" name="TextBox 23"/>
          <p:cNvSpPr txBox="1"/>
          <p:nvPr/>
        </p:nvSpPr>
        <p:spPr>
          <a:xfrm>
            <a:off x="381000" y="1600200"/>
            <a:ext cx="3200400" cy="1976438"/>
          </a:xfrm>
          <a:prstGeom prst="rect">
            <a:avLst/>
          </a:prstGeom>
          <a:noFill/>
        </p:spPr>
        <p:txBody>
          <a:bodyPr wrap="square" rtlCol="0">
            <a:spAutoFit/>
          </a:bodyPr>
          <a:lstStyle/>
          <a:p>
            <a:r>
              <a:rPr lang="en-US" sz="2000" dirty="0" smtClean="0">
                <a:solidFill>
                  <a:srgbClr val="FFFFCC"/>
                </a:solidFill>
                <a:cs typeface="Times New Roman" pitchFamily="18" charset="0"/>
              </a:rPr>
              <a:t>Partial cancellation between up and down quarks orbiting in opposite directions in polarized proton?</a:t>
            </a:r>
          </a:p>
          <a:p>
            <a:r>
              <a:rPr lang="en-US" sz="2000" dirty="0" smtClean="0">
                <a:solidFill>
                  <a:srgbClr val="FFFFCC"/>
                </a:solidFill>
                <a:cs typeface="Times New Roman" pitchFamily="18" charset="0"/>
              </a:rPr>
              <a:t>Antiquarks and strange quarks don’t matter?</a:t>
            </a:r>
            <a:endParaRPr lang="en-US" sz="2000" dirty="0">
              <a:solidFill>
                <a:srgbClr val="FFFFCC"/>
              </a:solidFill>
              <a:cs typeface="Times New Roman" pitchFamily="18" charset="0"/>
            </a:endParaRPr>
          </a:p>
        </p:txBody>
      </p:sp>
      <p:graphicFrame>
        <p:nvGraphicFramePr>
          <p:cNvPr id="1894410" name="Object 10"/>
          <p:cNvGraphicFramePr>
            <a:graphicFrameLocks noChangeAspect="1"/>
          </p:cNvGraphicFramePr>
          <p:nvPr>
            <p:extLst>
              <p:ext uri="{D42A27DB-BD31-4B8C-83A1-F6EECF244321}">
                <p14:modId xmlns:p14="http://schemas.microsoft.com/office/powerpoint/2010/main" val="3466085386"/>
              </p:ext>
            </p:extLst>
          </p:nvPr>
        </p:nvGraphicFramePr>
        <p:xfrm>
          <a:off x="685800" y="3733800"/>
          <a:ext cx="1935163" cy="2366962"/>
        </p:xfrm>
        <a:graphic>
          <a:graphicData uri="http://schemas.openxmlformats.org/presentationml/2006/ole">
            <mc:AlternateContent xmlns:mc="http://schemas.openxmlformats.org/markup-compatibility/2006">
              <mc:Choice xmlns:v="urn:schemas-microsoft-com:vml" Requires="v">
                <p:oleObj spid="_x0000_s584978" name="Equation" r:id="rId4" imgW="1143000" imgH="1396800" progId="Equation.3">
                  <p:embed/>
                </p:oleObj>
              </mc:Choice>
              <mc:Fallback>
                <p:oleObj name="Equation" r:id="rId4" imgW="1143000" imgH="1396800" progId="Equation.3">
                  <p:embed/>
                  <p:pic>
                    <p:nvPicPr>
                      <p:cNvPr id="0" name=""/>
                      <p:cNvPicPr>
                        <a:picLocks noChangeAspect="1" noChangeArrowheads="1"/>
                      </p:cNvPicPr>
                      <p:nvPr/>
                    </p:nvPicPr>
                    <p:blipFill>
                      <a:blip r:embed="rId5"/>
                      <a:srcRect/>
                      <a:stretch>
                        <a:fillRect/>
                      </a:stretch>
                    </p:blipFill>
                    <p:spPr bwMode="auto">
                      <a:xfrm>
                        <a:off x="685800" y="3733800"/>
                        <a:ext cx="1935163" cy="2366962"/>
                      </a:xfrm>
                      <a:prstGeom prst="rect">
                        <a:avLst/>
                      </a:prstGeom>
                      <a:solidFill>
                        <a:schemeClr val="bg1"/>
                      </a:solidFill>
                      <a:ln w="12700">
                        <a:solidFill>
                          <a:schemeClr val="tx1"/>
                        </a:solidFill>
                        <a:miter lim="800000"/>
                        <a:headEnd/>
                        <a:tailEnd/>
                      </a:ln>
                    </p:spPr>
                  </p:pic>
                </p:oleObj>
              </mc:Fallback>
            </mc:AlternateContent>
          </a:graphicData>
        </a:graphic>
      </p:graphicFrame>
      <p:sp>
        <p:nvSpPr>
          <p:cNvPr id="22" name="Footer Placeholder 21"/>
          <p:cNvSpPr>
            <a:spLocks noGrp="1"/>
          </p:cNvSpPr>
          <p:nvPr>
            <p:ph type="ftr" sz="quarter" idx="11"/>
          </p:nvPr>
        </p:nvSpPr>
        <p:spPr/>
        <p:txBody>
          <a:bodyPr/>
          <a:lstStyle/>
          <a:p>
            <a:r>
              <a:rPr lang="en-US" smtClean="0"/>
              <a:t>C. Aidala, UMich, October 14, 2015</a:t>
            </a:r>
            <a:endParaRPr lang="en-US"/>
          </a:p>
        </p:txBody>
      </p:sp>
      <p:sp>
        <p:nvSpPr>
          <p:cNvPr id="25" name="Slide Number Placeholder 24"/>
          <p:cNvSpPr>
            <a:spLocks noGrp="1"/>
          </p:cNvSpPr>
          <p:nvPr>
            <p:ph type="sldNum" sz="quarter" idx="12"/>
          </p:nvPr>
        </p:nvSpPr>
        <p:spPr/>
        <p:txBody>
          <a:bodyPr/>
          <a:lstStyle/>
          <a:p>
            <a:fld id="{CC80A51C-0834-4D37-9F6C-E61A03BDE5A5}" type="slidenum">
              <a:rPr lang="en-US" smtClean="0"/>
              <a:pPr/>
              <a:t>40</a:t>
            </a:fld>
            <a:endParaRPr lang="en-US"/>
          </a:p>
        </p:txBody>
      </p:sp>
      <p:sp>
        <p:nvSpPr>
          <p:cNvPr id="21" name="TextBox 20"/>
          <p:cNvSpPr txBox="1"/>
          <p:nvPr/>
        </p:nvSpPr>
        <p:spPr>
          <a:xfrm>
            <a:off x="4756087" y="5297269"/>
            <a:ext cx="3092513" cy="369332"/>
          </a:xfrm>
          <a:prstGeom prst="rect">
            <a:avLst/>
          </a:prstGeom>
          <a:noFill/>
        </p:spPr>
        <p:txBody>
          <a:bodyPr wrap="none" rtlCol="0">
            <a:spAutoFit/>
          </a:bodyPr>
          <a:lstStyle/>
          <a:p>
            <a:r>
              <a:rPr lang="en-US" dirty="0" smtClean="0">
                <a:solidFill>
                  <a:srgbClr val="FFFFCC"/>
                </a:solidFill>
              </a:rPr>
              <a:t>PHENIX, PRD90, 072008 (2014)</a:t>
            </a:r>
            <a:endParaRPr lang="en-US" dirty="0">
              <a:solidFill>
                <a:srgbClr val="FFFFCC"/>
              </a:solidFill>
            </a:endParaRPr>
          </a:p>
        </p:txBody>
      </p:sp>
      <p:pic>
        <p:nvPicPr>
          <p:cNvPr id="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1905001"/>
            <a:ext cx="4905375" cy="334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45772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p:cNvSpPr>
            <a:spLocks noGrp="1"/>
          </p:cNvSpPr>
          <p:nvPr>
            <p:ph type="title"/>
          </p:nvPr>
        </p:nvSpPr>
        <p:spPr/>
        <p:txBody>
          <a:bodyPr>
            <a:normAutofit fontScale="90000"/>
          </a:bodyPr>
          <a:lstStyle/>
          <a:p>
            <a:r>
              <a:rPr lang="en-US" sz="4000" dirty="0" smtClean="0"/>
              <a:t>But antiquarks do matter!</a:t>
            </a:r>
            <a:br>
              <a:rPr lang="en-US" sz="4000" dirty="0" smtClean="0"/>
            </a:br>
            <a:r>
              <a:rPr lang="en-US" sz="4000" dirty="0" smtClean="0"/>
              <a:t>What’s generating these large effects in </a:t>
            </a:r>
            <a:r>
              <a:rPr lang="en-US" sz="4000" dirty="0" err="1" smtClean="0"/>
              <a:t>p+p</a:t>
            </a:r>
            <a:r>
              <a:rPr lang="en-US" sz="4000" dirty="0" smtClean="0"/>
              <a:t>??</a:t>
            </a:r>
            <a:endParaRPr lang="en-US" sz="4000" dirty="0"/>
          </a:p>
        </p:txBody>
      </p:sp>
      <p:sp>
        <p:nvSpPr>
          <p:cNvPr id="37" name="Footer Placeholder 2"/>
          <p:cNvSpPr>
            <a:spLocks noGrp="1"/>
          </p:cNvSpPr>
          <p:nvPr>
            <p:ph type="ftr" sz="quarter" idx="11"/>
          </p:nvPr>
        </p:nvSpPr>
        <p:spPr/>
        <p:txBody>
          <a:bodyPr/>
          <a:lstStyle/>
          <a:p>
            <a:r>
              <a:rPr lang="en-US" smtClean="0"/>
              <a:t>C. Aidala, UMich, October 14, 2015</a:t>
            </a:r>
            <a:endParaRPr lang="en-US"/>
          </a:p>
        </p:txBody>
      </p:sp>
      <p:sp>
        <p:nvSpPr>
          <p:cNvPr id="40" name="Slide Number Placeholder 39"/>
          <p:cNvSpPr>
            <a:spLocks noGrp="1"/>
          </p:cNvSpPr>
          <p:nvPr>
            <p:ph type="sldNum" sz="quarter" idx="12"/>
          </p:nvPr>
        </p:nvSpPr>
        <p:spPr/>
        <p:txBody>
          <a:bodyPr/>
          <a:lstStyle/>
          <a:p>
            <a:fld id="{83F159FB-7DEB-45DF-BF94-DE0F7425313E}" type="slidenum">
              <a:rPr lang="en-US" smtClean="0"/>
              <a:pPr/>
              <a:t>41</a:t>
            </a:fld>
            <a:endParaRPr lang="en-US"/>
          </a:p>
        </p:txBody>
      </p:sp>
      <p:pic>
        <p:nvPicPr>
          <p:cNvPr id="1457158" name="Picture 6" descr="k_feng"/>
          <p:cNvPicPr>
            <a:picLocks noChangeAspect="1" noChangeArrowheads="1"/>
          </p:cNvPicPr>
          <p:nvPr/>
        </p:nvPicPr>
        <p:blipFill>
          <a:blip r:embed="rId4" cstate="print"/>
          <a:srcRect/>
          <a:stretch>
            <a:fillRect/>
          </a:stretch>
        </p:blipFill>
        <p:spPr bwMode="auto">
          <a:xfrm>
            <a:off x="304800" y="2709819"/>
            <a:ext cx="3886200" cy="2619716"/>
          </a:xfrm>
          <a:prstGeom prst="rect">
            <a:avLst/>
          </a:prstGeom>
          <a:noFill/>
        </p:spPr>
      </p:pic>
      <p:pic>
        <p:nvPicPr>
          <p:cNvPr id="1457159" name="Picture 7" descr="p"/>
          <p:cNvPicPr>
            <a:picLocks noChangeAspect="1" noChangeArrowheads="1"/>
          </p:cNvPicPr>
          <p:nvPr/>
        </p:nvPicPr>
        <p:blipFill>
          <a:blip r:embed="rId5" cstate="print"/>
          <a:srcRect/>
          <a:stretch>
            <a:fillRect/>
          </a:stretch>
        </p:blipFill>
        <p:spPr bwMode="auto">
          <a:xfrm>
            <a:off x="4953000" y="2709819"/>
            <a:ext cx="3886200" cy="2619716"/>
          </a:xfrm>
          <a:prstGeom prst="rect">
            <a:avLst/>
          </a:prstGeom>
          <a:noFill/>
        </p:spPr>
      </p:pic>
      <p:pic>
        <p:nvPicPr>
          <p:cNvPr id="1457160" name="Picture 8" descr="BRAHMSlogo"/>
          <p:cNvPicPr>
            <a:picLocks noChangeAspect="1" noChangeArrowheads="1"/>
          </p:cNvPicPr>
          <p:nvPr/>
        </p:nvPicPr>
        <p:blipFill>
          <a:blip r:embed="rId6" cstate="print"/>
          <a:srcRect/>
          <a:stretch>
            <a:fillRect/>
          </a:stretch>
        </p:blipFill>
        <p:spPr bwMode="auto">
          <a:xfrm>
            <a:off x="381000" y="1824335"/>
            <a:ext cx="1447800" cy="774700"/>
          </a:xfrm>
          <a:prstGeom prst="rect">
            <a:avLst/>
          </a:prstGeom>
          <a:noFill/>
        </p:spPr>
      </p:pic>
      <p:sp>
        <p:nvSpPr>
          <p:cNvPr id="1457162" name="Text Box 10"/>
          <p:cNvSpPr txBox="1">
            <a:spLocks noChangeArrowheads="1"/>
          </p:cNvSpPr>
          <p:nvPr/>
        </p:nvSpPr>
        <p:spPr bwMode="auto">
          <a:xfrm>
            <a:off x="1103313" y="3080047"/>
            <a:ext cx="496887" cy="649288"/>
          </a:xfrm>
          <a:prstGeom prst="rect">
            <a:avLst/>
          </a:prstGeom>
          <a:noFill/>
          <a:ln w="9525">
            <a:noFill/>
            <a:miter lim="800000"/>
            <a:headEnd/>
            <a:tailEnd/>
          </a:ln>
          <a:effectLst/>
        </p:spPr>
        <p:txBody>
          <a:bodyPr wrap="square">
            <a:spAutoFit/>
          </a:bodyPr>
          <a:lstStyle/>
          <a:p>
            <a:r>
              <a:rPr lang="en-US" sz="3600" dirty="0">
                <a:solidFill>
                  <a:schemeClr val="tx1"/>
                </a:solidFill>
              </a:rPr>
              <a:t>K</a:t>
            </a:r>
          </a:p>
        </p:txBody>
      </p:sp>
      <p:sp>
        <p:nvSpPr>
          <p:cNvPr id="1457163" name="Text Box 11"/>
          <p:cNvSpPr txBox="1">
            <a:spLocks noChangeArrowheads="1"/>
          </p:cNvSpPr>
          <p:nvPr/>
        </p:nvSpPr>
        <p:spPr bwMode="auto">
          <a:xfrm>
            <a:off x="5759450" y="2967335"/>
            <a:ext cx="412750" cy="641350"/>
          </a:xfrm>
          <a:prstGeom prst="rect">
            <a:avLst/>
          </a:prstGeom>
          <a:noFill/>
          <a:ln w="9525">
            <a:noFill/>
            <a:miter lim="800000"/>
            <a:headEnd/>
            <a:tailEnd/>
          </a:ln>
          <a:effectLst/>
        </p:spPr>
        <p:txBody>
          <a:bodyPr wrap="none">
            <a:spAutoFit/>
          </a:bodyPr>
          <a:lstStyle/>
          <a:p>
            <a:r>
              <a:rPr lang="en-US" sz="3600" dirty="0">
                <a:solidFill>
                  <a:schemeClr val="tx1"/>
                </a:solidFill>
              </a:rPr>
              <a:t>p</a:t>
            </a:r>
          </a:p>
        </p:txBody>
      </p:sp>
      <p:sp>
        <p:nvSpPr>
          <p:cNvPr id="1457165" name="Text Box 13"/>
          <p:cNvSpPr txBox="1">
            <a:spLocks noChangeArrowheads="1"/>
          </p:cNvSpPr>
          <p:nvPr/>
        </p:nvSpPr>
        <p:spPr bwMode="auto">
          <a:xfrm>
            <a:off x="957263" y="4503003"/>
            <a:ext cx="1100137" cy="369332"/>
          </a:xfrm>
          <a:prstGeom prst="rect">
            <a:avLst/>
          </a:prstGeom>
          <a:noFill/>
          <a:ln w="9525">
            <a:noFill/>
            <a:miter lim="800000"/>
            <a:headEnd/>
            <a:tailEnd/>
          </a:ln>
          <a:effectLst/>
        </p:spPr>
        <p:txBody>
          <a:bodyPr wrap="square">
            <a:spAutoFit/>
          </a:bodyPr>
          <a:lstStyle/>
          <a:p>
            <a:r>
              <a:rPr lang="en-US" dirty="0">
                <a:solidFill>
                  <a:schemeClr val="tx1"/>
                </a:solidFill>
              </a:rPr>
              <a:t>200 </a:t>
            </a:r>
            <a:r>
              <a:rPr lang="en-US" dirty="0" err="1">
                <a:solidFill>
                  <a:schemeClr val="tx1"/>
                </a:solidFill>
              </a:rPr>
              <a:t>GeV</a:t>
            </a:r>
            <a:endParaRPr lang="en-US" dirty="0">
              <a:solidFill>
                <a:schemeClr val="tx1"/>
              </a:solidFill>
            </a:endParaRPr>
          </a:p>
        </p:txBody>
      </p:sp>
      <p:sp>
        <p:nvSpPr>
          <p:cNvPr id="1457166" name="Text Box 14"/>
          <p:cNvSpPr txBox="1">
            <a:spLocks noChangeArrowheads="1"/>
          </p:cNvSpPr>
          <p:nvPr/>
        </p:nvSpPr>
        <p:spPr bwMode="auto">
          <a:xfrm>
            <a:off x="5638800" y="4503003"/>
            <a:ext cx="1066800" cy="369332"/>
          </a:xfrm>
          <a:prstGeom prst="rect">
            <a:avLst/>
          </a:prstGeom>
          <a:noFill/>
          <a:ln w="9525">
            <a:noFill/>
            <a:miter lim="800000"/>
            <a:headEnd/>
            <a:tailEnd/>
          </a:ln>
          <a:effectLst/>
        </p:spPr>
        <p:txBody>
          <a:bodyPr wrap="square">
            <a:spAutoFit/>
          </a:bodyPr>
          <a:lstStyle/>
          <a:p>
            <a:r>
              <a:rPr lang="en-US" dirty="0">
                <a:solidFill>
                  <a:schemeClr val="tx1"/>
                </a:solidFill>
              </a:rPr>
              <a:t>200 </a:t>
            </a:r>
            <a:r>
              <a:rPr lang="en-US" dirty="0" err="1">
                <a:solidFill>
                  <a:schemeClr val="tx1"/>
                </a:solidFill>
              </a:rPr>
              <a:t>GeV</a:t>
            </a:r>
            <a:endParaRPr lang="en-US" dirty="0">
              <a:solidFill>
                <a:schemeClr val="tx1"/>
              </a:solidFill>
            </a:endParaRPr>
          </a:p>
        </p:txBody>
      </p:sp>
      <p:sp>
        <p:nvSpPr>
          <p:cNvPr id="1457185" name="Text Box 33"/>
          <p:cNvSpPr txBox="1">
            <a:spLocks noChangeArrowheads="1"/>
          </p:cNvSpPr>
          <p:nvPr/>
        </p:nvSpPr>
        <p:spPr bwMode="auto">
          <a:xfrm>
            <a:off x="4953000" y="5325070"/>
            <a:ext cx="3962400" cy="461665"/>
          </a:xfrm>
          <a:prstGeom prst="rect">
            <a:avLst/>
          </a:prstGeom>
          <a:noFill/>
          <a:ln w="9525">
            <a:noFill/>
            <a:miter lim="800000"/>
            <a:headEnd/>
            <a:tailEnd/>
          </a:ln>
          <a:effectLst/>
        </p:spPr>
        <p:txBody>
          <a:bodyPr wrap="square">
            <a:spAutoFit/>
          </a:bodyPr>
          <a:lstStyle/>
          <a:p>
            <a:r>
              <a:rPr lang="en-US" sz="2400" dirty="0">
                <a:solidFill>
                  <a:srgbClr val="FFFFCC"/>
                </a:solidFill>
                <a:latin typeface="Times New Roman" pitchFamily="18" charset="0"/>
                <a:cs typeface="Times New Roman" pitchFamily="18" charset="0"/>
              </a:rPr>
              <a:t>Large </a:t>
            </a:r>
            <a:r>
              <a:rPr lang="en-US" sz="2400" dirty="0" smtClean="0">
                <a:solidFill>
                  <a:srgbClr val="FFFFCC"/>
                </a:solidFill>
                <a:latin typeface="Times New Roman" pitchFamily="18" charset="0"/>
                <a:cs typeface="Times New Roman" pitchFamily="18" charset="0"/>
              </a:rPr>
              <a:t>antiproton asymmetry?! </a:t>
            </a:r>
          </a:p>
        </p:txBody>
      </p:sp>
      <p:graphicFrame>
        <p:nvGraphicFramePr>
          <p:cNvPr id="30" name="Object 29"/>
          <p:cNvGraphicFramePr>
            <a:graphicFrameLocks noChangeAspect="1"/>
          </p:cNvGraphicFramePr>
          <p:nvPr>
            <p:extLst>
              <p:ext uri="{D42A27DB-BD31-4B8C-83A1-F6EECF244321}">
                <p14:modId xmlns:p14="http://schemas.microsoft.com/office/powerpoint/2010/main" val="2334386254"/>
              </p:ext>
            </p:extLst>
          </p:nvPr>
        </p:nvGraphicFramePr>
        <p:xfrm>
          <a:off x="2266950" y="4110335"/>
          <a:ext cx="911225" cy="762000"/>
        </p:xfrm>
        <a:graphic>
          <a:graphicData uri="http://schemas.openxmlformats.org/presentationml/2006/ole">
            <mc:AlternateContent xmlns:mc="http://schemas.openxmlformats.org/markup-compatibility/2006">
              <mc:Choice xmlns:v="urn:schemas-microsoft-com:vml" Requires="v">
                <p:oleObj spid="_x0000_s584169" name="Equation" r:id="rId7" imgW="545760" imgH="457200" progId="Equation.3">
                  <p:embed/>
                </p:oleObj>
              </mc:Choice>
              <mc:Fallback>
                <p:oleObj name="Equation" r:id="rId7" imgW="545760" imgH="457200" progId="Equation.3">
                  <p:embed/>
                  <p:pic>
                    <p:nvPicPr>
                      <p:cNvPr id="0" name=""/>
                      <p:cNvPicPr>
                        <a:picLocks noChangeAspect="1" noChangeArrowheads="1"/>
                      </p:cNvPicPr>
                      <p:nvPr/>
                    </p:nvPicPr>
                    <p:blipFill>
                      <a:blip r:embed="rId8"/>
                      <a:srcRect/>
                      <a:stretch>
                        <a:fillRect/>
                      </a:stretch>
                    </p:blipFill>
                    <p:spPr bwMode="auto">
                      <a:xfrm>
                        <a:off x="2266950" y="4110335"/>
                        <a:ext cx="911225"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2693" name="Object 5"/>
          <p:cNvGraphicFramePr>
            <a:graphicFrameLocks noChangeAspect="1"/>
          </p:cNvGraphicFramePr>
          <p:nvPr>
            <p:extLst>
              <p:ext uri="{D42A27DB-BD31-4B8C-83A1-F6EECF244321}">
                <p14:modId xmlns:p14="http://schemas.microsoft.com/office/powerpoint/2010/main" val="134484396"/>
              </p:ext>
            </p:extLst>
          </p:nvPr>
        </p:nvGraphicFramePr>
        <p:xfrm>
          <a:off x="7315200" y="1748135"/>
          <a:ext cx="1634199" cy="838200"/>
        </p:xfrm>
        <a:graphic>
          <a:graphicData uri="http://schemas.openxmlformats.org/presentationml/2006/ole">
            <mc:AlternateContent xmlns:mc="http://schemas.openxmlformats.org/markup-compatibility/2006">
              <mc:Choice xmlns:v="urn:schemas-microsoft-com:vml" Requires="v">
                <p:oleObj spid="_x0000_s584170" name="Equation" r:id="rId9" imgW="990360" imgH="507960" progId="Equation.3">
                  <p:embed/>
                </p:oleObj>
              </mc:Choice>
              <mc:Fallback>
                <p:oleObj name="Equation" r:id="rId9" imgW="990360" imgH="50796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15200" y="1748135"/>
                        <a:ext cx="1634199" cy="838200"/>
                      </a:xfrm>
                      <a:prstGeom prst="rect">
                        <a:avLst/>
                      </a:prstGeom>
                      <a:solidFill>
                        <a:schemeClr val="bg1"/>
                      </a:solidFill>
                    </p:spPr>
                  </p:pic>
                </p:oleObj>
              </mc:Fallback>
            </mc:AlternateContent>
          </a:graphicData>
        </a:graphic>
      </p:graphicFrame>
      <p:sp>
        <p:nvSpPr>
          <p:cNvPr id="17" name="Text Box 33"/>
          <p:cNvSpPr txBox="1">
            <a:spLocks noChangeArrowheads="1"/>
          </p:cNvSpPr>
          <p:nvPr/>
        </p:nvSpPr>
        <p:spPr bwMode="auto">
          <a:xfrm>
            <a:off x="76200" y="5329535"/>
            <a:ext cx="4495800" cy="461665"/>
          </a:xfrm>
          <a:prstGeom prst="rect">
            <a:avLst/>
          </a:prstGeom>
          <a:noFill/>
          <a:ln w="9525">
            <a:noFill/>
            <a:miter lim="800000"/>
            <a:headEnd/>
            <a:tailEnd/>
          </a:ln>
          <a:effectLst/>
        </p:spPr>
        <p:txBody>
          <a:bodyPr wrap="square">
            <a:spAutoFit/>
          </a:bodyPr>
          <a:lstStyle/>
          <a:p>
            <a:r>
              <a:rPr lang="en-US" sz="2400" dirty="0" smtClean="0">
                <a:solidFill>
                  <a:srgbClr val="FFFFCC"/>
                </a:solidFill>
                <a:latin typeface="Times New Roman" pitchFamily="18" charset="0"/>
                <a:cs typeface="Times New Roman" pitchFamily="18" charset="0"/>
              </a:rPr>
              <a:t>Negative </a:t>
            </a:r>
            <a:r>
              <a:rPr lang="en-US" sz="2400" dirty="0" err="1" smtClean="0">
                <a:solidFill>
                  <a:srgbClr val="FFFFCC"/>
                </a:solidFill>
                <a:latin typeface="Times New Roman" pitchFamily="18" charset="0"/>
                <a:cs typeface="Times New Roman" pitchFamily="18" charset="0"/>
              </a:rPr>
              <a:t>kaons</a:t>
            </a:r>
            <a:r>
              <a:rPr lang="en-US" sz="2400" dirty="0" smtClean="0">
                <a:solidFill>
                  <a:srgbClr val="FFFFCC"/>
                </a:solidFill>
                <a:latin typeface="Times New Roman" pitchFamily="18" charset="0"/>
                <a:cs typeface="Times New Roman" pitchFamily="18" charset="0"/>
              </a:rPr>
              <a:t> same as positive?? </a:t>
            </a:r>
          </a:p>
        </p:txBody>
      </p:sp>
      <p:sp>
        <p:nvSpPr>
          <p:cNvPr id="18" name="Rectangle 17"/>
          <p:cNvSpPr/>
          <p:nvPr/>
        </p:nvSpPr>
        <p:spPr>
          <a:xfrm>
            <a:off x="2243796" y="4491335"/>
            <a:ext cx="990600" cy="4572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20152742">
            <a:off x="6160633" y="3291724"/>
            <a:ext cx="1548234" cy="6096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488038254"/>
              </p:ext>
            </p:extLst>
          </p:nvPr>
        </p:nvGraphicFramePr>
        <p:xfrm>
          <a:off x="6837363" y="4110335"/>
          <a:ext cx="954087" cy="762000"/>
        </p:xfrm>
        <a:graphic>
          <a:graphicData uri="http://schemas.openxmlformats.org/presentationml/2006/ole">
            <mc:AlternateContent xmlns:mc="http://schemas.openxmlformats.org/markup-compatibility/2006">
              <mc:Choice xmlns:v="urn:schemas-microsoft-com:vml" Requires="v">
                <p:oleObj spid="_x0000_s584171" name="Equation" r:id="rId11" imgW="571320" imgH="457200" progId="Equation.3">
                  <p:embed/>
                </p:oleObj>
              </mc:Choice>
              <mc:Fallback>
                <p:oleObj name="Equation" r:id="rId11" imgW="571320" imgH="457200" progId="Equation.3">
                  <p:embed/>
                  <p:pic>
                    <p:nvPicPr>
                      <p:cNvPr id="0" name="Object 29"/>
                      <p:cNvPicPr>
                        <a:picLocks noChangeAspect="1" noChangeArrowheads="1"/>
                      </p:cNvPicPr>
                      <p:nvPr/>
                    </p:nvPicPr>
                    <p:blipFill>
                      <a:blip r:embed="rId12"/>
                      <a:srcRect/>
                      <a:stretch>
                        <a:fillRect/>
                      </a:stretch>
                    </p:blipFill>
                    <p:spPr bwMode="auto">
                      <a:xfrm>
                        <a:off x="6837363" y="4110335"/>
                        <a:ext cx="9540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Rectangle 20"/>
          <p:cNvSpPr/>
          <p:nvPr/>
        </p:nvSpPr>
        <p:spPr>
          <a:xfrm>
            <a:off x="6781800" y="4491335"/>
            <a:ext cx="1066800" cy="4572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0425751"/>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90600"/>
          </a:xfrm>
        </p:spPr>
        <p:txBody>
          <a:bodyPr>
            <a:normAutofit fontScale="90000"/>
          </a:bodyPr>
          <a:lstStyle/>
          <a:p>
            <a:r>
              <a:rPr lang="en-US" dirty="0" smtClean="0"/>
              <a:t>Color entanglement—origin of huge spin-momentum correlations in </a:t>
            </a:r>
            <a:r>
              <a:rPr lang="en-US" dirty="0" err="1" smtClean="0"/>
              <a:t>p+p</a:t>
            </a:r>
            <a:r>
              <a:rPr lang="en-US" dirty="0" smtClean="0"/>
              <a:t>??</a:t>
            </a:r>
            <a:endParaRPr lang="en-US" dirty="0"/>
          </a:p>
        </p:txBody>
      </p:sp>
      <p:sp>
        <p:nvSpPr>
          <p:cNvPr id="3" name="Content Placeholder 2"/>
          <p:cNvSpPr>
            <a:spLocks noGrp="1"/>
          </p:cNvSpPr>
          <p:nvPr>
            <p:ph idx="1"/>
          </p:nvPr>
        </p:nvSpPr>
        <p:spPr>
          <a:xfrm>
            <a:off x="304800" y="1295400"/>
            <a:ext cx="8458200" cy="2667000"/>
          </a:xfrm>
        </p:spPr>
        <p:txBody>
          <a:bodyPr>
            <a:normAutofit/>
          </a:bodyPr>
          <a:lstStyle/>
          <a:p>
            <a:pPr marL="342900" lvl="1" indent="-342900">
              <a:buFontTx/>
              <a:buChar char="•"/>
            </a:pPr>
            <a:r>
              <a:rPr lang="en-US" sz="2400" dirty="0"/>
              <a:t>2010: </a:t>
            </a:r>
            <a:r>
              <a:rPr lang="en-US" sz="2400" dirty="0" smtClean="0"/>
              <a:t>Prediction of </a:t>
            </a:r>
            <a:r>
              <a:rPr lang="en-US" sz="2400" i="1" dirty="0"/>
              <a:t>color </a:t>
            </a:r>
            <a:r>
              <a:rPr lang="en-US" sz="2400" i="1" dirty="0" smtClean="0"/>
              <a:t>entanglement </a:t>
            </a:r>
            <a:r>
              <a:rPr lang="en-US" sz="2400" dirty="0" smtClean="0"/>
              <a:t>in processes </a:t>
            </a:r>
            <a:r>
              <a:rPr lang="en-US" sz="2400" dirty="0"/>
              <a:t>involving </a:t>
            </a:r>
            <a:r>
              <a:rPr lang="en-US" sz="2400" dirty="0" err="1"/>
              <a:t>p+p</a:t>
            </a:r>
            <a:r>
              <a:rPr lang="en-US" sz="2400" dirty="0"/>
              <a:t> production of hadrons if </a:t>
            </a:r>
            <a:r>
              <a:rPr lang="en-US" sz="2400" dirty="0" smtClean="0"/>
              <a:t>quark </a:t>
            </a:r>
            <a:r>
              <a:rPr lang="en-US" sz="2400" dirty="0"/>
              <a:t>transverse momentum taken into </a:t>
            </a:r>
            <a:r>
              <a:rPr lang="en-US" sz="2400" dirty="0" smtClean="0"/>
              <a:t>account</a:t>
            </a:r>
          </a:p>
          <a:p>
            <a:pPr marL="342900" lvl="1" indent="-342900">
              <a:buFontTx/>
              <a:buChar char="•"/>
            </a:pPr>
            <a:r>
              <a:rPr lang="en-US" sz="2400" dirty="0" smtClean="0"/>
              <a:t>Quarks become correlated </a:t>
            </a:r>
            <a:r>
              <a:rPr lang="en-US" sz="2400" i="1" dirty="0" smtClean="0"/>
              <a:t>across</a:t>
            </a:r>
            <a:r>
              <a:rPr lang="en-US" sz="2400" dirty="0" smtClean="0"/>
              <a:t> the two protons!</a:t>
            </a:r>
          </a:p>
          <a:p>
            <a:pPr marL="342900" lvl="1" indent="-342900">
              <a:buFontTx/>
              <a:buChar char="•"/>
            </a:pPr>
            <a:r>
              <a:rPr lang="en-US" sz="2400" dirty="0" smtClean="0"/>
              <a:t>Novel consequence </a:t>
            </a:r>
            <a:r>
              <a:rPr lang="en-US" sz="2400" dirty="0"/>
              <a:t>of QCD specifically as a </a:t>
            </a:r>
            <a:r>
              <a:rPr lang="en-US" sz="2400" b="1" i="1" dirty="0"/>
              <a:t>non-Abelian</a:t>
            </a:r>
            <a:r>
              <a:rPr lang="en-US" sz="2400" dirty="0"/>
              <a:t> gauge </a:t>
            </a:r>
            <a:r>
              <a:rPr lang="en-US" sz="2400" dirty="0" smtClean="0"/>
              <a:t>theory (gluons couple to other gluons)</a:t>
            </a:r>
            <a:endParaRPr lang="en-US" sz="2400" dirty="0"/>
          </a:p>
        </p:txBody>
      </p:sp>
      <p:sp>
        <p:nvSpPr>
          <p:cNvPr id="4" name="Footer Placeholder 3"/>
          <p:cNvSpPr>
            <a:spLocks noGrp="1"/>
          </p:cNvSpPr>
          <p:nvPr>
            <p:ph type="ftr" sz="quarter" idx="11"/>
          </p:nvPr>
        </p:nvSpPr>
        <p:spPr/>
        <p:txBody>
          <a:bodyPr/>
          <a:lstStyle/>
          <a:p>
            <a:r>
              <a:rPr lang="en-US" smtClean="0"/>
              <a:t>C. Aidala, UMich, October 14, 2015</a:t>
            </a:r>
            <a:endParaRPr lang="en-US"/>
          </a:p>
        </p:txBody>
      </p:sp>
      <p:sp>
        <p:nvSpPr>
          <p:cNvPr id="10" name="Rectangle 9"/>
          <p:cNvSpPr/>
          <p:nvPr/>
        </p:nvSpPr>
        <p:spPr>
          <a:xfrm>
            <a:off x="5334000" y="2099603"/>
            <a:ext cx="3226268" cy="353943"/>
          </a:xfrm>
          <a:prstGeom prst="rect">
            <a:avLst/>
          </a:prstGeom>
        </p:spPr>
        <p:txBody>
          <a:bodyPr wrap="none">
            <a:spAutoFit/>
          </a:bodyPr>
          <a:lstStyle/>
          <a:p>
            <a:r>
              <a:rPr lang="en-US" sz="1700" dirty="0" smtClean="0">
                <a:solidFill>
                  <a:srgbClr val="FFFFCC"/>
                </a:solidFill>
              </a:rPr>
              <a:t>Rogers + Mulders, PRD 81, 094006</a:t>
            </a:r>
            <a:endParaRPr lang="en-US" sz="1700" dirty="0">
              <a:solidFill>
                <a:srgbClr val="FFFFCC"/>
              </a:solidFill>
            </a:endParaRPr>
          </a:p>
        </p:txBody>
      </p:sp>
      <p:sp>
        <p:nvSpPr>
          <p:cNvPr id="5" name="Slide Number Placeholder 4"/>
          <p:cNvSpPr>
            <a:spLocks noGrp="1"/>
          </p:cNvSpPr>
          <p:nvPr>
            <p:ph type="sldNum" sz="quarter" idx="12"/>
          </p:nvPr>
        </p:nvSpPr>
        <p:spPr/>
        <p:txBody>
          <a:bodyPr/>
          <a:lstStyle/>
          <a:p>
            <a:r>
              <a:rPr lang="en-US" dirty="0" smtClean="0"/>
              <a:t>22</a:t>
            </a:r>
            <a:endParaRPr lang="en-US" dirty="0"/>
          </a:p>
        </p:txBody>
      </p:sp>
      <p:pic>
        <p:nvPicPr>
          <p:cNvPr id="11" name="Picture 4"/>
          <p:cNvPicPr>
            <a:picLocks noChangeAspect="1" noChangeArrowheads="1"/>
          </p:cNvPicPr>
          <p:nvPr/>
        </p:nvPicPr>
        <p:blipFill>
          <a:blip r:embed="rId3" cstate="print"/>
          <a:srcRect/>
          <a:stretch>
            <a:fillRect/>
          </a:stretch>
        </p:blipFill>
        <p:spPr bwMode="auto">
          <a:xfrm>
            <a:off x="3518" y="3886200"/>
            <a:ext cx="9144000" cy="2697258"/>
          </a:xfrm>
          <a:prstGeom prst="rect">
            <a:avLst/>
          </a:prstGeom>
          <a:noFill/>
          <a:ln w="9525">
            <a:noFill/>
            <a:miter lim="800000"/>
            <a:headEnd/>
            <a:tailEnd/>
          </a:ln>
          <a:effectLst/>
        </p:spPr>
      </p:pic>
    </p:spTree>
    <p:extLst>
      <p:ext uri="{BB962C8B-B14F-4D97-AF65-F5344CB8AC3E}">
        <p14:creationId xmlns:p14="http://schemas.microsoft.com/office/powerpoint/2010/main" val="1445322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144083"/>
            <a:ext cx="4117780" cy="2709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87775"/>
            <a:ext cx="8229600" cy="914400"/>
          </a:xfrm>
        </p:spPr>
        <p:txBody>
          <a:bodyPr>
            <a:noAutofit/>
          </a:bodyPr>
          <a:lstStyle/>
          <a:p>
            <a:r>
              <a:rPr lang="en-US" sz="4200" dirty="0"/>
              <a:t>Searching for color entanglement</a:t>
            </a:r>
          </a:p>
        </p:txBody>
      </p:sp>
      <p:sp>
        <p:nvSpPr>
          <p:cNvPr id="16" name="Oval 15"/>
          <p:cNvSpPr/>
          <p:nvPr/>
        </p:nvSpPr>
        <p:spPr>
          <a:xfrm rot="592611">
            <a:off x="6880015" y="1105366"/>
            <a:ext cx="543489" cy="14495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429932" y="2737247"/>
            <a:ext cx="2162772" cy="615553"/>
          </a:xfrm>
          <a:prstGeom prst="rect">
            <a:avLst/>
          </a:prstGeom>
          <a:noFill/>
        </p:spPr>
        <p:txBody>
          <a:bodyPr wrap="none" rtlCol="0">
            <a:spAutoFit/>
          </a:bodyPr>
          <a:lstStyle/>
          <a:p>
            <a:r>
              <a:rPr lang="en-US" sz="1700" dirty="0" smtClean="0"/>
              <a:t>CDF Z production</a:t>
            </a:r>
          </a:p>
          <a:p>
            <a:r>
              <a:rPr lang="en-US" sz="1700" dirty="0" smtClean="0"/>
              <a:t>PRD86, 052010 (2012)</a:t>
            </a:r>
            <a:endParaRPr lang="en-US" sz="1700" dirty="0"/>
          </a:p>
        </p:txBody>
      </p:sp>
      <p:sp>
        <p:nvSpPr>
          <p:cNvPr id="24" name="Content Placeholder 2"/>
          <p:cNvSpPr>
            <a:spLocks noGrp="1"/>
          </p:cNvSpPr>
          <p:nvPr>
            <p:ph idx="1"/>
          </p:nvPr>
        </p:nvSpPr>
        <p:spPr>
          <a:xfrm>
            <a:off x="228600" y="990600"/>
            <a:ext cx="4419600" cy="2819400"/>
          </a:xfrm>
        </p:spPr>
        <p:txBody>
          <a:bodyPr>
            <a:normAutofit fontScale="92500" lnSpcReduction="20000"/>
          </a:bodyPr>
          <a:lstStyle/>
          <a:p>
            <a:r>
              <a:rPr lang="en-US" sz="2200" dirty="0" smtClean="0"/>
              <a:t>First improve knowledge of cases with </a:t>
            </a:r>
            <a:r>
              <a:rPr lang="en-US" sz="2200" i="1" dirty="0" smtClean="0"/>
              <a:t>no</a:t>
            </a:r>
            <a:r>
              <a:rPr lang="en-US" sz="2200" dirty="0" smtClean="0"/>
              <a:t> color entanglement—can be polarized or unpolarized processes sensitive to quark intrinsic transverse momentum</a:t>
            </a:r>
          </a:p>
          <a:p>
            <a:r>
              <a:rPr lang="en-US" sz="2200" dirty="0" smtClean="0"/>
              <a:t>Quark-antiquark scattering to electroweak particles—no entanglement expected</a:t>
            </a:r>
          </a:p>
          <a:p>
            <a:r>
              <a:rPr lang="en-US" sz="2200" dirty="0" smtClean="0"/>
              <a:t>See how Gaussian width evolves with four-momentum transfer</a:t>
            </a:r>
          </a:p>
        </p:txBody>
      </p:sp>
      <p:sp>
        <p:nvSpPr>
          <p:cNvPr id="3" name="Footer Placeholder 2"/>
          <p:cNvSpPr>
            <a:spLocks noGrp="1"/>
          </p:cNvSpPr>
          <p:nvPr>
            <p:ph type="ftr" sz="quarter" idx="11"/>
          </p:nvPr>
        </p:nvSpPr>
        <p:spPr/>
        <p:txBody>
          <a:bodyPr/>
          <a:lstStyle/>
          <a:p>
            <a:r>
              <a:rPr lang="en-US" smtClean="0"/>
              <a:t>C. Aidala, UMich, October 14, 2015</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43</a:t>
            </a:fld>
            <a:endParaRPr lang="en-US"/>
          </a:p>
        </p:txBody>
      </p:sp>
    </p:spTree>
    <p:extLst>
      <p:ext uri="{BB962C8B-B14F-4D97-AF65-F5344CB8AC3E}">
        <p14:creationId xmlns:p14="http://schemas.microsoft.com/office/powerpoint/2010/main" val="239667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144083"/>
            <a:ext cx="4117780" cy="2709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1"/>
          </p:nvPr>
        </p:nvSpPr>
        <p:spPr/>
        <p:txBody>
          <a:bodyPr/>
          <a:lstStyle/>
          <a:p>
            <a:r>
              <a:rPr lang="en-US" smtClean="0"/>
              <a:t>C. Aidala, UMich, October 14, 2015</a:t>
            </a:r>
            <a:endParaRPr lang="en-US" dirty="0"/>
          </a:p>
        </p:txBody>
      </p:sp>
      <p:grpSp>
        <p:nvGrpSpPr>
          <p:cNvPr id="44" name="Group 43"/>
          <p:cNvGrpSpPr/>
          <p:nvPr/>
        </p:nvGrpSpPr>
        <p:grpSpPr>
          <a:xfrm>
            <a:off x="258633" y="3810000"/>
            <a:ext cx="3940610" cy="2929627"/>
            <a:chOff x="258633" y="3810000"/>
            <a:chExt cx="3940610" cy="2929627"/>
          </a:xfrm>
        </p:grpSpPr>
        <p:pic>
          <p:nvPicPr>
            <p:cNvPr id="621572" name="Picture 4"/>
            <p:cNvPicPr>
              <a:picLocks noChangeAspect="1" noChangeArrowheads="1"/>
            </p:cNvPicPr>
            <p:nvPr/>
          </p:nvPicPr>
          <p:blipFill>
            <a:blip r:embed="rId4" cstate="print"/>
            <a:srcRect/>
            <a:stretch>
              <a:fillRect/>
            </a:stretch>
          </p:blipFill>
          <p:spPr bwMode="auto">
            <a:xfrm>
              <a:off x="304800" y="3810000"/>
              <a:ext cx="3894443" cy="2929627"/>
            </a:xfrm>
            <a:prstGeom prst="rect">
              <a:avLst/>
            </a:prstGeom>
            <a:noFill/>
            <a:ln w="9525">
              <a:noFill/>
              <a:miter lim="800000"/>
              <a:headEnd/>
              <a:tailEnd/>
            </a:ln>
          </p:spPr>
        </p:pic>
        <p:sp>
          <p:nvSpPr>
            <p:cNvPr id="39" name="TextBox 38"/>
            <p:cNvSpPr txBox="1"/>
            <p:nvPr/>
          </p:nvSpPr>
          <p:spPr>
            <a:xfrm rot="16200000">
              <a:off x="-31671" y="4439344"/>
              <a:ext cx="1042273" cy="461665"/>
            </a:xfrm>
            <a:prstGeom prst="rect">
              <a:avLst/>
            </a:prstGeom>
            <a:noFill/>
          </p:spPr>
          <p:txBody>
            <a:bodyPr wrap="none" rtlCol="0">
              <a:spAutoFit/>
            </a:bodyPr>
            <a:lstStyle/>
            <a:p>
              <a:r>
                <a:rPr lang="en-US" dirty="0" smtClean="0">
                  <a:solidFill>
                    <a:schemeClr val="tx1"/>
                  </a:solidFill>
                </a:rPr>
                <a:t>d</a:t>
              </a:r>
              <a:r>
                <a:rPr lang="en-US" dirty="0" smtClean="0">
                  <a:solidFill>
                    <a:schemeClr val="tx1"/>
                  </a:solidFill>
                  <a:latin typeface="Symbol" pitchFamily="18" charset="2"/>
                </a:rPr>
                <a:t>s</a:t>
              </a:r>
              <a:r>
                <a:rPr lang="en-US" dirty="0" smtClean="0">
                  <a:solidFill>
                    <a:schemeClr val="tx1"/>
                  </a:solidFill>
                </a:rPr>
                <a:t>/</a:t>
              </a:r>
              <a:r>
                <a:rPr lang="en-US" dirty="0" err="1" smtClean="0">
                  <a:solidFill>
                    <a:schemeClr val="tx1"/>
                  </a:solidFill>
                </a:rPr>
                <a:t>dp</a:t>
              </a:r>
              <a:r>
                <a:rPr lang="en-US" baseline="-25000" dirty="0" err="1" smtClean="0">
                  <a:solidFill>
                    <a:schemeClr val="tx1"/>
                  </a:solidFill>
                </a:rPr>
                <a:t>T</a:t>
              </a:r>
              <a:endParaRPr lang="en-US" baseline="-25000" dirty="0">
                <a:solidFill>
                  <a:schemeClr val="tx1"/>
                </a:solidFill>
              </a:endParaRPr>
            </a:p>
          </p:txBody>
        </p:sp>
        <p:sp>
          <p:nvSpPr>
            <p:cNvPr id="38" name="TextBox 37"/>
            <p:cNvSpPr txBox="1"/>
            <p:nvPr/>
          </p:nvSpPr>
          <p:spPr>
            <a:xfrm>
              <a:off x="3047999" y="6376415"/>
              <a:ext cx="1143000" cy="338554"/>
            </a:xfrm>
            <a:prstGeom prst="rect">
              <a:avLst/>
            </a:prstGeom>
            <a:noFill/>
          </p:spPr>
          <p:txBody>
            <a:bodyPr wrap="square" rtlCol="0">
              <a:spAutoFit/>
            </a:bodyPr>
            <a:lstStyle/>
            <a:p>
              <a:r>
                <a:rPr lang="en-US" sz="1600" dirty="0" err="1" smtClean="0">
                  <a:solidFill>
                    <a:schemeClr val="tx1"/>
                  </a:solidFill>
                </a:rPr>
                <a:t>p</a:t>
              </a:r>
              <a:r>
                <a:rPr lang="en-US" sz="1600" baseline="-25000" dirty="0" err="1" smtClean="0">
                  <a:solidFill>
                    <a:schemeClr val="tx1"/>
                  </a:solidFill>
                </a:rPr>
                <a:t>T</a:t>
              </a:r>
              <a:r>
                <a:rPr lang="en-US" sz="1600" dirty="0" smtClean="0">
                  <a:solidFill>
                    <a:schemeClr val="tx1"/>
                  </a:solidFill>
                </a:rPr>
                <a:t> (</a:t>
              </a:r>
              <a:r>
                <a:rPr lang="en-US" sz="1600" dirty="0" err="1" smtClean="0">
                  <a:solidFill>
                    <a:schemeClr val="tx1"/>
                  </a:solidFill>
                </a:rPr>
                <a:t>GeV</a:t>
              </a:r>
              <a:r>
                <a:rPr lang="en-US" sz="1600" dirty="0" smtClean="0">
                  <a:solidFill>
                    <a:schemeClr val="tx1"/>
                  </a:solidFill>
                </a:rPr>
                <a:t>/c)</a:t>
              </a:r>
              <a:endParaRPr lang="en-US" sz="1600" dirty="0">
                <a:solidFill>
                  <a:schemeClr val="tx1"/>
                </a:solidFill>
              </a:endParaRPr>
            </a:p>
          </p:txBody>
        </p:sp>
      </p:grpSp>
      <p:sp>
        <p:nvSpPr>
          <p:cNvPr id="2" name="Title 1"/>
          <p:cNvSpPr>
            <a:spLocks noGrp="1"/>
          </p:cNvSpPr>
          <p:nvPr>
            <p:ph type="title"/>
          </p:nvPr>
        </p:nvSpPr>
        <p:spPr>
          <a:xfrm>
            <a:off x="457200" y="87775"/>
            <a:ext cx="8229600" cy="914400"/>
          </a:xfrm>
        </p:spPr>
        <p:txBody>
          <a:bodyPr>
            <a:noAutofit/>
          </a:bodyPr>
          <a:lstStyle/>
          <a:p>
            <a:r>
              <a:rPr lang="en-US" sz="4200" dirty="0"/>
              <a:t>Searching for color entanglement</a:t>
            </a:r>
          </a:p>
        </p:txBody>
      </p:sp>
      <p:sp>
        <p:nvSpPr>
          <p:cNvPr id="3" name="Content Placeholder 2"/>
          <p:cNvSpPr>
            <a:spLocks noGrp="1"/>
          </p:cNvSpPr>
          <p:nvPr>
            <p:ph idx="1"/>
          </p:nvPr>
        </p:nvSpPr>
        <p:spPr>
          <a:xfrm>
            <a:off x="228600" y="990600"/>
            <a:ext cx="4419600" cy="2819400"/>
          </a:xfrm>
        </p:spPr>
        <p:txBody>
          <a:bodyPr>
            <a:normAutofit fontScale="92500" lnSpcReduction="20000"/>
          </a:bodyPr>
          <a:lstStyle/>
          <a:p>
            <a:r>
              <a:rPr lang="en-US" sz="2200" dirty="0" smtClean="0"/>
              <a:t>First improve knowledge of cases with </a:t>
            </a:r>
            <a:r>
              <a:rPr lang="en-US" sz="2200" i="1" dirty="0" smtClean="0"/>
              <a:t>no</a:t>
            </a:r>
            <a:r>
              <a:rPr lang="en-US" sz="2200" dirty="0" smtClean="0"/>
              <a:t> color entanglement—can be polarized or unpolarized processes sensitive to quark intrinsic transverse momentum</a:t>
            </a:r>
          </a:p>
          <a:p>
            <a:r>
              <a:rPr lang="en-US" sz="2200" dirty="0" smtClean="0"/>
              <a:t>Quark-antiquark scattering to electroweak particles—no entanglement expected</a:t>
            </a:r>
          </a:p>
          <a:p>
            <a:r>
              <a:rPr lang="en-US" sz="2200" dirty="0" smtClean="0"/>
              <a:t>See how Gaussian width evolves with four-momentum transfer</a:t>
            </a:r>
          </a:p>
        </p:txBody>
      </p:sp>
      <p:sp>
        <p:nvSpPr>
          <p:cNvPr id="6" name="Slide Number Placeholder 5"/>
          <p:cNvSpPr>
            <a:spLocks noGrp="1"/>
          </p:cNvSpPr>
          <p:nvPr>
            <p:ph type="sldNum" sz="quarter" idx="12"/>
          </p:nvPr>
        </p:nvSpPr>
        <p:spPr/>
        <p:txBody>
          <a:bodyPr/>
          <a:lstStyle/>
          <a:p>
            <a:fld id="{9CCA4942-7CEE-491C-9F3A-ADE7BC2C4973}" type="slidenum">
              <a:rPr lang="en-US" smtClean="0"/>
              <a:pPr/>
              <a:t>44</a:t>
            </a:fld>
            <a:endParaRPr lang="en-US"/>
          </a:p>
        </p:txBody>
      </p:sp>
      <p:sp>
        <p:nvSpPr>
          <p:cNvPr id="16" name="Oval 15"/>
          <p:cNvSpPr/>
          <p:nvPr/>
        </p:nvSpPr>
        <p:spPr>
          <a:xfrm rot="592611">
            <a:off x="6880015" y="1105366"/>
            <a:ext cx="543489" cy="14495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852415" y="4495800"/>
            <a:ext cx="1338584" cy="615553"/>
          </a:xfrm>
          <a:prstGeom prst="rect">
            <a:avLst/>
          </a:prstGeom>
          <a:noFill/>
        </p:spPr>
        <p:txBody>
          <a:bodyPr wrap="square" rtlCol="0">
            <a:spAutoFit/>
          </a:bodyPr>
          <a:lstStyle/>
          <a:p>
            <a:r>
              <a:rPr lang="en-US" sz="1700" dirty="0" smtClean="0">
                <a:solidFill>
                  <a:schemeClr val="tx1"/>
                </a:solidFill>
              </a:rPr>
              <a:t>Aidala, </a:t>
            </a:r>
          </a:p>
          <a:p>
            <a:r>
              <a:rPr lang="en-US" sz="1700" dirty="0" smtClean="0">
                <a:solidFill>
                  <a:schemeClr val="tx1"/>
                </a:solidFill>
              </a:rPr>
              <a:t>Rogers</a:t>
            </a:r>
            <a:endParaRPr lang="en-US" sz="1700" dirty="0">
              <a:solidFill>
                <a:schemeClr val="tx1"/>
              </a:solidFill>
            </a:endParaRPr>
          </a:p>
        </p:txBody>
      </p:sp>
      <p:grpSp>
        <p:nvGrpSpPr>
          <p:cNvPr id="45" name="Group 44"/>
          <p:cNvGrpSpPr/>
          <p:nvPr/>
        </p:nvGrpSpPr>
        <p:grpSpPr>
          <a:xfrm>
            <a:off x="4987810" y="3810000"/>
            <a:ext cx="3868809" cy="2929627"/>
            <a:chOff x="4987810" y="3810000"/>
            <a:chExt cx="3868809" cy="2929627"/>
          </a:xfrm>
        </p:grpSpPr>
        <p:pic>
          <p:nvPicPr>
            <p:cNvPr id="621573" name="Picture 5"/>
            <p:cNvPicPr>
              <a:picLocks noChangeAspect="1" noChangeArrowheads="1"/>
            </p:cNvPicPr>
            <p:nvPr/>
          </p:nvPicPr>
          <p:blipFill>
            <a:blip r:embed="rId5" cstate="print"/>
            <a:srcRect/>
            <a:stretch>
              <a:fillRect/>
            </a:stretch>
          </p:blipFill>
          <p:spPr bwMode="auto">
            <a:xfrm>
              <a:off x="5027502" y="3810000"/>
              <a:ext cx="3829117" cy="2929627"/>
            </a:xfrm>
            <a:prstGeom prst="rect">
              <a:avLst/>
            </a:prstGeom>
            <a:noFill/>
            <a:ln w="9525">
              <a:noFill/>
              <a:miter lim="800000"/>
              <a:headEnd/>
              <a:tailEnd/>
            </a:ln>
          </p:spPr>
        </p:pic>
        <p:sp>
          <p:nvSpPr>
            <p:cNvPr id="35" name="TextBox 34"/>
            <p:cNvSpPr txBox="1"/>
            <p:nvPr/>
          </p:nvSpPr>
          <p:spPr>
            <a:xfrm rot="16200000">
              <a:off x="4671866" y="4558759"/>
              <a:ext cx="1031998" cy="400110"/>
            </a:xfrm>
            <a:prstGeom prst="rect">
              <a:avLst/>
            </a:prstGeom>
            <a:noFill/>
          </p:spPr>
          <p:txBody>
            <a:bodyPr wrap="square" rtlCol="0">
              <a:spAutoFit/>
            </a:bodyPr>
            <a:lstStyle/>
            <a:p>
              <a:r>
                <a:rPr lang="en-US" sz="2000" dirty="0" smtClean="0">
                  <a:solidFill>
                    <a:schemeClr val="tx1"/>
                  </a:solidFill>
                </a:rPr>
                <a:t>d</a:t>
              </a:r>
              <a:r>
                <a:rPr lang="en-US" sz="2000" dirty="0" smtClean="0">
                  <a:solidFill>
                    <a:schemeClr val="tx1"/>
                  </a:solidFill>
                  <a:latin typeface="Symbol" pitchFamily="18" charset="2"/>
                </a:rPr>
                <a:t>s</a:t>
              </a:r>
              <a:r>
                <a:rPr lang="en-US" sz="2000" dirty="0" smtClean="0">
                  <a:solidFill>
                    <a:schemeClr val="tx1"/>
                  </a:solidFill>
                </a:rPr>
                <a:t>/</a:t>
              </a:r>
              <a:r>
                <a:rPr lang="en-US" sz="2000" dirty="0" err="1" smtClean="0">
                  <a:solidFill>
                    <a:schemeClr val="tx1"/>
                  </a:solidFill>
                </a:rPr>
                <a:t>dp</a:t>
              </a:r>
              <a:r>
                <a:rPr lang="en-US" sz="2000" baseline="-25000" dirty="0" err="1" smtClean="0">
                  <a:solidFill>
                    <a:schemeClr val="tx1"/>
                  </a:solidFill>
                </a:rPr>
                <a:t>T</a:t>
              </a:r>
              <a:endParaRPr lang="en-US" sz="2000" baseline="-25000" dirty="0">
                <a:solidFill>
                  <a:schemeClr val="tx1"/>
                </a:solidFill>
              </a:endParaRPr>
            </a:p>
          </p:txBody>
        </p:sp>
        <p:sp>
          <p:nvSpPr>
            <p:cNvPr id="34" name="TextBox 33"/>
            <p:cNvSpPr txBox="1"/>
            <p:nvPr/>
          </p:nvSpPr>
          <p:spPr>
            <a:xfrm>
              <a:off x="7696200" y="6376415"/>
              <a:ext cx="1143000" cy="338554"/>
            </a:xfrm>
            <a:prstGeom prst="rect">
              <a:avLst/>
            </a:prstGeom>
            <a:noFill/>
          </p:spPr>
          <p:txBody>
            <a:bodyPr wrap="square" rtlCol="0">
              <a:spAutoFit/>
            </a:bodyPr>
            <a:lstStyle/>
            <a:p>
              <a:r>
                <a:rPr lang="en-US" sz="1600" dirty="0" err="1" smtClean="0">
                  <a:solidFill>
                    <a:schemeClr val="tx1"/>
                  </a:solidFill>
                </a:rPr>
                <a:t>p</a:t>
              </a:r>
              <a:r>
                <a:rPr lang="en-US" sz="1600" baseline="-25000" dirty="0" err="1" smtClean="0">
                  <a:solidFill>
                    <a:schemeClr val="tx1"/>
                  </a:solidFill>
                </a:rPr>
                <a:t>T</a:t>
              </a:r>
              <a:r>
                <a:rPr lang="en-US" sz="1600" dirty="0" smtClean="0">
                  <a:solidFill>
                    <a:schemeClr val="tx1"/>
                  </a:solidFill>
                </a:rPr>
                <a:t> (</a:t>
              </a:r>
              <a:r>
                <a:rPr lang="en-US" sz="1600" dirty="0" err="1" smtClean="0">
                  <a:solidFill>
                    <a:schemeClr val="tx1"/>
                  </a:solidFill>
                </a:rPr>
                <a:t>GeV</a:t>
              </a:r>
              <a:r>
                <a:rPr lang="en-US" sz="1600" dirty="0" smtClean="0">
                  <a:solidFill>
                    <a:schemeClr val="tx1"/>
                  </a:solidFill>
                </a:rPr>
                <a:t>/c)</a:t>
              </a:r>
              <a:endParaRPr lang="en-US" sz="1600" dirty="0">
                <a:solidFill>
                  <a:schemeClr val="tx1"/>
                </a:solidFill>
              </a:endParaRPr>
            </a:p>
          </p:txBody>
        </p:sp>
      </p:grpSp>
      <p:cxnSp>
        <p:nvCxnSpPr>
          <p:cNvPr id="41" name="Straight Arrow Connector 40"/>
          <p:cNvCxnSpPr/>
          <p:nvPr/>
        </p:nvCxnSpPr>
        <p:spPr>
          <a:xfrm flipH="1">
            <a:off x="6553200" y="2590800"/>
            <a:ext cx="388860" cy="24384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38739" y="5710535"/>
            <a:ext cx="2089226" cy="461665"/>
          </a:xfrm>
          <a:prstGeom prst="rect">
            <a:avLst/>
          </a:prstGeom>
          <a:noFill/>
        </p:spPr>
        <p:txBody>
          <a:bodyPr wrap="none" rtlCol="0">
            <a:spAutoFit/>
          </a:bodyPr>
          <a:lstStyle/>
          <a:p>
            <a:r>
              <a:rPr lang="en-US" dirty="0" smtClean="0">
                <a:solidFill>
                  <a:schemeClr val="tx1"/>
                </a:solidFill>
              </a:rPr>
              <a:t>√s = 0.039 </a:t>
            </a:r>
            <a:r>
              <a:rPr lang="en-US" dirty="0" err="1" smtClean="0">
                <a:solidFill>
                  <a:schemeClr val="tx1"/>
                </a:solidFill>
              </a:rPr>
              <a:t>TeV</a:t>
            </a:r>
            <a:endParaRPr lang="en-US" dirty="0">
              <a:solidFill>
                <a:schemeClr val="tx1"/>
              </a:solidFill>
            </a:endParaRPr>
          </a:p>
        </p:txBody>
      </p:sp>
      <p:sp>
        <p:nvSpPr>
          <p:cNvPr id="22" name="TextBox 21"/>
          <p:cNvSpPr txBox="1"/>
          <p:nvPr/>
        </p:nvSpPr>
        <p:spPr>
          <a:xfrm>
            <a:off x="5982070" y="5562600"/>
            <a:ext cx="1935338" cy="461665"/>
          </a:xfrm>
          <a:prstGeom prst="rect">
            <a:avLst/>
          </a:prstGeom>
          <a:noFill/>
        </p:spPr>
        <p:txBody>
          <a:bodyPr wrap="none" rtlCol="0">
            <a:spAutoFit/>
          </a:bodyPr>
          <a:lstStyle/>
          <a:p>
            <a:r>
              <a:rPr lang="en-US" dirty="0" smtClean="0">
                <a:solidFill>
                  <a:schemeClr val="tx1"/>
                </a:solidFill>
              </a:rPr>
              <a:t>√s = 1.96 </a:t>
            </a:r>
            <a:r>
              <a:rPr lang="en-US" dirty="0" err="1" smtClean="0">
                <a:solidFill>
                  <a:schemeClr val="tx1"/>
                </a:solidFill>
              </a:rPr>
              <a:t>TeV</a:t>
            </a:r>
            <a:endParaRPr lang="en-US" dirty="0">
              <a:solidFill>
                <a:schemeClr val="tx1"/>
              </a:solidFill>
            </a:endParaRPr>
          </a:p>
        </p:txBody>
      </p:sp>
      <p:sp>
        <p:nvSpPr>
          <p:cNvPr id="5" name="Rectangle 4"/>
          <p:cNvSpPr/>
          <p:nvPr/>
        </p:nvSpPr>
        <p:spPr>
          <a:xfrm>
            <a:off x="970302" y="5405735"/>
            <a:ext cx="2230098" cy="461665"/>
          </a:xfrm>
          <a:prstGeom prst="rect">
            <a:avLst/>
          </a:prstGeom>
        </p:spPr>
        <p:txBody>
          <a:bodyPr wrap="none">
            <a:spAutoFit/>
          </a:bodyPr>
          <a:lstStyle/>
          <a:p>
            <a:r>
              <a:rPr lang="en-US" dirty="0" err="1" smtClean="0">
                <a:solidFill>
                  <a:schemeClr val="tx1"/>
                </a:solidFill>
              </a:rPr>
              <a:t>p+p</a:t>
            </a:r>
            <a:r>
              <a:rPr lang="en-US" dirty="0" smtClean="0">
                <a:solidFill>
                  <a:schemeClr val="tx1"/>
                </a:solidFill>
              </a:rPr>
              <a:t> </a:t>
            </a:r>
            <a:r>
              <a:rPr lang="en-US" dirty="0" smtClean="0">
                <a:solidFill>
                  <a:schemeClr val="tx1"/>
                </a:solidFill>
                <a:sym typeface="Wingdings" panose="05000000000000000000" pitchFamily="2" charset="2"/>
              </a:rPr>
              <a:t> </a:t>
            </a:r>
            <a:r>
              <a:rPr lang="en-US" dirty="0" smtClean="0">
                <a:solidFill>
                  <a:schemeClr val="tx1"/>
                </a:solidFill>
                <a:latin typeface="Symbol" panose="05050102010706020507" pitchFamily="18" charset="2"/>
                <a:sym typeface="Wingdings" panose="05000000000000000000" pitchFamily="2" charset="2"/>
              </a:rPr>
              <a:t>m</a:t>
            </a:r>
            <a:r>
              <a:rPr lang="en-US" baseline="30000" dirty="0" smtClean="0">
                <a:solidFill>
                  <a:schemeClr val="tx1"/>
                </a:solidFill>
                <a:sym typeface="Wingdings" panose="05000000000000000000" pitchFamily="2" charset="2"/>
              </a:rPr>
              <a:t>+</a:t>
            </a:r>
            <a:r>
              <a:rPr lang="en-US" dirty="0" smtClean="0">
                <a:solidFill>
                  <a:schemeClr val="tx1"/>
                </a:solidFill>
                <a:sym typeface="Wingdings" panose="05000000000000000000" pitchFamily="2" charset="2"/>
              </a:rPr>
              <a:t>+</a:t>
            </a:r>
            <a:r>
              <a:rPr lang="en-US" dirty="0" smtClean="0">
                <a:solidFill>
                  <a:schemeClr val="tx1"/>
                </a:solidFill>
                <a:latin typeface="Symbol" panose="05050102010706020507" pitchFamily="18" charset="2"/>
                <a:sym typeface="Wingdings" panose="05000000000000000000" pitchFamily="2" charset="2"/>
              </a:rPr>
              <a:t>m</a:t>
            </a:r>
            <a:r>
              <a:rPr lang="en-US" baseline="30000" dirty="0" smtClean="0">
                <a:solidFill>
                  <a:schemeClr val="tx1"/>
                </a:solidFill>
                <a:sym typeface="Wingdings" panose="05000000000000000000" pitchFamily="2" charset="2"/>
              </a:rPr>
              <a:t>-</a:t>
            </a:r>
            <a:r>
              <a:rPr lang="en-US" dirty="0" smtClean="0">
                <a:solidFill>
                  <a:schemeClr val="tx1"/>
                </a:solidFill>
                <a:sym typeface="Wingdings" panose="05000000000000000000" pitchFamily="2" charset="2"/>
              </a:rPr>
              <a:t>+X</a:t>
            </a:r>
            <a:endParaRPr lang="en-US" dirty="0">
              <a:solidFill>
                <a:schemeClr val="tx1"/>
              </a:solidFill>
            </a:endParaRPr>
          </a:p>
        </p:txBody>
      </p:sp>
      <p:sp>
        <p:nvSpPr>
          <p:cNvPr id="8" name="TextBox 7"/>
          <p:cNvSpPr txBox="1"/>
          <p:nvPr/>
        </p:nvSpPr>
        <p:spPr>
          <a:xfrm>
            <a:off x="5429932" y="2737247"/>
            <a:ext cx="2162772" cy="615553"/>
          </a:xfrm>
          <a:prstGeom prst="rect">
            <a:avLst/>
          </a:prstGeom>
          <a:noFill/>
        </p:spPr>
        <p:txBody>
          <a:bodyPr wrap="none" rtlCol="0">
            <a:spAutoFit/>
          </a:bodyPr>
          <a:lstStyle/>
          <a:p>
            <a:r>
              <a:rPr lang="en-US" sz="1700" dirty="0" smtClean="0"/>
              <a:t>CDF Z production</a:t>
            </a:r>
          </a:p>
          <a:p>
            <a:r>
              <a:rPr lang="en-US" sz="1700" dirty="0" smtClean="0"/>
              <a:t>PRD86, 052010 (2012)</a:t>
            </a:r>
            <a:endParaRPr lang="en-US" sz="1700" dirty="0"/>
          </a:p>
        </p:txBody>
      </p:sp>
      <p:sp>
        <p:nvSpPr>
          <p:cNvPr id="23" name="Rectangle 22"/>
          <p:cNvSpPr/>
          <p:nvPr/>
        </p:nvSpPr>
        <p:spPr>
          <a:xfrm>
            <a:off x="2123452" y="4038600"/>
            <a:ext cx="1534148" cy="346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315200" y="4038600"/>
            <a:ext cx="1028044" cy="346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572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1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782669"/>
            <a:ext cx="8695904" cy="2932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1"/>
          </p:nvPr>
        </p:nvSpPr>
        <p:spPr/>
        <p:txBody>
          <a:bodyPr/>
          <a:lstStyle/>
          <a:p>
            <a:r>
              <a:rPr lang="en-US" smtClean="0"/>
              <a:t>C. Aidala, UMich, October 14, 2015</a:t>
            </a:r>
            <a:endParaRPr lang="en-US" dirty="0"/>
          </a:p>
        </p:txBody>
      </p:sp>
      <p:sp>
        <p:nvSpPr>
          <p:cNvPr id="2" name="Title 1"/>
          <p:cNvSpPr>
            <a:spLocks noGrp="1"/>
          </p:cNvSpPr>
          <p:nvPr>
            <p:ph type="title"/>
          </p:nvPr>
        </p:nvSpPr>
        <p:spPr>
          <a:xfrm>
            <a:off x="457200" y="87775"/>
            <a:ext cx="8229600" cy="914400"/>
          </a:xfrm>
        </p:spPr>
        <p:txBody>
          <a:bodyPr>
            <a:noAutofit/>
          </a:bodyPr>
          <a:lstStyle/>
          <a:p>
            <a:r>
              <a:rPr lang="en-US" sz="4200" dirty="0"/>
              <a:t>Searching for color entanglement</a:t>
            </a:r>
          </a:p>
        </p:txBody>
      </p:sp>
      <p:sp>
        <p:nvSpPr>
          <p:cNvPr id="3" name="Content Placeholder 2"/>
          <p:cNvSpPr>
            <a:spLocks noGrp="1"/>
          </p:cNvSpPr>
          <p:nvPr>
            <p:ph idx="1"/>
          </p:nvPr>
        </p:nvSpPr>
        <p:spPr>
          <a:xfrm>
            <a:off x="228600" y="1143000"/>
            <a:ext cx="8285214" cy="1524000"/>
          </a:xfrm>
        </p:spPr>
        <p:txBody>
          <a:bodyPr>
            <a:normAutofit fontScale="92500" lnSpcReduction="20000"/>
          </a:bodyPr>
          <a:lstStyle/>
          <a:p>
            <a:r>
              <a:rPr lang="en-US" sz="2200" dirty="0" smtClean="0"/>
              <a:t>Hadron produced by deep-inelastic muon-nucleus scattering—no entanglement expected</a:t>
            </a:r>
          </a:p>
          <a:p>
            <a:r>
              <a:rPr lang="en-US" sz="2200" dirty="0" smtClean="0"/>
              <a:t>Gaussian distribution at low transverse momentum of produced particle</a:t>
            </a:r>
          </a:p>
          <a:p>
            <a:r>
              <a:rPr lang="en-US" sz="2200" dirty="0" smtClean="0"/>
              <a:t> Again want to see how Gaussian width evolves with 4-momentum transfer of reaction—should be same rate across all non-entangled processes</a:t>
            </a:r>
          </a:p>
        </p:txBody>
      </p:sp>
      <p:sp>
        <p:nvSpPr>
          <p:cNvPr id="6" name="Slide Number Placeholder 5"/>
          <p:cNvSpPr>
            <a:spLocks noGrp="1"/>
          </p:cNvSpPr>
          <p:nvPr>
            <p:ph type="sldNum" sz="quarter" idx="12"/>
          </p:nvPr>
        </p:nvSpPr>
        <p:spPr/>
        <p:txBody>
          <a:bodyPr/>
          <a:lstStyle/>
          <a:p>
            <a:fld id="{9CCA4942-7CEE-491C-9F3A-ADE7BC2C4973}" type="slidenum">
              <a:rPr lang="en-US" smtClean="0"/>
              <a:pPr/>
              <a:t>45</a:t>
            </a:fld>
            <a:endParaRPr lang="en-US"/>
          </a:p>
        </p:txBody>
      </p:sp>
      <p:sp>
        <p:nvSpPr>
          <p:cNvPr id="9" name="TextBox 8"/>
          <p:cNvSpPr txBox="1"/>
          <p:nvPr/>
        </p:nvSpPr>
        <p:spPr>
          <a:xfrm>
            <a:off x="847304" y="4306669"/>
            <a:ext cx="1388522" cy="369332"/>
          </a:xfrm>
          <a:prstGeom prst="rect">
            <a:avLst/>
          </a:prstGeom>
          <a:noFill/>
        </p:spPr>
        <p:txBody>
          <a:bodyPr wrap="none" rtlCol="0">
            <a:spAutoFit/>
          </a:bodyPr>
          <a:lstStyle/>
          <a:p>
            <a:r>
              <a:rPr lang="en-US" dirty="0" smtClean="0">
                <a:latin typeface="Symbol" panose="05050102010706020507" pitchFamily="18" charset="2"/>
              </a:rPr>
              <a:t>m</a:t>
            </a:r>
            <a:r>
              <a:rPr lang="en-US" dirty="0" smtClean="0"/>
              <a:t>+</a:t>
            </a:r>
            <a:r>
              <a:rPr lang="en-US" baseline="30000" dirty="0" smtClean="0"/>
              <a:t>6</a:t>
            </a:r>
            <a:r>
              <a:rPr lang="en-US" dirty="0" smtClean="0"/>
              <a:t>LiD</a:t>
            </a:r>
            <a:r>
              <a:rPr lang="en-US" dirty="0" smtClean="0">
                <a:sym typeface="Wingdings" panose="05000000000000000000" pitchFamily="2" charset="2"/>
              </a:rPr>
              <a:t>h+X</a:t>
            </a:r>
            <a:endParaRPr lang="en-US" dirty="0"/>
          </a:p>
        </p:txBody>
      </p:sp>
      <p:sp>
        <p:nvSpPr>
          <p:cNvPr id="10" name="TextBox 9"/>
          <p:cNvSpPr txBox="1"/>
          <p:nvPr/>
        </p:nvSpPr>
        <p:spPr>
          <a:xfrm>
            <a:off x="2154301" y="3087469"/>
            <a:ext cx="1712264" cy="369332"/>
          </a:xfrm>
          <a:prstGeom prst="rect">
            <a:avLst/>
          </a:prstGeom>
          <a:solidFill>
            <a:schemeClr val="bg1"/>
          </a:solidFill>
        </p:spPr>
        <p:txBody>
          <a:bodyPr wrap="none" rtlCol="0">
            <a:spAutoFit/>
          </a:bodyPr>
          <a:lstStyle/>
          <a:p>
            <a:r>
              <a:rPr lang="en-US" dirty="0" smtClean="0"/>
              <a:t>&lt;Q&gt;=1.05 GeV/c</a:t>
            </a:r>
            <a:endParaRPr lang="en-US" baseline="30000" dirty="0"/>
          </a:p>
        </p:txBody>
      </p:sp>
      <p:sp>
        <p:nvSpPr>
          <p:cNvPr id="29" name="TextBox 28"/>
          <p:cNvSpPr txBox="1"/>
          <p:nvPr/>
        </p:nvSpPr>
        <p:spPr>
          <a:xfrm>
            <a:off x="6553200" y="3102217"/>
            <a:ext cx="1659365" cy="369332"/>
          </a:xfrm>
          <a:prstGeom prst="rect">
            <a:avLst/>
          </a:prstGeom>
          <a:solidFill>
            <a:schemeClr val="bg1"/>
          </a:solidFill>
        </p:spPr>
        <p:txBody>
          <a:bodyPr wrap="none" rtlCol="0">
            <a:spAutoFit/>
          </a:bodyPr>
          <a:lstStyle/>
          <a:p>
            <a:r>
              <a:rPr lang="en-US" dirty="0" smtClean="0"/>
              <a:t>&lt;Q&gt;=2.11GeV/c</a:t>
            </a:r>
            <a:endParaRPr lang="en-US" baseline="30000" dirty="0"/>
          </a:p>
        </p:txBody>
      </p:sp>
      <p:sp>
        <p:nvSpPr>
          <p:cNvPr id="11" name="TextBox 10"/>
          <p:cNvSpPr txBox="1"/>
          <p:nvPr/>
        </p:nvSpPr>
        <p:spPr>
          <a:xfrm>
            <a:off x="1541565" y="5754469"/>
            <a:ext cx="5250155" cy="646331"/>
          </a:xfrm>
          <a:prstGeom prst="rect">
            <a:avLst/>
          </a:prstGeom>
          <a:noFill/>
        </p:spPr>
        <p:txBody>
          <a:bodyPr wrap="none" rtlCol="0">
            <a:spAutoFit/>
          </a:bodyPr>
          <a:lstStyle/>
          <a:p>
            <a:r>
              <a:rPr lang="en-US" dirty="0" smtClean="0">
                <a:solidFill>
                  <a:srgbClr val="FFFFCC"/>
                </a:solidFill>
              </a:rPr>
              <a:t>Aidala, Field, Gamberg, Rogers, PRD89, 094002 (2014)</a:t>
            </a:r>
          </a:p>
          <a:p>
            <a:r>
              <a:rPr lang="en-US" dirty="0" smtClean="0">
                <a:solidFill>
                  <a:srgbClr val="FFFFCC"/>
                </a:solidFill>
              </a:rPr>
              <a:t>Data from COMPASS, EPJC73, 2531 (2013)</a:t>
            </a:r>
            <a:endParaRPr lang="en-US" dirty="0">
              <a:solidFill>
                <a:srgbClr val="FFFFCC"/>
              </a:solidFill>
            </a:endParaRPr>
          </a:p>
        </p:txBody>
      </p:sp>
      <p:sp>
        <p:nvSpPr>
          <p:cNvPr id="12" name="Rectangle 11"/>
          <p:cNvSpPr/>
          <p:nvPr/>
        </p:nvSpPr>
        <p:spPr>
          <a:xfrm>
            <a:off x="2201005" y="3082239"/>
            <a:ext cx="1655699" cy="37456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573901" y="3077496"/>
            <a:ext cx="1655699" cy="37456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3024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cstate="print"/>
          <a:srcRect/>
          <a:stretch>
            <a:fillRect/>
          </a:stretch>
        </p:blipFill>
        <p:spPr bwMode="auto">
          <a:xfrm>
            <a:off x="4191001" y="1428750"/>
            <a:ext cx="4688982" cy="3197873"/>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r>
              <a:rPr lang="en-US" smtClean="0"/>
              <a:t>C. Aidala, Trento Hadronization Workshop, 10/26/15</a:t>
            </a:r>
            <a:endParaRPr lang="en-US"/>
          </a:p>
        </p:txBody>
      </p:sp>
      <p:pic>
        <p:nvPicPr>
          <p:cNvPr id="92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34152"/>
            <a:ext cx="3844098"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788633" y="1124635"/>
            <a:ext cx="2332690" cy="369332"/>
          </a:xfrm>
          <a:prstGeom prst="rect">
            <a:avLst/>
          </a:prstGeom>
          <a:noFill/>
        </p:spPr>
        <p:txBody>
          <a:bodyPr wrap="none" rtlCol="0">
            <a:spAutoFit/>
          </a:bodyPr>
          <a:lstStyle/>
          <a:p>
            <a:r>
              <a:rPr lang="en-US" dirty="0" smtClean="0">
                <a:solidFill>
                  <a:srgbClr val="FFFFCC"/>
                </a:solidFill>
              </a:rPr>
              <a:t>PRD 67, 073016 (2003)</a:t>
            </a:r>
            <a:endParaRPr lang="en-US" dirty="0">
              <a:solidFill>
                <a:srgbClr val="FFFFCC"/>
              </a:solidFill>
            </a:endParaRPr>
          </a:p>
        </p:txBody>
      </p:sp>
      <p:sp>
        <p:nvSpPr>
          <p:cNvPr id="20" name="Slide Number Placeholder 19"/>
          <p:cNvSpPr>
            <a:spLocks noGrp="1"/>
          </p:cNvSpPr>
          <p:nvPr>
            <p:ph type="sldNum" sz="quarter" idx="12"/>
          </p:nvPr>
        </p:nvSpPr>
        <p:spPr/>
        <p:txBody>
          <a:bodyPr/>
          <a:lstStyle/>
          <a:p>
            <a:r>
              <a:rPr lang="en-US" dirty="0" smtClean="0"/>
              <a:t>24</a:t>
            </a:r>
            <a:endParaRPr lang="en-US" dirty="0"/>
          </a:p>
        </p:txBody>
      </p:sp>
      <p:sp>
        <p:nvSpPr>
          <p:cNvPr id="18" name="Title 1"/>
          <p:cNvSpPr>
            <a:spLocks noGrp="1"/>
          </p:cNvSpPr>
          <p:nvPr>
            <p:ph type="title"/>
          </p:nvPr>
        </p:nvSpPr>
        <p:spPr>
          <a:xfrm>
            <a:off x="457200" y="87775"/>
            <a:ext cx="8229600" cy="914400"/>
          </a:xfrm>
        </p:spPr>
        <p:txBody>
          <a:bodyPr>
            <a:noAutofit/>
          </a:bodyPr>
          <a:lstStyle/>
          <a:p>
            <a:r>
              <a:rPr lang="en-US" sz="3600" dirty="0"/>
              <a:t>Testing TMD-factorization breaking</a:t>
            </a:r>
            <a:r>
              <a:rPr lang="en-US" sz="3600" dirty="0" smtClean="0"/>
              <a:t>/ </a:t>
            </a:r>
            <a:br>
              <a:rPr lang="en-US" sz="3600" dirty="0" smtClean="0"/>
            </a:br>
            <a:r>
              <a:rPr lang="en-US" sz="3600" dirty="0" smtClean="0"/>
              <a:t>color </a:t>
            </a:r>
            <a:r>
              <a:rPr lang="en-US" sz="3600" dirty="0"/>
              <a:t>entanglement: </a:t>
            </a:r>
            <a:r>
              <a:rPr lang="en-US" sz="3600" dirty="0" err="1"/>
              <a:t>p+p</a:t>
            </a:r>
            <a:r>
              <a:rPr lang="en-US" sz="3600" dirty="0"/>
              <a:t> </a:t>
            </a:r>
            <a:r>
              <a:rPr lang="en-US" sz="3600" dirty="0">
                <a:sym typeface="Wingdings" panose="05000000000000000000" pitchFamily="2" charset="2"/>
              </a:rPr>
              <a:t> hadrons</a:t>
            </a:r>
            <a:endParaRPr lang="en-US" sz="3500" dirty="0"/>
          </a:p>
        </p:txBody>
      </p:sp>
      <p:sp>
        <p:nvSpPr>
          <p:cNvPr id="2" name="TextBox 1"/>
          <p:cNvSpPr txBox="1"/>
          <p:nvPr/>
        </p:nvSpPr>
        <p:spPr>
          <a:xfrm>
            <a:off x="192960" y="4724400"/>
            <a:ext cx="4163732" cy="677108"/>
          </a:xfrm>
          <a:prstGeom prst="rect">
            <a:avLst/>
          </a:prstGeom>
          <a:noFill/>
        </p:spPr>
        <p:txBody>
          <a:bodyPr wrap="square" rtlCol="0">
            <a:spAutoFit/>
          </a:bodyPr>
          <a:lstStyle/>
          <a:p>
            <a:r>
              <a:rPr lang="en-US" sz="1900" dirty="0" err="1" smtClean="0">
                <a:solidFill>
                  <a:srgbClr val="FFFFCC"/>
                </a:solidFill>
              </a:rPr>
              <a:t>Drell</a:t>
            </a:r>
            <a:r>
              <a:rPr lang="en-US" sz="1900" dirty="0" smtClean="0">
                <a:solidFill>
                  <a:srgbClr val="FFFFCC"/>
                </a:solidFill>
              </a:rPr>
              <a:t>-Yan </a:t>
            </a:r>
            <a:r>
              <a:rPr lang="en-US" sz="1900" dirty="0" err="1" smtClean="0">
                <a:solidFill>
                  <a:srgbClr val="FFFFCC"/>
                </a:solidFill>
              </a:rPr>
              <a:t>p</a:t>
            </a:r>
            <a:r>
              <a:rPr lang="en-US" sz="1900" baseline="-25000" dirty="0" err="1" smtClean="0">
                <a:solidFill>
                  <a:srgbClr val="FFFFCC"/>
                </a:solidFill>
              </a:rPr>
              <a:t>T</a:t>
            </a:r>
            <a:r>
              <a:rPr lang="en-US" sz="1900" dirty="0" smtClean="0">
                <a:solidFill>
                  <a:srgbClr val="FFFFCC"/>
                </a:solidFill>
              </a:rPr>
              <a:t> for different </a:t>
            </a:r>
            <a:r>
              <a:rPr lang="en-US" sz="1900" dirty="0" smtClean="0">
                <a:solidFill>
                  <a:srgbClr val="FFFFCC"/>
                </a:solidFill>
              </a:rPr>
              <a:t>4-momentum transfers</a:t>
            </a:r>
            <a:r>
              <a:rPr lang="en-US" sz="1900" dirty="0" smtClean="0">
                <a:solidFill>
                  <a:srgbClr val="FFFFCC"/>
                </a:solidFill>
              </a:rPr>
              <a:t>:</a:t>
            </a:r>
            <a:r>
              <a:rPr lang="en-US" sz="1900" dirty="0">
                <a:solidFill>
                  <a:srgbClr val="FFFFCC"/>
                </a:solidFill>
              </a:rPr>
              <a:t> </a:t>
            </a:r>
            <a:r>
              <a:rPr lang="en-US" sz="1900" dirty="0" smtClean="0">
                <a:solidFill>
                  <a:srgbClr val="FFFFCC"/>
                </a:solidFill>
              </a:rPr>
              <a:t>no </a:t>
            </a:r>
            <a:r>
              <a:rPr lang="en-US" sz="1900" dirty="0" smtClean="0">
                <a:solidFill>
                  <a:srgbClr val="FFFFCC"/>
                </a:solidFill>
              </a:rPr>
              <a:t>entanglement expected</a:t>
            </a:r>
            <a:endParaRPr lang="en-US" sz="1900" dirty="0">
              <a:solidFill>
                <a:srgbClr val="FFFFCC"/>
              </a:solidFill>
            </a:endParaRPr>
          </a:p>
        </p:txBody>
      </p:sp>
      <p:sp>
        <p:nvSpPr>
          <p:cNvPr id="11" name="TextBox 10"/>
          <p:cNvSpPr txBox="1"/>
          <p:nvPr/>
        </p:nvSpPr>
        <p:spPr>
          <a:xfrm>
            <a:off x="908712" y="1918170"/>
            <a:ext cx="2895600" cy="646331"/>
          </a:xfrm>
          <a:prstGeom prst="rect">
            <a:avLst/>
          </a:prstGeom>
          <a:solidFill>
            <a:schemeClr val="bg1"/>
          </a:solidFill>
        </p:spPr>
        <p:txBody>
          <a:bodyPr wrap="square" rtlCol="0">
            <a:spAutoFit/>
          </a:bodyPr>
          <a:lstStyle/>
          <a:p>
            <a:r>
              <a:rPr lang="en-US" dirty="0" smtClean="0"/>
              <a:t>Quark-antiquark annihilation to lepton pairs </a:t>
            </a:r>
            <a:endParaRPr lang="en-US" dirty="0"/>
          </a:p>
        </p:txBody>
      </p:sp>
      <p:sp>
        <p:nvSpPr>
          <p:cNvPr id="13" name="Rectangle 12"/>
          <p:cNvSpPr/>
          <p:nvPr/>
        </p:nvSpPr>
        <p:spPr>
          <a:xfrm>
            <a:off x="5416409" y="1123950"/>
            <a:ext cx="2279791" cy="369332"/>
          </a:xfrm>
          <a:prstGeom prst="rect">
            <a:avLst/>
          </a:prstGeom>
        </p:spPr>
        <p:txBody>
          <a:bodyPr wrap="none">
            <a:spAutoFit/>
          </a:bodyPr>
          <a:lstStyle/>
          <a:p>
            <a:r>
              <a:rPr lang="en-US" dirty="0">
                <a:solidFill>
                  <a:srgbClr val="FFFFCC"/>
                </a:solidFill>
              </a:rPr>
              <a:t>PRD82, 072001 (2010)</a:t>
            </a:r>
          </a:p>
        </p:txBody>
      </p:sp>
      <p:sp>
        <p:nvSpPr>
          <p:cNvPr id="14" name="Rectangle 13"/>
          <p:cNvSpPr/>
          <p:nvPr/>
        </p:nvSpPr>
        <p:spPr>
          <a:xfrm>
            <a:off x="4774206" y="4286250"/>
            <a:ext cx="3188694" cy="323165"/>
          </a:xfrm>
          <a:prstGeom prst="rect">
            <a:avLst/>
          </a:prstGeom>
        </p:spPr>
        <p:txBody>
          <a:bodyPr wrap="none">
            <a:spAutoFit/>
          </a:bodyPr>
          <a:lstStyle/>
          <a:p>
            <a:r>
              <a:rPr lang="en-US" sz="1500" b="1" dirty="0">
                <a:solidFill>
                  <a:schemeClr val="tx1"/>
                </a:solidFill>
              </a:rPr>
              <a:t>Out-of-plane momentum component</a:t>
            </a:r>
          </a:p>
        </p:txBody>
      </p:sp>
      <p:pic>
        <p:nvPicPr>
          <p:cNvPr id="15" name="Picture 76" descr="PHENIX big logo"/>
          <p:cNvPicPr>
            <a:picLocks noChangeAspect="1" noChangeArrowheads="1"/>
          </p:cNvPicPr>
          <p:nvPr/>
        </p:nvPicPr>
        <p:blipFill>
          <a:blip r:embed="rId4" cstate="print"/>
          <a:srcRect/>
          <a:stretch>
            <a:fillRect/>
          </a:stretch>
        </p:blipFill>
        <p:spPr bwMode="auto">
          <a:xfrm>
            <a:off x="7467600" y="2699701"/>
            <a:ext cx="1127226" cy="367574"/>
          </a:xfrm>
          <a:prstGeom prst="rect">
            <a:avLst/>
          </a:prstGeom>
          <a:noFill/>
        </p:spPr>
      </p:pic>
      <p:sp>
        <p:nvSpPr>
          <p:cNvPr id="17" name="TextBox 16"/>
          <p:cNvSpPr txBox="1"/>
          <p:nvPr/>
        </p:nvSpPr>
        <p:spPr>
          <a:xfrm>
            <a:off x="4302099" y="4705350"/>
            <a:ext cx="4841901" cy="1261884"/>
          </a:xfrm>
          <a:prstGeom prst="rect">
            <a:avLst/>
          </a:prstGeom>
          <a:noFill/>
        </p:spPr>
        <p:txBody>
          <a:bodyPr wrap="square" rtlCol="0">
            <a:spAutoFit/>
          </a:bodyPr>
          <a:lstStyle/>
          <a:p>
            <a:r>
              <a:rPr lang="en-US" sz="1900" dirty="0" smtClean="0">
                <a:solidFill>
                  <a:srgbClr val="FFFFCC"/>
                </a:solidFill>
                <a:latin typeface="Symbol" panose="05050102010706020507" pitchFamily="18" charset="2"/>
              </a:rPr>
              <a:t>p</a:t>
            </a:r>
            <a:r>
              <a:rPr lang="en-US" sz="1900" baseline="30000" dirty="0" smtClean="0">
                <a:solidFill>
                  <a:srgbClr val="FFFFCC"/>
                </a:solidFill>
              </a:rPr>
              <a:t>0</a:t>
            </a:r>
            <a:r>
              <a:rPr lang="en-US" sz="1900" dirty="0" smtClean="0">
                <a:solidFill>
                  <a:srgbClr val="FFFFCC"/>
                </a:solidFill>
              </a:rPr>
              <a:t>-charged hadron and </a:t>
            </a:r>
            <a:r>
              <a:rPr lang="en-US" sz="1900" dirty="0" smtClean="0">
                <a:solidFill>
                  <a:srgbClr val="FFFFCC"/>
                </a:solidFill>
                <a:latin typeface="Symbol" panose="05050102010706020507" pitchFamily="18" charset="2"/>
              </a:rPr>
              <a:t>g</a:t>
            </a:r>
            <a:r>
              <a:rPr lang="en-US" sz="1900" dirty="0" smtClean="0">
                <a:solidFill>
                  <a:srgbClr val="FFFFCC"/>
                </a:solidFill>
              </a:rPr>
              <a:t>-charged hadron correlations for different </a:t>
            </a:r>
            <a:r>
              <a:rPr lang="en-US" sz="1900" dirty="0" smtClean="0">
                <a:solidFill>
                  <a:srgbClr val="FFFFCC"/>
                </a:solidFill>
              </a:rPr>
              <a:t>4-momentum transfers</a:t>
            </a:r>
            <a:r>
              <a:rPr lang="en-US" sz="1900" dirty="0" smtClean="0">
                <a:solidFill>
                  <a:srgbClr val="FFFFCC"/>
                </a:solidFill>
              </a:rPr>
              <a:t>: </a:t>
            </a:r>
            <a:r>
              <a:rPr lang="en-US" sz="1900" dirty="0" smtClean="0">
                <a:solidFill>
                  <a:srgbClr val="FFFFCC"/>
                </a:solidFill>
              </a:rPr>
              <a:t>entanglement expected.  Gaussian shape at low p</a:t>
            </a:r>
            <a:r>
              <a:rPr lang="en-US" sz="1900" baseline="-25000" dirty="0" smtClean="0">
                <a:solidFill>
                  <a:srgbClr val="FFFFCC"/>
                </a:solidFill>
              </a:rPr>
              <a:t>out</a:t>
            </a:r>
            <a:endParaRPr lang="en-US" sz="1900" baseline="-25000" dirty="0">
              <a:solidFill>
                <a:srgbClr val="FFFFCC"/>
              </a:solidFill>
            </a:endParaRPr>
          </a:p>
        </p:txBody>
      </p:sp>
      <p:sp>
        <p:nvSpPr>
          <p:cNvPr id="21" name="Text Box 4"/>
          <p:cNvSpPr txBox="1">
            <a:spLocks noChangeArrowheads="1"/>
          </p:cNvSpPr>
          <p:nvPr/>
        </p:nvSpPr>
        <p:spPr bwMode="auto">
          <a:xfrm>
            <a:off x="358674" y="5943600"/>
            <a:ext cx="8328126" cy="861774"/>
          </a:xfrm>
          <a:prstGeom prst="rect">
            <a:avLst/>
          </a:prstGeom>
          <a:solidFill>
            <a:srgbClr val="00FFFF"/>
          </a:solidFill>
          <a:ln w="9525">
            <a:solidFill>
              <a:schemeClr val="tx1"/>
            </a:solidFill>
            <a:miter lim="800000"/>
            <a:headEnd/>
            <a:tailEnd/>
          </a:ln>
          <a:effectLst/>
        </p:spPr>
        <p:txBody>
          <a:bodyPr wrap="square">
            <a:spAutoFit/>
          </a:bodyPr>
          <a:lstStyle/>
          <a:p>
            <a:r>
              <a:rPr lang="en-US" sz="2500" i="1" dirty="0" smtClean="0">
                <a:latin typeface="Times New Roman" panose="02020603050405020304" pitchFamily="18" charset="0"/>
                <a:cs typeface="Times New Roman" panose="02020603050405020304" pitchFamily="18" charset="0"/>
              </a:rPr>
              <a:t>Look for different </a:t>
            </a:r>
            <a:r>
              <a:rPr lang="en-US" sz="2500" i="1" dirty="0" smtClean="0">
                <a:latin typeface="Times New Roman" panose="02020603050405020304" pitchFamily="18" charset="0"/>
                <a:cs typeface="Times New Roman" panose="02020603050405020304" pitchFamily="18" charset="0"/>
              </a:rPr>
              <a:t>rate of change of Gaussian widths as function of 4-momentum transfer</a:t>
            </a:r>
            <a:r>
              <a:rPr lang="en-US" sz="2500" i="1" dirty="0" smtClean="0">
                <a:latin typeface="Times New Roman" panose="02020603050405020304" pitchFamily="18" charset="0"/>
                <a:cs typeface="Times New Roman" panose="02020603050405020304" pitchFamily="18" charset="0"/>
              </a:rPr>
              <a:t>. </a:t>
            </a:r>
            <a:r>
              <a:rPr lang="en-US" sz="2500" i="1" dirty="0" smtClean="0">
                <a:latin typeface="Times New Roman" panose="02020603050405020304" pitchFamily="18" charset="0"/>
                <a:cs typeface="Times New Roman" panose="02020603050405020304" pitchFamily="18" charset="0"/>
              </a:rPr>
              <a:t>. . In progress!</a:t>
            </a:r>
            <a:endParaRPr lang="en-US" sz="25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5443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800" dirty="0" smtClean="0"/>
              <a:t>Much </a:t>
            </a:r>
            <a:r>
              <a:rPr lang="en-US" sz="3800" dirty="0" smtClean="0"/>
              <a:t>higher statistics</a:t>
            </a:r>
            <a:r>
              <a:rPr lang="en-US" sz="3800" dirty="0" smtClean="0"/>
              <a:t> </a:t>
            </a:r>
            <a:r>
              <a:rPr lang="en-US" sz="3800" dirty="0" smtClean="0"/>
              <a:t>coming soon from </a:t>
            </a:r>
            <a:r>
              <a:rPr lang="en-US" sz="3800" dirty="0" smtClean="0"/>
              <a:t>recent</a:t>
            </a:r>
            <a:r>
              <a:rPr lang="en-US" sz="3800" dirty="0" smtClean="0"/>
              <a:t> 510 GeV proton-proton data</a:t>
            </a:r>
            <a:endParaRPr lang="en-US" sz="3800" dirty="0"/>
          </a:p>
        </p:txBody>
      </p:sp>
      <p:sp>
        <p:nvSpPr>
          <p:cNvPr id="3" name="Footer Placeholder 2"/>
          <p:cNvSpPr>
            <a:spLocks noGrp="1"/>
          </p:cNvSpPr>
          <p:nvPr>
            <p:ph type="ftr" sz="quarter" idx="11"/>
          </p:nvPr>
        </p:nvSpPr>
        <p:spPr/>
        <p:txBody>
          <a:bodyPr/>
          <a:lstStyle/>
          <a:p>
            <a:r>
              <a:rPr lang="en-US" smtClean="0"/>
              <a:t>C. Aidala, Trento Hadronization Workshop, 10/26/15</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47</a:t>
            </a:fld>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087" y="1600200"/>
            <a:ext cx="6843713" cy="4566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600200" y="5819108"/>
            <a:ext cx="1249637" cy="369332"/>
          </a:xfrm>
          <a:prstGeom prst="rect">
            <a:avLst/>
          </a:prstGeom>
          <a:noFill/>
        </p:spPr>
        <p:txBody>
          <a:bodyPr wrap="none" rtlCol="0">
            <a:spAutoFit/>
          </a:bodyPr>
          <a:lstStyle/>
          <a:p>
            <a:r>
              <a:rPr lang="en-US" dirty="0" smtClean="0"/>
              <a:t>J.D. Osborn</a:t>
            </a:r>
            <a:endParaRPr lang="en-US" dirty="0"/>
          </a:p>
        </p:txBody>
      </p:sp>
      <p:sp>
        <p:nvSpPr>
          <p:cNvPr id="7" name="TextBox 6"/>
          <p:cNvSpPr txBox="1"/>
          <p:nvPr/>
        </p:nvSpPr>
        <p:spPr>
          <a:xfrm>
            <a:off x="3716604" y="5774327"/>
            <a:ext cx="3153684" cy="323165"/>
          </a:xfrm>
          <a:prstGeom prst="rect">
            <a:avLst/>
          </a:prstGeom>
          <a:noFill/>
        </p:spPr>
        <p:txBody>
          <a:bodyPr wrap="none" rtlCol="0">
            <a:spAutoFit/>
          </a:bodyPr>
          <a:lstStyle/>
          <a:p>
            <a:r>
              <a:rPr lang="en-US" sz="1500" b="1" dirty="0" smtClean="0"/>
              <a:t>Out-of-plane momentum component</a:t>
            </a:r>
            <a:endParaRPr lang="en-US" sz="1500" b="1" dirty="0"/>
          </a:p>
        </p:txBody>
      </p:sp>
      <p:sp>
        <p:nvSpPr>
          <p:cNvPr id="8" name="Rectangle 7"/>
          <p:cNvSpPr/>
          <p:nvPr/>
        </p:nvSpPr>
        <p:spPr>
          <a:xfrm>
            <a:off x="685800" y="4889718"/>
            <a:ext cx="7696201" cy="1815882"/>
          </a:xfrm>
          <a:prstGeom prst="rect">
            <a:avLst/>
          </a:prstGeom>
          <a:solidFill>
            <a:srgbClr val="00FFFF"/>
          </a:solidFill>
          <a:ln>
            <a:solidFill>
              <a:schemeClr val="tx1"/>
            </a:solidFill>
          </a:ln>
        </p:spPr>
        <p:txBody>
          <a:bodyPr wrap="square">
            <a:spAutoFit/>
          </a:bodyPr>
          <a:lstStyle/>
          <a:p>
            <a:pPr algn="ctr"/>
            <a:r>
              <a:rPr lang="en-US" sz="2800" i="1" dirty="0">
                <a:latin typeface="Times New Roman" panose="02020603050405020304" pitchFamily="18" charset="0"/>
                <a:cs typeface="Times New Roman" panose="02020603050405020304" pitchFamily="18" charset="0"/>
                <a:sym typeface="Wingdings" panose="05000000000000000000" pitchFamily="2" charset="2"/>
              </a:rPr>
              <a:t>E</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ntangled QCD systems completely new territory!!  Still understanding how best to extract the physics from the data.  Our new results will at least stimulate further discussion within the community…</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019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5734"/>
            <a:ext cx="8229600" cy="1143000"/>
          </a:xfrm>
        </p:spPr>
        <p:txBody>
          <a:bodyPr/>
          <a:lstStyle/>
          <a:p>
            <a:r>
              <a:rPr lang="en-US" dirty="0" smtClean="0"/>
              <a:t>Summary</a:t>
            </a:r>
            <a:endParaRPr lang="en-US" dirty="0"/>
          </a:p>
        </p:txBody>
      </p:sp>
      <p:sp>
        <p:nvSpPr>
          <p:cNvPr id="3" name="Content Placeholder 2"/>
          <p:cNvSpPr>
            <a:spLocks noGrp="1"/>
          </p:cNvSpPr>
          <p:nvPr>
            <p:ph idx="1"/>
          </p:nvPr>
        </p:nvSpPr>
        <p:spPr>
          <a:xfrm>
            <a:off x="457200" y="1447800"/>
            <a:ext cx="8229600" cy="4191000"/>
          </a:xfrm>
        </p:spPr>
        <p:txBody>
          <a:bodyPr>
            <a:normAutofit lnSpcReduction="10000"/>
          </a:bodyPr>
          <a:lstStyle/>
          <a:p>
            <a:r>
              <a:rPr lang="en-US" sz="2900" dirty="0" smtClean="0"/>
              <a:t>Early years of rewarding new era of </a:t>
            </a:r>
            <a:r>
              <a:rPr lang="en-US" sz="2900" i="1" dirty="0" smtClean="0"/>
              <a:t>quantitative basic research</a:t>
            </a:r>
            <a:r>
              <a:rPr lang="en-US" sz="2900" dirty="0" smtClean="0"/>
              <a:t> in QCD!</a:t>
            </a:r>
          </a:p>
          <a:p>
            <a:r>
              <a:rPr lang="en-US" sz="2900" dirty="0" smtClean="0"/>
              <a:t>Gradually shifting to think about QCD systems in new ways, focusing on topics/ideas/concepts long familiar to the world of condensed matter physics </a:t>
            </a:r>
          </a:p>
          <a:p>
            <a:pPr lvl="1"/>
            <a:r>
              <a:rPr lang="en-US" sz="2500" dirty="0" smtClean="0"/>
              <a:t>Different phases of matter and phase transitions</a:t>
            </a:r>
          </a:p>
          <a:p>
            <a:pPr lvl="1"/>
            <a:r>
              <a:rPr lang="en-US" sz="2500" dirty="0" smtClean="0"/>
              <a:t>All sorts of correlations within systems </a:t>
            </a:r>
          </a:p>
          <a:p>
            <a:pPr lvl="1"/>
            <a:r>
              <a:rPr lang="en-US" sz="2500" dirty="0"/>
              <a:t>Q</a:t>
            </a:r>
            <a:r>
              <a:rPr lang="en-US" sz="2500" dirty="0" smtClean="0"/>
              <a:t>uantum mechanical phase interference effects </a:t>
            </a:r>
          </a:p>
          <a:p>
            <a:pPr lvl="1"/>
            <a:r>
              <a:rPr lang="en-US" sz="2500" dirty="0"/>
              <a:t>Q</a:t>
            </a:r>
            <a:r>
              <a:rPr lang="en-US" sz="2500" dirty="0" smtClean="0"/>
              <a:t>uantum entangled systems</a:t>
            </a:r>
          </a:p>
        </p:txBody>
      </p:sp>
      <p:sp>
        <p:nvSpPr>
          <p:cNvPr id="4" name="Footer Placeholder 3"/>
          <p:cNvSpPr>
            <a:spLocks noGrp="1"/>
          </p:cNvSpPr>
          <p:nvPr>
            <p:ph type="ftr" sz="quarter" idx="11"/>
          </p:nvPr>
        </p:nvSpPr>
        <p:spPr/>
        <p:txBody>
          <a:bodyPr/>
          <a:lstStyle/>
          <a:p>
            <a:r>
              <a:rPr lang="en-US" smtClean="0"/>
              <a:t>C. Aidala, UMich, October 14, 2015</a:t>
            </a:r>
            <a:endParaRPr lang="en-US"/>
          </a:p>
        </p:txBody>
      </p:sp>
      <p:sp>
        <p:nvSpPr>
          <p:cNvPr id="5" name="Slide Number Placeholder 4"/>
          <p:cNvSpPr>
            <a:spLocks noGrp="1"/>
          </p:cNvSpPr>
          <p:nvPr>
            <p:ph type="sldNum" sz="quarter" idx="12"/>
          </p:nvPr>
        </p:nvSpPr>
        <p:spPr/>
        <p:txBody>
          <a:bodyPr/>
          <a:lstStyle/>
          <a:p>
            <a:r>
              <a:rPr lang="en-US" dirty="0" smtClean="0"/>
              <a:t>25</a:t>
            </a:r>
            <a:endParaRPr lang="en-US" dirty="0"/>
          </a:p>
        </p:txBody>
      </p:sp>
      <p:pic>
        <p:nvPicPr>
          <p:cNvPr id="6" name="Picture 1"/>
          <p:cNvPicPr>
            <a:picLocks noChangeAspect="1" noChangeArrowheads="1"/>
          </p:cNvPicPr>
          <p:nvPr/>
        </p:nvPicPr>
        <p:blipFill>
          <a:blip r:embed="rId2" cstate="print"/>
          <a:srcRect/>
          <a:stretch>
            <a:fillRect/>
          </a:stretch>
        </p:blipFill>
        <p:spPr bwMode="auto">
          <a:xfrm>
            <a:off x="1422179" y="152400"/>
            <a:ext cx="1258090" cy="986216"/>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304800" y="156784"/>
            <a:ext cx="1024638" cy="986216"/>
          </a:xfrm>
          <a:prstGeom prst="rect">
            <a:avLst/>
          </a:prstGeom>
          <a:noFill/>
          <a:ln w="9525">
            <a:noFill/>
            <a:miter lim="800000"/>
            <a:headEnd/>
            <a:tailEnd/>
          </a:ln>
        </p:spPr>
      </p:pic>
      <p:pic>
        <p:nvPicPr>
          <p:cNvPr id="8" name="Picture 1"/>
          <p:cNvPicPr>
            <a:picLocks noChangeAspect="1" noChangeArrowheads="1"/>
          </p:cNvPicPr>
          <p:nvPr/>
        </p:nvPicPr>
        <p:blipFill>
          <a:blip r:embed="rId4" cstate="print"/>
          <a:srcRect/>
          <a:stretch>
            <a:fillRect/>
          </a:stretch>
        </p:blipFill>
        <p:spPr bwMode="auto">
          <a:xfrm>
            <a:off x="7620000" y="152400"/>
            <a:ext cx="1295400" cy="972916"/>
          </a:xfrm>
          <a:prstGeom prst="rect">
            <a:avLst/>
          </a:prstGeom>
          <a:noFill/>
          <a:ln w="9525">
            <a:noFill/>
            <a:miter lim="800000"/>
            <a:headEnd/>
            <a:tailEnd/>
          </a:ln>
        </p:spPr>
      </p:pic>
      <p:pic>
        <p:nvPicPr>
          <p:cNvPr id="9" name="Picture 3"/>
          <p:cNvPicPr>
            <a:picLocks noChangeAspect="1" noChangeArrowheads="1"/>
          </p:cNvPicPr>
          <p:nvPr/>
        </p:nvPicPr>
        <p:blipFill>
          <a:blip r:embed="rId5" cstate="print"/>
          <a:srcRect/>
          <a:stretch>
            <a:fillRect/>
          </a:stretch>
        </p:blipFill>
        <p:spPr bwMode="auto">
          <a:xfrm>
            <a:off x="6096000" y="255896"/>
            <a:ext cx="1319883" cy="822960"/>
          </a:xfrm>
          <a:prstGeom prst="rect">
            <a:avLst/>
          </a:prstGeom>
          <a:noFill/>
          <a:ln w="9525">
            <a:noFill/>
            <a:miter lim="800000"/>
            <a:headEnd/>
            <a:tailEnd/>
          </a:ln>
        </p:spPr>
      </p:pic>
      <p:sp>
        <p:nvSpPr>
          <p:cNvPr id="11" name="Rectangle 10"/>
          <p:cNvSpPr/>
          <p:nvPr/>
        </p:nvSpPr>
        <p:spPr>
          <a:xfrm>
            <a:off x="685800" y="5247382"/>
            <a:ext cx="7696201" cy="1077218"/>
          </a:xfrm>
          <a:prstGeom prst="rect">
            <a:avLst/>
          </a:prstGeom>
          <a:solidFill>
            <a:srgbClr val="00FFFF"/>
          </a:solidFill>
          <a:ln>
            <a:solidFill>
              <a:schemeClr val="tx1"/>
            </a:solidFill>
          </a:ln>
        </p:spPr>
        <p:txBody>
          <a:bodyPr wrap="square">
            <a:spAutoFit/>
          </a:bodyPr>
          <a:lstStyle/>
          <a:p>
            <a:pPr algn="ctr"/>
            <a:r>
              <a:rPr lang="en-US" sz="3200" i="1" dirty="0" smtClean="0">
                <a:latin typeface="Times New Roman" panose="02020603050405020304" pitchFamily="18" charset="0"/>
                <a:cs typeface="Times New Roman" panose="02020603050405020304" pitchFamily="18" charset="0"/>
                <a:sym typeface="Wingdings" panose="05000000000000000000" pitchFamily="2" charset="2"/>
              </a:rPr>
              <a:t>Lots of fertile ground ready to be explored in the upcoming years</a:t>
            </a:r>
            <a:endParaRPr lang="en-US" sz="3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777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Extra</a:t>
            </a:r>
            <a:endParaRPr lang="en-US" dirty="0"/>
          </a:p>
        </p:txBody>
      </p:sp>
      <p:sp>
        <p:nvSpPr>
          <p:cNvPr id="4" name="Footer Placeholder 3"/>
          <p:cNvSpPr>
            <a:spLocks noGrp="1"/>
          </p:cNvSpPr>
          <p:nvPr>
            <p:ph type="ftr" sz="quarter" idx="11"/>
          </p:nvPr>
        </p:nvSpPr>
        <p:spPr/>
        <p:txBody>
          <a:bodyPr/>
          <a:lstStyle/>
          <a:p>
            <a:r>
              <a:rPr lang="en-US" smtClean="0"/>
              <a:t>C. Aidala, UMich, October 14, 2015</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4" name="Footer Placeholder 3"/>
          <p:cNvSpPr>
            <a:spLocks noGrp="1"/>
          </p:cNvSpPr>
          <p:nvPr>
            <p:ph type="ftr" sz="quarter" idx="11"/>
          </p:nvPr>
        </p:nvSpPr>
        <p:spPr/>
        <p:txBody>
          <a:bodyPr/>
          <a:lstStyle/>
          <a:p>
            <a:r>
              <a:rPr lang="en-US" smtClean="0"/>
              <a:t>C. Aidala, UMich, October 14, 2015</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5</a:t>
            </a:fld>
            <a:endParaRPr lang="en-US"/>
          </a:p>
        </p:txBody>
      </p:sp>
      <p:pic>
        <p:nvPicPr>
          <p:cNvPr id="564229" name="Picture 5" descr="Image result for us department of ener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3762375" cy="1209676"/>
          </a:xfrm>
          <a:prstGeom prst="rect">
            <a:avLst/>
          </a:prstGeom>
          <a:noFill/>
          <a:extLst>
            <a:ext uri="{909E8E84-426E-40DD-AFC4-6F175D3DCCD1}">
              <a14:hiddenFill xmlns:a14="http://schemas.microsoft.com/office/drawing/2010/main">
                <a:solidFill>
                  <a:srgbClr val="FFFFFF"/>
                </a:solidFill>
              </a14:hiddenFill>
            </a:ext>
          </a:extLst>
        </p:spPr>
      </p:pic>
      <p:pic>
        <p:nvPicPr>
          <p:cNvPr id="564231" name="Picture 7" descr="Image result for national science found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700" y="1524000"/>
            <a:ext cx="3771900" cy="1209676"/>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1" descr="Image result for sloan found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3" descr="Image result for sloan founda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5" descr="Image result for sloan foundati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3048000"/>
            <a:ext cx="4600575" cy="990600"/>
          </a:xfrm>
          <a:prstGeom prst="rect">
            <a:avLst/>
          </a:prstGeom>
        </p:spPr>
      </p:pic>
      <p:pic>
        <p:nvPicPr>
          <p:cNvPr id="564241" name="Picture 17" descr="Image result for michigan memorial phoenix project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9790" y="4581234"/>
            <a:ext cx="2251185" cy="1686217"/>
          </a:xfrm>
          <a:prstGeom prst="rect">
            <a:avLst/>
          </a:prstGeom>
          <a:noFill/>
          <a:extLst>
            <a:ext uri="{909E8E84-426E-40DD-AFC4-6F175D3DCCD1}">
              <a14:hiddenFill xmlns:a14="http://schemas.microsoft.com/office/drawing/2010/main">
                <a:solidFill>
                  <a:srgbClr val="FFFFFF"/>
                </a:solidFill>
              </a14:hiddenFill>
            </a:ext>
          </a:extLst>
        </p:spPr>
      </p:pic>
      <p:pic>
        <p:nvPicPr>
          <p:cNvPr id="564242"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4608768"/>
            <a:ext cx="3179763" cy="1178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25657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3058" name="Text Box 2"/>
          <p:cNvSpPr txBox="1">
            <a:spLocks noChangeArrowheads="1"/>
          </p:cNvSpPr>
          <p:nvPr/>
        </p:nvSpPr>
        <p:spPr bwMode="auto">
          <a:xfrm>
            <a:off x="533400" y="1752600"/>
            <a:ext cx="8305800" cy="3631763"/>
          </a:xfrm>
          <a:prstGeom prst="rect">
            <a:avLst/>
          </a:prstGeom>
          <a:noFill/>
          <a:ln w="38100">
            <a:noFill/>
            <a:miter lim="800000"/>
            <a:headEnd/>
            <a:tailEnd type="none" w="lg" len="lg"/>
          </a:ln>
          <a:effectLst/>
        </p:spPr>
        <p:txBody>
          <a:bodyPr wrap="square">
            <a:spAutoFit/>
          </a:bodyPr>
          <a:lstStyle/>
          <a:p>
            <a:pPr algn="l" eaLnBrk="1" hangingPunct="1">
              <a:spcBef>
                <a:spcPct val="50000"/>
              </a:spcBef>
            </a:pPr>
            <a:r>
              <a:rPr lang="en-US" sz="2000" dirty="0" smtClean="0">
                <a:solidFill>
                  <a:srgbClr val="FFFFCC"/>
                </a:solidFill>
                <a:latin typeface="Times New Roman" pitchFamily="18" charset="0"/>
                <a:cs typeface="Times New Roman" pitchFamily="18" charset="0"/>
              </a:rPr>
              <a:t>“</a:t>
            </a:r>
            <a:r>
              <a:rPr lang="en-US" sz="2000" dirty="0" err="1" smtClean="0">
                <a:solidFill>
                  <a:srgbClr val="FFFFCC"/>
                </a:solidFill>
                <a:latin typeface="Times New Roman" pitchFamily="18" charset="0"/>
                <a:cs typeface="Times New Roman" pitchFamily="18" charset="0"/>
              </a:rPr>
              <a:t>Transversity</a:t>
            </a:r>
            <a:r>
              <a:rPr lang="en-US" sz="2000" dirty="0" smtClean="0">
                <a:solidFill>
                  <a:srgbClr val="FFFFCC"/>
                </a:solidFill>
                <a:latin typeface="Times New Roman" pitchFamily="18" charset="0"/>
                <a:cs typeface="Times New Roman" pitchFamily="18" charset="0"/>
              </a:rPr>
              <a:t>” </a:t>
            </a:r>
            <a:r>
              <a:rPr lang="en-US" sz="2000" dirty="0" err="1" smtClean="0">
                <a:solidFill>
                  <a:srgbClr val="FFFFCC"/>
                </a:solidFill>
                <a:latin typeface="Times New Roman" pitchFamily="18" charset="0"/>
                <a:cs typeface="Times New Roman" pitchFamily="18" charset="0"/>
              </a:rPr>
              <a:t>pdf</a:t>
            </a:r>
            <a:r>
              <a:rPr lang="en-US" sz="2000" dirty="0" smtClean="0">
                <a:solidFill>
                  <a:srgbClr val="FFFFCC"/>
                </a:solidFill>
                <a:latin typeface="Times New Roman" pitchFamily="18" charset="0"/>
                <a:cs typeface="Times New Roman" pitchFamily="18" charset="0"/>
              </a:rPr>
              <a:t>:   </a:t>
            </a:r>
          </a:p>
          <a:p>
            <a:pPr algn="l" eaLnBrk="1" hangingPunct="1">
              <a:spcBef>
                <a:spcPct val="50000"/>
              </a:spcBef>
            </a:pPr>
            <a:r>
              <a:rPr lang="en-US" sz="2000" dirty="0" smtClean="0">
                <a:solidFill>
                  <a:srgbClr val="FFFFCC"/>
                </a:solidFill>
                <a:latin typeface="Times New Roman" pitchFamily="18" charset="0"/>
                <a:cs typeface="Times New Roman" pitchFamily="18" charset="0"/>
              </a:rPr>
              <a:t>Correlates </a:t>
            </a:r>
            <a:r>
              <a:rPr lang="en-US" sz="2000" i="1" dirty="0" smtClean="0">
                <a:solidFill>
                  <a:srgbClr val="FFFFCC"/>
                </a:solidFill>
                <a:latin typeface="Times New Roman" pitchFamily="18" charset="0"/>
                <a:cs typeface="Times New Roman" pitchFamily="18" charset="0"/>
              </a:rPr>
              <a:t>proton transverse spin </a:t>
            </a:r>
            <a:r>
              <a:rPr lang="en-US" sz="2000" dirty="0">
                <a:solidFill>
                  <a:srgbClr val="FFFFCC"/>
                </a:solidFill>
                <a:latin typeface="Times New Roman" pitchFamily="18" charset="0"/>
                <a:cs typeface="Times New Roman" pitchFamily="18" charset="0"/>
              </a:rPr>
              <a:t>and </a:t>
            </a:r>
            <a:r>
              <a:rPr lang="en-US" sz="2000" i="1" dirty="0">
                <a:solidFill>
                  <a:srgbClr val="FFFFCC"/>
                </a:solidFill>
                <a:latin typeface="Times New Roman" pitchFamily="18" charset="0"/>
                <a:cs typeface="Times New Roman" pitchFamily="18" charset="0"/>
              </a:rPr>
              <a:t>quark </a:t>
            </a:r>
            <a:r>
              <a:rPr lang="en-US" sz="2000" i="1" dirty="0" smtClean="0">
                <a:solidFill>
                  <a:srgbClr val="FFFFCC"/>
                </a:solidFill>
                <a:latin typeface="Times New Roman" pitchFamily="18" charset="0"/>
                <a:cs typeface="Times New Roman" pitchFamily="18" charset="0"/>
              </a:rPr>
              <a:t>transverse spin</a:t>
            </a:r>
            <a:endParaRPr lang="en-US" sz="2000" i="1" dirty="0">
              <a:solidFill>
                <a:srgbClr val="FFFFCC"/>
              </a:solidFill>
              <a:latin typeface="Times New Roman" pitchFamily="18" charset="0"/>
              <a:cs typeface="Times New Roman" pitchFamily="18" charset="0"/>
            </a:endParaRPr>
          </a:p>
          <a:p>
            <a:pPr algn="l" eaLnBrk="1" hangingPunct="1">
              <a:spcBef>
                <a:spcPct val="50000"/>
              </a:spcBef>
            </a:pPr>
            <a:r>
              <a:rPr lang="en-US" sz="2000" dirty="0">
                <a:solidFill>
                  <a:srgbClr val="FFFFCC"/>
                </a:solidFill>
                <a:latin typeface="Times New Roman" pitchFamily="18" charset="0"/>
                <a:cs typeface="Times New Roman" pitchFamily="18" charset="0"/>
              </a:rPr>
              <a:t> </a:t>
            </a:r>
          </a:p>
          <a:p>
            <a:pPr algn="l" eaLnBrk="1" hangingPunct="1">
              <a:spcBef>
                <a:spcPct val="50000"/>
              </a:spcBef>
            </a:pPr>
            <a:r>
              <a:rPr lang="en-US" sz="2000" dirty="0" smtClean="0">
                <a:solidFill>
                  <a:srgbClr val="FFFFCC"/>
                </a:solidFill>
                <a:latin typeface="Times New Roman" pitchFamily="18" charset="0"/>
                <a:cs typeface="Times New Roman" pitchFamily="18" charset="0"/>
              </a:rPr>
              <a:t>“Sivers” </a:t>
            </a:r>
            <a:r>
              <a:rPr lang="en-US" sz="2000" dirty="0" err="1" smtClean="0">
                <a:solidFill>
                  <a:srgbClr val="FFFFCC"/>
                </a:solidFill>
                <a:latin typeface="Times New Roman" pitchFamily="18" charset="0"/>
                <a:cs typeface="Times New Roman" pitchFamily="18" charset="0"/>
              </a:rPr>
              <a:t>pdf</a:t>
            </a:r>
            <a:r>
              <a:rPr lang="en-US" sz="2000" dirty="0" smtClean="0">
                <a:solidFill>
                  <a:srgbClr val="FFFFCC"/>
                </a:solidFill>
                <a:latin typeface="Times New Roman" pitchFamily="18" charset="0"/>
                <a:cs typeface="Times New Roman" pitchFamily="18" charset="0"/>
              </a:rPr>
              <a:t>:    </a:t>
            </a:r>
          </a:p>
          <a:p>
            <a:pPr algn="l" eaLnBrk="1" hangingPunct="1">
              <a:spcBef>
                <a:spcPct val="50000"/>
              </a:spcBef>
            </a:pPr>
            <a:r>
              <a:rPr lang="en-US" sz="2000" dirty="0" smtClean="0">
                <a:solidFill>
                  <a:srgbClr val="FFFFCC"/>
                </a:solidFill>
                <a:latin typeface="Times New Roman" pitchFamily="18" charset="0"/>
                <a:cs typeface="Times New Roman" pitchFamily="18" charset="0"/>
              </a:rPr>
              <a:t>Correlates </a:t>
            </a:r>
            <a:r>
              <a:rPr lang="en-US" sz="2000" i="1" dirty="0" smtClean="0">
                <a:solidFill>
                  <a:srgbClr val="FFFFCC"/>
                </a:solidFill>
                <a:latin typeface="Times New Roman" pitchFamily="18" charset="0"/>
                <a:cs typeface="Times New Roman" pitchFamily="18" charset="0"/>
              </a:rPr>
              <a:t>proton transverse spin</a:t>
            </a:r>
            <a:r>
              <a:rPr lang="en-US" sz="2000" dirty="0" smtClean="0">
                <a:solidFill>
                  <a:srgbClr val="FFFFCC"/>
                </a:solidFill>
                <a:latin typeface="Times New Roman" pitchFamily="18" charset="0"/>
                <a:cs typeface="Times New Roman" pitchFamily="18" charset="0"/>
              </a:rPr>
              <a:t> </a:t>
            </a:r>
            <a:r>
              <a:rPr lang="en-US" sz="2000" dirty="0">
                <a:solidFill>
                  <a:srgbClr val="FFFFCC"/>
                </a:solidFill>
                <a:latin typeface="Times New Roman" pitchFamily="18" charset="0"/>
                <a:cs typeface="Times New Roman" pitchFamily="18" charset="0"/>
              </a:rPr>
              <a:t>and </a:t>
            </a:r>
            <a:r>
              <a:rPr lang="en-US" sz="2000" i="1" dirty="0">
                <a:solidFill>
                  <a:srgbClr val="FFFFCC"/>
                </a:solidFill>
                <a:latin typeface="Times New Roman" pitchFamily="18" charset="0"/>
                <a:cs typeface="Times New Roman" pitchFamily="18" charset="0"/>
              </a:rPr>
              <a:t>quark transverse momentum</a:t>
            </a:r>
          </a:p>
          <a:p>
            <a:pPr algn="l" eaLnBrk="1" hangingPunct="1">
              <a:spcBef>
                <a:spcPct val="50000"/>
              </a:spcBef>
            </a:pPr>
            <a:endParaRPr lang="en-US" sz="2000" dirty="0">
              <a:solidFill>
                <a:srgbClr val="FFFFCC"/>
              </a:solidFill>
              <a:latin typeface="Times New Roman" pitchFamily="18" charset="0"/>
              <a:cs typeface="Times New Roman" pitchFamily="18" charset="0"/>
            </a:endParaRPr>
          </a:p>
          <a:p>
            <a:pPr algn="l" eaLnBrk="1" hangingPunct="1">
              <a:spcBef>
                <a:spcPct val="50000"/>
              </a:spcBef>
            </a:pPr>
            <a:r>
              <a:rPr lang="en-US" sz="2000" dirty="0" smtClean="0">
                <a:solidFill>
                  <a:srgbClr val="FFFFCC"/>
                </a:solidFill>
                <a:latin typeface="Times New Roman" pitchFamily="18" charset="0"/>
                <a:cs typeface="Times New Roman" pitchFamily="18" charset="0"/>
              </a:rPr>
              <a:t>“Boer-Mulders” </a:t>
            </a:r>
            <a:r>
              <a:rPr lang="en-US" sz="2000" dirty="0" err="1" smtClean="0">
                <a:solidFill>
                  <a:srgbClr val="FFFFCC"/>
                </a:solidFill>
                <a:latin typeface="Times New Roman" pitchFamily="18" charset="0"/>
                <a:cs typeface="Times New Roman" pitchFamily="18" charset="0"/>
              </a:rPr>
              <a:t>pdf</a:t>
            </a:r>
            <a:r>
              <a:rPr lang="en-US" sz="2000" dirty="0" smtClean="0">
                <a:solidFill>
                  <a:srgbClr val="FFFFCC"/>
                </a:solidFill>
                <a:latin typeface="Times New Roman" pitchFamily="18" charset="0"/>
                <a:cs typeface="Times New Roman" pitchFamily="18" charset="0"/>
              </a:rPr>
              <a:t>:    </a:t>
            </a:r>
          </a:p>
          <a:p>
            <a:pPr algn="l" eaLnBrk="1" hangingPunct="1">
              <a:spcBef>
                <a:spcPct val="50000"/>
              </a:spcBef>
            </a:pPr>
            <a:r>
              <a:rPr lang="en-US" sz="2000" dirty="0" smtClean="0">
                <a:solidFill>
                  <a:srgbClr val="FFFFCC"/>
                </a:solidFill>
                <a:latin typeface="Times New Roman" pitchFamily="18" charset="0"/>
                <a:cs typeface="Times New Roman" pitchFamily="18" charset="0"/>
              </a:rPr>
              <a:t>Correlates </a:t>
            </a:r>
            <a:r>
              <a:rPr lang="en-US" sz="2000" i="1" dirty="0" smtClean="0">
                <a:solidFill>
                  <a:srgbClr val="FFFFCC"/>
                </a:solidFill>
                <a:latin typeface="Times New Roman" pitchFamily="18" charset="0"/>
                <a:cs typeface="Times New Roman" pitchFamily="18" charset="0"/>
              </a:rPr>
              <a:t>quark transverse spin </a:t>
            </a:r>
            <a:r>
              <a:rPr lang="en-US" sz="2000" dirty="0">
                <a:solidFill>
                  <a:srgbClr val="FFFFCC"/>
                </a:solidFill>
                <a:latin typeface="Times New Roman" pitchFamily="18" charset="0"/>
                <a:cs typeface="Times New Roman" pitchFamily="18" charset="0"/>
              </a:rPr>
              <a:t>and</a:t>
            </a:r>
            <a:r>
              <a:rPr lang="en-US" sz="2000" i="1" dirty="0">
                <a:solidFill>
                  <a:srgbClr val="FFFFCC"/>
                </a:solidFill>
                <a:latin typeface="Times New Roman" pitchFamily="18" charset="0"/>
                <a:cs typeface="Times New Roman" pitchFamily="18" charset="0"/>
              </a:rPr>
              <a:t> quark transverse momentum</a:t>
            </a:r>
          </a:p>
        </p:txBody>
      </p:sp>
      <p:sp>
        <p:nvSpPr>
          <p:cNvPr id="1453071" name="Rectangle 15"/>
          <p:cNvSpPr>
            <a:spLocks noGrp="1" noChangeArrowheads="1"/>
          </p:cNvSpPr>
          <p:nvPr>
            <p:ph type="title" sz="quarter"/>
          </p:nvPr>
        </p:nvSpPr>
        <p:spPr>
          <a:xfrm>
            <a:off x="347663" y="152400"/>
            <a:ext cx="8678862" cy="914400"/>
          </a:xfrm>
          <a:noFill/>
          <a:ln/>
        </p:spPr>
        <p:txBody>
          <a:bodyPr>
            <a:noAutofit/>
          </a:bodyPr>
          <a:lstStyle/>
          <a:p>
            <a:r>
              <a:rPr lang="en-US" sz="4000" dirty="0" smtClean="0"/>
              <a:t>Spin-momentum correlations and </a:t>
            </a:r>
            <a:br>
              <a:rPr lang="en-US" sz="4000" dirty="0" smtClean="0"/>
            </a:br>
            <a:r>
              <a:rPr lang="en-US" sz="4000" dirty="0" smtClean="0"/>
              <a:t>the proton as a QCD “laboratory”</a:t>
            </a:r>
            <a:endParaRPr lang="en-US" sz="4000" dirty="0"/>
          </a:p>
        </p:txBody>
      </p:sp>
      <p:sp>
        <p:nvSpPr>
          <p:cNvPr id="12" name="Footer Placeholder 11"/>
          <p:cNvSpPr>
            <a:spLocks noGrp="1"/>
          </p:cNvSpPr>
          <p:nvPr>
            <p:ph type="ftr" sz="quarter" idx="11"/>
          </p:nvPr>
        </p:nvSpPr>
        <p:spPr/>
        <p:txBody>
          <a:bodyPr/>
          <a:lstStyle/>
          <a:p>
            <a:r>
              <a:rPr lang="en-US" smtClean="0"/>
              <a:t>C. Aidala, UMich, October 14, 2015</a:t>
            </a:r>
            <a:endParaRPr lang="en-US"/>
          </a:p>
        </p:txBody>
      </p:sp>
      <p:sp>
        <p:nvSpPr>
          <p:cNvPr id="11" name="Slide Number Placeholder 10"/>
          <p:cNvSpPr>
            <a:spLocks noGrp="1"/>
          </p:cNvSpPr>
          <p:nvPr>
            <p:ph type="sldNum" sz="quarter" idx="12"/>
          </p:nvPr>
        </p:nvSpPr>
        <p:spPr/>
        <p:txBody>
          <a:bodyPr/>
          <a:lstStyle/>
          <a:p>
            <a:fld id="{BECE729D-4A9E-497C-A7DB-296958F94F75}" type="slidenum">
              <a:rPr lang="en-US" smtClean="0"/>
              <a:pPr/>
              <a:t>50</a:t>
            </a:fld>
            <a:endParaRPr lang="en-US"/>
          </a:p>
        </p:txBody>
      </p:sp>
      <p:sp>
        <p:nvSpPr>
          <p:cNvPr id="13" name="Text Box 34"/>
          <p:cNvSpPr txBox="1">
            <a:spLocks noChangeArrowheads="1"/>
          </p:cNvSpPr>
          <p:nvPr/>
        </p:nvSpPr>
        <p:spPr bwMode="auto">
          <a:xfrm>
            <a:off x="2362200" y="2590800"/>
            <a:ext cx="3048000" cy="523220"/>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800" i="1" dirty="0" smtClean="0">
                <a:latin typeface="Times New Roman" pitchFamily="18" charset="0"/>
                <a:cs typeface="Times New Roman" pitchFamily="18" charset="0"/>
              </a:rPr>
              <a:t>S</a:t>
            </a:r>
            <a:r>
              <a:rPr lang="en-US" sz="2800" i="1" baseline="-25000" dirty="0" smtClean="0">
                <a:latin typeface="Times New Roman" pitchFamily="18" charset="0"/>
                <a:cs typeface="Times New Roman" pitchFamily="18" charset="0"/>
              </a:rPr>
              <a:t>p</a:t>
            </a:r>
            <a:r>
              <a:rPr lang="en-US" sz="2800" i="1" dirty="0" smtClean="0">
                <a:latin typeface="Times New Roman" pitchFamily="18" charset="0"/>
                <a:cs typeface="Times New Roman" pitchFamily="18" charset="0"/>
              </a:rPr>
              <a:t>-S</a:t>
            </a:r>
            <a:r>
              <a:rPr lang="en-US" sz="2800" i="1" baseline="-25000" dirty="0" smtClean="0">
                <a:latin typeface="Times New Roman" pitchFamily="18" charset="0"/>
                <a:cs typeface="Times New Roman" pitchFamily="18" charset="0"/>
              </a:rPr>
              <a:t>q</a:t>
            </a:r>
            <a:r>
              <a:rPr lang="en-US" sz="2800" i="1" dirty="0" smtClean="0">
                <a:latin typeface="Times New Roman" pitchFamily="18" charset="0"/>
                <a:cs typeface="Times New Roman" pitchFamily="18" charset="0"/>
              </a:rPr>
              <a:t> coupling</a:t>
            </a:r>
          </a:p>
        </p:txBody>
      </p:sp>
      <p:sp>
        <p:nvSpPr>
          <p:cNvPr id="14" name="Text Box 34"/>
          <p:cNvSpPr txBox="1">
            <a:spLocks noChangeArrowheads="1"/>
          </p:cNvSpPr>
          <p:nvPr/>
        </p:nvSpPr>
        <p:spPr bwMode="auto">
          <a:xfrm>
            <a:off x="2362200" y="3972580"/>
            <a:ext cx="3048000" cy="523220"/>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800" i="1" dirty="0" smtClean="0">
                <a:latin typeface="Times New Roman" pitchFamily="18" charset="0"/>
                <a:cs typeface="Times New Roman" pitchFamily="18" charset="0"/>
              </a:rPr>
              <a:t>S</a:t>
            </a:r>
            <a:r>
              <a:rPr lang="en-US" sz="2800" i="1" baseline="-25000" dirty="0" smtClean="0">
                <a:latin typeface="Times New Roman" pitchFamily="18" charset="0"/>
                <a:cs typeface="Times New Roman" pitchFamily="18" charset="0"/>
              </a:rPr>
              <a:t>p</a:t>
            </a:r>
            <a:r>
              <a:rPr lang="en-US" sz="2800" i="1" dirty="0" smtClean="0">
                <a:latin typeface="Times New Roman" pitchFamily="18" charset="0"/>
                <a:cs typeface="Times New Roman" pitchFamily="18" charset="0"/>
              </a:rPr>
              <a:t>-</a:t>
            </a:r>
            <a:r>
              <a:rPr lang="en-US" sz="2800" i="1" dirty="0" err="1" smtClean="0">
                <a:latin typeface="Times New Roman" pitchFamily="18" charset="0"/>
                <a:cs typeface="Times New Roman" pitchFamily="18" charset="0"/>
              </a:rPr>
              <a:t>L</a:t>
            </a:r>
            <a:r>
              <a:rPr lang="en-US" sz="2800" i="1" baseline="-25000" dirty="0" err="1" smtClean="0">
                <a:latin typeface="Times New Roman" pitchFamily="18" charset="0"/>
                <a:cs typeface="Times New Roman" pitchFamily="18" charset="0"/>
              </a:rPr>
              <a:t>q</a:t>
            </a:r>
            <a:r>
              <a:rPr lang="en-US" sz="2800" i="1" dirty="0" smtClean="0">
                <a:latin typeface="Times New Roman" pitchFamily="18" charset="0"/>
                <a:cs typeface="Times New Roman" pitchFamily="18" charset="0"/>
              </a:rPr>
              <a:t> coupling</a:t>
            </a:r>
          </a:p>
        </p:txBody>
      </p:sp>
      <p:sp>
        <p:nvSpPr>
          <p:cNvPr id="15" name="Text Box 34"/>
          <p:cNvSpPr txBox="1">
            <a:spLocks noChangeArrowheads="1"/>
          </p:cNvSpPr>
          <p:nvPr/>
        </p:nvSpPr>
        <p:spPr bwMode="auto">
          <a:xfrm>
            <a:off x="2362200" y="5334000"/>
            <a:ext cx="3048000" cy="523220"/>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800" i="1" dirty="0" smtClean="0">
                <a:latin typeface="Times New Roman" pitchFamily="18" charset="0"/>
                <a:cs typeface="Times New Roman" pitchFamily="18" charset="0"/>
              </a:rPr>
              <a:t>S</a:t>
            </a:r>
            <a:r>
              <a:rPr lang="en-US" sz="2800" i="1" baseline="-25000" dirty="0" smtClean="0">
                <a:latin typeface="Times New Roman" pitchFamily="18" charset="0"/>
                <a:cs typeface="Times New Roman" pitchFamily="18" charset="0"/>
              </a:rPr>
              <a:t>q</a:t>
            </a:r>
            <a:r>
              <a:rPr lang="en-US" sz="2800" i="1" dirty="0" smtClean="0">
                <a:latin typeface="Times New Roman" pitchFamily="18" charset="0"/>
                <a:cs typeface="Times New Roman" pitchFamily="18" charset="0"/>
              </a:rPr>
              <a:t>-</a:t>
            </a:r>
            <a:r>
              <a:rPr lang="en-US" sz="2800" i="1" dirty="0" err="1" smtClean="0">
                <a:latin typeface="Times New Roman" pitchFamily="18" charset="0"/>
                <a:cs typeface="Times New Roman" pitchFamily="18" charset="0"/>
              </a:rPr>
              <a:t>L</a:t>
            </a:r>
            <a:r>
              <a:rPr lang="en-US" sz="2800" i="1" baseline="-25000" dirty="0" err="1" smtClean="0">
                <a:latin typeface="Times New Roman" pitchFamily="18" charset="0"/>
                <a:cs typeface="Times New Roman" pitchFamily="18" charset="0"/>
              </a:rPr>
              <a:t>q</a:t>
            </a:r>
            <a:r>
              <a:rPr lang="en-US" sz="2800" i="1" dirty="0" smtClean="0">
                <a:latin typeface="Times New Roman" pitchFamily="18" charset="0"/>
                <a:cs typeface="Times New Roman" pitchFamily="18" charset="0"/>
              </a:rPr>
              <a:t> coupling</a:t>
            </a:r>
          </a:p>
        </p:txBody>
      </p:sp>
      <p:pic>
        <p:nvPicPr>
          <p:cNvPr id="9" name="Picture 2"/>
          <p:cNvPicPr>
            <a:picLocks noChangeAspect="1" noChangeArrowheads="1"/>
          </p:cNvPicPr>
          <p:nvPr/>
        </p:nvPicPr>
        <p:blipFill>
          <a:blip r:embed="rId3" cstate="print"/>
          <a:srcRect t="57500" r="78069" b="25000"/>
          <a:stretch>
            <a:fillRect/>
          </a:stretch>
        </p:blipFill>
        <p:spPr bwMode="auto">
          <a:xfrm>
            <a:off x="5564554" y="2897504"/>
            <a:ext cx="1952352" cy="760096"/>
          </a:xfrm>
          <a:prstGeom prst="rect">
            <a:avLst/>
          </a:prstGeom>
          <a:noFill/>
          <a:ln w="9525">
            <a:noFill/>
            <a:miter lim="800000"/>
            <a:headEnd/>
            <a:tailEnd/>
          </a:ln>
        </p:spPr>
      </p:pic>
      <p:grpSp>
        <p:nvGrpSpPr>
          <p:cNvPr id="10" name="Group 9"/>
          <p:cNvGrpSpPr/>
          <p:nvPr/>
        </p:nvGrpSpPr>
        <p:grpSpPr>
          <a:xfrm>
            <a:off x="5562600" y="1524000"/>
            <a:ext cx="1956816" cy="758952"/>
            <a:chOff x="609600" y="1981200"/>
            <a:chExt cx="1956816" cy="758952"/>
          </a:xfrm>
        </p:grpSpPr>
        <p:sp>
          <p:nvSpPr>
            <p:cNvPr id="16" name="Rectangle 15"/>
            <p:cNvSpPr/>
            <p:nvPr/>
          </p:nvSpPr>
          <p:spPr>
            <a:xfrm>
              <a:off x="609600" y="1981200"/>
              <a:ext cx="1956816" cy="758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a:blip r:embed="rId3" cstate="print"/>
            <a:srcRect t="41250" r="78069" b="45000"/>
            <a:stretch>
              <a:fillRect/>
            </a:stretch>
          </p:blipFill>
          <p:spPr bwMode="auto">
            <a:xfrm>
              <a:off x="609600" y="1981200"/>
              <a:ext cx="1952352" cy="597218"/>
            </a:xfrm>
            <a:prstGeom prst="rect">
              <a:avLst/>
            </a:prstGeom>
            <a:noFill/>
            <a:ln w="9525">
              <a:noFill/>
              <a:miter lim="800000"/>
              <a:headEnd/>
              <a:tailEnd/>
            </a:ln>
          </p:spPr>
        </p:pic>
      </p:grpSp>
      <p:grpSp>
        <p:nvGrpSpPr>
          <p:cNvPr id="18" name="Group 17"/>
          <p:cNvGrpSpPr/>
          <p:nvPr/>
        </p:nvGrpSpPr>
        <p:grpSpPr>
          <a:xfrm>
            <a:off x="5562600" y="4292660"/>
            <a:ext cx="1956816" cy="758952"/>
            <a:chOff x="5181600" y="4521926"/>
            <a:chExt cx="1956816" cy="758952"/>
          </a:xfrm>
        </p:grpSpPr>
        <p:sp>
          <p:nvSpPr>
            <p:cNvPr id="19" name="Rectangle 18"/>
            <p:cNvSpPr/>
            <p:nvPr/>
          </p:nvSpPr>
          <p:spPr>
            <a:xfrm>
              <a:off x="5181600" y="4521926"/>
              <a:ext cx="1956816" cy="758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p:cNvPicPr>
              <a:picLocks noChangeAspect="1" noChangeArrowheads="1"/>
            </p:cNvPicPr>
            <p:nvPr/>
          </p:nvPicPr>
          <p:blipFill>
            <a:blip r:embed="rId3" cstate="print"/>
            <a:srcRect t="75000" r="78069" b="15000"/>
            <a:stretch>
              <a:fillRect/>
            </a:stretch>
          </p:blipFill>
          <p:spPr bwMode="auto">
            <a:xfrm>
              <a:off x="5181600" y="4747259"/>
              <a:ext cx="1952352" cy="434341"/>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p</a:t>
            </a:r>
            <a:r>
              <a:rPr lang="en-US" dirty="0" err="1" smtClean="0"/>
              <a:t>+p</a:t>
            </a:r>
            <a:r>
              <a:rPr lang="en-US" dirty="0" smtClean="0"/>
              <a:t> </a:t>
            </a:r>
            <a:r>
              <a:rPr lang="en-US" dirty="0" smtClean="0">
                <a:sym typeface="Wingdings" panose="05000000000000000000" pitchFamily="2" charset="2"/>
              </a:rPr>
              <a:t> </a:t>
            </a:r>
            <a:r>
              <a:rPr lang="en-US" dirty="0" err="1" smtClean="0">
                <a:latin typeface="Symbol" panose="05050102010706020507" pitchFamily="18" charset="2"/>
                <a:sym typeface="Wingdings" panose="05000000000000000000" pitchFamily="2" charset="2"/>
              </a:rPr>
              <a:t>g</a:t>
            </a:r>
            <a:r>
              <a:rPr lang="en-US" dirty="0" err="1" smtClean="0">
                <a:sym typeface="Wingdings" panose="05000000000000000000" pitchFamily="2" charset="2"/>
              </a:rPr>
              <a:t>+h</a:t>
            </a:r>
            <a:r>
              <a:rPr lang="en-US" dirty="0" smtClean="0">
                <a:sym typeface="Wingdings" panose="05000000000000000000" pitchFamily="2" charset="2"/>
              </a:rPr>
              <a:t> or </a:t>
            </a:r>
            <a:r>
              <a:rPr lang="en-US" dirty="0" smtClean="0">
                <a:latin typeface="Symbol" panose="05050102010706020507" pitchFamily="18" charset="2"/>
                <a:sym typeface="Wingdings" panose="05000000000000000000" pitchFamily="2" charset="2"/>
              </a:rPr>
              <a:t>p</a:t>
            </a:r>
            <a:r>
              <a:rPr lang="en-US" baseline="30000" dirty="0" smtClean="0">
                <a:sym typeface="Wingdings" panose="05000000000000000000" pitchFamily="2" charset="2"/>
              </a:rPr>
              <a:t>0</a:t>
            </a:r>
            <a:r>
              <a:rPr lang="en-US" dirty="0" smtClean="0">
                <a:sym typeface="Wingdings" panose="05000000000000000000" pitchFamily="2" charset="2"/>
              </a:rPr>
              <a:t>+h azimuthal correlations for different hard scales</a:t>
            </a:r>
            <a:endParaRPr lang="en-US" dirty="0"/>
          </a:p>
        </p:txBody>
      </p:sp>
      <p:sp>
        <p:nvSpPr>
          <p:cNvPr id="3" name="Footer Placeholder 2"/>
          <p:cNvSpPr>
            <a:spLocks noGrp="1"/>
          </p:cNvSpPr>
          <p:nvPr>
            <p:ph type="ftr" sz="quarter" idx="11"/>
          </p:nvPr>
        </p:nvSpPr>
        <p:spPr/>
        <p:txBody>
          <a:bodyPr/>
          <a:lstStyle/>
          <a:p>
            <a:r>
              <a:rPr lang="en-US" smtClean="0"/>
              <a:t>C. Aidala, UMich, October 14, 2015</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51</a:t>
            </a:fld>
            <a:endParaRPr lang="en-US"/>
          </a:p>
        </p:txBody>
      </p:sp>
      <p:pic>
        <p:nvPicPr>
          <p:cNvPr id="5775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109" y="1452563"/>
            <a:ext cx="7878491" cy="5024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16782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868362"/>
          </a:xfrm>
        </p:spPr>
        <p:txBody>
          <a:bodyPr>
            <a:noAutofit/>
          </a:bodyPr>
          <a:lstStyle/>
          <a:p>
            <a:r>
              <a:rPr lang="en-US" sz="3800" dirty="0" err="1" smtClean="0"/>
              <a:t>Parametrizing</a:t>
            </a:r>
            <a:r>
              <a:rPr lang="en-US" sz="3800" dirty="0" smtClean="0"/>
              <a:t> transverse-momentum-dependent parton distribution functions</a:t>
            </a:r>
            <a:endParaRPr lang="en-US" sz="3800" dirty="0"/>
          </a:p>
        </p:txBody>
      </p:sp>
      <p:sp>
        <p:nvSpPr>
          <p:cNvPr id="5" name="Footer Placeholder 4"/>
          <p:cNvSpPr>
            <a:spLocks noGrp="1"/>
          </p:cNvSpPr>
          <p:nvPr>
            <p:ph type="ftr" sz="quarter" idx="11"/>
          </p:nvPr>
        </p:nvSpPr>
        <p:spPr/>
        <p:txBody>
          <a:bodyPr/>
          <a:lstStyle/>
          <a:p>
            <a:r>
              <a:rPr lang="en-US" smtClean="0"/>
              <a:t>C. Aidala, UMich, October 14, 2015</a:t>
            </a:r>
            <a:endParaRPr lang="en-US"/>
          </a:p>
        </p:txBody>
      </p:sp>
      <p:sp>
        <p:nvSpPr>
          <p:cNvPr id="6" name="Slide Number Placeholder 5"/>
          <p:cNvSpPr>
            <a:spLocks noGrp="1"/>
          </p:cNvSpPr>
          <p:nvPr>
            <p:ph type="sldNum" sz="quarter" idx="12"/>
          </p:nvPr>
        </p:nvSpPr>
        <p:spPr/>
        <p:txBody>
          <a:bodyPr/>
          <a:lstStyle/>
          <a:p>
            <a:fld id="{33787017-3038-4AF4-9EAC-D148795E31DD}" type="slidenum">
              <a:rPr lang="en-US" smtClean="0"/>
              <a:pPr/>
              <a:t>52</a:t>
            </a:fld>
            <a:endParaRPr lang="en-US"/>
          </a:p>
        </p:txBody>
      </p:sp>
      <p:pic>
        <p:nvPicPr>
          <p:cNvPr id="622594" name="Picture 2"/>
          <p:cNvPicPr>
            <a:picLocks noChangeAspect="1" noChangeArrowheads="1"/>
          </p:cNvPicPr>
          <p:nvPr/>
        </p:nvPicPr>
        <p:blipFill>
          <a:blip r:embed="rId2" cstate="print"/>
          <a:srcRect/>
          <a:stretch>
            <a:fillRect/>
          </a:stretch>
        </p:blipFill>
        <p:spPr bwMode="auto">
          <a:xfrm>
            <a:off x="228600" y="3047999"/>
            <a:ext cx="4173716" cy="3200399"/>
          </a:xfrm>
          <a:prstGeom prst="rect">
            <a:avLst/>
          </a:prstGeom>
          <a:noFill/>
          <a:ln w="9525">
            <a:noFill/>
            <a:miter lim="800000"/>
            <a:headEnd/>
            <a:tailEnd/>
          </a:ln>
        </p:spPr>
      </p:pic>
      <p:pic>
        <p:nvPicPr>
          <p:cNvPr id="622595" name="Picture 3"/>
          <p:cNvPicPr>
            <a:picLocks noChangeAspect="1" noChangeArrowheads="1"/>
          </p:cNvPicPr>
          <p:nvPr/>
        </p:nvPicPr>
        <p:blipFill>
          <a:blip r:embed="rId3" cstate="print"/>
          <a:srcRect/>
          <a:stretch>
            <a:fillRect/>
          </a:stretch>
        </p:blipFill>
        <p:spPr bwMode="auto">
          <a:xfrm>
            <a:off x="4648200" y="3048000"/>
            <a:ext cx="4261701" cy="3200399"/>
          </a:xfrm>
          <a:prstGeom prst="rect">
            <a:avLst/>
          </a:prstGeom>
          <a:noFill/>
          <a:ln w="9525">
            <a:noFill/>
            <a:miter lim="800000"/>
            <a:headEnd/>
            <a:tailEnd/>
          </a:ln>
        </p:spPr>
      </p:pic>
      <p:sp>
        <p:nvSpPr>
          <p:cNvPr id="7" name="TextBox 6"/>
          <p:cNvSpPr txBox="1"/>
          <p:nvPr/>
        </p:nvSpPr>
        <p:spPr>
          <a:xfrm rot="16200000">
            <a:off x="-14094" y="3747895"/>
            <a:ext cx="854721" cy="369332"/>
          </a:xfrm>
          <a:prstGeom prst="rect">
            <a:avLst/>
          </a:prstGeom>
          <a:noFill/>
        </p:spPr>
        <p:txBody>
          <a:bodyPr wrap="none" rtlCol="0">
            <a:spAutoFit/>
          </a:bodyPr>
          <a:lstStyle/>
          <a:p>
            <a:r>
              <a:rPr lang="en-US" dirty="0" smtClean="0"/>
              <a:t>d</a:t>
            </a:r>
            <a:r>
              <a:rPr lang="en-US" dirty="0" smtClean="0">
                <a:latin typeface="Symbol" pitchFamily="18" charset="2"/>
              </a:rPr>
              <a:t>s</a:t>
            </a:r>
            <a:r>
              <a:rPr lang="en-US" dirty="0" smtClean="0"/>
              <a:t>/</a:t>
            </a:r>
            <a:r>
              <a:rPr lang="en-US" dirty="0" err="1" smtClean="0"/>
              <a:t>dp</a:t>
            </a:r>
            <a:r>
              <a:rPr lang="en-US" baseline="-25000" dirty="0" err="1" smtClean="0"/>
              <a:t>T</a:t>
            </a:r>
            <a:endParaRPr lang="en-US" baseline="-25000" dirty="0"/>
          </a:p>
        </p:txBody>
      </p:sp>
      <p:sp>
        <p:nvSpPr>
          <p:cNvPr id="8" name="TextBox 7"/>
          <p:cNvSpPr txBox="1"/>
          <p:nvPr/>
        </p:nvSpPr>
        <p:spPr>
          <a:xfrm>
            <a:off x="3047999" y="5791200"/>
            <a:ext cx="1143000" cy="369332"/>
          </a:xfrm>
          <a:prstGeom prst="rect">
            <a:avLst/>
          </a:prstGeom>
          <a:noFill/>
        </p:spPr>
        <p:txBody>
          <a:bodyPr wrap="square" rtlCol="0">
            <a:spAutoFit/>
          </a:bodyPr>
          <a:lstStyle/>
          <a:p>
            <a:r>
              <a:rPr lang="en-US" dirty="0" err="1" smtClean="0"/>
              <a:t>p</a:t>
            </a:r>
            <a:r>
              <a:rPr lang="en-US" baseline="-25000" dirty="0" err="1" smtClean="0"/>
              <a:t>T</a:t>
            </a:r>
            <a:r>
              <a:rPr lang="en-US" dirty="0" smtClean="0"/>
              <a:t> (</a:t>
            </a:r>
            <a:r>
              <a:rPr lang="en-US" dirty="0" err="1" smtClean="0"/>
              <a:t>GeV</a:t>
            </a:r>
            <a:r>
              <a:rPr lang="en-US" dirty="0" smtClean="0"/>
              <a:t>/c)</a:t>
            </a:r>
            <a:endParaRPr lang="en-US" dirty="0"/>
          </a:p>
        </p:txBody>
      </p:sp>
      <p:sp>
        <p:nvSpPr>
          <p:cNvPr id="10" name="TextBox 9"/>
          <p:cNvSpPr txBox="1"/>
          <p:nvPr/>
        </p:nvSpPr>
        <p:spPr>
          <a:xfrm rot="16200000">
            <a:off x="4405507" y="3747895"/>
            <a:ext cx="854721" cy="369332"/>
          </a:xfrm>
          <a:prstGeom prst="rect">
            <a:avLst/>
          </a:prstGeom>
          <a:noFill/>
        </p:spPr>
        <p:txBody>
          <a:bodyPr wrap="none" rtlCol="0">
            <a:spAutoFit/>
          </a:bodyPr>
          <a:lstStyle/>
          <a:p>
            <a:r>
              <a:rPr lang="en-US" dirty="0" smtClean="0"/>
              <a:t>d</a:t>
            </a:r>
            <a:r>
              <a:rPr lang="en-US" dirty="0" smtClean="0">
                <a:latin typeface="Symbol" pitchFamily="18" charset="2"/>
              </a:rPr>
              <a:t>s</a:t>
            </a:r>
            <a:r>
              <a:rPr lang="en-US" dirty="0" smtClean="0"/>
              <a:t>/</a:t>
            </a:r>
            <a:r>
              <a:rPr lang="en-US" dirty="0" err="1" smtClean="0"/>
              <a:t>dp</a:t>
            </a:r>
            <a:r>
              <a:rPr lang="en-US" baseline="-25000" dirty="0" err="1" smtClean="0"/>
              <a:t>T</a:t>
            </a:r>
            <a:endParaRPr lang="en-US" baseline="-25000" dirty="0"/>
          </a:p>
        </p:txBody>
      </p:sp>
      <p:sp>
        <p:nvSpPr>
          <p:cNvPr id="11" name="TextBox 10"/>
          <p:cNvSpPr txBox="1"/>
          <p:nvPr/>
        </p:nvSpPr>
        <p:spPr>
          <a:xfrm>
            <a:off x="7467600" y="5791200"/>
            <a:ext cx="1143000" cy="369332"/>
          </a:xfrm>
          <a:prstGeom prst="rect">
            <a:avLst/>
          </a:prstGeom>
          <a:noFill/>
        </p:spPr>
        <p:txBody>
          <a:bodyPr wrap="square" rtlCol="0">
            <a:spAutoFit/>
          </a:bodyPr>
          <a:lstStyle/>
          <a:p>
            <a:r>
              <a:rPr lang="en-US" dirty="0" err="1" smtClean="0"/>
              <a:t>p</a:t>
            </a:r>
            <a:r>
              <a:rPr lang="en-US" baseline="-25000" dirty="0" err="1" smtClean="0"/>
              <a:t>T</a:t>
            </a:r>
            <a:r>
              <a:rPr lang="en-US" dirty="0" smtClean="0"/>
              <a:t> (</a:t>
            </a:r>
            <a:r>
              <a:rPr lang="en-US" dirty="0" err="1" smtClean="0"/>
              <a:t>GeV</a:t>
            </a:r>
            <a:r>
              <a:rPr lang="en-US" dirty="0" smtClean="0"/>
              <a:t>/c)</a:t>
            </a:r>
            <a:endParaRPr lang="en-US" dirty="0"/>
          </a:p>
        </p:txBody>
      </p:sp>
      <p:sp>
        <p:nvSpPr>
          <p:cNvPr id="12" name="TextBox 11"/>
          <p:cNvSpPr txBox="1"/>
          <p:nvPr/>
        </p:nvSpPr>
        <p:spPr>
          <a:xfrm>
            <a:off x="1524000" y="5029200"/>
            <a:ext cx="1411284" cy="369332"/>
          </a:xfrm>
          <a:prstGeom prst="rect">
            <a:avLst/>
          </a:prstGeom>
          <a:noFill/>
        </p:spPr>
        <p:txBody>
          <a:bodyPr wrap="none" rtlCol="0">
            <a:spAutoFit/>
          </a:bodyPr>
          <a:lstStyle/>
          <a:p>
            <a:r>
              <a:rPr lang="en-US" dirty="0" smtClean="0"/>
              <a:t>√s = 1.96 </a:t>
            </a:r>
            <a:r>
              <a:rPr lang="en-US" dirty="0" err="1" smtClean="0"/>
              <a:t>TeV</a:t>
            </a:r>
            <a:endParaRPr lang="en-US" dirty="0"/>
          </a:p>
        </p:txBody>
      </p:sp>
      <p:sp>
        <p:nvSpPr>
          <p:cNvPr id="13" name="TextBox 12"/>
          <p:cNvSpPr txBox="1"/>
          <p:nvPr/>
        </p:nvSpPr>
        <p:spPr>
          <a:xfrm>
            <a:off x="5980116" y="5029200"/>
            <a:ext cx="1294265" cy="369332"/>
          </a:xfrm>
          <a:prstGeom prst="rect">
            <a:avLst/>
          </a:prstGeom>
          <a:noFill/>
        </p:spPr>
        <p:txBody>
          <a:bodyPr wrap="none" rtlCol="0">
            <a:spAutoFit/>
          </a:bodyPr>
          <a:lstStyle/>
          <a:p>
            <a:r>
              <a:rPr lang="en-US" dirty="0" smtClean="0"/>
              <a:t>√s = 7.0 </a:t>
            </a:r>
            <a:r>
              <a:rPr lang="en-US" dirty="0" err="1" smtClean="0"/>
              <a:t>TeV</a:t>
            </a:r>
            <a:endParaRPr lang="en-US" dirty="0"/>
          </a:p>
        </p:txBody>
      </p:sp>
      <p:sp>
        <p:nvSpPr>
          <p:cNvPr id="14" name="TextBox 13"/>
          <p:cNvSpPr txBox="1"/>
          <p:nvPr/>
        </p:nvSpPr>
        <p:spPr>
          <a:xfrm>
            <a:off x="7543800" y="2133600"/>
            <a:ext cx="1242007" cy="615553"/>
          </a:xfrm>
          <a:prstGeom prst="rect">
            <a:avLst/>
          </a:prstGeom>
          <a:noFill/>
        </p:spPr>
        <p:txBody>
          <a:bodyPr wrap="none" rtlCol="0">
            <a:spAutoFit/>
          </a:bodyPr>
          <a:lstStyle/>
          <a:p>
            <a:r>
              <a:rPr lang="en-US" sz="1700" u="sng" dirty="0" smtClean="0">
                <a:solidFill>
                  <a:srgbClr val="FFFFCC"/>
                </a:solidFill>
              </a:rPr>
              <a:t>C.A. Aidala</a:t>
            </a:r>
            <a:r>
              <a:rPr lang="en-US" sz="1700" dirty="0" smtClean="0">
                <a:solidFill>
                  <a:srgbClr val="FFFFCC"/>
                </a:solidFill>
              </a:rPr>
              <a:t>, </a:t>
            </a:r>
          </a:p>
          <a:p>
            <a:r>
              <a:rPr lang="en-US" sz="1700" dirty="0" smtClean="0">
                <a:solidFill>
                  <a:srgbClr val="FFFFCC"/>
                </a:solidFill>
              </a:rPr>
              <a:t>T.C. Rogers</a:t>
            </a:r>
            <a:endParaRPr lang="en-US" sz="1700" dirty="0">
              <a:solidFill>
                <a:srgbClr val="FFFFCC"/>
              </a:solidFill>
            </a:endParaRPr>
          </a:p>
        </p:txBody>
      </p:sp>
      <p:sp>
        <p:nvSpPr>
          <p:cNvPr id="15" name="TextBox 14"/>
          <p:cNvSpPr txBox="1"/>
          <p:nvPr/>
        </p:nvSpPr>
        <p:spPr>
          <a:xfrm>
            <a:off x="381000" y="1340584"/>
            <a:ext cx="7162800" cy="1631216"/>
          </a:xfrm>
          <a:prstGeom prst="rect">
            <a:avLst/>
          </a:prstGeom>
          <a:noFill/>
        </p:spPr>
        <p:txBody>
          <a:bodyPr wrap="square" rtlCol="0">
            <a:spAutoFit/>
          </a:bodyPr>
          <a:lstStyle/>
          <a:p>
            <a:r>
              <a:rPr lang="en-US" sz="2000" dirty="0" smtClean="0">
                <a:solidFill>
                  <a:srgbClr val="FFFFCC"/>
                </a:solidFill>
                <a:latin typeface="Times New Roman" pitchFamily="18" charset="0"/>
                <a:cs typeface="Times New Roman" pitchFamily="18" charset="0"/>
              </a:rPr>
              <a:t>Can successfully simultaneously describe data from fixed-target energies to LHC energies!  With better knowledge of the quark and gluon distributions inside the proton, will be able to improve predictions for transverse momentum dependence of particle production at LHC.</a:t>
            </a:r>
            <a:endParaRPr lang="en-US" sz="2000" dirty="0">
              <a:solidFill>
                <a:srgbClr val="FFFFCC"/>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C. Aidala, UMich, October 14, 2015</a:t>
            </a:r>
            <a:endParaRPr lang="en-US"/>
          </a:p>
        </p:txBody>
      </p:sp>
      <p:sp>
        <p:nvSpPr>
          <p:cNvPr id="7" name="Slide Number Placeholder 5"/>
          <p:cNvSpPr>
            <a:spLocks noGrp="1"/>
          </p:cNvSpPr>
          <p:nvPr>
            <p:ph type="sldNum" sz="quarter" idx="12"/>
          </p:nvPr>
        </p:nvSpPr>
        <p:spPr/>
        <p:txBody>
          <a:bodyPr/>
          <a:lstStyle/>
          <a:p>
            <a:fld id="{5D683DC6-BCAF-4E8A-864F-F7F3B9F4BE96}" type="slidenum">
              <a:rPr lang="en-US"/>
              <a:pPr/>
              <a:t>53</a:t>
            </a:fld>
            <a:endParaRPr lang="en-US"/>
          </a:p>
        </p:txBody>
      </p:sp>
      <p:sp>
        <p:nvSpPr>
          <p:cNvPr id="1167362" name="Rectangle 2"/>
          <p:cNvSpPr>
            <a:spLocks noGrp="1" noChangeArrowheads="1"/>
          </p:cNvSpPr>
          <p:nvPr>
            <p:ph type="title"/>
          </p:nvPr>
        </p:nvSpPr>
        <p:spPr/>
        <p:txBody>
          <a:bodyPr>
            <a:normAutofit fontScale="90000"/>
          </a:bodyPr>
          <a:lstStyle/>
          <a:p>
            <a:r>
              <a:rPr lang="en-US" sz="4000" dirty="0" smtClean="0"/>
              <a:t>Deep-inelastic lepton-nucleon scattering</a:t>
            </a:r>
            <a:r>
              <a:rPr lang="en-US" sz="4000" dirty="0"/>
              <a:t>: </a:t>
            </a:r>
            <a:br>
              <a:rPr lang="en-US" sz="4000" dirty="0"/>
            </a:br>
            <a:r>
              <a:rPr lang="en-US" sz="4000" dirty="0"/>
              <a:t>A </a:t>
            </a:r>
            <a:r>
              <a:rPr lang="en-US" sz="4000" dirty="0" smtClean="0"/>
              <a:t>tool </a:t>
            </a:r>
            <a:r>
              <a:rPr lang="en-US" sz="4000" dirty="0"/>
              <a:t>of the </a:t>
            </a:r>
            <a:r>
              <a:rPr lang="en-US" sz="4000" dirty="0" smtClean="0"/>
              <a:t>trade</a:t>
            </a:r>
            <a:endParaRPr lang="en-US" sz="4000" dirty="0"/>
          </a:p>
        </p:txBody>
      </p:sp>
      <p:sp>
        <p:nvSpPr>
          <p:cNvPr id="1167363" name="Rectangle 3"/>
          <p:cNvSpPr>
            <a:spLocks noGrp="1" noChangeArrowheads="1"/>
          </p:cNvSpPr>
          <p:nvPr>
            <p:ph type="body" idx="1"/>
          </p:nvPr>
        </p:nvSpPr>
        <p:spPr>
          <a:xfrm>
            <a:off x="228600" y="3733800"/>
            <a:ext cx="8686800" cy="2819400"/>
          </a:xfrm>
        </p:spPr>
        <p:txBody>
          <a:bodyPr/>
          <a:lstStyle/>
          <a:p>
            <a:r>
              <a:rPr lang="en-US" sz="2800"/>
              <a:t>Probe nucleon with an electron or muon beam</a:t>
            </a:r>
          </a:p>
          <a:p>
            <a:r>
              <a:rPr lang="en-US" sz="2800"/>
              <a:t>Interacts electromagnetically with (charged) quarks and antiquarks</a:t>
            </a:r>
          </a:p>
          <a:p>
            <a:r>
              <a:rPr lang="en-US" sz="2800"/>
              <a:t>“Clean” process theoretically—quantum electrodynamics well understood and easy to calculate!</a:t>
            </a:r>
          </a:p>
        </p:txBody>
      </p:sp>
      <p:pic>
        <p:nvPicPr>
          <p:cNvPr id="1167364" name="Picture 4"/>
          <p:cNvPicPr>
            <a:picLocks noChangeAspect="1" noChangeArrowheads="1"/>
          </p:cNvPicPr>
          <p:nvPr/>
        </p:nvPicPr>
        <p:blipFill>
          <a:blip r:embed="rId3" cstate="print"/>
          <a:srcRect/>
          <a:stretch>
            <a:fillRect/>
          </a:stretch>
        </p:blipFill>
        <p:spPr bwMode="auto">
          <a:xfrm>
            <a:off x="3048000" y="1399736"/>
            <a:ext cx="3148013" cy="2286000"/>
          </a:xfrm>
          <a:prstGeom prst="rect">
            <a:avLst/>
          </a:prstGeom>
          <a:noFill/>
          <a:ln w="9525">
            <a:noFill/>
            <a:miter lim="800000"/>
            <a:headEnd/>
            <a:tailEnd/>
          </a:ln>
          <a:effectLst/>
        </p:spPr>
      </p:pic>
    </p:spTree>
    <p:extLst>
      <p:ext uri="{BB962C8B-B14F-4D97-AF65-F5344CB8AC3E}">
        <p14:creationId xmlns:p14="http://schemas.microsoft.com/office/powerpoint/2010/main" val="3418570078"/>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5"/>
          <p:cNvSpPr>
            <a:spLocks noGrp="1"/>
          </p:cNvSpPr>
          <p:nvPr>
            <p:ph type="ftr" sz="quarter" idx="11"/>
          </p:nvPr>
        </p:nvSpPr>
        <p:spPr/>
        <p:txBody>
          <a:bodyPr/>
          <a:lstStyle/>
          <a:p>
            <a:r>
              <a:rPr lang="en-US" smtClean="0"/>
              <a:t>C. Aidala, UMich, October 14, 2015</a:t>
            </a:r>
            <a:endParaRPr lang="en-US"/>
          </a:p>
        </p:txBody>
      </p:sp>
      <p:sp>
        <p:nvSpPr>
          <p:cNvPr id="30" name="Slide Number Placeholder 6"/>
          <p:cNvSpPr>
            <a:spLocks noGrp="1"/>
          </p:cNvSpPr>
          <p:nvPr>
            <p:ph type="sldNum" sz="quarter" idx="12"/>
          </p:nvPr>
        </p:nvSpPr>
        <p:spPr/>
        <p:txBody>
          <a:bodyPr/>
          <a:lstStyle/>
          <a:p>
            <a:fld id="{6B666289-FFFA-4C90-B390-A17EF9BC1669}" type="slidenum">
              <a:rPr lang="en-US"/>
              <a:pPr/>
              <a:t>54</a:t>
            </a:fld>
            <a:endParaRPr lang="en-US"/>
          </a:p>
        </p:txBody>
      </p:sp>
      <p:sp>
        <p:nvSpPr>
          <p:cNvPr id="1239042" name="Rectangle 2"/>
          <p:cNvSpPr>
            <a:spLocks noGrp="1" noChangeArrowheads="1"/>
          </p:cNvSpPr>
          <p:nvPr>
            <p:ph type="title"/>
          </p:nvPr>
        </p:nvSpPr>
        <p:spPr>
          <a:xfrm>
            <a:off x="228600" y="228600"/>
            <a:ext cx="8686800" cy="609600"/>
          </a:xfrm>
        </p:spPr>
        <p:txBody>
          <a:bodyPr>
            <a:normAutofit fontScale="90000"/>
          </a:bodyPr>
          <a:lstStyle/>
          <a:p>
            <a:r>
              <a:rPr lang="en-US" sz="3600" dirty="0" smtClean="0"/>
              <a:t>Parton distribution functions inside a nucleon: </a:t>
            </a:r>
            <a:br>
              <a:rPr lang="en-US" sz="3600" dirty="0" smtClean="0"/>
            </a:br>
            <a:r>
              <a:rPr lang="en-US" sz="3600" dirty="0" smtClean="0"/>
              <a:t>The language we’ve developed (so far!)</a:t>
            </a:r>
            <a:endParaRPr lang="en-US" sz="3600" dirty="0"/>
          </a:p>
        </p:txBody>
      </p:sp>
      <p:grpSp>
        <p:nvGrpSpPr>
          <p:cNvPr id="2" name="Group 3"/>
          <p:cNvGrpSpPr>
            <a:grpSpLocks/>
          </p:cNvGrpSpPr>
          <p:nvPr/>
        </p:nvGrpSpPr>
        <p:grpSpPr bwMode="auto">
          <a:xfrm>
            <a:off x="228600" y="1828800"/>
            <a:ext cx="8686800" cy="4343400"/>
            <a:chOff x="144" y="1728"/>
            <a:chExt cx="5472" cy="1541"/>
          </a:xfrm>
        </p:grpSpPr>
        <p:pic>
          <p:nvPicPr>
            <p:cNvPr id="1239044" name="Picture 4" descr="proton_structure3"/>
            <p:cNvPicPr>
              <a:picLocks noChangeAspect="1" noChangeArrowheads="1"/>
            </p:cNvPicPr>
            <p:nvPr/>
          </p:nvPicPr>
          <p:blipFill>
            <a:blip r:embed="rId3" cstate="print"/>
            <a:srcRect/>
            <a:stretch>
              <a:fillRect/>
            </a:stretch>
          </p:blipFill>
          <p:spPr bwMode="auto">
            <a:xfrm>
              <a:off x="144" y="1728"/>
              <a:ext cx="2688" cy="1541"/>
            </a:xfrm>
            <a:prstGeom prst="rect">
              <a:avLst/>
            </a:prstGeom>
            <a:noFill/>
            <a:ln/>
            <a:effectLst/>
          </p:spPr>
        </p:pic>
        <p:pic>
          <p:nvPicPr>
            <p:cNvPr id="1239045" name="Picture 5" descr="proton_structure4"/>
            <p:cNvPicPr>
              <a:picLocks noChangeAspect="1" noChangeArrowheads="1"/>
            </p:cNvPicPr>
            <p:nvPr/>
          </p:nvPicPr>
          <p:blipFill>
            <a:blip r:embed="rId4" cstate="print"/>
            <a:srcRect/>
            <a:stretch>
              <a:fillRect/>
            </a:stretch>
          </p:blipFill>
          <p:spPr bwMode="auto">
            <a:xfrm>
              <a:off x="2928" y="1728"/>
              <a:ext cx="2688" cy="1536"/>
            </a:xfrm>
            <a:prstGeom prst="rect">
              <a:avLst/>
            </a:prstGeom>
            <a:noFill/>
            <a:ln/>
            <a:effectLst/>
          </p:spPr>
        </p:pic>
      </p:grpSp>
      <p:sp>
        <p:nvSpPr>
          <p:cNvPr id="1239046" name="Text Box 6"/>
          <p:cNvSpPr txBox="1">
            <a:spLocks noChangeArrowheads="1"/>
          </p:cNvSpPr>
          <p:nvPr/>
        </p:nvSpPr>
        <p:spPr bwMode="auto">
          <a:xfrm>
            <a:off x="1360488" y="6140450"/>
            <a:ext cx="4987925" cy="381000"/>
          </a:xfrm>
          <a:prstGeom prst="rect">
            <a:avLst/>
          </a:prstGeom>
          <a:noFill/>
          <a:ln w="9525">
            <a:noFill/>
            <a:miter lim="800000"/>
            <a:headEnd/>
            <a:tailEnd/>
          </a:ln>
          <a:effectLst/>
        </p:spPr>
        <p:txBody>
          <a:bodyPr wrap="none">
            <a:spAutoFit/>
          </a:bodyPr>
          <a:lstStyle/>
          <a:p>
            <a:r>
              <a:rPr lang="en-US" sz="1900" dirty="0" err="1">
                <a:solidFill>
                  <a:schemeClr val="accent5">
                    <a:lumMod val="40000"/>
                    <a:lumOff val="60000"/>
                  </a:schemeClr>
                </a:solidFill>
              </a:rPr>
              <a:t>Halzen</a:t>
            </a:r>
            <a:r>
              <a:rPr lang="en-US" sz="1900" dirty="0">
                <a:solidFill>
                  <a:schemeClr val="accent5">
                    <a:lumMod val="40000"/>
                    <a:lumOff val="60000"/>
                  </a:schemeClr>
                </a:solidFill>
              </a:rPr>
              <a:t> and Martin, “Quarks and Leptons”, p. 201</a:t>
            </a:r>
          </a:p>
        </p:txBody>
      </p:sp>
      <p:sp>
        <p:nvSpPr>
          <p:cNvPr id="1239047" name="Text Box 7"/>
          <p:cNvSpPr txBox="1">
            <a:spLocks noChangeArrowheads="1"/>
          </p:cNvSpPr>
          <p:nvPr/>
        </p:nvSpPr>
        <p:spPr bwMode="auto">
          <a:xfrm>
            <a:off x="3276600" y="3551238"/>
            <a:ext cx="914400" cy="396875"/>
          </a:xfrm>
          <a:prstGeom prst="rect">
            <a:avLst/>
          </a:prstGeom>
          <a:solidFill>
            <a:schemeClr val="bg1"/>
          </a:solidFill>
          <a:ln w="9525">
            <a:noFill/>
            <a:miter lim="800000"/>
            <a:headEnd/>
            <a:tailEnd/>
          </a:ln>
          <a:effectLst/>
        </p:spPr>
        <p:txBody>
          <a:bodyPr>
            <a:spAutoFit/>
          </a:bodyPr>
          <a:lstStyle/>
          <a:p>
            <a:r>
              <a:rPr lang="en-US" sz="2000">
                <a:solidFill>
                  <a:schemeClr val="tx1"/>
                </a:solidFill>
              </a:rPr>
              <a:t>x</a:t>
            </a:r>
            <a:r>
              <a:rPr lang="en-US" sz="2000" baseline="-14000">
                <a:solidFill>
                  <a:schemeClr val="tx1"/>
                </a:solidFill>
              </a:rPr>
              <a:t>Bjorken</a:t>
            </a:r>
          </a:p>
        </p:txBody>
      </p:sp>
      <p:sp>
        <p:nvSpPr>
          <p:cNvPr id="1239048" name="Text Box 8"/>
          <p:cNvSpPr txBox="1">
            <a:spLocks noChangeArrowheads="1"/>
          </p:cNvSpPr>
          <p:nvPr/>
        </p:nvSpPr>
        <p:spPr bwMode="auto">
          <a:xfrm>
            <a:off x="3352800" y="5776913"/>
            <a:ext cx="914400" cy="396875"/>
          </a:xfrm>
          <a:prstGeom prst="rect">
            <a:avLst/>
          </a:prstGeom>
          <a:solidFill>
            <a:schemeClr val="bg1"/>
          </a:solidFill>
          <a:ln w="9525">
            <a:noFill/>
            <a:miter lim="800000"/>
            <a:headEnd/>
            <a:tailEnd/>
          </a:ln>
          <a:effectLst/>
        </p:spPr>
        <p:txBody>
          <a:bodyPr>
            <a:spAutoFit/>
          </a:bodyPr>
          <a:lstStyle/>
          <a:p>
            <a:r>
              <a:rPr lang="en-US" sz="2000">
                <a:solidFill>
                  <a:schemeClr val="tx1"/>
                </a:solidFill>
              </a:rPr>
              <a:t>x</a:t>
            </a:r>
            <a:r>
              <a:rPr lang="en-US" sz="2000" baseline="-14000">
                <a:solidFill>
                  <a:schemeClr val="tx1"/>
                </a:solidFill>
              </a:rPr>
              <a:t>Bjorken</a:t>
            </a:r>
          </a:p>
        </p:txBody>
      </p:sp>
      <p:sp>
        <p:nvSpPr>
          <p:cNvPr id="1239049" name="Text Box 9"/>
          <p:cNvSpPr txBox="1">
            <a:spLocks noChangeArrowheads="1"/>
          </p:cNvSpPr>
          <p:nvPr/>
        </p:nvSpPr>
        <p:spPr bwMode="auto">
          <a:xfrm>
            <a:off x="4038600" y="3505200"/>
            <a:ext cx="304800" cy="366713"/>
          </a:xfrm>
          <a:prstGeom prst="rect">
            <a:avLst/>
          </a:prstGeom>
          <a:solidFill>
            <a:schemeClr val="bg1"/>
          </a:solidFill>
          <a:ln w="9525">
            <a:noFill/>
            <a:miter lim="800000"/>
            <a:headEnd/>
            <a:tailEnd/>
          </a:ln>
          <a:effectLst/>
        </p:spPr>
        <p:txBody>
          <a:bodyPr>
            <a:spAutoFit/>
          </a:bodyPr>
          <a:lstStyle/>
          <a:p>
            <a:r>
              <a:rPr lang="en-US" sz="1800">
                <a:solidFill>
                  <a:schemeClr val="tx1"/>
                </a:solidFill>
              </a:rPr>
              <a:t>1</a:t>
            </a:r>
            <a:endParaRPr lang="en-US" sz="1800" baseline="-14000">
              <a:solidFill>
                <a:schemeClr val="tx1"/>
              </a:solidFill>
            </a:endParaRPr>
          </a:p>
        </p:txBody>
      </p:sp>
      <p:sp>
        <p:nvSpPr>
          <p:cNvPr id="1239050" name="Text Box 10"/>
          <p:cNvSpPr txBox="1">
            <a:spLocks noChangeArrowheads="1"/>
          </p:cNvSpPr>
          <p:nvPr/>
        </p:nvSpPr>
        <p:spPr bwMode="auto">
          <a:xfrm>
            <a:off x="7696200" y="5562600"/>
            <a:ext cx="914400" cy="396875"/>
          </a:xfrm>
          <a:prstGeom prst="rect">
            <a:avLst/>
          </a:prstGeom>
          <a:solidFill>
            <a:schemeClr val="bg1"/>
          </a:solidFill>
          <a:ln w="9525">
            <a:noFill/>
            <a:miter lim="800000"/>
            <a:headEnd/>
            <a:tailEnd/>
          </a:ln>
          <a:effectLst/>
        </p:spPr>
        <p:txBody>
          <a:bodyPr>
            <a:spAutoFit/>
          </a:bodyPr>
          <a:lstStyle/>
          <a:p>
            <a:r>
              <a:rPr lang="en-US" sz="2000">
                <a:solidFill>
                  <a:schemeClr val="tx1"/>
                </a:solidFill>
              </a:rPr>
              <a:t>x</a:t>
            </a:r>
            <a:r>
              <a:rPr lang="en-US" sz="2000" baseline="-14000">
                <a:solidFill>
                  <a:schemeClr val="tx1"/>
                </a:solidFill>
              </a:rPr>
              <a:t>Bjorken</a:t>
            </a:r>
          </a:p>
        </p:txBody>
      </p:sp>
      <p:sp>
        <p:nvSpPr>
          <p:cNvPr id="1239051" name="Text Box 11"/>
          <p:cNvSpPr txBox="1">
            <a:spLocks noChangeArrowheads="1"/>
          </p:cNvSpPr>
          <p:nvPr/>
        </p:nvSpPr>
        <p:spPr bwMode="auto">
          <a:xfrm>
            <a:off x="4191000" y="5715000"/>
            <a:ext cx="304800" cy="366713"/>
          </a:xfrm>
          <a:prstGeom prst="rect">
            <a:avLst/>
          </a:prstGeom>
          <a:solidFill>
            <a:schemeClr val="bg1"/>
          </a:solidFill>
          <a:ln w="9525">
            <a:noFill/>
            <a:miter lim="800000"/>
            <a:headEnd/>
            <a:tailEnd/>
          </a:ln>
          <a:effectLst/>
        </p:spPr>
        <p:txBody>
          <a:bodyPr>
            <a:spAutoFit/>
          </a:bodyPr>
          <a:lstStyle/>
          <a:p>
            <a:r>
              <a:rPr lang="en-US" sz="1800">
                <a:solidFill>
                  <a:schemeClr val="tx1"/>
                </a:solidFill>
              </a:rPr>
              <a:t>1</a:t>
            </a:r>
            <a:endParaRPr lang="en-US" sz="1800" baseline="-14000">
              <a:solidFill>
                <a:schemeClr val="tx1"/>
              </a:solidFill>
            </a:endParaRPr>
          </a:p>
        </p:txBody>
      </p:sp>
      <p:sp>
        <p:nvSpPr>
          <p:cNvPr id="1239052" name="Text Box 12"/>
          <p:cNvSpPr txBox="1">
            <a:spLocks noChangeArrowheads="1"/>
          </p:cNvSpPr>
          <p:nvPr/>
        </p:nvSpPr>
        <p:spPr bwMode="auto">
          <a:xfrm>
            <a:off x="8534400" y="5410200"/>
            <a:ext cx="304800" cy="366713"/>
          </a:xfrm>
          <a:prstGeom prst="rect">
            <a:avLst/>
          </a:prstGeom>
          <a:solidFill>
            <a:schemeClr val="bg1"/>
          </a:solidFill>
          <a:ln w="9525">
            <a:noFill/>
            <a:miter lim="800000"/>
            <a:headEnd/>
            <a:tailEnd/>
          </a:ln>
          <a:effectLst/>
        </p:spPr>
        <p:txBody>
          <a:bodyPr>
            <a:spAutoFit/>
          </a:bodyPr>
          <a:lstStyle/>
          <a:p>
            <a:r>
              <a:rPr lang="en-US" sz="1800">
                <a:solidFill>
                  <a:schemeClr val="tx1"/>
                </a:solidFill>
              </a:rPr>
              <a:t>1</a:t>
            </a:r>
            <a:endParaRPr lang="en-US" sz="1800" baseline="-14000">
              <a:solidFill>
                <a:schemeClr val="tx1"/>
              </a:solidFill>
            </a:endParaRPr>
          </a:p>
        </p:txBody>
      </p:sp>
      <p:sp>
        <p:nvSpPr>
          <p:cNvPr id="1239053" name="Text Box 13"/>
          <p:cNvSpPr txBox="1">
            <a:spLocks noChangeArrowheads="1"/>
          </p:cNvSpPr>
          <p:nvPr/>
        </p:nvSpPr>
        <p:spPr bwMode="auto">
          <a:xfrm>
            <a:off x="2971800" y="5715000"/>
            <a:ext cx="457200" cy="304800"/>
          </a:xfrm>
          <a:prstGeom prst="rect">
            <a:avLst/>
          </a:prstGeom>
          <a:solidFill>
            <a:schemeClr val="bg1"/>
          </a:solidFill>
          <a:ln w="9525">
            <a:noFill/>
            <a:miter lim="800000"/>
            <a:headEnd/>
            <a:tailEnd/>
          </a:ln>
          <a:effectLst/>
        </p:spPr>
        <p:txBody>
          <a:bodyPr>
            <a:spAutoFit/>
          </a:bodyPr>
          <a:lstStyle/>
          <a:p>
            <a:r>
              <a:rPr lang="en-US" sz="1400">
                <a:solidFill>
                  <a:schemeClr val="tx1"/>
                </a:solidFill>
              </a:rPr>
              <a:t>1/3</a:t>
            </a:r>
            <a:endParaRPr lang="en-US" sz="1400" baseline="-14000">
              <a:solidFill>
                <a:schemeClr val="tx1"/>
              </a:solidFill>
            </a:endParaRPr>
          </a:p>
        </p:txBody>
      </p:sp>
      <p:sp>
        <p:nvSpPr>
          <p:cNvPr id="1239054" name="Text Box 14"/>
          <p:cNvSpPr txBox="1">
            <a:spLocks noChangeArrowheads="1"/>
          </p:cNvSpPr>
          <p:nvPr/>
        </p:nvSpPr>
        <p:spPr bwMode="auto">
          <a:xfrm>
            <a:off x="7467600" y="5410200"/>
            <a:ext cx="457200" cy="304800"/>
          </a:xfrm>
          <a:prstGeom prst="rect">
            <a:avLst/>
          </a:prstGeom>
          <a:solidFill>
            <a:schemeClr val="bg1"/>
          </a:solidFill>
          <a:ln w="9525">
            <a:noFill/>
            <a:miter lim="800000"/>
            <a:headEnd/>
            <a:tailEnd/>
          </a:ln>
          <a:effectLst/>
        </p:spPr>
        <p:txBody>
          <a:bodyPr>
            <a:spAutoFit/>
          </a:bodyPr>
          <a:lstStyle/>
          <a:p>
            <a:r>
              <a:rPr lang="en-US" sz="1400">
                <a:solidFill>
                  <a:schemeClr val="tx1"/>
                </a:solidFill>
              </a:rPr>
              <a:t>1/3</a:t>
            </a:r>
            <a:endParaRPr lang="en-US" sz="1400" baseline="-14000">
              <a:solidFill>
                <a:schemeClr val="tx1"/>
              </a:solidFill>
            </a:endParaRPr>
          </a:p>
        </p:txBody>
      </p:sp>
      <p:sp>
        <p:nvSpPr>
          <p:cNvPr id="1239055" name="Text Box 15"/>
          <p:cNvSpPr txBox="1">
            <a:spLocks noChangeArrowheads="1"/>
          </p:cNvSpPr>
          <p:nvPr/>
        </p:nvSpPr>
        <p:spPr bwMode="auto">
          <a:xfrm>
            <a:off x="7800975" y="3581400"/>
            <a:ext cx="914400" cy="396875"/>
          </a:xfrm>
          <a:prstGeom prst="rect">
            <a:avLst/>
          </a:prstGeom>
          <a:solidFill>
            <a:schemeClr val="bg1"/>
          </a:solidFill>
          <a:ln w="9525">
            <a:noFill/>
            <a:miter lim="800000"/>
            <a:headEnd/>
            <a:tailEnd/>
          </a:ln>
          <a:effectLst/>
        </p:spPr>
        <p:txBody>
          <a:bodyPr>
            <a:spAutoFit/>
          </a:bodyPr>
          <a:lstStyle/>
          <a:p>
            <a:r>
              <a:rPr lang="en-US" sz="2000" dirty="0" err="1">
                <a:solidFill>
                  <a:schemeClr val="tx1"/>
                </a:solidFill>
              </a:rPr>
              <a:t>x</a:t>
            </a:r>
            <a:r>
              <a:rPr lang="en-US" sz="2000" baseline="-14000" dirty="0" err="1">
                <a:solidFill>
                  <a:schemeClr val="tx1"/>
                </a:solidFill>
              </a:rPr>
              <a:t>Bjorken</a:t>
            </a:r>
            <a:endParaRPr lang="en-US" sz="2000" baseline="-14000" dirty="0">
              <a:solidFill>
                <a:schemeClr val="tx1"/>
              </a:solidFill>
            </a:endParaRPr>
          </a:p>
        </p:txBody>
      </p:sp>
      <p:sp>
        <p:nvSpPr>
          <p:cNvPr id="1239056" name="Text Box 16"/>
          <p:cNvSpPr txBox="1">
            <a:spLocks noChangeArrowheads="1"/>
          </p:cNvSpPr>
          <p:nvPr/>
        </p:nvSpPr>
        <p:spPr bwMode="auto">
          <a:xfrm>
            <a:off x="7543800" y="3429000"/>
            <a:ext cx="457200" cy="304800"/>
          </a:xfrm>
          <a:prstGeom prst="rect">
            <a:avLst/>
          </a:prstGeom>
          <a:solidFill>
            <a:schemeClr val="bg1"/>
          </a:solidFill>
          <a:ln w="9525">
            <a:noFill/>
            <a:miter lim="800000"/>
            <a:headEnd/>
            <a:tailEnd/>
          </a:ln>
          <a:effectLst/>
        </p:spPr>
        <p:txBody>
          <a:bodyPr>
            <a:spAutoFit/>
          </a:bodyPr>
          <a:lstStyle/>
          <a:p>
            <a:r>
              <a:rPr lang="en-US" sz="1400">
                <a:solidFill>
                  <a:schemeClr val="tx1"/>
                </a:solidFill>
              </a:rPr>
              <a:t>1/3</a:t>
            </a:r>
            <a:endParaRPr lang="en-US" sz="1400" baseline="-14000">
              <a:solidFill>
                <a:schemeClr val="tx1"/>
              </a:solidFill>
            </a:endParaRPr>
          </a:p>
        </p:txBody>
      </p:sp>
      <p:sp>
        <p:nvSpPr>
          <p:cNvPr id="1239057" name="Text Box 17"/>
          <p:cNvSpPr txBox="1">
            <a:spLocks noChangeArrowheads="1"/>
          </p:cNvSpPr>
          <p:nvPr/>
        </p:nvSpPr>
        <p:spPr bwMode="auto">
          <a:xfrm>
            <a:off x="8534400" y="3429000"/>
            <a:ext cx="304800" cy="366713"/>
          </a:xfrm>
          <a:prstGeom prst="rect">
            <a:avLst/>
          </a:prstGeom>
          <a:solidFill>
            <a:schemeClr val="bg1"/>
          </a:solidFill>
          <a:ln w="9525">
            <a:noFill/>
            <a:miter lim="800000"/>
            <a:headEnd/>
            <a:tailEnd/>
          </a:ln>
          <a:effectLst/>
        </p:spPr>
        <p:txBody>
          <a:bodyPr>
            <a:spAutoFit/>
          </a:bodyPr>
          <a:lstStyle/>
          <a:p>
            <a:r>
              <a:rPr lang="en-US" sz="1800">
                <a:solidFill>
                  <a:schemeClr val="tx1"/>
                </a:solidFill>
              </a:rPr>
              <a:t>1</a:t>
            </a:r>
            <a:endParaRPr lang="en-US" sz="1800" baseline="-14000">
              <a:solidFill>
                <a:schemeClr val="tx1"/>
              </a:solidFill>
            </a:endParaRPr>
          </a:p>
        </p:txBody>
      </p:sp>
      <p:sp>
        <p:nvSpPr>
          <p:cNvPr id="1239058" name="Text Box 18"/>
          <p:cNvSpPr txBox="1">
            <a:spLocks noChangeArrowheads="1"/>
          </p:cNvSpPr>
          <p:nvPr/>
        </p:nvSpPr>
        <p:spPr bwMode="auto">
          <a:xfrm>
            <a:off x="7972425" y="4329113"/>
            <a:ext cx="850900" cy="336550"/>
          </a:xfrm>
          <a:prstGeom prst="rect">
            <a:avLst/>
          </a:prstGeom>
          <a:solidFill>
            <a:schemeClr val="bg1"/>
          </a:solidFill>
          <a:ln w="9525">
            <a:noFill/>
            <a:miter lim="800000"/>
            <a:headEnd/>
            <a:tailEnd/>
          </a:ln>
          <a:effectLst/>
        </p:spPr>
        <p:txBody>
          <a:bodyPr wrap="none">
            <a:spAutoFit/>
          </a:bodyPr>
          <a:lstStyle/>
          <a:p>
            <a:r>
              <a:rPr lang="en-US" sz="1600">
                <a:solidFill>
                  <a:schemeClr val="tx1"/>
                </a:solidFill>
              </a:rPr>
              <a:t>Valence</a:t>
            </a:r>
          </a:p>
        </p:txBody>
      </p:sp>
      <p:sp>
        <p:nvSpPr>
          <p:cNvPr id="1239059" name="Text Box 19"/>
          <p:cNvSpPr txBox="1">
            <a:spLocks noChangeArrowheads="1"/>
          </p:cNvSpPr>
          <p:nvPr/>
        </p:nvSpPr>
        <p:spPr bwMode="auto">
          <a:xfrm>
            <a:off x="7289800" y="3854450"/>
            <a:ext cx="477838" cy="336550"/>
          </a:xfrm>
          <a:prstGeom prst="rect">
            <a:avLst/>
          </a:prstGeom>
          <a:solidFill>
            <a:schemeClr val="bg1"/>
          </a:solidFill>
          <a:ln w="9525">
            <a:noFill/>
            <a:miter lim="800000"/>
            <a:headEnd/>
            <a:tailEnd/>
          </a:ln>
          <a:effectLst/>
        </p:spPr>
        <p:txBody>
          <a:bodyPr wrap="none">
            <a:spAutoFit/>
          </a:bodyPr>
          <a:lstStyle/>
          <a:p>
            <a:r>
              <a:rPr lang="en-US" sz="1600">
                <a:solidFill>
                  <a:schemeClr val="tx1"/>
                </a:solidFill>
              </a:rPr>
              <a:t>Sea</a:t>
            </a:r>
          </a:p>
        </p:txBody>
      </p:sp>
      <p:sp>
        <p:nvSpPr>
          <p:cNvPr id="1239060" name="Rectangle 20"/>
          <p:cNvSpPr>
            <a:spLocks noChangeArrowheads="1"/>
          </p:cNvSpPr>
          <p:nvPr/>
        </p:nvSpPr>
        <p:spPr bwMode="auto">
          <a:xfrm>
            <a:off x="7696200" y="3962400"/>
            <a:ext cx="381000" cy="152400"/>
          </a:xfrm>
          <a:prstGeom prst="rect">
            <a:avLst/>
          </a:prstGeom>
          <a:solidFill>
            <a:schemeClr val="bg1"/>
          </a:solidFill>
          <a:ln w="9525">
            <a:noFill/>
            <a:miter lim="800000"/>
            <a:headEnd/>
            <a:tailEnd/>
          </a:ln>
          <a:effectLst/>
        </p:spPr>
        <p:txBody>
          <a:bodyPr wrap="none" anchor="ctr"/>
          <a:lstStyle/>
          <a:p>
            <a:endParaRPr lang="en-US"/>
          </a:p>
        </p:txBody>
      </p:sp>
      <p:sp>
        <p:nvSpPr>
          <p:cNvPr id="1239061" name="Text Box 21"/>
          <p:cNvSpPr txBox="1">
            <a:spLocks noChangeArrowheads="1"/>
          </p:cNvSpPr>
          <p:nvPr/>
        </p:nvSpPr>
        <p:spPr bwMode="auto">
          <a:xfrm>
            <a:off x="276225" y="2400300"/>
            <a:ext cx="1619250" cy="366713"/>
          </a:xfrm>
          <a:prstGeom prst="rect">
            <a:avLst/>
          </a:prstGeom>
          <a:solidFill>
            <a:schemeClr val="bg1"/>
          </a:solidFill>
          <a:ln w="9525">
            <a:noFill/>
            <a:miter lim="800000"/>
            <a:headEnd/>
            <a:tailEnd/>
          </a:ln>
          <a:effectLst/>
        </p:spPr>
        <p:txBody>
          <a:bodyPr wrap="none">
            <a:spAutoFit/>
          </a:bodyPr>
          <a:lstStyle/>
          <a:p>
            <a:r>
              <a:rPr lang="en-US" sz="1800">
                <a:solidFill>
                  <a:schemeClr val="tx1"/>
                </a:solidFill>
              </a:rPr>
              <a:t>A point particle</a:t>
            </a:r>
          </a:p>
        </p:txBody>
      </p:sp>
      <p:sp>
        <p:nvSpPr>
          <p:cNvPr id="1239062" name="Text Box 22"/>
          <p:cNvSpPr txBox="1">
            <a:spLocks noChangeArrowheads="1"/>
          </p:cNvSpPr>
          <p:nvPr/>
        </p:nvSpPr>
        <p:spPr bwMode="auto">
          <a:xfrm>
            <a:off x="260350" y="4176713"/>
            <a:ext cx="1720850" cy="366712"/>
          </a:xfrm>
          <a:prstGeom prst="rect">
            <a:avLst/>
          </a:prstGeom>
          <a:solidFill>
            <a:schemeClr val="bg1"/>
          </a:solidFill>
          <a:ln w="9525">
            <a:noFill/>
            <a:miter lim="800000"/>
            <a:headEnd/>
            <a:tailEnd/>
          </a:ln>
          <a:effectLst/>
        </p:spPr>
        <p:txBody>
          <a:bodyPr wrap="none">
            <a:spAutoFit/>
          </a:bodyPr>
          <a:lstStyle/>
          <a:p>
            <a:r>
              <a:rPr lang="en-US" sz="1800">
                <a:solidFill>
                  <a:schemeClr val="tx1"/>
                </a:solidFill>
              </a:rPr>
              <a:t>3 valence quarks</a:t>
            </a:r>
          </a:p>
        </p:txBody>
      </p:sp>
      <p:sp>
        <p:nvSpPr>
          <p:cNvPr id="1239063" name="Text Box 23"/>
          <p:cNvSpPr txBox="1">
            <a:spLocks noChangeArrowheads="1"/>
          </p:cNvSpPr>
          <p:nvPr/>
        </p:nvSpPr>
        <p:spPr bwMode="auto">
          <a:xfrm>
            <a:off x="4660900" y="2009775"/>
            <a:ext cx="2349500" cy="366713"/>
          </a:xfrm>
          <a:prstGeom prst="rect">
            <a:avLst/>
          </a:prstGeom>
          <a:solidFill>
            <a:schemeClr val="bg1"/>
          </a:solidFill>
          <a:ln w="9525">
            <a:noFill/>
            <a:miter lim="800000"/>
            <a:headEnd/>
            <a:tailEnd/>
          </a:ln>
          <a:effectLst/>
        </p:spPr>
        <p:txBody>
          <a:bodyPr wrap="none">
            <a:spAutoFit/>
          </a:bodyPr>
          <a:lstStyle/>
          <a:p>
            <a:r>
              <a:rPr lang="en-US" sz="1800">
                <a:solidFill>
                  <a:schemeClr val="tx1"/>
                </a:solidFill>
              </a:rPr>
              <a:t>3 bound valence quarks</a:t>
            </a:r>
          </a:p>
        </p:txBody>
      </p:sp>
      <p:sp>
        <p:nvSpPr>
          <p:cNvPr id="1239065" name="Text Box 25"/>
          <p:cNvSpPr txBox="1">
            <a:spLocks noChangeArrowheads="1"/>
          </p:cNvSpPr>
          <p:nvPr/>
        </p:nvSpPr>
        <p:spPr bwMode="auto">
          <a:xfrm>
            <a:off x="6205538" y="5535613"/>
            <a:ext cx="731837" cy="304800"/>
          </a:xfrm>
          <a:prstGeom prst="rect">
            <a:avLst/>
          </a:prstGeom>
          <a:solidFill>
            <a:schemeClr val="bg1"/>
          </a:solidFill>
          <a:ln w="9525">
            <a:noFill/>
            <a:miter lim="800000"/>
            <a:headEnd/>
            <a:tailEnd/>
          </a:ln>
          <a:effectLst/>
        </p:spPr>
        <p:txBody>
          <a:bodyPr wrap="none">
            <a:spAutoFit/>
          </a:bodyPr>
          <a:lstStyle/>
          <a:p>
            <a:r>
              <a:rPr lang="en-US" sz="1400">
                <a:solidFill>
                  <a:schemeClr val="tx1"/>
                </a:solidFill>
              </a:rPr>
              <a:t>Small x</a:t>
            </a:r>
          </a:p>
        </p:txBody>
      </p:sp>
      <p:sp>
        <p:nvSpPr>
          <p:cNvPr id="1239066" name="Text Box 26"/>
          <p:cNvSpPr txBox="1">
            <a:spLocks noChangeArrowheads="1"/>
          </p:cNvSpPr>
          <p:nvPr/>
        </p:nvSpPr>
        <p:spPr bwMode="auto">
          <a:xfrm>
            <a:off x="787400" y="1066800"/>
            <a:ext cx="7219220" cy="769441"/>
          </a:xfrm>
          <a:prstGeom prst="rect">
            <a:avLst/>
          </a:prstGeom>
          <a:noFill/>
          <a:ln w="9525">
            <a:noFill/>
            <a:miter lim="800000"/>
            <a:headEnd/>
            <a:tailEnd/>
          </a:ln>
          <a:effectLst/>
        </p:spPr>
        <p:txBody>
          <a:bodyPr wrap="none">
            <a:spAutoFit/>
          </a:bodyPr>
          <a:lstStyle/>
          <a:p>
            <a:r>
              <a:rPr lang="en-US" sz="2200" dirty="0">
                <a:solidFill>
                  <a:srgbClr val="FFFFCC"/>
                </a:solidFill>
              </a:rPr>
              <a:t>What momentum fraction would the scattering particle carry </a:t>
            </a:r>
          </a:p>
          <a:p>
            <a:r>
              <a:rPr lang="en-US" sz="2200" dirty="0">
                <a:solidFill>
                  <a:srgbClr val="FFFFCC"/>
                </a:solidFill>
              </a:rPr>
              <a:t>if the proton were made of …</a:t>
            </a:r>
          </a:p>
        </p:txBody>
      </p:sp>
      <p:sp>
        <p:nvSpPr>
          <p:cNvPr id="1239068" name="Rectangle 28"/>
          <p:cNvSpPr>
            <a:spLocks noChangeArrowheads="1"/>
          </p:cNvSpPr>
          <p:nvPr/>
        </p:nvSpPr>
        <p:spPr bwMode="auto">
          <a:xfrm>
            <a:off x="7216775" y="4267200"/>
            <a:ext cx="457200" cy="1096963"/>
          </a:xfrm>
          <a:prstGeom prst="rect">
            <a:avLst/>
          </a:prstGeom>
          <a:solidFill>
            <a:schemeClr val="bg1"/>
          </a:solidFill>
          <a:ln w="9525">
            <a:noFill/>
            <a:miter lim="800000"/>
            <a:headEnd/>
            <a:tailEnd/>
          </a:ln>
          <a:effectLst/>
        </p:spPr>
        <p:txBody>
          <a:bodyPr wrap="none" anchor="ctr"/>
          <a:lstStyle/>
          <a:p>
            <a:endParaRPr lang="en-US"/>
          </a:p>
        </p:txBody>
      </p:sp>
      <p:sp>
        <p:nvSpPr>
          <p:cNvPr id="31" name="Rectangle 30"/>
          <p:cNvSpPr/>
          <p:nvPr/>
        </p:nvSpPr>
        <p:spPr>
          <a:xfrm>
            <a:off x="4876800" y="3795932"/>
            <a:ext cx="990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9064" name="Text Box 24"/>
          <p:cNvSpPr txBox="1">
            <a:spLocks noChangeArrowheads="1"/>
          </p:cNvSpPr>
          <p:nvPr/>
        </p:nvSpPr>
        <p:spPr bwMode="auto">
          <a:xfrm>
            <a:off x="4670645" y="3575447"/>
            <a:ext cx="2970237" cy="615553"/>
          </a:xfrm>
          <a:prstGeom prst="rect">
            <a:avLst/>
          </a:prstGeom>
          <a:noFill/>
          <a:ln w="9525">
            <a:noFill/>
            <a:miter lim="800000"/>
            <a:headEnd/>
            <a:tailEnd/>
          </a:ln>
          <a:effectLst/>
        </p:spPr>
        <p:txBody>
          <a:bodyPr wrap="none">
            <a:spAutoFit/>
          </a:bodyPr>
          <a:lstStyle/>
          <a:p>
            <a:r>
              <a:rPr lang="en-US" sz="1700" dirty="0">
                <a:solidFill>
                  <a:schemeClr val="tx1"/>
                </a:solidFill>
              </a:rPr>
              <a:t>3 bound valence quarks </a:t>
            </a:r>
            <a:r>
              <a:rPr lang="en-US" sz="1700" dirty="0" smtClean="0"/>
              <a:t>+ some</a:t>
            </a:r>
            <a:endParaRPr lang="en-US" sz="1700" dirty="0">
              <a:solidFill>
                <a:schemeClr val="tx1"/>
              </a:solidFill>
            </a:endParaRPr>
          </a:p>
          <a:p>
            <a:r>
              <a:rPr lang="en-US" sz="1700" dirty="0" smtClean="0"/>
              <a:t>low-momentum</a:t>
            </a:r>
            <a:r>
              <a:rPr lang="en-US" sz="1700" dirty="0" smtClean="0">
                <a:solidFill>
                  <a:schemeClr val="tx1"/>
                </a:solidFill>
              </a:rPr>
              <a:t> </a:t>
            </a:r>
            <a:r>
              <a:rPr lang="en-US" sz="1700" dirty="0">
                <a:solidFill>
                  <a:schemeClr val="tx1"/>
                </a:solidFill>
              </a:rPr>
              <a:t>sea quarks</a:t>
            </a:r>
          </a:p>
        </p:txBody>
      </p:sp>
    </p:spTree>
    <p:extLst>
      <p:ext uri="{BB962C8B-B14F-4D97-AF65-F5344CB8AC3E}">
        <p14:creationId xmlns:p14="http://schemas.microsoft.com/office/powerpoint/2010/main" val="9975765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5"/>
          <p:cNvSpPr>
            <a:spLocks noGrp="1"/>
          </p:cNvSpPr>
          <p:nvPr>
            <p:ph type="ftr" sz="quarter" idx="11"/>
          </p:nvPr>
        </p:nvSpPr>
        <p:spPr/>
        <p:txBody>
          <a:bodyPr/>
          <a:lstStyle/>
          <a:p>
            <a:r>
              <a:rPr lang="en-US" smtClean="0"/>
              <a:t>C. Aidala, UMich, October 14, 2015</a:t>
            </a:r>
            <a:endParaRPr lang="en-US"/>
          </a:p>
        </p:txBody>
      </p:sp>
      <p:sp>
        <p:nvSpPr>
          <p:cNvPr id="12" name="Slide Number Placeholder 6"/>
          <p:cNvSpPr>
            <a:spLocks noGrp="1"/>
          </p:cNvSpPr>
          <p:nvPr>
            <p:ph type="sldNum" sz="quarter" idx="12"/>
          </p:nvPr>
        </p:nvSpPr>
        <p:spPr/>
        <p:txBody>
          <a:bodyPr/>
          <a:lstStyle/>
          <a:p>
            <a:fld id="{BBC89401-88CB-4FF5-A584-67545E3FC2E8}" type="slidenum">
              <a:rPr lang="en-US"/>
              <a:pPr/>
              <a:t>55</a:t>
            </a:fld>
            <a:endParaRPr lang="en-US"/>
          </a:p>
        </p:txBody>
      </p:sp>
      <p:sp>
        <p:nvSpPr>
          <p:cNvPr id="1169410" name="Rectangle 2"/>
          <p:cNvSpPr>
            <a:spLocks noGrp="1" noChangeArrowheads="1"/>
          </p:cNvSpPr>
          <p:nvPr>
            <p:ph type="title"/>
          </p:nvPr>
        </p:nvSpPr>
        <p:spPr/>
        <p:txBody>
          <a:bodyPr/>
          <a:lstStyle/>
          <a:p>
            <a:r>
              <a:rPr lang="en-US" sz="3400" dirty="0"/>
              <a:t>Decades of DIS </a:t>
            </a:r>
            <a:r>
              <a:rPr lang="en-US" sz="3400" dirty="0" smtClean="0"/>
              <a:t>data</a:t>
            </a:r>
            <a:r>
              <a:rPr lang="en-US" sz="3400" dirty="0"/>
              <a:t>: What </a:t>
            </a:r>
            <a:r>
              <a:rPr lang="en-US" sz="3400" dirty="0" smtClean="0"/>
              <a:t>have we </a:t>
            </a:r>
            <a:r>
              <a:rPr lang="en-US" sz="3400" dirty="0"/>
              <a:t>l</a:t>
            </a:r>
            <a:r>
              <a:rPr lang="en-US" sz="3400" dirty="0" smtClean="0"/>
              <a:t>earned</a:t>
            </a:r>
            <a:r>
              <a:rPr lang="en-US" sz="3400" dirty="0"/>
              <a:t>?</a:t>
            </a:r>
          </a:p>
        </p:txBody>
      </p:sp>
      <p:sp>
        <p:nvSpPr>
          <p:cNvPr id="1169411" name="Rectangle 3"/>
          <p:cNvSpPr>
            <a:spLocks noGrp="1" noChangeArrowheads="1"/>
          </p:cNvSpPr>
          <p:nvPr>
            <p:ph type="body" sz="half" idx="1"/>
          </p:nvPr>
        </p:nvSpPr>
        <p:spPr>
          <a:xfrm>
            <a:off x="228600" y="1752600"/>
            <a:ext cx="4267200" cy="4495800"/>
          </a:xfrm>
        </p:spPr>
        <p:txBody>
          <a:bodyPr/>
          <a:lstStyle/>
          <a:p>
            <a:r>
              <a:rPr lang="en-US" sz="2800" dirty="0"/>
              <a:t>Wealth of data largely thanks to proton-electron collider, HERA, in </a:t>
            </a:r>
            <a:r>
              <a:rPr lang="en-US" sz="2800" dirty="0" smtClean="0"/>
              <a:t>Hamburg (1992-2007)</a:t>
            </a:r>
            <a:endParaRPr lang="en-US" sz="2800" dirty="0"/>
          </a:p>
          <a:p>
            <a:endParaRPr lang="en-US" sz="2800" dirty="0" smtClean="0"/>
          </a:p>
          <a:p>
            <a:r>
              <a:rPr lang="en-US" sz="2800" dirty="0" smtClean="0"/>
              <a:t>Rich </a:t>
            </a:r>
            <a:r>
              <a:rPr lang="en-US" sz="2800" dirty="0"/>
              <a:t>structure at low </a:t>
            </a:r>
            <a:r>
              <a:rPr lang="en-US" sz="2800" i="1" dirty="0"/>
              <a:t>x</a:t>
            </a:r>
          </a:p>
          <a:p>
            <a:r>
              <a:rPr lang="en-US" sz="2800" dirty="0"/>
              <a:t>Half </a:t>
            </a:r>
            <a:r>
              <a:rPr lang="en-US" sz="2800" dirty="0" smtClean="0"/>
              <a:t>proton’s </a:t>
            </a:r>
            <a:r>
              <a:rPr lang="en-US" sz="2800" dirty="0"/>
              <a:t>momentum carried by gluons!</a:t>
            </a:r>
          </a:p>
        </p:txBody>
      </p:sp>
      <p:sp>
        <p:nvSpPr>
          <p:cNvPr id="1169413" name="Text Box 5"/>
          <p:cNvSpPr txBox="1">
            <a:spLocks noChangeArrowheads="1"/>
          </p:cNvSpPr>
          <p:nvPr/>
        </p:nvSpPr>
        <p:spPr bwMode="auto">
          <a:xfrm>
            <a:off x="6756463" y="5410200"/>
            <a:ext cx="1930337" cy="323165"/>
          </a:xfrm>
          <a:prstGeom prst="rect">
            <a:avLst/>
          </a:prstGeom>
          <a:noFill/>
          <a:ln w="9525">
            <a:noFill/>
            <a:miter lim="800000"/>
            <a:headEnd/>
            <a:tailEnd/>
          </a:ln>
          <a:effectLst/>
        </p:spPr>
        <p:txBody>
          <a:bodyPr wrap="none">
            <a:spAutoFit/>
          </a:bodyPr>
          <a:lstStyle/>
          <a:p>
            <a:r>
              <a:rPr lang="en-US" sz="1500">
                <a:solidFill>
                  <a:srgbClr val="FFFFCC"/>
                </a:solidFill>
              </a:rPr>
              <a:t>PRD67, 012007 (2003)</a:t>
            </a:r>
          </a:p>
        </p:txBody>
      </p:sp>
      <p:pic>
        <p:nvPicPr>
          <p:cNvPr id="1169412" name="Picture 4"/>
          <p:cNvPicPr>
            <a:picLocks noChangeAspect="1" noChangeArrowheads="1"/>
          </p:cNvPicPr>
          <p:nvPr/>
        </p:nvPicPr>
        <p:blipFill>
          <a:blip r:embed="rId4" cstate="print"/>
          <a:srcRect/>
          <a:stretch>
            <a:fillRect/>
          </a:stretch>
        </p:blipFill>
        <p:spPr bwMode="auto">
          <a:xfrm>
            <a:off x="4859338" y="1066800"/>
            <a:ext cx="3903662" cy="4419600"/>
          </a:xfrm>
          <a:prstGeom prst="rect">
            <a:avLst/>
          </a:prstGeom>
          <a:noFill/>
          <a:ln w="9525">
            <a:noFill/>
            <a:miter lim="800000"/>
            <a:headEnd/>
            <a:tailEnd/>
          </a:ln>
          <a:effectLst/>
        </p:spPr>
      </p:pic>
      <p:pic>
        <p:nvPicPr>
          <p:cNvPr id="1169415" name="Picture 7"/>
          <p:cNvPicPr>
            <a:picLocks noChangeAspect="1" noChangeArrowheads="1"/>
          </p:cNvPicPr>
          <p:nvPr/>
        </p:nvPicPr>
        <p:blipFill>
          <a:blip r:embed="rId5" cstate="print"/>
          <a:srcRect/>
          <a:stretch>
            <a:fillRect/>
          </a:stretch>
        </p:blipFill>
        <p:spPr bwMode="auto">
          <a:xfrm>
            <a:off x="4840288" y="990600"/>
            <a:ext cx="3998912" cy="5334000"/>
          </a:xfrm>
          <a:prstGeom prst="rect">
            <a:avLst/>
          </a:prstGeom>
          <a:noFill/>
          <a:ln w="9525">
            <a:noFill/>
            <a:miter lim="800000"/>
            <a:headEnd/>
            <a:tailEnd/>
          </a:ln>
          <a:effectLst/>
        </p:spPr>
      </p:pic>
      <p:sp>
        <p:nvSpPr>
          <p:cNvPr id="1169416" name="Oval 8"/>
          <p:cNvSpPr>
            <a:spLocks noChangeArrowheads="1"/>
          </p:cNvSpPr>
          <p:nvPr/>
        </p:nvSpPr>
        <p:spPr bwMode="auto">
          <a:xfrm>
            <a:off x="5410200" y="1143000"/>
            <a:ext cx="1752600" cy="2209800"/>
          </a:xfrm>
          <a:prstGeom prst="ellipse">
            <a:avLst/>
          </a:prstGeom>
          <a:noFill/>
          <a:ln w="25400">
            <a:solidFill>
              <a:srgbClr val="FF0000"/>
            </a:solidFill>
            <a:round/>
            <a:headEnd/>
            <a:tailEnd/>
          </a:ln>
          <a:effectLst/>
        </p:spPr>
        <p:txBody>
          <a:bodyPr wrap="none" anchor="ctr"/>
          <a:lstStyle/>
          <a:p>
            <a:endParaRPr lang="en-US"/>
          </a:p>
        </p:txBody>
      </p:sp>
      <p:graphicFrame>
        <p:nvGraphicFramePr>
          <p:cNvPr id="1169417" name="Object 9"/>
          <p:cNvGraphicFramePr>
            <a:graphicFrameLocks noGrp="1" noChangeAspect="1"/>
          </p:cNvGraphicFramePr>
          <p:nvPr>
            <p:ph sz="half" idx="2"/>
          </p:nvPr>
        </p:nvGraphicFramePr>
        <p:xfrm>
          <a:off x="33338" y="960438"/>
          <a:ext cx="4767262" cy="673100"/>
        </p:xfrm>
        <a:graphic>
          <a:graphicData uri="http://schemas.openxmlformats.org/presentationml/2006/ole">
            <mc:AlternateContent xmlns:mc="http://schemas.openxmlformats.org/markup-compatibility/2006">
              <mc:Choice xmlns:v="urn:schemas-microsoft-com:vml" Requires="v">
                <p:oleObj spid="_x0000_s602122" name="Equation" r:id="rId6" imgW="3606480" imgH="507960" progId="Equation.3">
                  <p:embed/>
                </p:oleObj>
              </mc:Choice>
              <mc:Fallback>
                <p:oleObj name="Equation" r:id="rId6" imgW="3606480" imgH="50796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38" y="960438"/>
                        <a:ext cx="4767262" cy="673100"/>
                      </a:xfrm>
                      <a:prstGeom prst="rect">
                        <a:avLst/>
                      </a:prstGeom>
                      <a:solidFill>
                        <a:schemeClr val="bg1"/>
                      </a:solidFill>
                    </p:spPr>
                  </p:pic>
                </p:oleObj>
              </mc:Fallback>
            </mc:AlternateContent>
          </a:graphicData>
        </a:graphic>
      </p:graphicFrame>
      <p:sp>
        <p:nvSpPr>
          <p:cNvPr id="13" name="Rectangle 12"/>
          <p:cNvSpPr/>
          <p:nvPr/>
        </p:nvSpPr>
        <p:spPr>
          <a:xfrm>
            <a:off x="2730674" y="1066800"/>
            <a:ext cx="762000" cy="4572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rot="16200000">
            <a:off x="4552490" y="1453342"/>
            <a:ext cx="1112805" cy="400110"/>
          </a:xfrm>
          <a:prstGeom prst="rect">
            <a:avLst/>
          </a:prstGeom>
          <a:solidFill>
            <a:schemeClr val="bg1"/>
          </a:solidFill>
        </p:spPr>
        <p:txBody>
          <a:bodyPr wrap="none" rtlCol="0">
            <a:spAutoFit/>
          </a:bodyPr>
          <a:lstStyle/>
          <a:p>
            <a:r>
              <a:rPr lang="en-US" sz="2000" b="1" dirty="0" smtClean="0">
                <a:latin typeface="Arial" pitchFamily="34" charset="0"/>
                <a:cs typeface="Arial" pitchFamily="34" charset="0"/>
              </a:rPr>
              <a:t>F</a:t>
            </a:r>
            <a:r>
              <a:rPr lang="en-US" sz="2000" b="1" baseline="-25000" dirty="0" smtClean="0">
                <a:latin typeface="Arial" pitchFamily="34" charset="0"/>
                <a:cs typeface="Arial" pitchFamily="34" charset="0"/>
              </a:rPr>
              <a:t>2</a:t>
            </a:r>
            <a:r>
              <a:rPr lang="en-US" sz="2000" b="1" dirty="0" smtClean="0">
                <a:latin typeface="Arial" pitchFamily="34" charset="0"/>
                <a:cs typeface="Arial" pitchFamily="34" charset="0"/>
              </a:rPr>
              <a:t>(x,Q</a:t>
            </a:r>
            <a:r>
              <a:rPr lang="en-US" sz="2000" b="1" baseline="30000" dirty="0" smtClean="0">
                <a:latin typeface="Arial" pitchFamily="34" charset="0"/>
                <a:cs typeface="Arial" pitchFamily="34" charset="0"/>
              </a:rPr>
              <a:t>2</a:t>
            </a:r>
            <a:r>
              <a:rPr lang="en-US" sz="2000" b="1" dirty="0" smtClean="0">
                <a:latin typeface="Arial" pitchFamily="34" charset="0"/>
                <a:cs typeface="Arial" pitchFamily="34" charset="0"/>
              </a:rPr>
              <a:t>)</a:t>
            </a:r>
            <a:endParaRPr lang="en-US" sz="2000" b="1" dirty="0">
              <a:latin typeface="Arial" pitchFamily="34" charset="0"/>
              <a:cs typeface="Arial" pitchFamily="34" charset="0"/>
            </a:endParaRPr>
          </a:p>
        </p:txBody>
      </p:sp>
      <p:sp>
        <p:nvSpPr>
          <p:cNvPr id="14" name="Rectangle 13"/>
          <p:cNvSpPr/>
          <p:nvPr/>
        </p:nvSpPr>
        <p:spPr>
          <a:xfrm rot="16200000">
            <a:off x="4603315" y="1453019"/>
            <a:ext cx="1066800" cy="39457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822072" y="5155504"/>
            <a:ext cx="1712328" cy="307777"/>
          </a:xfrm>
          <a:prstGeom prst="rect">
            <a:avLst/>
          </a:prstGeom>
          <a:noFill/>
        </p:spPr>
        <p:txBody>
          <a:bodyPr wrap="none" rtlCol="0">
            <a:spAutoFit/>
          </a:bodyPr>
          <a:lstStyle/>
          <a:p>
            <a:r>
              <a:rPr lang="en-US" sz="1400" b="1" dirty="0" smtClean="0">
                <a:latin typeface="Times New Roman" pitchFamily="18" charset="0"/>
                <a:cs typeface="Times New Roman" pitchFamily="18" charset="0"/>
              </a:rPr>
              <a:t>momentum fraction</a:t>
            </a:r>
            <a:endParaRPr lang="en-US" sz="1400" b="1" dirty="0">
              <a:latin typeface="Times New Roman" pitchFamily="18" charset="0"/>
              <a:cs typeface="Times New Roman" pitchFamily="18" charset="0"/>
            </a:endParaRPr>
          </a:p>
        </p:txBody>
      </p:sp>
      <p:sp>
        <p:nvSpPr>
          <p:cNvPr id="17" name="TextBox 16"/>
          <p:cNvSpPr txBox="1"/>
          <p:nvPr/>
        </p:nvSpPr>
        <p:spPr>
          <a:xfrm rot="16200000">
            <a:off x="3863545" y="2766902"/>
            <a:ext cx="2334293" cy="307777"/>
          </a:xfrm>
          <a:prstGeom prst="rect">
            <a:avLst/>
          </a:prstGeom>
          <a:noFill/>
        </p:spPr>
        <p:txBody>
          <a:bodyPr wrap="none" rtlCol="0">
            <a:spAutoFit/>
          </a:bodyPr>
          <a:lstStyle/>
          <a:p>
            <a:r>
              <a:rPr lang="en-US" sz="1400" b="1" dirty="0" smtClean="0">
                <a:latin typeface="Times New Roman" pitchFamily="18" charset="0"/>
                <a:cs typeface="Times New Roman" pitchFamily="18" charset="0"/>
              </a:rPr>
              <a:t>parton distribution function</a:t>
            </a:r>
            <a:endParaRPr lang="en-US" sz="1400" b="1" dirty="0">
              <a:latin typeface="Times New Roman" pitchFamily="18" charset="0"/>
              <a:cs typeface="Times New Roman" pitchFamily="18" charset="0"/>
            </a:endParaRPr>
          </a:p>
        </p:txBody>
      </p:sp>
    </p:spTree>
    <p:extLst>
      <p:ext uri="{BB962C8B-B14F-4D97-AF65-F5344CB8AC3E}">
        <p14:creationId xmlns:p14="http://schemas.microsoft.com/office/powerpoint/2010/main" val="1621580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69416"/>
                                        </p:tgtEl>
                                        <p:attrNameLst>
                                          <p:attrName>style.visibility</p:attrName>
                                        </p:attrNameLst>
                                      </p:cBhvr>
                                      <p:to>
                                        <p:strVal val="visible"/>
                                      </p:to>
                                    </p:set>
                                    <p:animEffect transition="in" filter="box(in)">
                                      <p:cBhvr>
                                        <p:cTn id="7" dur="2000"/>
                                        <p:tgtEl>
                                          <p:spTgt spid="1169416"/>
                                        </p:tgtEl>
                                      </p:cBhvr>
                                    </p:animEffect>
                                  </p:childTnLst>
                                </p:cTn>
                              </p:par>
                              <p:par>
                                <p:cTn id="8" presetID="3" presetClass="entr" presetSubtype="10" fill="hold" nodeType="withEffect">
                                  <p:stCondLst>
                                    <p:cond delay="0"/>
                                  </p:stCondLst>
                                  <p:childTnLst>
                                    <p:set>
                                      <p:cBhvr>
                                        <p:cTn id="9" dur="1" fill="hold">
                                          <p:stCondLst>
                                            <p:cond delay="0"/>
                                          </p:stCondLst>
                                        </p:cTn>
                                        <p:tgtEl>
                                          <p:spTgt spid="1169411">
                                            <p:txEl>
                                              <p:pRg st="2" end="2"/>
                                            </p:txEl>
                                          </p:spTgt>
                                        </p:tgtEl>
                                        <p:attrNameLst>
                                          <p:attrName>style.visibility</p:attrName>
                                        </p:attrNameLst>
                                      </p:cBhvr>
                                      <p:to>
                                        <p:strVal val="visible"/>
                                      </p:to>
                                    </p:set>
                                    <p:animEffect transition="in" filter="blinds(horizontal)">
                                      <p:cBhvr>
                                        <p:cTn id="10" dur="500"/>
                                        <p:tgtEl>
                                          <p:spTgt spid="1169411">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169411">
                                            <p:txEl>
                                              <p:pRg st="3" end="3"/>
                                            </p:txEl>
                                          </p:spTgt>
                                        </p:tgtEl>
                                        <p:attrNameLst>
                                          <p:attrName>style.visibility</p:attrName>
                                        </p:attrNameLst>
                                      </p:cBhvr>
                                      <p:to>
                                        <p:strVal val="visible"/>
                                      </p:to>
                                    </p:set>
                                    <p:animEffect transition="in" filter="blinds(horizontal)">
                                      <p:cBhvr>
                                        <p:cTn id="13" dur="500"/>
                                        <p:tgtEl>
                                          <p:spTgt spid="1169411">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grpId="1" nodeType="clickEffect">
                                  <p:stCondLst>
                                    <p:cond delay="0"/>
                                  </p:stCondLst>
                                  <p:childTnLst>
                                    <p:animEffect transition="out" filter="blinds(horizontal)">
                                      <p:cBhvr>
                                        <p:cTn id="17" dur="500"/>
                                        <p:tgtEl>
                                          <p:spTgt spid="1169416"/>
                                        </p:tgtEl>
                                      </p:cBhvr>
                                    </p:animEffect>
                                    <p:set>
                                      <p:cBhvr>
                                        <p:cTn id="18" dur="1" fill="hold">
                                          <p:stCondLst>
                                            <p:cond delay="499"/>
                                          </p:stCondLst>
                                        </p:cTn>
                                        <p:tgtEl>
                                          <p:spTgt spid="1169416"/>
                                        </p:tgtEl>
                                        <p:attrNameLst>
                                          <p:attrName>style.visibility</p:attrName>
                                        </p:attrNameLst>
                                      </p:cBhvr>
                                      <p:to>
                                        <p:strVal val="hidden"/>
                                      </p:to>
                                    </p:set>
                                  </p:childTnLst>
                                </p:cTn>
                              </p:par>
                              <p:par>
                                <p:cTn id="19" presetID="3" presetClass="exit" presetSubtype="10" fill="hold" nodeType="withEffect">
                                  <p:stCondLst>
                                    <p:cond delay="0"/>
                                  </p:stCondLst>
                                  <p:childTnLst>
                                    <p:animEffect transition="out" filter="blinds(horizontal)">
                                      <p:cBhvr>
                                        <p:cTn id="20" dur="500"/>
                                        <p:tgtEl>
                                          <p:spTgt spid="1169415"/>
                                        </p:tgtEl>
                                      </p:cBhvr>
                                    </p:animEffect>
                                    <p:set>
                                      <p:cBhvr>
                                        <p:cTn id="21" dur="1" fill="hold">
                                          <p:stCondLst>
                                            <p:cond delay="499"/>
                                          </p:stCondLst>
                                        </p:cTn>
                                        <p:tgtEl>
                                          <p:spTgt spid="1169415"/>
                                        </p:tgtEl>
                                        <p:attrNameLst>
                                          <p:attrName>style.visibility</p:attrName>
                                        </p:attrNameLst>
                                      </p:cBhvr>
                                      <p:to>
                                        <p:strVal val="hidden"/>
                                      </p:to>
                                    </p:set>
                                  </p:childTnLst>
                                </p:cTn>
                              </p:par>
                              <p:par>
                                <p:cTn id="22" presetID="3" presetClass="exit" presetSubtype="10" fill="hold" grpId="0" nodeType="withEffect">
                                  <p:stCondLst>
                                    <p:cond delay="0"/>
                                  </p:stCondLst>
                                  <p:childTnLst>
                                    <p:animEffect transition="out" filter="blinds(horizontal)">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3" presetClass="exit" presetSubtype="10" fill="hold" grpId="0" nodeType="withEffect">
                                  <p:stCondLst>
                                    <p:cond delay="0"/>
                                  </p:stCondLst>
                                  <p:childTnLst>
                                    <p:animEffect transition="out" filter="blinds(horizontal)">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par>
                          <p:cTn id="28" fill="hold">
                            <p:stCondLst>
                              <p:cond delay="500"/>
                            </p:stCondLst>
                            <p:childTnLst>
                              <p:par>
                                <p:cTn id="29" presetID="3" presetClass="entr" presetSubtype="10" fill="hold" nodeType="afterEffect">
                                  <p:stCondLst>
                                    <p:cond delay="0"/>
                                  </p:stCondLst>
                                  <p:childTnLst>
                                    <p:set>
                                      <p:cBhvr>
                                        <p:cTn id="30" dur="1" fill="hold">
                                          <p:stCondLst>
                                            <p:cond delay="0"/>
                                          </p:stCondLst>
                                        </p:cTn>
                                        <p:tgtEl>
                                          <p:spTgt spid="1169412"/>
                                        </p:tgtEl>
                                        <p:attrNameLst>
                                          <p:attrName>style.visibility</p:attrName>
                                        </p:attrNameLst>
                                      </p:cBhvr>
                                      <p:to>
                                        <p:strVal val="visible"/>
                                      </p:to>
                                    </p:set>
                                    <p:animEffect transition="in" filter="blinds(horizontal)">
                                      <p:cBhvr>
                                        <p:cTn id="31" dur="500"/>
                                        <p:tgtEl>
                                          <p:spTgt spid="1169412"/>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linds(horizontal)">
                                      <p:cBhvr>
                                        <p:cTn id="34" dur="500"/>
                                        <p:tgtEl>
                                          <p:spTgt spid="17"/>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9416" grpId="0" animBg="1"/>
      <p:bldP spid="1169416" grpId="1" animBg="1"/>
      <p:bldP spid="15" grpId="0" animBg="1"/>
      <p:bldP spid="14" grpId="0" animBg="1"/>
      <p:bldP spid="16" grpId="0"/>
      <p:bldP spid="1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5"/>
          <p:cNvSpPr>
            <a:spLocks noGrp="1"/>
          </p:cNvSpPr>
          <p:nvPr>
            <p:ph type="ftr" sz="quarter" idx="11"/>
          </p:nvPr>
        </p:nvSpPr>
        <p:spPr/>
        <p:txBody>
          <a:bodyPr/>
          <a:lstStyle/>
          <a:p>
            <a:r>
              <a:rPr lang="en-US" smtClean="0"/>
              <a:t>C. Aidala, UMich, October 14, 2015</a:t>
            </a:r>
            <a:endParaRPr lang="en-US"/>
          </a:p>
        </p:txBody>
      </p:sp>
      <p:sp>
        <p:nvSpPr>
          <p:cNvPr id="12" name="Slide Number Placeholder 6"/>
          <p:cNvSpPr>
            <a:spLocks noGrp="1"/>
          </p:cNvSpPr>
          <p:nvPr>
            <p:ph type="sldNum" sz="quarter" idx="12"/>
          </p:nvPr>
        </p:nvSpPr>
        <p:spPr/>
        <p:txBody>
          <a:bodyPr/>
          <a:lstStyle/>
          <a:p>
            <a:fld id="{BBC89401-88CB-4FF5-A584-67545E3FC2E8}" type="slidenum">
              <a:rPr lang="en-US"/>
              <a:pPr/>
              <a:t>56</a:t>
            </a:fld>
            <a:endParaRPr lang="en-US"/>
          </a:p>
        </p:txBody>
      </p:sp>
      <p:sp>
        <p:nvSpPr>
          <p:cNvPr id="1169410" name="Rectangle 2"/>
          <p:cNvSpPr>
            <a:spLocks noGrp="1" noChangeArrowheads="1"/>
          </p:cNvSpPr>
          <p:nvPr>
            <p:ph type="title"/>
          </p:nvPr>
        </p:nvSpPr>
        <p:spPr>
          <a:xfrm>
            <a:off x="228600" y="125104"/>
            <a:ext cx="8686800" cy="762000"/>
          </a:xfrm>
        </p:spPr>
        <p:txBody>
          <a:bodyPr>
            <a:normAutofit fontScale="90000"/>
          </a:bodyPr>
          <a:lstStyle/>
          <a:p>
            <a:r>
              <a:rPr lang="en-US" sz="3400" dirty="0" smtClean="0"/>
              <a:t>What have we learned in terms of this picture by now?</a:t>
            </a:r>
            <a:endParaRPr lang="en-US" sz="3400" dirty="0"/>
          </a:p>
        </p:txBody>
      </p:sp>
      <p:sp>
        <p:nvSpPr>
          <p:cNvPr id="1169411" name="Rectangle 3"/>
          <p:cNvSpPr>
            <a:spLocks noGrp="1" noChangeArrowheads="1"/>
          </p:cNvSpPr>
          <p:nvPr>
            <p:ph type="body" sz="half" idx="1"/>
          </p:nvPr>
        </p:nvSpPr>
        <p:spPr>
          <a:xfrm>
            <a:off x="228600" y="1752600"/>
            <a:ext cx="4267200" cy="4495800"/>
          </a:xfrm>
        </p:spPr>
        <p:txBody>
          <a:bodyPr/>
          <a:lstStyle/>
          <a:p>
            <a:r>
              <a:rPr lang="en-US" sz="2800" dirty="0"/>
              <a:t>Wealth of data largely thanks to proton-electron collider, HERA, in </a:t>
            </a:r>
            <a:r>
              <a:rPr lang="en-US" sz="2800" dirty="0" smtClean="0"/>
              <a:t>Hamburg (1992-2007)</a:t>
            </a:r>
            <a:endParaRPr lang="en-US" sz="2800" dirty="0"/>
          </a:p>
          <a:p>
            <a:endParaRPr lang="en-US" sz="2800" dirty="0" smtClean="0"/>
          </a:p>
          <a:p>
            <a:r>
              <a:rPr lang="en-US" sz="2800" dirty="0" smtClean="0"/>
              <a:t>Half proton’s </a:t>
            </a:r>
            <a:r>
              <a:rPr lang="en-US" sz="2800" dirty="0"/>
              <a:t>momentum carried by gluons!</a:t>
            </a:r>
          </a:p>
        </p:txBody>
      </p:sp>
      <p:pic>
        <p:nvPicPr>
          <p:cNvPr id="18"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524000"/>
            <a:ext cx="4267200" cy="363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2073479762"/>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err="1" smtClean="0"/>
              <a:t>Drell</a:t>
            </a:r>
            <a:r>
              <a:rPr lang="en-US" dirty="0" smtClean="0"/>
              <a:t>-Yan complementary to DIS</a:t>
            </a:r>
            <a:endParaRPr lang="en-US" dirty="0"/>
          </a:p>
        </p:txBody>
      </p:sp>
      <p:sp>
        <p:nvSpPr>
          <p:cNvPr id="5" name="Footer Placeholder 4"/>
          <p:cNvSpPr>
            <a:spLocks noGrp="1"/>
          </p:cNvSpPr>
          <p:nvPr>
            <p:ph type="ftr" sz="quarter" idx="11"/>
          </p:nvPr>
        </p:nvSpPr>
        <p:spPr/>
        <p:txBody>
          <a:bodyPr/>
          <a:lstStyle/>
          <a:p>
            <a:r>
              <a:rPr lang="en-US" smtClean="0"/>
              <a:t>C. Aidala, UMich, October 14,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57</a:t>
            </a:fld>
            <a:endParaRPr lang="en-US"/>
          </a:p>
        </p:txBody>
      </p:sp>
      <p:pic>
        <p:nvPicPr>
          <p:cNvPr id="317444" name="Picture 4"/>
          <p:cNvPicPr>
            <a:picLocks noChangeAspect="1" noChangeArrowheads="1"/>
          </p:cNvPicPr>
          <p:nvPr/>
        </p:nvPicPr>
        <p:blipFill>
          <a:blip r:embed="rId2" cstate="print"/>
          <a:srcRect/>
          <a:stretch>
            <a:fillRect/>
          </a:stretch>
        </p:blipFill>
        <p:spPr bwMode="auto">
          <a:xfrm>
            <a:off x="519179" y="1371600"/>
            <a:ext cx="8243821" cy="51352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522" name="Text Box 186"/>
          <p:cNvSpPr txBox="1">
            <a:spLocks noChangeArrowheads="1"/>
          </p:cNvSpPr>
          <p:nvPr/>
        </p:nvSpPr>
        <p:spPr bwMode="auto">
          <a:xfrm>
            <a:off x="6324600" y="4038600"/>
            <a:ext cx="2743200" cy="1200329"/>
          </a:xfrm>
          <a:prstGeom prst="rect">
            <a:avLst/>
          </a:prstGeom>
          <a:noFill/>
          <a:ln w="9525">
            <a:noFill/>
            <a:miter lim="800000"/>
            <a:headEnd/>
            <a:tailEnd/>
          </a:ln>
        </p:spPr>
        <p:txBody>
          <a:bodyPr>
            <a:spAutoFit/>
          </a:bodyPr>
          <a:lstStyle/>
          <a:p>
            <a:pPr eaLnBrk="0" hangingPunct="0"/>
            <a:r>
              <a:rPr lang="en-US" dirty="0">
                <a:solidFill>
                  <a:srgbClr val="FFFFCC"/>
                </a:solidFill>
              </a:rPr>
              <a:t>Various equipment to </a:t>
            </a:r>
            <a:r>
              <a:rPr lang="en-US" i="1" dirty="0">
                <a:solidFill>
                  <a:srgbClr val="00FFFF"/>
                </a:solidFill>
              </a:rPr>
              <a:t>maintain</a:t>
            </a:r>
            <a:r>
              <a:rPr lang="en-US" dirty="0"/>
              <a:t> </a:t>
            </a:r>
            <a:r>
              <a:rPr lang="en-US" dirty="0">
                <a:solidFill>
                  <a:srgbClr val="FFFFCC"/>
                </a:solidFill>
              </a:rPr>
              <a:t>and</a:t>
            </a:r>
            <a:r>
              <a:rPr lang="en-US" dirty="0"/>
              <a:t> </a:t>
            </a:r>
            <a:r>
              <a:rPr lang="en-US" i="1" dirty="0">
                <a:solidFill>
                  <a:srgbClr val="FFCC00"/>
                </a:solidFill>
              </a:rPr>
              <a:t>measure</a:t>
            </a:r>
            <a:r>
              <a:rPr lang="en-US" dirty="0"/>
              <a:t> </a:t>
            </a:r>
            <a:r>
              <a:rPr lang="en-US" dirty="0">
                <a:solidFill>
                  <a:srgbClr val="FFFFCC"/>
                </a:solidFill>
              </a:rPr>
              <a:t>beam  polarization through acceleration and storage</a:t>
            </a:r>
          </a:p>
        </p:txBody>
      </p:sp>
      <p:sp>
        <p:nvSpPr>
          <p:cNvPr id="1655812" name="Footer Placeholder 3"/>
          <p:cNvSpPr>
            <a:spLocks noGrp="1"/>
          </p:cNvSpPr>
          <p:nvPr>
            <p:ph type="ftr" sz="quarter" idx="11"/>
          </p:nvPr>
        </p:nvSpPr>
        <p:spPr>
          <a:noFill/>
        </p:spPr>
        <p:txBody>
          <a:bodyPr/>
          <a:lstStyle/>
          <a:p>
            <a:r>
              <a:rPr lang="en-US" smtClean="0"/>
              <a:t>C. Aidala, UMich, October 14, 2015</a:t>
            </a:r>
          </a:p>
        </p:txBody>
      </p:sp>
      <p:sp>
        <p:nvSpPr>
          <p:cNvPr id="1655814" name="Slide Number Placeholder 4"/>
          <p:cNvSpPr>
            <a:spLocks noGrp="1"/>
          </p:cNvSpPr>
          <p:nvPr>
            <p:ph type="sldNum" sz="quarter" idx="12"/>
          </p:nvPr>
        </p:nvSpPr>
        <p:spPr>
          <a:noFill/>
        </p:spPr>
        <p:txBody>
          <a:bodyPr/>
          <a:lstStyle/>
          <a:p>
            <a:fld id="{B99A0784-CDE1-4C2E-AC06-688126F7668E}" type="slidenum">
              <a:rPr lang="en-US" smtClean="0"/>
              <a:pPr/>
              <a:t>58</a:t>
            </a:fld>
            <a:endParaRPr lang="en-US" smtClean="0"/>
          </a:p>
        </p:txBody>
      </p:sp>
      <p:sp>
        <p:nvSpPr>
          <p:cNvPr id="1655815"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eaLnBrk="0" hangingPunct="0"/>
            <a:fld id="{7D96EB90-5077-47E1-A21A-7DF76CC05573}" type="slidenum">
              <a:rPr lang="en-US" sz="1400">
                <a:solidFill>
                  <a:schemeClr val="bg2"/>
                </a:solidFill>
              </a:rPr>
              <a:pPr algn="r" eaLnBrk="0" hangingPunct="0"/>
              <a:t>58</a:t>
            </a:fld>
            <a:endParaRPr lang="en-US" sz="1400">
              <a:solidFill>
                <a:schemeClr val="bg2"/>
              </a:solidFill>
            </a:endParaRPr>
          </a:p>
        </p:txBody>
      </p:sp>
      <p:sp>
        <p:nvSpPr>
          <p:cNvPr id="1655816" name="Line 2"/>
          <p:cNvSpPr>
            <a:spLocks noChangeShapeType="1"/>
          </p:cNvSpPr>
          <p:nvPr/>
        </p:nvSpPr>
        <p:spPr bwMode="auto">
          <a:xfrm flipH="1" flipV="1">
            <a:off x="1676400" y="3581400"/>
            <a:ext cx="304800" cy="381000"/>
          </a:xfrm>
          <a:prstGeom prst="line">
            <a:avLst/>
          </a:prstGeom>
          <a:noFill/>
          <a:ln w="12700">
            <a:solidFill>
              <a:srgbClr val="FFFF99"/>
            </a:solidFill>
            <a:round/>
            <a:headEnd type="none" w="sm" len="sm"/>
            <a:tailEnd type="stealth" w="med" len="med"/>
          </a:ln>
        </p:spPr>
        <p:txBody>
          <a:bodyPr/>
          <a:lstStyle/>
          <a:p>
            <a:endParaRPr lang="en-US"/>
          </a:p>
        </p:txBody>
      </p:sp>
      <p:sp>
        <p:nvSpPr>
          <p:cNvPr id="1655817" name="Rectangle 3"/>
          <p:cNvSpPr>
            <a:spLocks noChangeArrowheads="1"/>
          </p:cNvSpPr>
          <p:nvPr/>
        </p:nvSpPr>
        <p:spPr bwMode="auto">
          <a:xfrm>
            <a:off x="685800" y="304800"/>
            <a:ext cx="7793038" cy="762000"/>
          </a:xfrm>
          <a:prstGeom prst="rect">
            <a:avLst/>
          </a:prstGeom>
          <a:noFill/>
          <a:ln w="9525">
            <a:noFill/>
            <a:miter lim="800000"/>
            <a:headEnd/>
            <a:tailEnd/>
          </a:ln>
        </p:spPr>
        <p:txBody>
          <a:bodyPr lIns="92075" tIns="46038" rIns="92075" bIns="46038" anchor="b"/>
          <a:lstStyle/>
          <a:p>
            <a:pPr algn="ctr"/>
            <a:endParaRPr lang="en-US">
              <a:solidFill>
                <a:schemeClr val="tx1"/>
              </a:solidFill>
            </a:endParaRPr>
          </a:p>
        </p:txBody>
      </p:sp>
      <p:sp>
        <p:nvSpPr>
          <p:cNvPr id="1655818" name="Line 4"/>
          <p:cNvSpPr>
            <a:spLocks noChangeShapeType="1"/>
          </p:cNvSpPr>
          <p:nvPr/>
        </p:nvSpPr>
        <p:spPr bwMode="auto">
          <a:xfrm>
            <a:off x="2711450" y="5041900"/>
            <a:ext cx="109538" cy="42863"/>
          </a:xfrm>
          <a:prstGeom prst="line">
            <a:avLst/>
          </a:prstGeom>
          <a:noFill/>
          <a:ln w="12700">
            <a:solidFill>
              <a:srgbClr val="FF0000"/>
            </a:solidFill>
            <a:round/>
            <a:headEnd type="none" w="sm" len="sm"/>
            <a:tailEnd type="none" w="sm" len="sm"/>
          </a:ln>
        </p:spPr>
        <p:txBody>
          <a:bodyPr/>
          <a:lstStyle/>
          <a:p>
            <a:endParaRPr lang="en-US"/>
          </a:p>
        </p:txBody>
      </p:sp>
      <p:sp>
        <p:nvSpPr>
          <p:cNvPr id="1655819" name="Freeform 5"/>
          <p:cNvSpPr>
            <a:spLocks/>
          </p:cNvSpPr>
          <p:nvPr/>
        </p:nvSpPr>
        <p:spPr bwMode="auto">
          <a:xfrm>
            <a:off x="6221413" y="3325813"/>
            <a:ext cx="465137" cy="392112"/>
          </a:xfrm>
          <a:custGeom>
            <a:avLst/>
            <a:gdLst>
              <a:gd name="T0" fmla="*/ 0 w 293"/>
              <a:gd name="T1" fmla="*/ 2147483647 h 247"/>
              <a:gd name="T2" fmla="*/ 2147483647 w 293"/>
              <a:gd name="T3" fmla="*/ 2147483647 h 247"/>
              <a:gd name="T4" fmla="*/ 2147483647 w 293"/>
              <a:gd name="T5" fmla="*/ 2147483647 h 247"/>
              <a:gd name="T6" fmla="*/ 2147483647 w 293"/>
              <a:gd name="T7" fmla="*/ 2147483647 h 247"/>
              <a:gd name="T8" fmla="*/ 2147483647 w 293"/>
              <a:gd name="T9" fmla="*/ 2147483647 h 247"/>
              <a:gd name="T10" fmla="*/ 2147483647 w 293"/>
              <a:gd name="T11" fmla="*/ 0 h 247"/>
              <a:gd name="T12" fmla="*/ 0 60000 65536"/>
              <a:gd name="T13" fmla="*/ 0 60000 65536"/>
              <a:gd name="T14" fmla="*/ 0 60000 65536"/>
              <a:gd name="T15" fmla="*/ 0 60000 65536"/>
              <a:gd name="T16" fmla="*/ 0 60000 65536"/>
              <a:gd name="T17" fmla="*/ 0 60000 65536"/>
              <a:gd name="T18" fmla="*/ 0 w 293"/>
              <a:gd name="T19" fmla="*/ 0 h 247"/>
              <a:gd name="T20" fmla="*/ 293 w 293"/>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293" h="247">
                <a:moveTo>
                  <a:pt x="0" y="246"/>
                </a:moveTo>
                <a:lnTo>
                  <a:pt x="64" y="214"/>
                </a:lnTo>
                <a:lnTo>
                  <a:pt x="66" y="172"/>
                </a:lnTo>
                <a:lnTo>
                  <a:pt x="232" y="106"/>
                </a:lnTo>
                <a:lnTo>
                  <a:pt x="232" y="61"/>
                </a:lnTo>
                <a:lnTo>
                  <a:pt x="292" y="0"/>
                </a:lnTo>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20" name="Oval 6"/>
          <p:cNvSpPr>
            <a:spLocks noChangeArrowheads="1"/>
          </p:cNvSpPr>
          <p:nvPr/>
        </p:nvSpPr>
        <p:spPr bwMode="auto">
          <a:xfrm>
            <a:off x="1446213" y="2300288"/>
            <a:ext cx="5508625" cy="1587500"/>
          </a:xfrm>
          <a:prstGeom prst="ellipse">
            <a:avLst/>
          </a:prstGeom>
          <a:noFill/>
          <a:ln w="9525">
            <a:noFill/>
            <a:round/>
            <a:headEnd/>
            <a:tailEnd/>
          </a:ln>
        </p:spPr>
        <p:txBody>
          <a:bodyPr wrap="none" anchor="ctr"/>
          <a:lstStyle/>
          <a:p>
            <a:pPr algn="ctr" eaLnBrk="0" hangingPunct="0"/>
            <a:endParaRPr lang="en-US"/>
          </a:p>
        </p:txBody>
      </p:sp>
      <p:sp>
        <p:nvSpPr>
          <p:cNvPr id="1655821" name="Rectangle 7"/>
          <p:cNvSpPr>
            <a:spLocks noChangeArrowheads="1"/>
          </p:cNvSpPr>
          <p:nvPr/>
        </p:nvSpPr>
        <p:spPr bwMode="auto">
          <a:xfrm>
            <a:off x="3814763" y="1860550"/>
            <a:ext cx="1106487" cy="276225"/>
          </a:xfrm>
          <a:prstGeom prst="rect">
            <a:avLst/>
          </a:prstGeom>
          <a:noFill/>
          <a:ln w="9525">
            <a:noFill/>
            <a:miter lim="800000"/>
            <a:headEnd/>
            <a:tailEnd/>
          </a:ln>
        </p:spPr>
        <p:txBody>
          <a:bodyPr wrap="none" anchor="ctr"/>
          <a:lstStyle/>
          <a:p>
            <a:pPr algn="ctr" eaLnBrk="0" hangingPunct="0"/>
            <a:endParaRPr lang="en-US"/>
          </a:p>
        </p:txBody>
      </p:sp>
      <p:sp>
        <p:nvSpPr>
          <p:cNvPr id="1655822" name="Rectangle 8"/>
          <p:cNvSpPr>
            <a:spLocks noChangeArrowheads="1"/>
          </p:cNvSpPr>
          <p:nvPr/>
        </p:nvSpPr>
        <p:spPr bwMode="auto">
          <a:xfrm>
            <a:off x="5930900" y="1968500"/>
            <a:ext cx="1830388" cy="481013"/>
          </a:xfrm>
          <a:prstGeom prst="rect">
            <a:avLst/>
          </a:prstGeom>
          <a:noFill/>
          <a:ln w="9525">
            <a:noFill/>
            <a:miter lim="800000"/>
            <a:headEnd/>
            <a:tailEnd/>
          </a:ln>
        </p:spPr>
        <p:txBody>
          <a:bodyPr wrap="none" anchor="ctr"/>
          <a:lstStyle/>
          <a:p>
            <a:pPr algn="ctr" eaLnBrk="0" hangingPunct="0"/>
            <a:endParaRPr lang="en-US"/>
          </a:p>
        </p:txBody>
      </p:sp>
      <p:sp>
        <p:nvSpPr>
          <p:cNvPr id="1655823" name="Rectangle 9"/>
          <p:cNvSpPr>
            <a:spLocks noChangeArrowheads="1"/>
          </p:cNvSpPr>
          <p:nvPr/>
        </p:nvSpPr>
        <p:spPr bwMode="auto">
          <a:xfrm>
            <a:off x="6488113" y="3543300"/>
            <a:ext cx="1022350" cy="276225"/>
          </a:xfrm>
          <a:prstGeom prst="rect">
            <a:avLst/>
          </a:prstGeom>
          <a:noFill/>
          <a:ln w="9525">
            <a:noFill/>
            <a:miter lim="800000"/>
            <a:headEnd/>
            <a:tailEnd/>
          </a:ln>
        </p:spPr>
        <p:txBody>
          <a:bodyPr wrap="none" anchor="ctr"/>
          <a:lstStyle/>
          <a:p>
            <a:pPr algn="ctr" eaLnBrk="0" hangingPunct="0"/>
            <a:endParaRPr lang="en-US"/>
          </a:p>
        </p:txBody>
      </p:sp>
      <p:sp>
        <p:nvSpPr>
          <p:cNvPr id="1655824" name="Rectangle 10"/>
          <p:cNvSpPr>
            <a:spLocks noChangeArrowheads="1"/>
          </p:cNvSpPr>
          <p:nvPr/>
        </p:nvSpPr>
        <p:spPr bwMode="auto">
          <a:xfrm>
            <a:off x="4246563" y="3957638"/>
            <a:ext cx="1019175" cy="482600"/>
          </a:xfrm>
          <a:prstGeom prst="rect">
            <a:avLst/>
          </a:prstGeom>
          <a:noFill/>
          <a:ln w="9525">
            <a:noFill/>
            <a:miter lim="800000"/>
            <a:headEnd/>
            <a:tailEnd/>
          </a:ln>
        </p:spPr>
        <p:txBody>
          <a:bodyPr wrap="none" anchor="ctr"/>
          <a:lstStyle/>
          <a:p>
            <a:pPr algn="ctr" eaLnBrk="0" hangingPunct="0"/>
            <a:endParaRPr lang="en-US"/>
          </a:p>
        </p:txBody>
      </p:sp>
      <p:sp>
        <p:nvSpPr>
          <p:cNvPr id="1655825" name="Rectangle 11"/>
          <p:cNvSpPr>
            <a:spLocks noChangeArrowheads="1"/>
          </p:cNvSpPr>
          <p:nvPr/>
        </p:nvSpPr>
        <p:spPr bwMode="auto">
          <a:xfrm>
            <a:off x="3687763" y="2800350"/>
            <a:ext cx="901700" cy="434975"/>
          </a:xfrm>
          <a:prstGeom prst="rect">
            <a:avLst/>
          </a:prstGeom>
          <a:noFill/>
          <a:ln w="9525">
            <a:noFill/>
            <a:miter lim="800000"/>
            <a:headEnd/>
            <a:tailEnd/>
          </a:ln>
        </p:spPr>
        <p:txBody>
          <a:bodyPr wrap="none" anchor="ctr"/>
          <a:lstStyle/>
          <a:p>
            <a:pPr algn="ctr" eaLnBrk="0" hangingPunct="0"/>
            <a:endParaRPr lang="en-US"/>
          </a:p>
        </p:txBody>
      </p:sp>
      <p:sp>
        <p:nvSpPr>
          <p:cNvPr id="1655826" name="Rectangle 12"/>
          <p:cNvSpPr>
            <a:spLocks noChangeArrowheads="1"/>
          </p:cNvSpPr>
          <p:nvPr/>
        </p:nvSpPr>
        <p:spPr bwMode="auto">
          <a:xfrm>
            <a:off x="3486150" y="4943475"/>
            <a:ext cx="531813" cy="298450"/>
          </a:xfrm>
          <a:prstGeom prst="rect">
            <a:avLst/>
          </a:prstGeom>
          <a:noFill/>
          <a:ln w="9525">
            <a:noFill/>
            <a:miter lim="800000"/>
            <a:headEnd/>
            <a:tailEnd/>
          </a:ln>
        </p:spPr>
        <p:txBody>
          <a:bodyPr wrap="none" anchor="ctr"/>
          <a:lstStyle/>
          <a:p>
            <a:pPr algn="ctr" eaLnBrk="0" hangingPunct="0"/>
            <a:endParaRPr lang="en-US"/>
          </a:p>
        </p:txBody>
      </p:sp>
      <p:sp>
        <p:nvSpPr>
          <p:cNvPr id="1655827" name="Rectangle 13"/>
          <p:cNvSpPr>
            <a:spLocks noChangeArrowheads="1"/>
          </p:cNvSpPr>
          <p:nvPr/>
        </p:nvSpPr>
        <p:spPr bwMode="auto">
          <a:xfrm>
            <a:off x="3651250" y="5043488"/>
            <a:ext cx="679450" cy="274637"/>
          </a:xfrm>
          <a:prstGeom prst="rect">
            <a:avLst/>
          </a:prstGeom>
          <a:noFill/>
          <a:ln w="9525">
            <a:noFill/>
            <a:miter lim="800000"/>
            <a:headEnd/>
            <a:tailEnd/>
          </a:ln>
        </p:spPr>
        <p:txBody>
          <a:bodyPr lIns="0" tIns="0" rIns="0" bIns="0">
            <a:spAutoFit/>
          </a:bodyPr>
          <a:lstStyle/>
          <a:p>
            <a:pPr eaLnBrk="0" hangingPunct="0"/>
            <a:r>
              <a:rPr lang="en-US" sz="1800" b="1">
                <a:solidFill>
                  <a:srgbClr val="FFFFCC"/>
                </a:solidFill>
                <a:latin typeface="Arial" charset="0"/>
              </a:rPr>
              <a:t>AGS</a:t>
            </a:r>
          </a:p>
        </p:txBody>
      </p:sp>
      <p:sp>
        <p:nvSpPr>
          <p:cNvPr id="1655828" name="Rectangle 14"/>
          <p:cNvSpPr>
            <a:spLocks noChangeArrowheads="1"/>
          </p:cNvSpPr>
          <p:nvPr/>
        </p:nvSpPr>
        <p:spPr bwMode="auto">
          <a:xfrm>
            <a:off x="1535113" y="4838700"/>
            <a:ext cx="628650" cy="254000"/>
          </a:xfrm>
          <a:prstGeom prst="rect">
            <a:avLst/>
          </a:prstGeom>
          <a:noFill/>
          <a:ln w="9525">
            <a:noFill/>
            <a:miter lim="800000"/>
            <a:headEnd/>
            <a:tailEnd/>
          </a:ln>
        </p:spPr>
        <p:txBody>
          <a:bodyPr wrap="none" anchor="ctr"/>
          <a:lstStyle/>
          <a:p>
            <a:pPr algn="ctr" eaLnBrk="0" hangingPunct="0"/>
            <a:endParaRPr lang="en-US"/>
          </a:p>
        </p:txBody>
      </p:sp>
      <p:sp>
        <p:nvSpPr>
          <p:cNvPr id="1655829" name="Rectangle 15"/>
          <p:cNvSpPr>
            <a:spLocks noChangeArrowheads="1"/>
          </p:cNvSpPr>
          <p:nvPr/>
        </p:nvSpPr>
        <p:spPr bwMode="auto">
          <a:xfrm>
            <a:off x="1828800" y="4999038"/>
            <a:ext cx="609600" cy="184666"/>
          </a:xfrm>
          <a:prstGeom prst="rect">
            <a:avLst/>
          </a:prstGeom>
          <a:noFill/>
          <a:ln w="9525">
            <a:noFill/>
            <a:miter lim="800000"/>
            <a:headEnd/>
            <a:tailEnd/>
          </a:ln>
        </p:spPr>
        <p:txBody>
          <a:bodyPr lIns="0" tIns="0" rIns="0" bIns="0">
            <a:spAutoFit/>
          </a:bodyPr>
          <a:lstStyle/>
          <a:p>
            <a:pPr eaLnBrk="0" hangingPunct="0"/>
            <a:r>
              <a:rPr lang="en-US" sz="1200" b="1">
                <a:solidFill>
                  <a:srgbClr val="FFFFCC"/>
                </a:solidFill>
                <a:latin typeface="Arial" charset="0"/>
              </a:rPr>
              <a:t>LINAC</a:t>
            </a:r>
          </a:p>
        </p:txBody>
      </p:sp>
      <p:sp>
        <p:nvSpPr>
          <p:cNvPr id="1655830" name="Rectangle 16"/>
          <p:cNvSpPr>
            <a:spLocks noChangeArrowheads="1"/>
          </p:cNvSpPr>
          <p:nvPr/>
        </p:nvSpPr>
        <p:spPr bwMode="auto">
          <a:xfrm>
            <a:off x="2362200" y="5181600"/>
            <a:ext cx="627063"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FFFFCC"/>
                </a:solidFill>
                <a:latin typeface="Arial" charset="0"/>
              </a:rPr>
              <a:t>BOOSTER</a:t>
            </a:r>
          </a:p>
        </p:txBody>
      </p:sp>
      <p:sp>
        <p:nvSpPr>
          <p:cNvPr id="1655831" name="Rectangle 17"/>
          <p:cNvSpPr>
            <a:spLocks noChangeArrowheads="1"/>
          </p:cNvSpPr>
          <p:nvPr/>
        </p:nvSpPr>
        <p:spPr bwMode="auto">
          <a:xfrm>
            <a:off x="2163763" y="4284663"/>
            <a:ext cx="993775" cy="254000"/>
          </a:xfrm>
          <a:prstGeom prst="rect">
            <a:avLst/>
          </a:prstGeom>
          <a:noFill/>
          <a:ln w="9525">
            <a:noFill/>
            <a:miter lim="800000"/>
            <a:headEnd/>
            <a:tailEnd/>
          </a:ln>
        </p:spPr>
        <p:txBody>
          <a:bodyPr wrap="none" anchor="ctr"/>
          <a:lstStyle/>
          <a:p>
            <a:pPr algn="ctr" eaLnBrk="0" hangingPunct="0"/>
            <a:endParaRPr lang="en-US"/>
          </a:p>
        </p:txBody>
      </p:sp>
      <p:sp>
        <p:nvSpPr>
          <p:cNvPr id="1655832" name="Oval 18"/>
          <p:cNvSpPr>
            <a:spLocks noChangeArrowheads="1"/>
          </p:cNvSpPr>
          <p:nvPr/>
        </p:nvSpPr>
        <p:spPr bwMode="auto">
          <a:xfrm>
            <a:off x="3009900" y="4803775"/>
            <a:ext cx="1663700" cy="747713"/>
          </a:xfrm>
          <a:prstGeom prst="ellipse">
            <a:avLst/>
          </a:prstGeom>
          <a:noFill/>
          <a:ln w="25400">
            <a:solidFill>
              <a:srgbClr val="FF0000"/>
            </a:solidFill>
            <a:round/>
            <a:headEnd/>
            <a:tailEnd/>
          </a:ln>
        </p:spPr>
        <p:txBody>
          <a:bodyPr wrap="none" anchor="ctr"/>
          <a:lstStyle/>
          <a:p>
            <a:pPr algn="ctr" eaLnBrk="0" hangingPunct="0"/>
            <a:endParaRPr lang="en-US"/>
          </a:p>
        </p:txBody>
      </p:sp>
      <p:sp>
        <p:nvSpPr>
          <p:cNvPr id="1655833" name="Arc 19"/>
          <p:cNvSpPr>
            <a:spLocks/>
          </p:cNvSpPr>
          <p:nvPr/>
        </p:nvSpPr>
        <p:spPr bwMode="auto">
          <a:xfrm>
            <a:off x="2365375" y="2376488"/>
            <a:ext cx="1893888" cy="711200"/>
          </a:xfrm>
          <a:custGeom>
            <a:avLst/>
            <a:gdLst>
              <a:gd name="T0" fmla="*/ 0 w 15471"/>
              <a:gd name="T1" fmla="*/ 2147483647 h 21113"/>
              <a:gd name="T2" fmla="*/ 2147483647 w 15471"/>
              <a:gd name="T3" fmla="*/ 0 h 21113"/>
              <a:gd name="T4" fmla="*/ 2147483647 w 15471"/>
              <a:gd name="T5" fmla="*/ 2147483647 h 21113"/>
              <a:gd name="T6" fmla="*/ 0 60000 65536"/>
              <a:gd name="T7" fmla="*/ 0 60000 65536"/>
              <a:gd name="T8" fmla="*/ 0 60000 65536"/>
              <a:gd name="T9" fmla="*/ 0 w 15471"/>
              <a:gd name="T10" fmla="*/ 0 h 21113"/>
              <a:gd name="T11" fmla="*/ 15471 w 15471"/>
              <a:gd name="T12" fmla="*/ 21113 h 21113"/>
            </a:gdLst>
            <a:ahLst/>
            <a:cxnLst>
              <a:cxn ang="T6">
                <a:pos x="T0" y="T1"/>
              </a:cxn>
              <a:cxn ang="T7">
                <a:pos x="T2" y="T3"/>
              </a:cxn>
              <a:cxn ang="T8">
                <a:pos x="T4" y="T5"/>
              </a:cxn>
            </a:cxnLst>
            <a:rect l="T9" t="T10" r="T11" b="T12"/>
            <a:pathLst>
              <a:path w="15471" h="21113" fill="none" extrusionOk="0">
                <a:moveTo>
                  <a:pt x="-1" y="6039"/>
                </a:moveTo>
                <a:cubicBezTo>
                  <a:pt x="2963" y="2998"/>
                  <a:pt x="6757" y="897"/>
                  <a:pt x="10908" y="0"/>
                </a:cubicBezTo>
              </a:path>
              <a:path w="15471" h="21113" stroke="0" extrusionOk="0">
                <a:moveTo>
                  <a:pt x="-1" y="6039"/>
                </a:moveTo>
                <a:cubicBezTo>
                  <a:pt x="2963" y="2998"/>
                  <a:pt x="6757" y="897"/>
                  <a:pt x="10908" y="0"/>
                </a:cubicBezTo>
                <a:lnTo>
                  <a:pt x="15471" y="21113"/>
                </a:lnTo>
                <a:close/>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34" name="Arc 20"/>
          <p:cNvSpPr>
            <a:spLocks/>
          </p:cNvSpPr>
          <p:nvPr/>
        </p:nvSpPr>
        <p:spPr bwMode="auto">
          <a:xfrm>
            <a:off x="1552575" y="2795588"/>
            <a:ext cx="2646363" cy="544512"/>
          </a:xfrm>
          <a:custGeom>
            <a:avLst/>
            <a:gdLst>
              <a:gd name="T0" fmla="*/ 2147483647 w 21600"/>
              <a:gd name="T1" fmla="*/ 2147483647 h 16134"/>
              <a:gd name="T2" fmla="*/ 2147483647 w 21600"/>
              <a:gd name="T3" fmla="*/ 0 h 16134"/>
              <a:gd name="T4" fmla="*/ 2147483647 w 21600"/>
              <a:gd name="T5" fmla="*/ 2147483647 h 16134"/>
              <a:gd name="T6" fmla="*/ 0 60000 65536"/>
              <a:gd name="T7" fmla="*/ 0 60000 65536"/>
              <a:gd name="T8" fmla="*/ 0 60000 65536"/>
              <a:gd name="T9" fmla="*/ 0 w 21600"/>
              <a:gd name="T10" fmla="*/ 0 h 16134"/>
              <a:gd name="T11" fmla="*/ 21600 w 21600"/>
              <a:gd name="T12" fmla="*/ 16134 h 16134"/>
            </a:gdLst>
            <a:ahLst/>
            <a:cxnLst>
              <a:cxn ang="T6">
                <a:pos x="T0" y="T1"/>
              </a:cxn>
              <a:cxn ang="T7">
                <a:pos x="T2" y="T3"/>
              </a:cxn>
              <a:cxn ang="T8">
                <a:pos x="T4" y="T5"/>
              </a:cxn>
            </a:cxnLst>
            <a:rect l="T9" t="T10" r="T11" b="T12"/>
            <a:pathLst>
              <a:path w="21600" h="16134" fill="none" extrusionOk="0">
                <a:moveTo>
                  <a:pt x="1372" y="16134"/>
                </a:moveTo>
                <a:cubicBezTo>
                  <a:pt x="464" y="13711"/>
                  <a:pt x="0" y="11144"/>
                  <a:pt x="0" y="8557"/>
                </a:cubicBezTo>
                <a:cubicBezTo>
                  <a:pt x="-1" y="5614"/>
                  <a:pt x="601" y="2702"/>
                  <a:pt x="1767" y="0"/>
                </a:cubicBezTo>
              </a:path>
              <a:path w="21600" h="16134" stroke="0" extrusionOk="0">
                <a:moveTo>
                  <a:pt x="1372" y="16134"/>
                </a:moveTo>
                <a:cubicBezTo>
                  <a:pt x="464" y="13711"/>
                  <a:pt x="0" y="11144"/>
                  <a:pt x="0" y="8557"/>
                </a:cubicBezTo>
                <a:cubicBezTo>
                  <a:pt x="-1" y="5614"/>
                  <a:pt x="601" y="2702"/>
                  <a:pt x="1767" y="0"/>
                </a:cubicBezTo>
                <a:lnTo>
                  <a:pt x="21600" y="8557"/>
                </a:lnTo>
                <a:close/>
              </a:path>
            </a:pathLst>
          </a:custGeom>
          <a:noFill/>
          <a:ln w="25400" cap="rnd">
            <a:solidFill>
              <a:srgbClr val="0066FF"/>
            </a:solidFill>
            <a:round/>
            <a:headEnd type="none" w="sm" len="sm"/>
            <a:tailEnd type="none" w="sm" len="sm"/>
          </a:ln>
        </p:spPr>
        <p:txBody>
          <a:bodyPr/>
          <a:lstStyle/>
          <a:p>
            <a:pPr algn="ctr" eaLnBrk="0" hangingPunct="0"/>
            <a:endParaRPr lang="en-US"/>
          </a:p>
        </p:txBody>
      </p:sp>
      <p:sp>
        <p:nvSpPr>
          <p:cNvPr id="1655835" name="Arc 21"/>
          <p:cNvSpPr>
            <a:spLocks/>
          </p:cNvSpPr>
          <p:nvPr/>
        </p:nvSpPr>
        <p:spPr bwMode="auto">
          <a:xfrm>
            <a:off x="4192588" y="2790825"/>
            <a:ext cx="2646362" cy="538163"/>
          </a:xfrm>
          <a:custGeom>
            <a:avLst/>
            <a:gdLst>
              <a:gd name="T0" fmla="*/ 2147483647 w 21600"/>
              <a:gd name="T1" fmla="*/ 0 h 15991"/>
              <a:gd name="T2" fmla="*/ 2147483647 w 21600"/>
              <a:gd name="T3" fmla="*/ 2147483647 h 15991"/>
              <a:gd name="T4" fmla="*/ 0 w 21600"/>
              <a:gd name="T5" fmla="*/ 2147483647 h 15991"/>
              <a:gd name="T6" fmla="*/ 0 60000 65536"/>
              <a:gd name="T7" fmla="*/ 0 60000 65536"/>
              <a:gd name="T8" fmla="*/ 0 60000 65536"/>
              <a:gd name="T9" fmla="*/ 0 w 21600"/>
              <a:gd name="T10" fmla="*/ 0 h 15991"/>
              <a:gd name="T11" fmla="*/ 21600 w 21600"/>
              <a:gd name="T12" fmla="*/ 15991 h 15991"/>
            </a:gdLst>
            <a:ahLst/>
            <a:cxnLst>
              <a:cxn ang="T6">
                <a:pos x="T0" y="T1"/>
              </a:cxn>
              <a:cxn ang="T7">
                <a:pos x="T2" y="T3"/>
              </a:cxn>
              <a:cxn ang="T8">
                <a:pos x="T4" y="T5"/>
              </a:cxn>
            </a:cxnLst>
            <a:rect l="T9" t="T10" r="T11" b="T12"/>
            <a:pathLst>
              <a:path w="21600" h="15991" fill="none" extrusionOk="0">
                <a:moveTo>
                  <a:pt x="19821" y="0"/>
                </a:moveTo>
                <a:cubicBezTo>
                  <a:pt x="20994" y="2709"/>
                  <a:pt x="21600" y="5629"/>
                  <a:pt x="21600" y="8582"/>
                </a:cubicBezTo>
                <a:cubicBezTo>
                  <a:pt x="21600" y="11109"/>
                  <a:pt x="21156" y="13616"/>
                  <a:pt x="20289" y="15990"/>
                </a:cubicBezTo>
              </a:path>
              <a:path w="21600" h="15991" stroke="0" extrusionOk="0">
                <a:moveTo>
                  <a:pt x="19821" y="0"/>
                </a:moveTo>
                <a:cubicBezTo>
                  <a:pt x="20994" y="2709"/>
                  <a:pt x="21600" y="5629"/>
                  <a:pt x="21600" y="8582"/>
                </a:cubicBezTo>
                <a:cubicBezTo>
                  <a:pt x="21600" y="11109"/>
                  <a:pt x="21156" y="13616"/>
                  <a:pt x="20289" y="15990"/>
                </a:cubicBezTo>
                <a:lnTo>
                  <a:pt x="0" y="8582"/>
                </a:lnTo>
                <a:close/>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36" name="Arc 22"/>
          <p:cNvSpPr>
            <a:spLocks/>
          </p:cNvSpPr>
          <p:nvPr/>
        </p:nvSpPr>
        <p:spPr bwMode="auto">
          <a:xfrm>
            <a:off x="4330700" y="2971800"/>
            <a:ext cx="1779588" cy="828675"/>
          </a:xfrm>
          <a:custGeom>
            <a:avLst/>
            <a:gdLst>
              <a:gd name="T0" fmla="*/ 2147483647 w 14608"/>
              <a:gd name="T1" fmla="*/ 2147483647 h 21394"/>
              <a:gd name="T2" fmla="*/ 2147483647 w 14608"/>
              <a:gd name="T3" fmla="*/ 2147483647 h 21394"/>
              <a:gd name="T4" fmla="*/ 0 w 14608"/>
              <a:gd name="T5" fmla="*/ 0 h 21394"/>
              <a:gd name="T6" fmla="*/ 0 60000 65536"/>
              <a:gd name="T7" fmla="*/ 0 60000 65536"/>
              <a:gd name="T8" fmla="*/ 0 60000 65536"/>
              <a:gd name="T9" fmla="*/ 0 w 14608"/>
              <a:gd name="T10" fmla="*/ 0 h 21394"/>
              <a:gd name="T11" fmla="*/ 14608 w 14608"/>
              <a:gd name="T12" fmla="*/ 21394 h 21394"/>
            </a:gdLst>
            <a:ahLst/>
            <a:cxnLst>
              <a:cxn ang="T6">
                <a:pos x="T0" y="T1"/>
              </a:cxn>
              <a:cxn ang="T7">
                <a:pos x="T2" y="T3"/>
              </a:cxn>
              <a:cxn ang="T8">
                <a:pos x="T4" y="T5"/>
              </a:cxn>
            </a:cxnLst>
            <a:rect l="T9" t="T10" r="T11" b="T12"/>
            <a:pathLst>
              <a:path w="14608" h="21394" fill="none" extrusionOk="0">
                <a:moveTo>
                  <a:pt x="14608" y="15911"/>
                </a:moveTo>
                <a:cubicBezTo>
                  <a:pt x="11377" y="18876"/>
                  <a:pt x="7321" y="20789"/>
                  <a:pt x="2977" y="21393"/>
                </a:cubicBezTo>
              </a:path>
              <a:path w="14608" h="21394" stroke="0" extrusionOk="0">
                <a:moveTo>
                  <a:pt x="14608" y="15911"/>
                </a:moveTo>
                <a:cubicBezTo>
                  <a:pt x="11377" y="18876"/>
                  <a:pt x="7321" y="20789"/>
                  <a:pt x="2977" y="21393"/>
                </a:cubicBezTo>
                <a:lnTo>
                  <a:pt x="0" y="0"/>
                </a:lnTo>
                <a:close/>
              </a:path>
            </a:pathLst>
          </a:custGeom>
          <a:noFill/>
          <a:ln w="25400" cap="rnd">
            <a:solidFill>
              <a:srgbClr val="0066FF"/>
            </a:solidFill>
            <a:round/>
            <a:headEnd type="none" w="sm" len="sm"/>
            <a:tailEnd type="none" w="sm" len="sm"/>
          </a:ln>
        </p:spPr>
        <p:txBody>
          <a:bodyPr/>
          <a:lstStyle/>
          <a:p>
            <a:pPr algn="ctr" eaLnBrk="0" hangingPunct="0"/>
            <a:endParaRPr lang="en-US"/>
          </a:p>
        </p:txBody>
      </p:sp>
      <p:sp>
        <p:nvSpPr>
          <p:cNvPr id="1655837" name="Arc 23"/>
          <p:cNvSpPr>
            <a:spLocks/>
          </p:cNvSpPr>
          <p:nvPr/>
        </p:nvSpPr>
        <p:spPr bwMode="auto">
          <a:xfrm>
            <a:off x="2336800" y="3162300"/>
            <a:ext cx="1973263" cy="631825"/>
          </a:xfrm>
          <a:custGeom>
            <a:avLst/>
            <a:gdLst>
              <a:gd name="T0" fmla="*/ 2147483647 w 16166"/>
              <a:gd name="T1" fmla="*/ 2147483647 h 21024"/>
              <a:gd name="T2" fmla="*/ 0 w 16166"/>
              <a:gd name="T3" fmla="*/ 2147483647 h 21024"/>
              <a:gd name="T4" fmla="*/ 2147483647 w 16166"/>
              <a:gd name="T5" fmla="*/ 0 h 21024"/>
              <a:gd name="T6" fmla="*/ 0 60000 65536"/>
              <a:gd name="T7" fmla="*/ 0 60000 65536"/>
              <a:gd name="T8" fmla="*/ 0 60000 65536"/>
              <a:gd name="T9" fmla="*/ 0 w 16166"/>
              <a:gd name="T10" fmla="*/ 0 h 21024"/>
              <a:gd name="T11" fmla="*/ 16166 w 16166"/>
              <a:gd name="T12" fmla="*/ 21024 h 21024"/>
            </a:gdLst>
            <a:ahLst/>
            <a:cxnLst>
              <a:cxn ang="T6">
                <a:pos x="T0" y="T1"/>
              </a:cxn>
              <a:cxn ang="T7">
                <a:pos x="T2" y="T3"/>
              </a:cxn>
              <a:cxn ang="T8">
                <a:pos x="T4" y="T5"/>
              </a:cxn>
            </a:cxnLst>
            <a:rect l="T9" t="T10" r="T11" b="T12"/>
            <a:pathLst>
              <a:path w="16166" h="21024" fill="none" extrusionOk="0">
                <a:moveTo>
                  <a:pt x="11210" y="21023"/>
                </a:moveTo>
                <a:cubicBezTo>
                  <a:pt x="6871" y="20001"/>
                  <a:pt x="2955" y="17661"/>
                  <a:pt x="-1" y="14325"/>
                </a:cubicBezTo>
              </a:path>
              <a:path w="16166" h="21024" stroke="0" extrusionOk="0">
                <a:moveTo>
                  <a:pt x="11210" y="21023"/>
                </a:moveTo>
                <a:cubicBezTo>
                  <a:pt x="6871" y="20001"/>
                  <a:pt x="2955" y="17661"/>
                  <a:pt x="-1" y="14325"/>
                </a:cubicBezTo>
                <a:lnTo>
                  <a:pt x="16166" y="0"/>
                </a:lnTo>
                <a:close/>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38" name="Arc 24"/>
          <p:cNvSpPr>
            <a:spLocks/>
          </p:cNvSpPr>
          <p:nvPr/>
        </p:nvSpPr>
        <p:spPr bwMode="auto">
          <a:xfrm>
            <a:off x="4186238" y="2382838"/>
            <a:ext cx="1846262" cy="700087"/>
          </a:xfrm>
          <a:custGeom>
            <a:avLst/>
            <a:gdLst>
              <a:gd name="T0" fmla="*/ 2147483647 w 15057"/>
              <a:gd name="T1" fmla="*/ 0 h 21197"/>
              <a:gd name="T2" fmla="*/ 2147483647 w 15057"/>
              <a:gd name="T3" fmla="*/ 2147483647 h 21197"/>
              <a:gd name="T4" fmla="*/ 0 w 15057"/>
              <a:gd name="T5" fmla="*/ 2147483647 h 21197"/>
              <a:gd name="T6" fmla="*/ 0 60000 65536"/>
              <a:gd name="T7" fmla="*/ 0 60000 65536"/>
              <a:gd name="T8" fmla="*/ 0 60000 65536"/>
              <a:gd name="T9" fmla="*/ 0 w 15057"/>
              <a:gd name="T10" fmla="*/ 0 h 21197"/>
              <a:gd name="T11" fmla="*/ 15057 w 15057"/>
              <a:gd name="T12" fmla="*/ 21197 h 21197"/>
            </a:gdLst>
            <a:ahLst/>
            <a:cxnLst>
              <a:cxn ang="T6">
                <a:pos x="T0" y="T1"/>
              </a:cxn>
              <a:cxn ang="T7">
                <a:pos x="T2" y="T3"/>
              </a:cxn>
              <a:cxn ang="T8">
                <a:pos x="T4" y="T5"/>
              </a:cxn>
            </a:cxnLst>
            <a:rect l="T9" t="T10" r="T11" b="T12"/>
            <a:pathLst>
              <a:path w="15057" h="21197" fill="none" extrusionOk="0">
                <a:moveTo>
                  <a:pt x="4152" y="0"/>
                </a:moveTo>
                <a:cubicBezTo>
                  <a:pt x="8264" y="805"/>
                  <a:pt x="12053" y="2789"/>
                  <a:pt x="15056" y="5710"/>
                </a:cubicBezTo>
              </a:path>
              <a:path w="15057" h="21197" stroke="0" extrusionOk="0">
                <a:moveTo>
                  <a:pt x="4152" y="0"/>
                </a:moveTo>
                <a:cubicBezTo>
                  <a:pt x="8264" y="805"/>
                  <a:pt x="12053" y="2789"/>
                  <a:pt x="15056" y="5710"/>
                </a:cubicBezTo>
                <a:lnTo>
                  <a:pt x="0" y="21197"/>
                </a:lnTo>
                <a:close/>
              </a:path>
            </a:pathLst>
          </a:custGeom>
          <a:noFill/>
          <a:ln w="25400" cap="rnd">
            <a:solidFill>
              <a:srgbClr val="0066FF"/>
            </a:solidFill>
            <a:round/>
            <a:headEnd type="none" w="sm" len="sm"/>
            <a:tailEnd type="none" w="sm" len="sm"/>
          </a:ln>
        </p:spPr>
        <p:txBody>
          <a:bodyPr/>
          <a:lstStyle/>
          <a:p>
            <a:pPr algn="ctr" eaLnBrk="0" hangingPunct="0"/>
            <a:endParaRPr lang="en-US"/>
          </a:p>
        </p:txBody>
      </p:sp>
      <p:sp>
        <p:nvSpPr>
          <p:cNvPr id="1655839" name="Arc 25"/>
          <p:cNvSpPr>
            <a:spLocks/>
          </p:cNvSpPr>
          <p:nvPr/>
        </p:nvSpPr>
        <p:spPr bwMode="auto">
          <a:xfrm>
            <a:off x="4178300" y="3124200"/>
            <a:ext cx="2016125" cy="847725"/>
          </a:xfrm>
          <a:custGeom>
            <a:avLst/>
            <a:gdLst>
              <a:gd name="T0" fmla="*/ 2147483647 w 15336"/>
              <a:gd name="T1" fmla="*/ 2147483647 h 21251"/>
              <a:gd name="T2" fmla="*/ 2147483647 w 15336"/>
              <a:gd name="T3" fmla="*/ 2147483647 h 21251"/>
              <a:gd name="T4" fmla="*/ 0 w 15336"/>
              <a:gd name="T5" fmla="*/ 0 h 21251"/>
              <a:gd name="T6" fmla="*/ 0 60000 65536"/>
              <a:gd name="T7" fmla="*/ 0 60000 65536"/>
              <a:gd name="T8" fmla="*/ 0 60000 65536"/>
              <a:gd name="T9" fmla="*/ 0 w 15336"/>
              <a:gd name="T10" fmla="*/ 0 h 21251"/>
              <a:gd name="T11" fmla="*/ 15336 w 15336"/>
              <a:gd name="T12" fmla="*/ 21251 h 21251"/>
            </a:gdLst>
            <a:ahLst/>
            <a:cxnLst>
              <a:cxn ang="T6">
                <a:pos x="T0" y="T1"/>
              </a:cxn>
              <a:cxn ang="T7">
                <a:pos x="T2" y="T3"/>
              </a:cxn>
              <a:cxn ang="T8">
                <a:pos x="T4" y="T5"/>
              </a:cxn>
            </a:cxnLst>
            <a:rect l="T9" t="T10" r="T11" b="T12"/>
            <a:pathLst>
              <a:path w="15336" h="21251" fill="none" extrusionOk="0">
                <a:moveTo>
                  <a:pt x="15336" y="15210"/>
                </a:moveTo>
                <a:cubicBezTo>
                  <a:pt x="12221" y="18351"/>
                  <a:pt x="8217" y="20459"/>
                  <a:pt x="3865" y="21251"/>
                </a:cubicBezTo>
              </a:path>
              <a:path w="15336" h="21251" stroke="0" extrusionOk="0">
                <a:moveTo>
                  <a:pt x="15336" y="15210"/>
                </a:moveTo>
                <a:cubicBezTo>
                  <a:pt x="12221" y="18351"/>
                  <a:pt x="8217" y="20459"/>
                  <a:pt x="3865" y="21251"/>
                </a:cubicBezTo>
                <a:lnTo>
                  <a:pt x="0" y="0"/>
                </a:lnTo>
                <a:close/>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40" name="Arc 26"/>
          <p:cNvSpPr>
            <a:spLocks/>
          </p:cNvSpPr>
          <p:nvPr/>
        </p:nvSpPr>
        <p:spPr bwMode="auto">
          <a:xfrm>
            <a:off x="2230438" y="3106738"/>
            <a:ext cx="1981200" cy="847725"/>
          </a:xfrm>
          <a:custGeom>
            <a:avLst/>
            <a:gdLst>
              <a:gd name="T0" fmla="*/ 2147483647 w 15059"/>
              <a:gd name="T1" fmla="*/ 2147483647 h 21231"/>
              <a:gd name="T2" fmla="*/ 0 w 15059"/>
              <a:gd name="T3" fmla="*/ 2147483647 h 21231"/>
              <a:gd name="T4" fmla="*/ 2147483647 w 15059"/>
              <a:gd name="T5" fmla="*/ 0 h 21231"/>
              <a:gd name="T6" fmla="*/ 0 60000 65536"/>
              <a:gd name="T7" fmla="*/ 0 60000 65536"/>
              <a:gd name="T8" fmla="*/ 0 60000 65536"/>
              <a:gd name="T9" fmla="*/ 0 w 15059"/>
              <a:gd name="T10" fmla="*/ 0 h 21231"/>
              <a:gd name="T11" fmla="*/ 15059 w 15059"/>
              <a:gd name="T12" fmla="*/ 21231 h 21231"/>
            </a:gdLst>
            <a:ahLst/>
            <a:cxnLst>
              <a:cxn ang="T6">
                <a:pos x="T0" y="T1"/>
              </a:cxn>
              <a:cxn ang="T7">
                <a:pos x="T2" y="T3"/>
              </a:cxn>
              <a:cxn ang="T8">
                <a:pos x="T4" y="T5"/>
              </a:cxn>
            </a:cxnLst>
            <a:rect l="T9" t="T10" r="T11" b="T12"/>
            <a:pathLst>
              <a:path w="15059" h="21231" fill="none" extrusionOk="0">
                <a:moveTo>
                  <a:pt x="11083" y="21231"/>
                </a:moveTo>
                <a:cubicBezTo>
                  <a:pt x="6904" y="20448"/>
                  <a:pt x="3048" y="18449"/>
                  <a:pt x="-1" y="15485"/>
                </a:cubicBezTo>
              </a:path>
              <a:path w="15059" h="21231" stroke="0" extrusionOk="0">
                <a:moveTo>
                  <a:pt x="11083" y="21231"/>
                </a:moveTo>
                <a:cubicBezTo>
                  <a:pt x="6904" y="20448"/>
                  <a:pt x="3048" y="18449"/>
                  <a:pt x="-1" y="15485"/>
                </a:cubicBezTo>
                <a:lnTo>
                  <a:pt x="15059" y="0"/>
                </a:lnTo>
                <a:close/>
              </a:path>
            </a:pathLst>
          </a:custGeom>
          <a:noFill/>
          <a:ln w="25400" cap="rnd">
            <a:solidFill>
              <a:srgbClr val="0066FF"/>
            </a:solidFill>
            <a:round/>
            <a:headEnd type="none" w="sm" len="sm"/>
            <a:tailEnd type="none" w="sm" len="sm"/>
          </a:ln>
        </p:spPr>
        <p:txBody>
          <a:bodyPr/>
          <a:lstStyle/>
          <a:p>
            <a:pPr algn="ctr" eaLnBrk="0" hangingPunct="0"/>
            <a:endParaRPr lang="en-US"/>
          </a:p>
        </p:txBody>
      </p:sp>
      <p:sp>
        <p:nvSpPr>
          <p:cNvPr id="1655841" name="Arc 27"/>
          <p:cNvSpPr>
            <a:spLocks/>
          </p:cNvSpPr>
          <p:nvPr/>
        </p:nvSpPr>
        <p:spPr bwMode="auto">
          <a:xfrm>
            <a:off x="1373188" y="2738438"/>
            <a:ext cx="2838450" cy="704850"/>
          </a:xfrm>
          <a:custGeom>
            <a:avLst/>
            <a:gdLst>
              <a:gd name="T0" fmla="*/ 2147483647 w 21600"/>
              <a:gd name="T1" fmla="*/ 2147483647 h 17626"/>
              <a:gd name="T2" fmla="*/ 2147483647 w 21600"/>
              <a:gd name="T3" fmla="*/ 0 h 17626"/>
              <a:gd name="T4" fmla="*/ 2147483647 w 21600"/>
              <a:gd name="T5" fmla="*/ 2147483647 h 17626"/>
              <a:gd name="T6" fmla="*/ 0 60000 65536"/>
              <a:gd name="T7" fmla="*/ 0 60000 65536"/>
              <a:gd name="T8" fmla="*/ 0 60000 65536"/>
              <a:gd name="T9" fmla="*/ 0 w 21600"/>
              <a:gd name="T10" fmla="*/ 0 h 17626"/>
              <a:gd name="T11" fmla="*/ 21600 w 21600"/>
              <a:gd name="T12" fmla="*/ 17626 h 17626"/>
            </a:gdLst>
            <a:ahLst/>
            <a:cxnLst>
              <a:cxn ang="T6">
                <a:pos x="T0" y="T1"/>
              </a:cxn>
              <a:cxn ang="T7">
                <a:pos x="T2" y="T3"/>
              </a:cxn>
              <a:cxn ang="T8">
                <a:pos x="T4" y="T5"/>
              </a:cxn>
            </a:cxnLst>
            <a:rect l="T9" t="T10" r="T11" b="T12"/>
            <a:pathLst>
              <a:path w="21600" h="17626" fill="none" extrusionOk="0">
                <a:moveTo>
                  <a:pt x="1659" y="17625"/>
                </a:moveTo>
                <a:cubicBezTo>
                  <a:pt x="563" y="14995"/>
                  <a:pt x="0" y="12173"/>
                  <a:pt x="0" y="9324"/>
                </a:cubicBezTo>
                <a:cubicBezTo>
                  <a:pt x="-1" y="6096"/>
                  <a:pt x="723" y="2910"/>
                  <a:pt x="2116" y="0"/>
                </a:cubicBezTo>
              </a:path>
              <a:path w="21600" h="17626" stroke="0" extrusionOk="0">
                <a:moveTo>
                  <a:pt x="1659" y="17625"/>
                </a:moveTo>
                <a:cubicBezTo>
                  <a:pt x="563" y="14995"/>
                  <a:pt x="0" y="12173"/>
                  <a:pt x="0" y="9324"/>
                </a:cubicBezTo>
                <a:cubicBezTo>
                  <a:pt x="-1" y="6096"/>
                  <a:pt x="723" y="2910"/>
                  <a:pt x="2116" y="0"/>
                </a:cubicBezTo>
                <a:lnTo>
                  <a:pt x="21600" y="9324"/>
                </a:lnTo>
                <a:close/>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42" name="Arc 28"/>
          <p:cNvSpPr>
            <a:spLocks/>
          </p:cNvSpPr>
          <p:nvPr/>
        </p:nvSpPr>
        <p:spPr bwMode="auto">
          <a:xfrm>
            <a:off x="2276475" y="2257425"/>
            <a:ext cx="1935163" cy="860425"/>
          </a:xfrm>
          <a:custGeom>
            <a:avLst/>
            <a:gdLst>
              <a:gd name="T0" fmla="*/ 0 w 14743"/>
              <a:gd name="T1" fmla="*/ 2147483647 h 21260"/>
              <a:gd name="T2" fmla="*/ 2147483647 w 14743"/>
              <a:gd name="T3" fmla="*/ 0 h 21260"/>
              <a:gd name="T4" fmla="*/ 2147483647 w 14743"/>
              <a:gd name="T5" fmla="*/ 2147483647 h 21260"/>
              <a:gd name="T6" fmla="*/ 0 60000 65536"/>
              <a:gd name="T7" fmla="*/ 0 60000 65536"/>
              <a:gd name="T8" fmla="*/ 0 60000 65536"/>
              <a:gd name="T9" fmla="*/ 0 w 14743"/>
              <a:gd name="T10" fmla="*/ 0 h 21260"/>
              <a:gd name="T11" fmla="*/ 14743 w 14743"/>
              <a:gd name="T12" fmla="*/ 21260 h 21260"/>
            </a:gdLst>
            <a:ahLst/>
            <a:cxnLst>
              <a:cxn ang="T6">
                <a:pos x="T0" y="T1"/>
              </a:cxn>
              <a:cxn ang="T7">
                <a:pos x="T2" y="T3"/>
              </a:cxn>
              <a:cxn ang="T8">
                <a:pos x="T4" y="T5"/>
              </a:cxn>
            </a:cxnLst>
            <a:rect l="T9" t="T10" r="T11" b="T12"/>
            <a:pathLst>
              <a:path w="14743" h="21260" fill="none" extrusionOk="0">
                <a:moveTo>
                  <a:pt x="-1" y="5473"/>
                </a:moveTo>
                <a:cubicBezTo>
                  <a:pt x="3039" y="2635"/>
                  <a:pt x="6832" y="734"/>
                  <a:pt x="10925" y="-1"/>
                </a:cubicBezTo>
              </a:path>
              <a:path w="14743" h="21260" stroke="0" extrusionOk="0">
                <a:moveTo>
                  <a:pt x="-1" y="5473"/>
                </a:moveTo>
                <a:cubicBezTo>
                  <a:pt x="3039" y="2635"/>
                  <a:pt x="6832" y="734"/>
                  <a:pt x="10925" y="-1"/>
                </a:cubicBezTo>
                <a:lnTo>
                  <a:pt x="14743" y="21260"/>
                </a:lnTo>
                <a:close/>
              </a:path>
            </a:pathLst>
          </a:custGeom>
          <a:noFill/>
          <a:ln w="25400" cap="rnd">
            <a:solidFill>
              <a:srgbClr val="0066FF"/>
            </a:solidFill>
            <a:round/>
            <a:headEnd type="none" w="sm" len="sm"/>
            <a:tailEnd type="stealth" w="med" len="med"/>
          </a:ln>
        </p:spPr>
        <p:txBody>
          <a:bodyPr/>
          <a:lstStyle/>
          <a:p>
            <a:pPr algn="ctr" eaLnBrk="0" hangingPunct="0"/>
            <a:endParaRPr lang="en-US"/>
          </a:p>
        </p:txBody>
      </p:sp>
      <p:sp>
        <p:nvSpPr>
          <p:cNvPr id="1655843" name="Arc 29"/>
          <p:cNvSpPr>
            <a:spLocks/>
          </p:cNvSpPr>
          <p:nvPr/>
        </p:nvSpPr>
        <p:spPr bwMode="auto">
          <a:xfrm>
            <a:off x="4198938" y="2262188"/>
            <a:ext cx="1925637" cy="854075"/>
          </a:xfrm>
          <a:custGeom>
            <a:avLst/>
            <a:gdLst>
              <a:gd name="T0" fmla="*/ 2147483647 w 14651"/>
              <a:gd name="T1" fmla="*/ 0 h 21252"/>
              <a:gd name="T2" fmla="*/ 2147483647 w 14651"/>
              <a:gd name="T3" fmla="*/ 2147483647 h 21252"/>
              <a:gd name="T4" fmla="*/ 0 w 14651"/>
              <a:gd name="T5" fmla="*/ 2147483647 h 21252"/>
              <a:gd name="T6" fmla="*/ 0 60000 65536"/>
              <a:gd name="T7" fmla="*/ 0 60000 65536"/>
              <a:gd name="T8" fmla="*/ 0 60000 65536"/>
              <a:gd name="T9" fmla="*/ 0 w 14651"/>
              <a:gd name="T10" fmla="*/ 0 h 21252"/>
              <a:gd name="T11" fmla="*/ 14651 w 14651"/>
              <a:gd name="T12" fmla="*/ 21252 h 21252"/>
            </a:gdLst>
            <a:ahLst/>
            <a:cxnLst>
              <a:cxn ang="T6">
                <a:pos x="T0" y="T1"/>
              </a:cxn>
              <a:cxn ang="T7">
                <a:pos x="T2" y="T3"/>
              </a:cxn>
              <a:cxn ang="T8">
                <a:pos x="T4" y="T5"/>
              </a:cxn>
            </a:cxnLst>
            <a:rect l="T9" t="T10" r="T11" b="T12"/>
            <a:pathLst>
              <a:path w="14651" h="21252" fill="none" extrusionOk="0">
                <a:moveTo>
                  <a:pt x="3860" y="-1"/>
                </a:moveTo>
                <a:cubicBezTo>
                  <a:pt x="7895" y="732"/>
                  <a:pt x="11637" y="2598"/>
                  <a:pt x="14651" y="5380"/>
                </a:cubicBezTo>
              </a:path>
              <a:path w="14651" h="21252" stroke="0" extrusionOk="0">
                <a:moveTo>
                  <a:pt x="3860" y="-1"/>
                </a:moveTo>
                <a:cubicBezTo>
                  <a:pt x="7895" y="732"/>
                  <a:pt x="11637" y="2598"/>
                  <a:pt x="14651" y="5380"/>
                </a:cubicBezTo>
                <a:lnTo>
                  <a:pt x="0" y="21252"/>
                </a:lnTo>
                <a:close/>
              </a:path>
            </a:pathLst>
          </a:custGeom>
          <a:noFill/>
          <a:ln w="25400" cap="rnd">
            <a:solidFill>
              <a:srgbClr val="FFCC00"/>
            </a:solidFill>
            <a:round/>
            <a:headEnd type="stealth" w="med" len="med"/>
            <a:tailEnd type="none" w="sm" len="sm"/>
          </a:ln>
        </p:spPr>
        <p:txBody>
          <a:bodyPr/>
          <a:lstStyle/>
          <a:p>
            <a:pPr algn="ctr" eaLnBrk="0" hangingPunct="0"/>
            <a:endParaRPr lang="en-US"/>
          </a:p>
        </p:txBody>
      </p:sp>
      <p:sp>
        <p:nvSpPr>
          <p:cNvPr id="1655844" name="Arc 30"/>
          <p:cNvSpPr>
            <a:spLocks/>
          </p:cNvSpPr>
          <p:nvPr/>
        </p:nvSpPr>
        <p:spPr bwMode="auto">
          <a:xfrm>
            <a:off x="4198938" y="2727325"/>
            <a:ext cx="2838450" cy="715963"/>
          </a:xfrm>
          <a:custGeom>
            <a:avLst/>
            <a:gdLst>
              <a:gd name="T0" fmla="*/ 2147483647 w 21600"/>
              <a:gd name="T1" fmla="*/ 0 h 17978"/>
              <a:gd name="T2" fmla="*/ 2147483647 w 21600"/>
              <a:gd name="T3" fmla="*/ 2147483647 h 17978"/>
              <a:gd name="T4" fmla="*/ 0 w 21600"/>
              <a:gd name="T5" fmla="*/ 2147483647 h 17978"/>
              <a:gd name="T6" fmla="*/ 0 60000 65536"/>
              <a:gd name="T7" fmla="*/ 0 60000 65536"/>
              <a:gd name="T8" fmla="*/ 0 60000 65536"/>
              <a:gd name="T9" fmla="*/ 0 w 21600"/>
              <a:gd name="T10" fmla="*/ 0 h 17978"/>
              <a:gd name="T11" fmla="*/ 21600 w 21600"/>
              <a:gd name="T12" fmla="*/ 17978 h 17978"/>
            </a:gdLst>
            <a:ahLst/>
            <a:cxnLst>
              <a:cxn ang="T6">
                <a:pos x="T0" y="T1"/>
              </a:cxn>
              <a:cxn ang="T7">
                <a:pos x="T2" y="T3"/>
              </a:cxn>
              <a:cxn ang="T8">
                <a:pos x="T4" y="T5"/>
              </a:cxn>
            </a:cxnLst>
            <a:rect l="T9" t="T10" r="T11" b="T12"/>
            <a:pathLst>
              <a:path w="21600" h="17978" fill="none" extrusionOk="0">
                <a:moveTo>
                  <a:pt x="19366" y="0"/>
                </a:moveTo>
                <a:cubicBezTo>
                  <a:pt x="20835" y="2974"/>
                  <a:pt x="21600" y="6247"/>
                  <a:pt x="21600" y="9565"/>
                </a:cubicBezTo>
                <a:cubicBezTo>
                  <a:pt x="21600" y="12455"/>
                  <a:pt x="21019" y="15316"/>
                  <a:pt x="19894" y="17978"/>
                </a:cubicBezTo>
              </a:path>
              <a:path w="21600" h="17978" stroke="0" extrusionOk="0">
                <a:moveTo>
                  <a:pt x="19366" y="0"/>
                </a:moveTo>
                <a:cubicBezTo>
                  <a:pt x="20835" y="2974"/>
                  <a:pt x="21600" y="6247"/>
                  <a:pt x="21600" y="9565"/>
                </a:cubicBezTo>
                <a:cubicBezTo>
                  <a:pt x="21600" y="12455"/>
                  <a:pt x="21019" y="15316"/>
                  <a:pt x="19894" y="17978"/>
                </a:cubicBezTo>
                <a:lnTo>
                  <a:pt x="0" y="9565"/>
                </a:lnTo>
                <a:close/>
              </a:path>
            </a:pathLst>
          </a:custGeom>
          <a:noFill/>
          <a:ln w="25400" cap="rnd">
            <a:solidFill>
              <a:srgbClr val="0066FF"/>
            </a:solidFill>
            <a:round/>
            <a:headEnd type="none" w="sm" len="sm"/>
            <a:tailEnd type="none" w="sm" len="sm"/>
          </a:ln>
        </p:spPr>
        <p:txBody>
          <a:bodyPr/>
          <a:lstStyle/>
          <a:p>
            <a:pPr algn="ctr" eaLnBrk="0" hangingPunct="0"/>
            <a:endParaRPr lang="en-US"/>
          </a:p>
        </p:txBody>
      </p:sp>
      <p:sp>
        <p:nvSpPr>
          <p:cNvPr id="1655845" name="Freeform 31"/>
          <p:cNvSpPr>
            <a:spLocks/>
          </p:cNvSpPr>
          <p:nvPr/>
        </p:nvSpPr>
        <p:spPr bwMode="auto">
          <a:xfrm>
            <a:off x="3700463" y="3794125"/>
            <a:ext cx="1017587" cy="158750"/>
          </a:xfrm>
          <a:custGeom>
            <a:avLst/>
            <a:gdLst>
              <a:gd name="T0" fmla="*/ 0 w 641"/>
              <a:gd name="T1" fmla="*/ 0 h 100"/>
              <a:gd name="T2" fmla="*/ 2147483647 w 641"/>
              <a:gd name="T3" fmla="*/ 2147483647 h 100"/>
              <a:gd name="T4" fmla="*/ 2147483647 w 641"/>
              <a:gd name="T5" fmla="*/ 2147483647 h 100"/>
              <a:gd name="T6" fmla="*/ 2147483647 w 641"/>
              <a:gd name="T7" fmla="*/ 2147483647 h 100"/>
              <a:gd name="T8" fmla="*/ 2147483647 w 641"/>
              <a:gd name="T9" fmla="*/ 2147483647 h 100"/>
              <a:gd name="T10" fmla="*/ 2147483647 w 641"/>
              <a:gd name="T11" fmla="*/ 2147483647 h 100"/>
              <a:gd name="T12" fmla="*/ 0 60000 65536"/>
              <a:gd name="T13" fmla="*/ 0 60000 65536"/>
              <a:gd name="T14" fmla="*/ 0 60000 65536"/>
              <a:gd name="T15" fmla="*/ 0 60000 65536"/>
              <a:gd name="T16" fmla="*/ 0 60000 65536"/>
              <a:gd name="T17" fmla="*/ 0 60000 65536"/>
              <a:gd name="T18" fmla="*/ 0 w 641"/>
              <a:gd name="T19" fmla="*/ 0 h 100"/>
              <a:gd name="T20" fmla="*/ 641 w 641"/>
              <a:gd name="T21" fmla="*/ 100 h 100"/>
            </a:gdLst>
            <a:ahLst/>
            <a:cxnLst>
              <a:cxn ang="T12">
                <a:pos x="T0" y="T1"/>
              </a:cxn>
              <a:cxn ang="T13">
                <a:pos x="T2" y="T3"/>
              </a:cxn>
              <a:cxn ang="T14">
                <a:pos x="T4" y="T5"/>
              </a:cxn>
              <a:cxn ang="T15">
                <a:pos x="T6" y="T7"/>
              </a:cxn>
              <a:cxn ang="T16">
                <a:pos x="T8" y="T9"/>
              </a:cxn>
              <a:cxn ang="T17">
                <a:pos x="T10" y="T11"/>
              </a:cxn>
            </a:cxnLst>
            <a:rect l="T18" t="T19" r="T20" b="T21"/>
            <a:pathLst>
              <a:path w="641" h="100">
                <a:moveTo>
                  <a:pt x="0" y="0"/>
                </a:moveTo>
                <a:lnTo>
                  <a:pt x="172" y="18"/>
                </a:lnTo>
                <a:lnTo>
                  <a:pt x="220" y="57"/>
                </a:lnTo>
                <a:lnTo>
                  <a:pt x="407" y="57"/>
                </a:lnTo>
                <a:lnTo>
                  <a:pt x="446" y="95"/>
                </a:lnTo>
                <a:lnTo>
                  <a:pt x="640" y="99"/>
                </a:lnTo>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46" name="Freeform 32"/>
          <p:cNvSpPr>
            <a:spLocks/>
          </p:cNvSpPr>
          <p:nvPr/>
        </p:nvSpPr>
        <p:spPr bwMode="auto">
          <a:xfrm>
            <a:off x="3694113" y="3798888"/>
            <a:ext cx="1000125" cy="155575"/>
          </a:xfrm>
          <a:custGeom>
            <a:avLst/>
            <a:gdLst>
              <a:gd name="T0" fmla="*/ 0 w 630"/>
              <a:gd name="T1" fmla="*/ 2147483647 h 98"/>
              <a:gd name="T2" fmla="*/ 2147483647 w 630"/>
              <a:gd name="T3" fmla="*/ 2147483647 h 98"/>
              <a:gd name="T4" fmla="*/ 2147483647 w 630"/>
              <a:gd name="T5" fmla="*/ 2147483647 h 98"/>
              <a:gd name="T6" fmla="*/ 2147483647 w 630"/>
              <a:gd name="T7" fmla="*/ 2147483647 h 98"/>
              <a:gd name="T8" fmla="*/ 2147483647 w 630"/>
              <a:gd name="T9" fmla="*/ 2147483647 h 98"/>
              <a:gd name="T10" fmla="*/ 2147483647 w 630"/>
              <a:gd name="T11" fmla="*/ 0 h 98"/>
              <a:gd name="T12" fmla="*/ 0 60000 65536"/>
              <a:gd name="T13" fmla="*/ 0 60000 65536"/>
              <a:gd name="T14" fmla="*/ 0 60000 65536"/>
              <a:gd name="T15" fmla="*/ 0 60000 65536"/>
              <a:gd name="T16" fmla="*/ 0 60000 65536"/>
              <a:gd name="T17" fmla="*/ 0 60000 65536"/>
              <a:gd name="T18" fmla="*/ 0 w 630"/>
              <a:gd name="T19" fmla="*/ 0 h 98"/>
              <a:gd name="T20" fmla="*/ 630 w 630"/>
              <a:gd name="T21" fmla="*/ 98 h 98"/>
            </a:gdLst>
            <a:ahLst/>
            <a:cxnLst>
              <a:cxn ang="T12">
                <a:pos x="T0" y="T1"/>
              </a:cxn>
              <a:cxn ang="T13">
                <a:pos x="T2" y="T3"/>
              </a:cxn>
              <a:cxn ang="T14">
                <a:pos x="T4" y="T5"/>
              </a:cxn>
              <a:cxn ang="T15">
                <a:pos x="T6" y="T7"/>
              </a:cxn>
              <a:cxn ang="T16">
                <a:pos x="T8" y="T9"/>
              </a:cxn>
              <a:cxn ang="T17">
                <a:pos x="T10" y="T11"/>
              </a:cxn>
            </a:cxnLst>
            <a:rect l="T18" t="T19" r="T20" b="T21"/>
            <a:pathLst>
              <a:path w="630" h="98">
                <a:moveTo>
                  <a:pt x="0" y="97"/>
                </a:moveTo>
                <a:lnTo>
                  <a:pt x="177" y="96"/>
                </a:lnTo>
                <a:lnTo>
                  <a:pt x="225" y="51"/>
                </a:lnTo>
                <a:lnTo>
                  <a:pt x="407" y="51"/>
                </a:lnTo>
                <a:lnTo>
                  <a:pt x="448" y="15"/>
                </a:lnTo>
                <a:lnTo>
                  <a:pt x="629" y="0"/>
                </a:lnTo>
              </a:path>
            </a:pathLst>
          </a:custGeom>
          <a:noFill/>
          <a:ln w="25400" cap="rnd">
            <a:solidFill>
              <a:srgbClr val="0066FF"/>
            </a:solidFill>
            <a:round/>
            <a:headEnd type="none" w="sm" len="sm"/>
            <a:tailEnd type="none" w="sm" len="sm"/>
          </a:ln>
        </p:spPr>
        <p:txBody>
          <a:bodyPr/>
          <a:lstStyle/>
          <a:p>
            <a:pPr algn="ctr" eaLnBrk="0" hangingPunct="0"/>
            <a:endParaRPr lang="en-US"/>
          </a:p>
        </p:txBody>
      </p:sp>
      <p:sp>
        <p:nvSpPr>
          <p:cNvPr id="1655847" name="Rectangle 33"/>
          <p:cNvSpPr>
            <a:spLocks noChangeArrowheads="1"/>
          </p:cNvSpPr>
          <p:nvPr/>
        </p:nvSpPr>
        <p:spPr bwMode="auto">
          <a:xfrm>
            <a:off x="4129088" y="3843338"/>
            <a:ext cx="142875" cy="85725"/>
          </a:xfrm>
          <a:prstGeom prst="rect">
            <a:avLst/>
          </a:prstGeom>
          <a:solidFill>
            <a:schemeClr val="accent1"/>
          </a:solidFill>
          <a:ln w="12700">
            <a:solidFill>
              <a:srgbClr val="000000"/>
            </a:solidFill>
            <a:miter lim="800000"/>
            <a:headEnd/>
            <a:tailEnd/>
          </a:ln>
        </p:spPr>
        <p:txBody>
          <a:bodyPr wrap="none" anchor="ctr"/>
          <a:lstStyle/>
          <a:p>
            <a:pPr algn="ctr" eaLnBrk="0" hangingPunct="0"/>
            <a:endParaRPr lang="en-US"/>
          </a:p>
        </p:txBody>
      </p:sp>
      <p:sp>
        <p:nvSpPr>
          <p:cNvPr id="1655848" name="Arc 34"/>
          <p:cNvSpPr>
            <a:spLocks/>
          </p:cNvSpPr>
          <p:nvPr/>
        </p:nvSpPr>
        <p:spPr bwMode="auto">
          <a:xfrm>
            <a:off x="3182938" y="3932238"/>
            <a:ext cx="1019175" cy="492125"/>
          </a:xfrm>
          <a:custGeom>
            <a:avLst/>
            <a:gdLst>
              <a:gd name="T0" fmla="*/ 2147483647 w 21600"/>
              <a:gd name="T1" fmla="*/ 0 h 21187"/>
              <a:gd name="T2" fmla="*/ 2147483647 w 21600"/>
              <a:gd name="T3" fmla="*/ 2147483647 h 21187"/>
              <a:gd name="T4" fmla="*/ 0 w 21600"/>
              <a:gd name="T5" fmla="*/ 2147483647 h 21187"/>
              <a:gd name="T6" fmla="*/ 0 60000 65536"/>
              <a:gd name="T7" fmla="*/ 0 60000 65536"/>
              <a:gd name="T8" fmla="*/ 0 60000 65536"/>
              <a:gd name="T9" fmla="*/ 0 w 21600"/>
              <a:gd name="T10" fmla="*/ 0 h 21187"/>
              <a:gd name="T11" fmla="*/ 21600 w 21600"/>
              <a:gd name="T12" fmla="*/ 21187 h 21187"/>
            </a:gdLst>
            <a:ahLst/>
            <a:cxnLst>
              <a:cxn ang="T6">
                <a:pos x="T0" y="T1"/>
              </a:cxn>
              <a:cxn ang="T7">
                <a:pos x="T2" y="T3"/>
              </a:cxn>
              <a:cxn ang="T8">
                <a:pos x="T4" y="T5"/>
              </a:cxn>
            </a:cxnLst>
            <a:rect l="T9" t="T10" r="T11" b="T12"/>
            <a:pathLst>
              <a:path w="21600" h="21187" fill="none" extrusionOk="0">
                <a:moveTo>
                  <a:pt x="4204" y="0"/>
                </a:moveTo>
                <a:cubicBezTo>
                  <a:pt x="14315" y="2006"/>
                  <a:pt x="21600" y="10878"/>
                  <a:pt x="21600" y="21187"/>
                </a:cubicBezTo>
              </a:path>
              <a:path w="21600" h="21187" stroke="0" extrusionOk="0">
                <a:moveTo>
                  <a:pt x="4204" y="0"/>
                </a:moveTo>
                <a:cubicBezTo>
                  <a:pt x="14315" y="2006"/>
                  <a:pt x="21600" y="10878"/>
                  <a:pt x="21600" y="21187"/>
                </a:cubicBezTo>
                <a:lnTo>
                  <a:pt x="0" y="21187"/>
                </a:lnTo>
                <a:close/>
              </a:path>
            </a:pathLst>
          </a:custGeom>
          <a:noFill/>
          <a:ln w="25400" cap="rnd">
            <a:solidFill>
              <a:srgbClr val="0066FF"/>
            </a:solidFill>
            <a:round/>
            <a:headEnd type="none" w="sm" len="sm"/>
            <a:tailEnd type="none" w="sm" len="sm"/>
          </a:ln>
        </p:spPr>
        <p:txBody>
          <a:bodyPr/>
          <a:lstStyle/>
          <a:p>
            <a:pPr algn="ctr" eaLnBrk="0" hangingPunct="0"/>
            <a:endParaRPr lang="en-US"/>
          </a:p>
        </p:txBody>
      </p:sp>
      <p:sp>
        <p:nvSpPr>
          <p:cNvPr id="1655849" name="Arc 35"/>
          <p:cNvSpPr>
            <a:spLocks/>
          </p:cNvSpPr>
          <p:nvPr/>
        </p:nvSpPr>
        <p:spPr bwMode="auto">
          <a:xfrm>
            <a:off x="4208463" y="3932238"/>
            <a:ext cx="1019175" cy="492125"/>
          </a:xfrm>
          <a:custGeom>
            <a:avLst/>
            <a:gdLst>
              <a:gd name="T0" fmla="*/ 0 w 21600"/>
              <a:gd name="T1" fmla="*/ 2147483647 h 21180"/>
              <a:gd name="T2" fmla="*/ 2147483647 w 21600"/>
              <a:gd name="T3" fmla="*/ 0 h 21180"/>
              <a:gd name="T4" fmla="*/ 2147483647 w 21600"/>
              <a:gd name="T5" fmla="*/ 2147483647 h 21180"/>
              <a:gd name="T6" fmla="*/ 0 60000 65536"/>
              <a:gd name="T7" fmla="*/ 0 60000 65536"/>
              <a:gd name="T8" fmla="*/ 0 60000 65536"/>
              <a:gd name="T9" fmla="*/ 0 w 21600"/>
              <a:gd name="T10" fmla="*/ 0 h 21180"/>
              <a:gd name="T11" fmla="*/ 21600 w 21600"/>
              <a:gd name="T12" fmla="*/ 21180 h 21180"/>
            </a:gdLst>
            <a:ahLst/>
            <a:cxnLst>
              <a:cxn ang="T6">
                <a:pos x="T0" y="T1"/>
              </a:cxn>
              <a:cxn ang="T7">
                <a:pos x="T2" y="T3"/>
              </a:cxn>
              <a:cxn ang="T8">
                <a:pos x="T4" y="T5"/>
              </a:cxn>
            </a:cxnLst>
            <a:rect l="T9" t="T10" r="T11" b="T12"/>
            <a:pathLst>
              <a:path w="21600" h="21180" fill="none" extrusionOk="0">
                <a:moveTo>
                  <a:pt x="0" y="21112"/>
                </a:moveTo>
                <a:cubicBezTo>
                  <a:pt x="32" y="10841"/>
                  <a:pt x="7292" y="2014"/>
                  <a:pt x="17362" y="-1"/>
                </a:cubicBezTo>
              </a:path>
              <a:path w="21600" h="21180" stroke="0" extrusionOk="0">
                <a:moveTo>
                  <a:pt x="0" y="21112"/>
                </a:moveTo>
                <a:cubicBezTo>
                  <a:pt x="32" y="10841"/>
                  <a:pt x="7292" y="2014"/>
                  <a:pt x="17362" y="-1"/>
                </a:cubicBezTo>
                <a:lnTo>
                  <a:pt x="21600" y="21180"/>
                </a:lnTo>
                <a:close/>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50" name="Freeform 36"/>
          <p:cNvSpPr>
            <a:spLocks/>
          </p:cNvSpPr>
          <p:nvPr/>
        </p:nvSpPr>
        <p:spPr bwMode="auto">
          <a:xfrm>
            <a:off x="3695700" y="2254250"/>
            <a:ext cx="1011238" cy="128588"/>
          </a:xfrm>
          <a:custGeom>
            <a:avLst/>
            <a:gdLst>
              <a:gd name="T0" fmla="*/ 0 w 637"/>
              <a:gd name="T1" fmla="*/ 0 h 81"/>
              <a:gd name="T2" fmla="*/ 2147483647 w 637"/>
              <a:gd name="T3" fmla="*/ 2147483647 h 81"/>
              <a:gd name="T4" fmla="*/ 2147483647 w 637"/>
              <a:gd name="T5" fmla="*/ 2147483647 h 81"/>
              <a:gd name="T6" fmla="*/ 2147483647 w 637"/>
              <a:gd name="T7" fmla="*/ 2147483647 h 81"/>
              <a:gd name="T8" fmla="*/ 2147483647 w 637"/>
              <a:gd name="T9" fmla="*/ 2147483647 h 81"/>
              <a:gd name="T10" fmla="*/ 2147483647 w 637"/>
              <a:gd name="T11" fmla="*/ 2147483647 h 81"/>
              <a:gd name="T12" fmla="*/ 0 60000 65536"/>
              <a:gd name="T13" fmla="*/ 0 60000 65536"/>
              <a:gd name="T14" fmla="*/ 0 60000 65536"/>
              <a:gd name="T15" fmla="*/ 0 60000 65536"/>
              <a:gd name="T16" fmla="*/ 0 60000 65536"/>
              <a:gd name="T17" fmla="*/ 0 60000 65536"/>
              <a:gd name="T18" fmla="*/ 0 w 637"/>
              <a:gd name="T19" fmla="*/ 0 h 81"/>
              <a:gd name="T20" fmla="*/ 637 w 637"/>
              <a:gd name="T21" fmla="*/ 81 h 81"/>
            </a:gdLst>
            <a:ahLst/>
            <a:cxnLst>
              <a:cxn ang="T12">
                <a:pos x="T0" y="T1"/>
              </a:cxn>
              <a:cxn ang="T13">
                <a:pos x="T2" y="T3"/>
              </a:cxn>
              <a:cxn ang="T14">
                <a:pos x="T4" y="T5"/>
              </a:cxn>
              <a:cxn ang="T15">
                <a:pos x="T6" y="T7"/>
              </a:cxn>
              <a:cxn ang="T16">
                <a:pos x="T8" y="T9"/>
              </a:cxn>
              <a:cxn ang="T17">
                <a:pos x="T10" y="T11"/>
              </a:cxn>
            </a:cxnLst>
            <a:rect l="T18" t="T19" r="T20" b="T21"/>
            <a:pathLst>
              <a:path w="637" h="81">
                <a:moveTo>
                  <a:pt x="0" y="0"/>
                </a:moveTo>
                <a:lnTo>
                  <a:pt x="172" y="2"/>
                </a:lnTo>
                <a:lnTo>
                  <a:pt x="222" y="32"/>
                </a:lnTo>
                <a:lnTo>
                  <a:pt x="400" y="30"/>
                </a:lnTo>
                <a:lnTo>
                  <a:pt x="446" y="68"/>
                </a:lnTo>
                <a:lnTo>
                  <a:pt x="636" y="80"/>
                </a:lnTo>
              </a:path>
            </a:pathLst>
          </a:custGeom>
          <a:noFill/>
          <a:ln w="25400" cap="rnd">
            <a:solidFill>
              <a:srgbClr val="0066FF"/>
            </a:solidFill>
            <a:round/>
            <a:headEnd type="none" w="sm" len="sm"/>
            <a:tailEnd type="none" w="sm" len="sm"/>
          </a:ln>
        </p:spPr>
        <p:txBody>
          <a:bodyPr/>
          <a:lstStyle/>
          <a:p>
            <a:pPr algn="ctr" eaLnBrk="0" hangingPunct="0"/>
            <a:endParaRPr lang="en-US"/>
          </a:p>
        </p:txBody>
      </p:sp>
      <p:sp>
        <p:nvSpPr>
          <p:cNvPr id="1655851" name="Freeform 37"/>
          <p:cNvSpPr>
            <a:spLocks/>
          </p:cNvSpPr>
          <p:nvPr/>
        </p:nvSpPr>
        <p:spPr bwMode="auto">
          <a:xfrm>
            <a:off x="3694113" y="2251075"/>
            <a:ext cx="1012825" cy="128588"/>
          </a:xfrm>
          <a:custGeom>
            <a:avLst/>
            <a:gdLst>
              <a:gd name="T0" fmla="*/ 0 w 638"/>
              <a:gd name="T1" fmla="*/ 2147483647 h 81"/>
              <a:gd name="T2" fmla="*/ 2147483647 w 638"/>
              <a:gd name="T3" fmla="*/ 2147483647 h 81"/>
              <a:gd name="T4" fmla="*/ 2147483647 w 638"/>
              <a:gd name="T5" fmla="*/ 2147483647 h 81"/>
              <a:gd name="T6" fmla="*/ 2147483647 w 638"/>
              <a:gd name="T7" fmla="*/ 2147483647 h 81"/>
              <a:gd name="T8" fmla="*/ 2147483647 w 638"/>
              <a:gd name="T9" fmla="*/ 0 h 81"/>
              <a:gd name="T10" fmla="*/ 2147483647 w 638"/>
              <a:gd name="T11" fmla="*/ 2147483647 h 81"/>
              <a:gd name="T12" fmla="*/ 0 60000 65536"/>
              <a:gd name="T13" fmla="*/ 0 60000 65536"/>
              <a:gd name="T14" fmla="*/ 0 60000 65536"/>
              <a:gd name="T15" fmla="*/ 0 60000 65536"/>
              <a:gd name="T16" fmla="*/ 0 60000 65536"/>
              <a:gd name="T17" fmla="*/ 0 60000 65536"/>
              <a:gd name="T18" fmla="*/ 0 w 638"/>
              <a:gd name="T19" fmla="*/ 0 h 81"/>
              <a:gd name="T20" fmla="*/ 638 w 638"/>
              <a:gd name="T21" fmla="*/ 81 h 81"/>
            </a:gdLst>
            <a:ahLst/>
            <a:cxnLst>
              <a:cxn ang="T12">
                <a:pos x="T0" y="T1"/>
              </a:cxn>
              <a:cxn ang="T13">
                <a:pos x="T2" y="T3"/>
              </a:cxn>
              <a:cxn ang="T14">
                <a:pos x="T4" y="T5"/>
              </a:cxn>
              <a:cxn ang="T15">
                <a:pos x="T6" y="T7"/>
              </a:cxn>
              <a:cxn ang="T16">
                <a:pos x="T8" y="T9"/>
              </a:cxn>
              <a:cxn ang="T17">
                <a:pos x="T10" y="T11"/>
              </a:cxn>
            </a:cxnLst>
            <a:rect l="T18" t="T19" r="T20" b="T21"/>
            <a:pathLst>
              <a:path w="638" h="81">
                <a:moveTo>
                  <a:pt x="0" y="80"/>
                </a:moveTo>
                <a:lnTo>
                  <a:pt x="178" y="74"/>
                </a:lnTo>
                <a:lnTo>
                  <a:pt x="222" y="32"/>
                </a:lnTo>
                <a:lnTo>
                  <a:pt x="397" y="32"/>
                </a:lnTo>
                <a:lnTo>
                  <a:pt x="451" y="0"/>
                </a:lnTo>
                <a:lnTo>
                  <a:pt x="637" y="4"/>
                </a:lnTo>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52" name="Freeform 38"/>
          <p:cNvSpPr>
            <a:spLocks/>
          </p:cNvSpPr>
          <p:nvPr/>
        </p:nvSpPr>
        <p:spPr bwMode="auto">
          <a:xfrm>
            <a:off x="1593850" y="3444875"/>
            <a:ext cx="749300" cy="153988"/>
          </a:xfrm>
          <a:custGeom>
            <a:avLst/>
            <a:gdLst>
              <a:gd name="T0" fmla="*/ 0 w 472"/>
              <a:gd name="T1" fmla="*/ 0 h 97"/>
              <a:gd name="T2" fmla="*/ 2147483647 w 472"/>
              <a:gd name="T3" fmla="*/ 2147483647 h 97"/>
              <a:gd name="T4" fmla="*/ 2147483647 w 472"/>
              <a:gd name="T5" fmla="*/ 2147483647 h 97"/>
              <a:gd name="T6" fmla="*/ 2147483647 w 472"/>
              <a:gd name="T7" fmla="*/ 2147483647 h 97"/>
              <a:gd name="T8" fmla="*/ 2147483647 w 472"/>
              <a:gd name="T9" fmla="*/ 2147483647 h 97"/>
              <a:gd name="T10" fmla="*/ 2147483647 w 472"/>
              <a:gd name="T11" fmla="*/ 2147483647 h 97"/>
              <a:gd name="T12" fmla="*/ 0 60000 65536"/>
              <a:gd name="T13" fmla="*/ 0 60000 65536"/>
              <a:gd name="T14" fmla="*/ 0 60000 65536"/>
              <a:gd name="T15" fmla="*/ 0 60000 65536"/>
              <a:gd name="T16" fmla="*/ 0 60000 65536"/>
              <a:gd name="T17" fmla="*/ 0 60000 65536"/>
              <a:gd name="T18" fmla="*/ 0 w 472"/>
              <a:gd name="T19" fmla="*/ 0 h 97"/>
              <a:gd name="T20" fmla="*/ 472 w 472"/>
              <a:gd name="T21" fmla="*/ 97 h 97"/>
            </a:gdLst>
            <a:ahLst/>
            <a:cxnLst>
              <a:cxn ang="T12">
                <a:pos x="T0" y="T1"/>
              </a:cxn>
              <a:cxn ang="T13">
                <a:pos x="T2" y="T3"/>
              </a:cxn>
              <a:cxn ang="T14">
                <a:pos x="T4" y="T5"/>
              </a:cxn>
              <a:cxn ang="T15">
                <a:pos x="T6" y="T7"/>
              </a:cxn>
              <a:cxn ang="T16">
                <a:pos x="T8" y="T9"/>
              </a:cxn>
              <a:cxn ang="T17">
                <a:pos x="T10" y="T11"/>
              </a:cxn>
            </a:cxnLst>
            <a:rect l="T18" t="T19" r="T20" b="T21"/>
            <a:pathLst>
              <a:path w="472" h="97">
                <a:moveTo>
                  <a:pt x="0" y="0"/>
                </a:moveTo>
                <a:lnTo>
                  <a:pt x="106" y="54"/>
                </a:lnTo>
                <a:lnTo>
                  <a:pt x="152" y="44"/>
                </a:lnTo>
                <a:lnTo>
                  <a:pt x="271" y="90"/>
                </a:lnTo>
                <a:lnTo>
                  <a:pt x="345" y="68"/>
                </a:lnTo>
                <a:lnTo>
                  <a:pt x="471" y="96"/>
                </a:lnTo>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53" name="Freeform 39"/>
          <p:cNvSpPr>
            <a:spLocks/>
          </p:cNvSpPr>
          <p:nvPr/>
        </p:nvSpPr>
        <p:spPr bwMode="auto">
          <a:xfrm>
            <a:off x="1719263" y="3336925"/>
            <a:ext cx="523875" cy="395288"/>
          </a:xfrm>
          <a:custGeom>
            <a:avLst/>
            <a:gdLst>
              <a:gd name="T0" fmla="*/ 0 w 330"/>
              <a:gd name="T1" fmla="*/ 0 h 249"/>
              <a:gd name="T2" fmla="*/ 2147483647 w 330"/>
              <a:gd name="T3" fmla="*/ 2147483647 h 249"/>
              <a:gd name="T4" fmla="*/ 2147483647 w 330"/>
              <a:gd name="T5" fmla="*/ 2147483647 h 249"/>
              <a:gd name="T6" fmla="*/ 2147483647 w 330"/>
              <a:gd name="T7" fmla="*/ 2147483647 h 249"/>
              <a:gd name="T8" fmla="*/ 2147483647 w 330"/>
              <a:gd name="T9" fmla="*/ 2147483647 h 249"/>
              <a:gd name="T10" fmla="*/ 2147483647 w 330"/>
              <a:gd name="T11" fmla="*/ 2147483647 h 249"/>
              <a:gd name="T12" fmla="*/ 0 60000 65536"/>
              <a:gd name="T13" fmla="*/ 0 60000 65536"/>
              <a:gd name="T14" fmla="*/ 0 60000 65536"/>
              <a:gd name="T15" fmla="*/ 0 60000 65536"/>
              <a:gd name="T16" fmla="*/ 0 60000 65536"/>
              <a:gd name="T17" fmla="*/ 0 60000 65536"/>
              <a:gd name="T18" fmla="*/ 0 w 330"/>
              <a:gd name="T19" fmla="*/ 0 h 249"/>
              <a:gd name="T20" fmla="*/ 330 w 330"/>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30" h="249">
                <a:moveTo>
                  <a:pt x="0" y="0"/>
                </a:moveTo>
                <a:lnTo>
                  <a:pt x="68" y="46"/>
                </a:lnTo>
                <a:lnTo>
                  <a:pt x="78" y="110"/>
                </a:lnTo>
                <a:lnTo>
                  <a:pt x="191" y="156"/>
                </a:lnTo>
                <a:lnTo>
                  <a:pt x="195" y="202"/>
                </a:lnTo>
                <a:lnTo>
                  <a:pt x="329" y="248"/>
                </a:lnTo>
              </a:path>
            </a:pathLst>
          </a:custGeom>
          <a:noFill/>
          <a:ln w="25400" cap="rnd">
            <a:solidFill>
              <a:srgbClr val="3333FF"/>
            </a:solidFill>
            <a:round/>
            <a:headEnd type="none" w="sm" len="sm"/>
            <a:tailEnd type="none" w="sm" len="sm"/>
          </a:ln>
        </p:spPr>
        <p:txBody>
          <a:bodyPr/>
          <a:lstStyle/>
          <a:p>
            <a:pPr algn="ctr" eaLnBrk="0" hangingPunct="0"/>
            <a:endParaRPr lang="en-US"/>
          </a:p>
        </p:txBody>
      </p:sp>
      <p:sp>
        <p:nvSpPr>
          <p:cNvPr id="1655854" name="Rectangle 40"/>
          <p:cNvSpPr>
            <a:spLocks noChangeArrowheads="1"/>
          </p:cNvSpPr>
          <p:nvPr/>
        </p:nvSpPr>
        <p:spPr bwMode="auto">
          <a:xfrm rot="1500000">
            <a:off x="1863725" y="3495675"/>
            <a:ext cx="144463" cy="85725"/>
          </a:xfrm>
          <a:prstGeom prst="rect">
            <a:avLst/>
          </a:prstGeom>
          <a:solidFill>
            <a:schemeClr val="accent1"/>
          </a:solidFill>
          <a:ln w="12700">
            <a:solidFill>
              <a:srgbClr val="000000"/>
            </a:solidFill>
            <a:miter lim="800000"/>
            <a:headEnd/>
            <a:tailEnd/>
          </a:ln>
        </p:spPr>
        <p:txBody>
          <a:bodyPr wrap="none" anchor="ctr"/>
          <a:lstStyle/>
          <a:p>
            <a:pPr algn="ctr" eaLnBrk="0" hangingPunct="0"/>
            <a:endParaRPr lang="en-US"/>
          </a:p>
        </p:txBody>
      </p:sp>
      <p:sp>
        <p:nvSpPr>
          <p:cNvPr id="1655855" name="Freeform 41"/>
          <p:cNvSpPr>
            <a:spLocks/>
          </p:cNvSpPr>
          <p:nvPr/>
        </p:nvSpPr>
        <p:spPr bwMode="auto">
          <a:xfrm>
            <a:off x="1643063" y="2571750"/>
            <a:ext cx="725487" cy="176213"/>
          </a:xfrm>
          <a:custGeom>
            <a:avLst/>
            <a:gdLst>
              <a:gd name="T0" fmla="*/ 0 w 457"/>
              <a:gd name="T1" fmla="*/ 2147483647 h 111"/>
              <a:gd name="T2" fmla="*/ 2147483647 w 457"/>
              <a:gd name="T3" fmla="*/ 2147483647 h 111"/>
              <a:gd name="T4" fmla="*/ 2147483647 w 457"/>
              <a:gd name="T5" fmla="*/ 2147483647 h 111"/>
              <a:gd name="T6" fmla="*/ 2147483647 w 457"/>
              <a:gd name="T7" fmla="*/ 2147483647 h 111"/>
              <a:gd name="T8" fmla="*/ 2147483647 w 457"/>
              <a:gd name="T9" fmla="*/ 2147483647 h 111"/>
              <a:gd name="T10" fmla="*/ 2147483647 w 457"/>
              <a:gd name="T11" fmla="*/ 0 h 111"/>
              <a:gd name="T12" fmla="*/ 0 60000 65536"/>
              <a:gd name="T13" fmla="*/ 0 60000 65536"/>
              <a:gd name="T14" fmla="*/ 0 60000 65536"/>
              <a:gd name="T15" fmla="*/ 0 60000 65536"/>
              <a:gd name="T16" fmla="*/ 0 60000 65536"/>
              <a:gd name="T17" fmla="*/ 0 60000 65536"/>
              <a:gd name="T18" fmla="*/ 0 w 457"/>
              <a:gd name="T19" fmla="*/ 0 h 111"/>
              <a:gd name="T20" fmla="*/ 457 w 457"/>
              <a:gd name="T21" fmla="*/ 111 h 111"/>
            </a:gdLst>
            <a:ahLst/>
            <a:cxnLst>
              <a:cxn ang="T12">
                <a:pos x="T0" y="T1"/>
              </a:cxn>
              <a:cxn ang="T13">
                <a:pos x="T2" y="T3"/>
              </a:cxn>
              <a:cxn ang="T14">
                <a:pos x="T4" y="T5"/>
              </a:cxn>
              <a:cxn ang="T15">
                <a:pos x="T6" y="T7"/>
              </a:cxn>
              <a:cxn ang="T16">
                <a:pos x="T8" y="T9"/>
              </a:cxn>
              <a:cxn ang="T17">
                <a:pos x="T10" y="T11"/>
              </a:cxn>
            </a:cxnLst>
            <a:rect l="T18" t="T19" r="T20" b="T21"/>
            <a:pathLst>
              <a:path w="457" h="111">
                <a:moveTo>
                  <a:pt x="0" y="110"/>
                </a:moveTo>
                <a:lnTo>
                  <a:pt x="80" y="70"/>
                </a:lnTo>
                <a:lnTo>
                  <a:pt x="136" y="68"/>
                </a:lnTo>
                <a:lnTo>
                  <a:pt x="296" y="2"/>
                </a:lnTo>
                <a:lnTo>
                  <a:pt x="348" y="22"/>
                </a:lnTo>
                <a:lnTo>
                  <a:pt x="456" y="0"/>
                </a:lnTo>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56" name="Freeform 42"/>
          <p:cNvSpPr>
            <a:spLocks/>
          </p:cNvSpPr>
          <p:nvPr/>
        </p:nvSpPr>
        <p:spPr bwMode="auto">
          <a:xfrm>
            <a:off x="1763713" y="2473325"/>
            <a:ext cx="511175" cy="325438"/>
          </a:xfrm>
          <a:custGeom>
            <a:avLst/>
            <a:gdLst>
              <a:gd name="T0" fmla="*/ 0 w 322"/>
              <a:gd name="T1" fmla="*/ 2147483647 h 205"/>
              <a:gd name="T2" fmla="*/ 2147483647 w 322"/>
              <a:gd name="T3" fmla="*/ 2147483647 h 205"/>
              <a:gd name="T4" fmla="*/ 2147483647 w 322"/>
              <a:gd name="T5" fmla="*/ 2147483647 h 205"/>
              <a:gd name="T6" fmla="*/ 2147483647 w 322"/>
              <a:gd name="T7" fmla="*/ 2147483647 h 205"/>
              <a:gd name="T8" fmla="*/ 2147483647 w 322"/>
              <a:gd name="T9" fmla="*/ 2147483647 h 205"/>
              <a:gd name="T10" fmla="*/ 2147483647 w 322"/>
              <a:gd name="T11" fmla="*/ 0 h 205"/>
              <a:gd name="T12" fmla="*/ 0 60000 65536"/>
              <a:gd name="T13" fmla="*/ 0 60000 65536"/>
              <a:gd name="T14" fmla="*/ 0 60000 65536"/>
              <a:gd name="T15" fmla="*/ 0 60000 65536"/>
              <a:gd name="T16" fmla="*/ 0 60000 65536"/>
              <a:gd name="T17" fmla="*/ 0 60000 65536"/>
              <a:gd name="T18" fmla="*/ 0 w 322"/>
              <a:gd name="T19" fmla="*/ 0 h 205"/>
              <a:gd name="T20" fmla="*/ 322 w 32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322" h="205">
                <a:moveTo>
                  <a:pt x="0" y="204"/>
                </a:moveTo>
                <a:lnTo>
                  <a:pt x="58" y="164"/>
                </a:lnTo>
                <a:lnTo>
                  <a:pt x="58" y="130"/>
                </a:lnTo>
                <a:lnTo>
                  <a:pt x="217" y="66"/>
                </a:lnTo>
                <a:lnTo>
                  <a:pt x="221" y="30"/>
                </a:lnTo>
                <a:lnTo>
                  <a:pt x="321" y="0"/>
                </a:lnTo>
              </a:path>
            </a:pathLst>
          </a:custGeom>
          <a:noFill/>
          <a:ln w="25400" cap="rnd">
            <a:solidFill>
              <a:srgbClr val="3333FF"/>
            </a:solidFill>
            <a:round/>
            <a:headEnd type="none" w="sm" len="sm"/>
            <a:tailEnd type="none" w="sm" len="sm"/>
          </a:ln>
        </p:spPr>
        <p:txBody>
          <a:bodyPr/>
          <a:lstStyle/>
          <a:p>
            <a:pPr algn="ctr" eaLnBrk="0" hangingPunct="0"/>
            <a:endParaRPr lang="en-US"/>
          </a:p>
        </p:txBody>
      </p:sp>
      <p:sp>
        <p:nvSpPr>
          <p:cNvPr id="1655857" name="Rectangle 43"/>
          <p:cNvSpPr>
            <a:spLocks noChangeArrowheads="1"/>
          </p:cNvSpPr>
          <p:nvPr/>
        </p:nvSpPr>
        <p:spPr bwMode="auto">
          <a:xfrm rot="-1320000">
            <a:off x="1925638" y="2578100"/>
            <a:ext cx="142875" cy="85725"/>
          </a:xfrm>
          <a:prstGeom prst="rect">
            <a:avLst/>
          </a:prstGeom>
          <a:solidFill>
            <a:schemeClr val="accent1"/>
          </a:solidFill>
          <a:ln w="12700">
            <a:solidFill>
              <a:srgbClr val="000000"/>
            </a:solidFill>
            <a:miter lim="800000"/>
            <a:headEnd/>
            <a:tailEnd/>
          </a:ln>
        </p:spPr>
        <p:txBody>
          <a:bodyPr wrap="none" anchor="ctr"/>
          <a:lstStyle/>
          <a:p>
            <a:pPr algn="ctr" eaLnBrk="0" hangingPunct="0"/>
            <a:endParaRPr lang="en-US"/>
          </a:p>
        </p:txBody>
      </p:sp>
      <p:sp>
        <p:nvSpPr>
          <p:cNvPr id="1655858" name="Rectangle 44"/>
          <p:cNvSpPr>
            <a:spLocks noChangeArrowheads="1"/>
          </p:cNvSpPr>
          <p:nvPr/>
        </p:nvSpPr>
        <p:spPr bwMode="auto">
          <a:xfrm>
            <a:off x="4117975" y="2257425"/>
            <a:ext cx="144463" cy="85725"/>
          </a:xfrm>
          <a:prstGeom prst="rect">
            <a:avLst/>
          </a:prstGeom>
          <a:solidFill>
            <a:schemeClr val="accent1"/>
          </a:solidFill>
          <a:ln w="12700">
            <a:solidFill>
              <a:srgbClr val="000000"/>
            </a:solidFill>
            <a:miter lim="800000"/>
            <a:headEnd/>
            <a:tailEnd/>
          </a:ln>
        </p:spPr>
        <p:txBody>
          <a:bodyPr wrap="none" anchor="ctr"/>
          <a:lstStyle/>
          <a:p>
            <a:pPr algn="ctr" eaLnBrk="0" hangingPunct="0"/>
            <a:endParaRPr lang="en-US"/>
          </a:p>
        </p:txBody>
      </p:sp>
      <p:sp>
        <p:nvSpPr>
          <p:cNvPr id="1655859" name="Freeform 45"/>
          <p:cNvSpPr>
            <a:spLocks/>
          </p:cNvSpPr>
          <p:nvPr/>
        </p:nvSpPr>
        <p:spPr bwMode="auto">
          <a:xfrm>
            <a:off x="6126163" y="2474913"/>
            <a:ext cx="503237" cy="314325"/>
          </a:xfrm>
          <a:custGeom>
            <a:avLst/>
            <a:gdLst>
              <a:gd name="T0" fmla="*/ 0 w 317"/>
              <a:gd name="T1" fmla="*/ 0 h 198"/>
              <a:gd name="T2" fmla="*/ 2147483647 w 317"/>
              <a:gd name="T3" fmla="*/ 2147483647 h 198"/>
              <a:gd name="T4" fmla="*/ 2147483647 w 317"/>
              <a:gd name="T5" fmla="*/ 2147483647 h 198"/>
              <a:gd name="T6" fmla="*/ 2147483647 w 317"/>
              <a:gd name="T7" fmla="*/ 2147483647 h 198"/>
              <a:gd name="T8" fmla="*/ 2147483647 w 317"/>
              <a:gd name="T9" fmla="*/ 2147483647 h 198"/>
              <a:gd name="T10" fmla="*/ 2147483647 w 317"/>
              <a:gd name="T11" fmla="*/ 2147483647 h 198"/>
              <a:gd name="T12" fmla="*/ 0 60000 65536"/>
              <a:gd name="T13" fmla="*/ 0 60000 65536"/>
              <a:gd name="T14" fmla="*/ 0 60000 65536"/>
              <a:gd name="T15" fmla="*/ 0 60000 65536"/>
              <a:gd name="T16" fmla="*/ 0 60000 65536"/>
              <a:gd name="T17" fmla="*/ 0 60000 65536"/>
              <a:gd name="T18" fmla="*/ 0 w 317"/>
              <a:gd name="T19" fmla="*/ 0 h 198"/>
              <a:gd name="T20" fmla="*/ 317 w 317"/>
              <a:gd name="T21" fmla="*/ 198 h 198"/>
            </a:gdLst>
            <a:ahLst/>
            <a:cxnLst>
              <a:cxn ang="T12">
                <a:pos x="T0" y="T1"/>
              </a:cxn>
              <a:cxn ang="T13">
                <a:pos x="T2" y="T3"/>
              </a:cxn>
              <a:cxn ang="T14">
                <a:pos x="T4" y="T5"/>
              </a:cxn>
              <a:cxn ang="T15">
                <a:pos x="T6" y="T7"/>
              </a:cxn>
              <a:cxn ang="T16">
                <a:pos x="T8" y="T9"/>
              </a:cxn>
              <a:cxn ang="T17">
                <a:pos x="T10" y="T11"/>
              </a:cxn>
            </a:cxnLst>
            <a:rect l="T18" t="T19" r="T20" b="T21"/>
            <a:pathLst>
              <a:path w="317" h="198">
                <a:moveTo>
                  <a:pt x="0" y="0"/>
                </a:moveTo>
                <a:lnTo>
                  <a:pt x="75" y="24"/>
                </a:lnTo>
                <a:lnTo>
                  <a:pt x="87" y="57"/>
                </a:lnTo>
                <a:lnTo>
                  <a:pt x="264" y="125"/>
                </a:lnTo>
                <a:lnTo>
                  <a:pt x="262" y="164"/>
                </a:lnTo>
                <a:lnTo>
                  <a:pt x="316" y="197"/>
                </a:lnTo>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60" name="Freeform 46"/>
          <p:cNvSpPr>
            <a:spLocks/>
          </p:cNvSpPr>
          <p:nvPr/>
        </p:nvSpPr>
        <p:spPr bwMode="auto">
          <a:xfrm>
            <a:off x="6107113" y="3440113"/>
            <a:ext cx="712787" cy="160337"/>
          </a:xfrm>
          <a:custGeom>
            <a:avLst/>
            <a:gdLst>
              <a:gd name="T0" fmla="*/ 0 w 449"/>
              <a:gd name="T1" fmla="*/ 2147483647 h 101"/>
              <a:gd name="T2" fmla="*/ 2147483647 w 449"/>
              <a:gd name="T3" fmla="*/ 2147483647 h 101"/>
              <a:gd name="T4" fmla="*/ 2147483647 w 449"/>
              <a:gd name="T5" fmla="*/ 2147483647 h 101"/>
              <a:gd name="T6" fmla="*/ 2147483647 w 449"/>
              <a:gd name="T7" fmla="*/ 2147483647 h 101"/>
              <a:gd name="T8" fmla="*/ 2147483647 w 449"/>
              <a:gd name="T9" fmla="*/ 2147483647 h 101"/>
              <a:gd name="T10" fmla="*/ 2147483647 w 449"/>
              <a:gd name="T11" fmla="*/ 0 h 101"/>
              <a:gd name="T12" fmla="*/ 0 60000 65536"/>
              <a:gd name="T13" fmla="*/ 0 60000 65536"/>
              <a:gd name="T14" fmla="*/ 0 60000 65536"/>
              <a:gd name="T15" fmla="*/ 0 60000 65536"/>
              <a:gd name="T16" fmla="*/ 0 60000 65536"/>
              <a:gd name="T17" fmla="*/ 0 60000 65536"/>
              <a:gd name="T18" fmla="*/ 0 w 449"/>
              <a:gd name="T19" fmla="*/ 0 h 101"/>
              <a:gd name="T20" fmla="*/ 449 w 449"/>
              <a:gd name="T21" fmla="*/ 101 h 101"/>
            </a:gdLst>
            <a:ahLst/>
            <a:cxnLst>
              <a:cxn ang="T12">
                <a:pos x="T0" y="T1"/>
              </a:cxn>
              <a:cxn ang="T13">
                <a:pos x="T2" y="T3"/>
              </a:cxn>
              <a:cxn ang="T14">
                <a:pos x="T4" y="T5"/>
              </a:cxn>
              <a:cxn ang="T15">
                <a:pos x="T6" y="T7"/>
              </a:cxn>
              <a:cxn ang="T16">
                <a:pos x="T8" y="T9"/>
              </a:cxn>
              <a:cxn ang="T17">
                <a:pos x="T10" y="T11"/>
              </a:cxn>
            </a:cxnLst>
            <a:rect l="T18" t="T19" r="T20" b="T21"/>
            <a:pathLst>
              <a:path w="449" h="101">
                <a:moveTo>
                  <a:pt x="0" y="92"/>
                </a:moveTo>
                <a:lnTo>
                  <a:pt x="93" y="73"/>
                </a:lnTo>
                <a:lnTo>
                  <a:pt x="141" y="100"/>
                </a:lnTo>
                <a:lnTo>
                  <a:pt x="304" y="33"/>
                </a:lnTo>
                <a:lnTo>
                  <a:pt x="354" y="52"/>
                </a:lnTo>
                <a:lnTo>
                  <a:pt x="448" y="0"/>
                </a:lnTo>
              </a:path>
            </a:pathLst>
          </a:custGeom>
          <a:noFill/>
          <a:ln w="25400" cap="rnd">
            <a:solidFill>
              <a:srgbClr val="3333FF"/>
            </a:solidFill>
            <a:round/>
            <a:headEnd type="none" w="sm" len="sm"/>
            <a:tailEnd type="none" w="sm" len="sm"/>
          </a:ln>
        </p:spPr>
        <p:txBody>
          <a:bodyPr/>
          <a:lstStyle/>
          <a:p>
            <a:pPr algn="ctr" eaLnBrk="0" hangingPunct="0"/>
            <a:endParaRPr lang="en-US"/>
          </a:p>
        </p:txBody>
      </p:sp>
      <p:sp>
        <p:nvSpPr>
          <p:cNvPr id="1655861" name="Rectangle 47"/>
          <p:cNvSpPr>
            <a:spLocks noChangeArrowheads="1"/>
          </p:cNvSpPr>
          <p:nvPr/>
        </p:nvSpPr>
        <p:spPr bwMode="auto">
          <a:xfrm rot="-1320000">
            <a:off x="6386513" y="3497263"/>
            <a:ext cx="144462" cy="85725"/>
          </a:xfrm>
          <a:prstGeom prst="rect">
            <a:avLst/>
          </a:prstGeom>
          <a:solidFill>
            <a:schemeClr val="accent1"/>
          </a:solidFill>
          <a:ln w="12700">
            <a:solidFill>
              <a:srgbClr val="000000"/>
            </a:solidFill>
            <a:miter lim="800000"/>
            <a:headEnd/>
            <a:tailEnd/>
          </a:ln>
        </p:spPr>
        <p:txBody>
          <a:bodyPr wrap="none" anchor="ctr"/>
          <a:lstStyle/>
          <a:p>
            <a:pPr algn="ctr" eaLnBrk="0" hangingPunct="0"/>
            <a:endParaRPr lang="en-US"/>
          </a:p>
        </p:txBody>
      </p:sp>
      <p:sp>
        <p:nvSpPr>
          <p:cNvPr id="1655862" name="Freeform 48"/>
          <p:cNvSpPr>
            <a:spLocks/>
          </p:cNvSpPr>
          <p:nvPr/>
        </p:nvSpPr>
        <p:spPr bwMode="auto">
          <a:xfrm>
            <a:off x="6034088" y="2568575"/>
            <a:ext cx="715962" cy="161925"/>
          </a:xfrm>
          <a:custGeom>
            <a:avLst/>
            <a:gdLst>
              <a:gd name="T0" fmla="*/ 0 w 451"/>
              <a:gd name="T1" fmla="*/ 0 h 102"/>
              <a:gd name="T2" fmla="*/ 2147483647 w 451"/>
              <a:gd name="T3" fmla="*/ 2147483647 h 102"/>
              <a:gd name="T4" fmla="*/ 2147483647 w 451"/>
              <a:gd name="T5" fmla="*/ 0 h 102"/>
              <a:gd name="T6" fmla="*/ 2147483647 w 451"/>
              <a:gd name="T7" fmla="*/ 2147483647 h 102"/>
              <a:gd name="T8" fmla="*/ 2147483647 w 451"/>
              <a:gd name="T9" fmla="*/ 2147483647 h 102"/>
              <a:gd name="T10" fmla="*/ 2147483647 w 451"/>
              <a:gd name="T11" fmla="*/ 2147483647 h 102"/>
              <a:gd name="T12" fmla="*/ 0 60000 65536"/>
              <a:gd name="T13" fmla="*/ 0 60000 65536"/>
              <a:gd name="T14" fmla="*/ 0 60000 65536"/>
              <a:gd name="T15" fmla="*/ 0 60000 65536"/>
              <a:gd name="T16" fmla="*/ 0 60000 65536"/>
              <a:gd name="T17" fmla="*/ 0 60000 65536"/>
              <a:gd name="T18" fmla="*/ 0 w 451"/>
              <a:gd name="T19" fmla="*/ 0 h 102"/>
              <a:gd name="T20" fmla="*/ 451 w 451"/>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451" h="102">
                <a:moveTo>
                  <a:pt x="0" y="0"/>
                </a:moveTo>
                <a:lnTo>
                  <a:pt x="84" y="20"/>
                </a:lnTo>
                <a:lnTo>
                  <a:pt x="147" y="0"/>
                </a:lnTo>
                <a:lnTo>
                  <a:pt x="319" y="69"/>
                </a:lnTo>
                <a:lnTo>
                  <a:pt x="379" y="60"/>
                </a:lnTo>
                <a:lnTo>
                  <a:pt x="450" y="101"/>
                </a:lnTo>
              </a:path>
            </a:pathLst>
          </a:custGeom>
          <a:noFill/>
          <a:ln w="25400" cap="rnd">
            <a:solidFill>
              <a:srgbClr val="3333FF"/>
            </a:solidFill>
            <a:round/>
            <a:headEnd type="none" w="sm" len="sm"/>
            <a:tailEnd type="none" w="sm" len="sm"/>
          </a:ln>
        </p:spPr>
        <p:txBody>
          <a:bodyPr/>
          <a:lstStyle/>
          <a:p>
            <a:pPr algn="ctr" eaLnBrk="0" hangingPunct="0"/>
            <a:endParaRPr lang="en-US"/>
          </a:p>
        </p:txBody>
      </p:sp>
      <p:sp>
        <p:nvSpPr>
          <p:cNvPr id="1655863" name="Rectangle 49"/>
          <p:cNvSpPr>
            <a:spLocks noChangeArrowheads="1"/>
          </p:cNvSpPr>
          <p:nvPr/>
        </p:nvSpPr>
        <p:spPr bwMode="auto">
          <a:xfrm rot="1500000">
            <a:off x="6335713" y="2576513"/>
            <a:ext cx="144462" cy="85725"/>
          </a:xfrm>
          <a:prstGeom prst="rect">
            <a:avLst/>
          </a:prstGeom>
          <a:solidFill>
            <a:schemeClr val="accent1"/>
          </a:solidFill>
          <a:ln w="12700">
            <a:solidFill>
              <a:srgbClr val="000000"/>
            </a:solidFill>
            <a:miter lim="800000"/>
            <a:headEnd/>
            <a:tailEnd/>
          </a:ln>
        </p:spPr>
        <p:txBody>
          <a:bodyPr wrap="none" anchor="ctr"/>
          <a:lstStyle/>
          <a:p>
            <a:pPr algn="ctr" eaLnBrk="0" hangingPunct="0"/>
            <a:endParaRPr lang="en-US"/>
          </a:p>
        </p:txBody>
      </p:sp>
      <p:grpSp>
        <p:nvGrpSpPr>
          <p:cNvPr id="2" name="Group 50"/>
          <p:cNvGrpSpPr>
            <a:grpSpLocks/>
          </p:cNvGrpSpPr>
          <p:nvPr/>
        </p:nvGrpSpPr>
        <p:grpSpPr bwMode="auto">
          <a:xfrm>
            <a:off x="4410075" y="3884613"/>
            <a:ext cx="225425" cy="123825"/>
            <a:chOff x="2778" y="2447"/>
            <a:chExt cx="142" cy="78"/>
          </a:xfrm>
        </p:grpSpPr>
        <p:sp>
          <p:nvSpPr>
            <p:cNvPr id="1656008" name="Oval 51"/>
            <p:cNvSpPr>
              <a:spLocks noChangeArrowheads="1"/>
            </p:cNvSpPr>
            <p:nvPr/>
          </p:nvSpPr>
          <p:spPr bwMode="auto">
            <a:xfrm rot="60000">
              <a:off x="2778" y="2447"/>
              <a:ext cx="142" cy="78"/>
            </a:xfrm>
            <a:prstGeom prst="ellipse">
              <a:avLst/>
            </a:prstGeom>
            <a:solidFill>
              <a:srgbClr val="FFCC00"/>
            </a:solidFill>
            <a:ln w="12700">
              <a:solidFill>
                <a:schemeClr val="tx1"/>
              </a:solidFill>
              <a:round/>
              <a:headEnd/>
              <a:tailEnd/>
            </a:ln>
          </p:spPr>
          <p:txBody>
            <a:bodyPr wrap="none" anchor="ctr"/>
            <a:lstStyle/>
            <a:p>
              <a:pPr algn="ctr" eaLnBrk="0" hangingPunct="0"/>
              <a:endParaRPr lang="en-US"/>
            </a:p>
          </p:txBody>
        </p:sp>
        <p:sp>
          <p:nvSpPr>
            <p:cNvPr id="1656009" name="Freeform 52"/>
            <p:cNvSpPr>
              <a:spLocks/>
            </p:cNvSpPr>
            <p:nvPr/>
          </p:nvSpPr>
          <p:spPr bwMode="auto">
            <a:xfrm>
              <a:off x="2811" y="2456"/>
              <a:ext cx="83" cy="62"/>
            </a:xfrm>
            <a:custGeom>
              <a:avLst/>
              <a:gdLst>
                <a:gd name="T0" fmla="*/ 1 w 83"/>
                <a:gd name="T1" fmla="*/ 50 h 62"/>
                <a:gd name="T2" fmla="*/ 2 w 83"/>
                <a:gd name="T3" fmla="*/ 39 h 62"/>
                <a:gd name="T4" fmla="*/ 5 w 83"/>
                <a:gd name="T5" fmla="*/ 29 h 62"/>
                <a:gd name="T6" fmla="*/ 9 w 83"/>
                <a:gd name="T7" fmla="*/ 20 h 62"/>
                <a:gd name="T8" fmla="*/ 12 w 83"/>
                <a:gd name="T9" fmla="*/ 14 h 62"/>
                <a:gd name="T10" fmla="*/ 15 w 83"/>
                <a:gd name="T11" fmla="*/ 10 h 62"/>
                <a:gd name="T12" fmla="*/ 17 w 83"/>
                <a:gd name="T13" fmla="*/ 7 h 62"/>
                <a:gd name="T14" fmla="*/ 20 w 83"/>
                <a:gd name="T15" fmla="*/ 5 h 62"/>
                <a:gd name="T16" fmla="*/ 23 w 83"/>
                <a:gd name="T17" fmla="*/ 3 h 62"/>
                <a:gd name="T18" fmla="*/ 26 w 83"/>
                <a:gd name="T19" fmla="*/ 1 h 62"/>
                <a:gd name="T20" fmla="*/ 29 w 83"/>
                <a:gd name="T21" fmla="*/ 0 h 62"/>
                <a:gd name="T22" fmla="*/ 31 w 83"/>
                <a:gd name="T23" fmla="*/ 0 h 62"/>
                <a:gd name="T24" fmla="*/ 50 w 83"/>
                <a:gd name="T25" fmla="*/ 1 h 62"/>
                <a:gd name="T26" fmla="*/ 54 w 83"/>
                <a:gd name="T27" fmla="*/ 2 h 62"/>
                <a:gd name="T28" fmla="*/ 58 w 83"/>
                <a:gd name="T29" fmla="*/ 4 h 62"/>
                <a:gd name="T30" fmla="*/ 61 w 83"/>
                <a:gd name="T31" fmla="*/ 7 h 62"/>
                <a:gd name="T32" fmla="*/ 65 w 83"/>
                <a:gd name="T33" fmla="*/ 11 h 62"/>
                <a:gd name="T34" fmla="*/ 68 w 83"/>
                <a:gd name="T35" fmla="*/ 17 h 62"/>
                <a:gd name="T36" fmla="*/ 70 w 83"/>
                <a:gd name="T37" fmla="*/ 23 h 62"/>
                <a:gd name="T38" fmla="*/ 72 w 83"/>
                <a:gd name="T39" fmla="*/ 29 h 62"/>
                <a:gd name="T40" fmla="*/ 74 w 83"/>
                <a:gd name="T41" fmla="*/ 37 h 62"/>
                <a:gd name="T42" fmla="*/ 66 w 83"/>
                <a:gd name="T43" fmla="*/ 61 h 62"/>
                <a:gd name="T44" fmla="*/ 57 w 83"/>
                <a:gd name="T45" fmla="*/ 36 h 62"/>
                <a:gd name="T46" fmla="*/ 56 w 83"/>
                <a:gd name="T47" fmla="*/ 30 h 62"/>
                <a:gd name="T48" fmla="*/ 55 w 83"/>
                <a:gd name="T49" fmla="*/ 25 h 62"/>
                <a:gd name="T50" fmla="*/ 53 w 83"/>
                <a:gd name="T51" fmla="*/ 20 h 62"/>
                <a:gd name="T52" fmla="*/ 51 w 83"/>
                <a:gd name="T53" fmla="*/ 15 h 62"/>
                <a:gd name="T54" fmla="*/ 49 w 83"/>
                <a:gd name="T55" fmla="*/ 11 h 62"/>
                <a:gd name="T56" fmla="*/ 47 w 83"/>
                <a:gd name="T57" fmla="*/ 8 h 62"/>
                <a:gd name="T58" fmla="*/ 44 w 83"/>
                <a:gd name="T59" fmla="*/ 5 h 62"/>
                <a:gd name="T60" fmla="*/ 41 w 83"/>
                <a:gd name="T61" fmla="*/ 3 h 62"/>
                <a:gd name="T62" fmla="*/ 36 w 83"/>
                <a:gd name="T63" fmla="*/ 6 h 62"/>
                <a:gd name="T64" fmla="*/ 32 w 83"/>
                <a:gd name="T65" fmla="*/ 11 h 62"/>
                <a:gd name="T66" fmla="*/ 28 w 83"/>
                <a:gd name="T67" fmla="*/ 17 h 62"/>
                <a:gd name="T68" fmla="*/ 25 w 83"/>
                <a:gd name="T69" fmla="*/ 23 h 62"/>
                <a:gd name="T70" fmla="*/ 22 w 83"/>
                <a:gd name="T71" fmla="*/ 31 h 62"/>
                <a:gd name="T72" fmla="*/ 19 w 83"/>
                <a:gd name="T73" fmla="*/ 39 h 62"/>
                <a:gd name="T74" fmla="*/ 18 w 83"/>
                <a:gd name="T75" fmla="*/ 48 h 62"/>
                <a:gd name="T76" fmla="*/ 17 w 83"/>
                <a:gd name="T77" fmla="*/ 57 h 6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3"/>
                <a:gd name="T118" fmla="*/ 0 h 62"/>
                <a:gd name="T119" fmla="*/ 83 w 83"/>
                <a:gd name="T120" fmla="*/ 62 h 6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3" h="62">
                  <a:moveTo>
                    <a:pt x="0" y="56"/>
                  </a:moveTo>
                  <a:lnTo>
                    <a:pt x="1" y="50"/>
                  </a:lnTo>
                  <a:lnTo>
                    <a:pt x="1" y="44"/>
                  </a:lnTo>
                  <a:lnTo>
                    <a:pt x="2" y="39"/>
                  </a:lnTo>
                  <a:lnTo>
                    <a:pt x="4" y="34"/>
                  </a:lnTo>
                  <a:lnTo>
                    <a:pt x="5" y="29"/>
                  </a:lnTo>
                  <a:lnTo>
                    <a:pt x="7" y="24"/>
                  </a:lnTo>
                  <a:lnTo>
                    <a:pt x="9" y="20"/>
                  </a:lnTo>
                  <a:lnTo>
                    <a:pt x="11" y="16"/>
                  </a:lnTo>
                  <a:lnTo>
                    <a:pt x="12" y="14"/>
                  </a:lnTo>
                  <a:lnTo>
                    <a:pt x="14" y="12"/>
                  </a:lnTo>
                  <a:lnTo>
                    <a:pt x="15" y="10"/>
                  </a:lnTo>
                  <a:lnTo>
                    <a:pt x="16" y="9"/>
                  </a:lnTo>
                  <a:lnTo>
                    <a:pt x="17" y="7"/>
                  </a:lnTo>
                  <a:lnTo>
                    <a:pt x="19" y="6"/>
                  </a:lnTo>
                  <a:lnTo>
                    <a:pt x="20" y="5"/>
                  </a:lnTo>
                  <a:lnTo>
                    <a:pt x="21" y="4"/>
                  </a:lnTo>
                  <a:lnTo>
                    <a:pt x="23" y="3"/>
                  </a:lnTo>
                  <a:lnTo>
                    <a:pt x="24" y="2"/>
                  </a:lnTo>
                  <a:lnTo>
                    <a:pt x="26" y="1"/>
                  </a:lnTo>
                  <a:lnTo>
                    <a:pt x="27" y="1"/>
                  </a:lnTo>
                  <a:lnTo>
                    <a:pt x="29" y="0"/>
                  </a:lnTo>
                  <a:lnTo>
                    <a:pt x="30" y="0"/>
                  </a:lnTo>
                  <a:lnTo>
                    <a:pt x="31" y="0"/>
                  </a:lnTo>
                  <a:lnTo>
                    <a:pt x="33" y="0"/>
                  </a:lnTo>
                  <a:lnTo>
                    <a:pt x="50" y="1"/>
                  </a:lnTo>
                  <a:lnTo>
                    <a:pt x="52" y="1"/>
                  </a:lnTo>
                  <a:lnTo>
                    <a:pt x="54" y="2"/>
                  </a:lnTo>
                  <a:lnTo>
                    <a:pt x="56" y="3"/>
                  </a:lnTo>
                  <a:lnTo>
                    <a:pt x="58" y="4"/>
                  </a:lnTo>
                  <a:lnTo>
                    <a:pt x="60" y="6"/>
                  </a:lnTo>
                  <a:lnTo>
                    <a:pt x="61" y="7"/>
                  </a:lnTo>
                  <a:lnTo>
                    <a:pt x="63" y="9"/>
                  </a:lnTo>
                  <a:lnTo>
                    <a:pt x="65" y="11"/>
                  </a:lnTo>
                  <a:lnTo>
                    <a:pt x="66" y="14"/>
                  </a:lnTo>
                  <a:lnTo>
                    <a:pt x="68" y="17"/>
                  </a:lnTo>
                  <a:lnTo>
                    <a:pt x="69" y="20"/>
                  </a:lnTo>
                  <a:lnTo>
                    <a:pt x="70" y="23"/>
                  </a:lnTo>
                  <a:lnTo>
                    <a:pt x="71" y="26"/>
                  </a:lnTo>
                  <a:lnTo>
                    <a:pt x="72" y="29"/>
                  </a:lnTo>
                  <a:lnTo>
                    <a:pt x="73" y="33"/>
                  </a:lnTo>
                  <a:lnTo>
                    <a:pt x="74" y="37"/>
                  </a:lnTo>
                  <a:lnTo>
                    <a:pt x="82" y="37"/>
                  </a:lnTo>
                  <a:lnTo>
                    <a:pt x="66" y="61"/>
                  </a:lnTo>
                  <a:lnTo>
                    <a:pt x="49" y="35"/>
                  </a:lnTo>
                  <a:lnTo>
                    <a:pt x="57" y="36"/>
                  </a:lnTo>
                  <a:lnTo>
                    <a:pt x="57" y="33"/>
                  </a:lnTo>
                  <a:lnTo>
                    <a:pt x="56" y="30"/>
                  </a:lnTo>
                  <a:lnTo>
                    <a:pt x="56" y="27"/>
                  </a:lnTo>
                  <a:lnTo>
                    <a:pt x="55" y="25"/>
                  </a:lnTo>
                  <a:lnTo>
                    <a:pt x="54" y="22"/>
                  </a:lnTo>
                  <a:lnTo>
                    <a:pt x="53" y="20"/>
                  </a:lnTo>
                  <a:lnTo>
                    <a:pt x="52" y="18"/>
                  </a:lnTo>
                  <a:lnTo>
                    <a:pt x="51" y="15"/>
                  </a:lnTo>
                  <a:lnTo>
                    <a:pt x="50" y="13"/>
                  </a:lnTo>
                  <a:lnTo>
                    <a:pt x="49" y="11"/>
                  </a:lnTo>
                  <a:lnTo>
                    <a:pt x="48" y="10"/>
                  </a:lnTo>
                  <a:lnTo>
                    <a:pt x="47" y="8"/>
                  </a:lnTo>
                  <a:lnTo>
                    <a:pt x="45" y="7"/>
                  </a:lnTo>
                  <a:lnTo>
                    <a:pt x="44" y="5"/>
                  </a:lnTo>
                  <a:lnTo>
                    <a:pt x="42" y="4"/>
                  </a:lnTo>
                  <a:lnTo>
                    <a:pt x="41" y="3"/>
                  </a:lnTo>
                  <a:lnTo>
                    <a:pt x="39" y="5"/>
                  </a:lnTo>
                  <a:lnTo>
                    <a:pt x="36" y="6"/>
                  </a:lnTo>
                  <a:lnTo>
                    <a:pt x="34" y="8"/>
                  </a:lnTo>
                  <a:lnTo>
                    <a:pt x="32" y="11"/>
                  </a:lnTo>
                  <a:lnTo>
                    <a:pt x="30" y="14"/>
                  </a:lnTo>
                  <a:lnTo>
                    <a:pt x="28" y="17"/>
                  </a:lnTo>
                  <a:lnTo>
                    <a:pt x="26" y="20"/>
                  </a:lnTo>
                  <a:lnTo>
                    <a:pt x="25" y="23"/>
                  </a:lnTo>
                  <a:lnTo>
                    <a:pt x="23" y="27"/>
                  </a:lnTo>
                  <a:lnTo>
                    <a:pt x="22" y="31"/>
                  </a:lnTo>
                  <a:lnTo>
                    <a:pt x="20" y="35"/>
                  </a:lnTo>
                  <a:lnTo>
                    <a:pt x="19" y="39"/>
                  </a:lnTo>
                  <a:lnTo>
                    <a:pt x="18" y="43"/>
                  </a:lnTo>
                  <a:lnTo>
                    <a:pt x="18" y="48"/>
                  </a:lnTo>
                  <a:lnTo>
                    <a:pt x="17" y="52"/>
                  </a:lnTo>
                  <a:lnTo>
                    <a:pt x="17" y="57"/>
                  </a:lnTo>
                  <a:lnTo>
                    <a:pt x="0" y="56"/>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3" name="Group 53"/>
          <p:cNvGrpSpPr>
            <a:grpSpLocks/>
          </p:cNvGrpSpPr>
          <p:nvPr/>
        </p:nvGrpSpPr>
        <p:grpSpPr bwMode="auto">
          <a:xfrm>
            <a:off x="4402138" y="3743325"/>
            <a:ext cx="225425" cy="123825"/>
            <a:chOff x="2773" y="2358"/>
            <a:chExt cx="142" cy="78"/>
          </a:xfrm>
        </p:grpSpPr>
        <p:sp>
          <p:nvSpPr>
            <p:cNvPr id="1656006" name="Oval 54"/>
            <p:cNvSpPr>
              <a:spLocks noChangeArrowheads="1"/>
            </p:cNvSpPr>
            <p:nvPr/>
          </p:nvSpPr>
          <p:spPr bwMode="auto">
            <a:xfrm rot="-240000">
              <a:off x="2773" y="2358"/>
              <a:ext cx="142" cy="78"/>
            </a:xfrm>
            <a:prstGeom prst="ellipse">
              <a:avLst/>
            </a:prstGeom>
            <a:solidFill>
              <a:srgbClr val="6699FF"/>
            </a:solidFill>
            <a:ln w="12700">
              <a:solidFill>
                <a:schemeClr val="tx1"/>
              </a:solidFill>
              <a:round/>
              <a:headEnd/>
              <a:tailEnd/>
            </a:ln>
          </p:spPr>
          <p:txBody>
            <a:bodyPr wrap="none" anchor="ctr"/>
            <a:lstStyle/>
            <a:p>
              <a:pPr algn="ctr" eaLnBrk="0" hangingPunct="0"/>
              <a:endParaRPr lang="en-US"/>
            </a:p>
          </p:txBody>
        </p:sp>
        <p:sp>
          <p:nvSpPr>
            <p:cNvPr id="1656007" name="Freeform 55"/>
            <p:cNvSpPr>
              <a:spLocks/>
            </p:cNvSpPr>
            <p:nvPr/>
          </p:nvSpPr>
          <p:spPr bwMode="auto">
            <a:xfrm>
              <a:off x="2808" y="2364"/>
              <a:ext cx="81" cy="60"/>
            </a:xfrm>
            <a:custGeom>
              <a:avLst/>
              <a:gdLst>
                <a:gd name="T0" fmla="*/ 0 w 81"/>
                <a:gd name="T1" fmla="*/ 53 h 60"/>
                <a:gd name="T2" fmla="*/ 1 w 81"/>
                <a:gd name="T3" fmla="*/ 42 h 60"/>
                <a:gd name="T4" fmla="*/ 3 w 81"/>
                <a:gd name="T5" fmla="*/ 31 h 60"/>
                <a:gd name="T6" fmla="*/ 7 w 81"/>
                <a:gd name="T7" fmla="*/ 22 h 60"/>
                <a:gd name="T8" fmla="*/ 9 w 81"/>
                <a:gd name="T9" fmla="*/ 16 h 60"/>
                <a:gd name="T10" fmla="*/ 12 w 81"/>
                <a:gd name="T11" fmla="*/ 12 h 60"/>
                <a:gd name="T12" fmla="*/ 14 w 81"/>
                <a:gd name="T13" fmla="*/ 9 h 60"/>
                <a:gd name="T14" fmla="*/ 16 w 81"/>
                <a:gd name="T15" fmla="*/ 6 h 60"/>
                <a:gd name="T16" fmla="*/ 19 w 81"/>
                <a:gd name="T17" fmla="*/ 4 h 60"/>
                <a:gd name="T18" fmla="*/ 22 w 81"/>
                <a:gd name="T19" fmla="*/ 2 h 60"/>
                <a:gd name="T20" fmla="*/ 25 w 81"/>
                <a:gd name="T21" fmla="*/ 1 h 60"/>
                <a:gd name="T22" fmla="*/ 27 w 81"/>
                <a:gd name="T23" fmla="*/ 0 h 60"/>
                <a:gd name="T24" fmla="*/ 45 w 81"/>
                <a:gd name="T25" fmla="*/ 0 h 60"/>
                <a:gd name="T26" fmla="*/ 49 w 81"/>
                <a:gd name="T27" fmla="*/ 1 h 60"/>
                <a:gd name="T28" fmla="*/ 54 w 81"/>
                <a:gd name="T29" fmla="*/ 2 h 60"/>
                <a:gd name="T30" fmla="*/ 58 w 81"/>
                <a:gd name="T31" fmla="*/ 5 h 60"/>
                <a:gd name="T32" fmla="*/ 61 w 81"/>
                <a:gd name="T33" fmla="*/ 9 h 60"/>
                <a:gd name="T34" fmla="*/ 64 w 81"/>
                <a:gd name="T35" fmla="*/ 14 h 60"/>
                <a:gd name="T36" fmla="*/ 67 w 81"/>
                <a:gd name="T37" fmla="*/ 19 h 60"/>
                <a:gd name="T38" fmla="*/ 70 w 81"/>
                <a:gd name="T39" fmla="*/ 26 h 60"/>
                <a:gd name="T40" fmla="*/ 72 w 81"/>
                <a:gd name="T41" fmla="*/ 33 h 60"/>
                <a:gd name="T42" fmla="*/ 67 w 81"/>
                <a:gd name="T43" fmla="*/ 58 h 60"/>
                <a:gd name="T44" fmla="*/ 55 w 81"/>
                <a:gd name="T45" fmla="*/ 33 h 60"/>
                <a:gd name="T46" fmla="*/ 54 w 81"/>
                <a:gd name="T47" fmla="*/ 28 h 60"/>
                <a:gd name="T48" fmla="*/ 52 w 81"/>
                <a:gd name="T49" fmla="*/ 23 h 60"/>
                <a:gd name="T50" fmla="*/ 50 w 81"/>
                <a:gd name="T51" fmla="*/ 18 h 60"/>
                <a:gd name="T52" fmla="*/ 48 w 81"/>
                <a:gd name="T53" fmla="*/ 14 h 60"/>
                <a:gd name="T54" fmla="*/ 45 w 81"/>
                <a:gd name="T55" fmla="*/ 10 h 60"/>
                <a:gd name="T56" fmla="*/ 43 w 81"/>
                <a:gd name="T57" fmla="*/ 7 h 60"/>
                <a:gd name="T58" fmla="*/ 40 w 81"/>
                <a:gd name="T59" fmla="*/ 4 h 60"/>
                <a:gd name="T60" fmla="*/ 37 w 81"/>
                <a:gd name="T61" fmla="*/ 2 h 60"/>
                <a:gd name="T62" fmla="*/ 33 w 81"/>
                <a:gd name="T63" fmla="*/ 6 h 60"/>
                <a:gd name="T64" fmla="*/ 29 w 81"/>
                <a:gd name="T65" fmla="*/ 11 h 60"/>
                <a:gd name="T66" fmla="*/ 25 w 81"/>
                <a:gd name="T67" fmla="*/ 17 h 60"/>
                <a:gd name="T68" fmla="*/ 23 w 81"/>
                <a:gd name="T69" fmla="*/ 24 h 60"/>
                <a:gd name="T70" fmla="*/ 20 w 81"/>
                <a:gd name="T71" fmla="*/ 31 h 60"/>
                <a:gd name="T72" fmla="*/ 18 w 81"/>
                <a:gd name="T73" fmla="*/ 40 h 60"/>
                <a:gd name="T74" fmla="*/ 17 w 81"/>
                <a:gd name="T75" fmla="*/ 49 h 60"/>
                <a:gd name="T76" fmla="*/ 17 w 81"/>
                <a:gd name="T77" fmla="*/ 58 h 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1"/>
                <a:gd name="T118" fmla="*/ 0 h 60"/>
                <a:gd name="T119" fmla="*/ 81 w 81"/>
                <a:gd name="T120" fmla="*/ 60 h 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1" h="60">
                  <a:moveTo>
                    <a:pt x="0" y="59"/>
                  </a:moveTo>
                  <a:lnTo>
                    <a:pt x="0" y="53"/>
                  </a:lnTo>
                  <a:lnTo>
                    <a:pt x="1" y="47"/>
                  </a:lnTo>
                  <a:lnTo>
                    <a:pt x="1" y="42"/>
                  </a:lnTo>
                  <a:lnTo>
                    <a:pt x="2" y="36"/>
                  </a:lnTo>
                  <a:lnTo>
                    <a:pt x="3" y="31"/>
                  </a:lnTo>
                  <a:lnTo>
                    <a:pt x="5" y="26"/>
                  </a:lnTo>
                  <a:lnTo>
                    <a:pt x="7" y="22"/>
                  </a:lnTo>
                  <a:lnTo>
                    <a:pt x="9" y="17"/>
                  </a:lnTo>
                  <a:lnTo>
                    <a:pt x="9" y="16"/>
                  </a:lnTo>
                  <a:lnTo>
                    <a:pt x="10" y="14"/>
                  </a:lnTo>
                  <a:lnTo>
                    <a:pt x="12" y="12"/>
                  </a:lnTo>
                  <a:lnTo>
                    <a:pt x="13" y="10"/>
                  </a:lnTo>
                  <a:lnTo>
                    <a:pt x="14" y="9"/>
                  </a:lnTo>
                  <a:lnTo>
                    <a:pt x="15" y="7"/>
                  </a:lnTo>
                  <a:lnTo>
                    <a:pt x="16" y="6"/>
                  </a:lnTo>
                  <a:lnTo>
                    <a:pt x="18" y="5"/>
                  </a:lnTo>
                  <a:lnTo>
                    <a:pt x="19" y="4"/>
                  </a:lnTo>
                  <a:lnTo>
                    <a:pt x="20" y="3"/>
                  </a:lnTo>
                  <a:lnTo>
                    <a:pt x="22" y="2"/>
                  </a:lnTo>
                  <a:lnTo>
                    <a:pt x="23" y="1"/>
                  </a:lnTo>
                  <a:lnTo>
                    <a:pt x="25" y="1"/>
                  </a:lnTo>
                  <a:lnTo>
                    <a:pt x="26" y="0"/>
                  </a:lnTo>
                  <a:lnTo>
                    <a:pt x="27" y="0"/>
                  </a:lnTo>
                  <a:lnTo>
                    <a:pt x="29" y="0"/>
                  </a:lnTo>
                  <a:lnTo>
                    <a:pt x="45" y="0"/>
                  </a:lnTo>
                  <a:lnTo>
                    <a:pt x="47" y="0"/>
                  </a:lnTo>
                  <a:lnTo>
                    <a:pt x="49" y="1"/>
                  </a:lnTo>
                  <a:lnTo>
                    <a:pt x="52" y="1"/>
                  </a:lnTo>
                  <a:lnTo>
                    <a:pt x="54" y="2"/>
                  </a:lnTo>
                  <a:lnTo>
                    <a:pt x="56" y="4"/>
                  </a:lnTo>
                  <a:lnTo>
                    <a:pt x="58" y="5"/>
                  </a:lnTo>
                  <a:lnTo>
                    <a:pt x="59" y="7"/>
                  </a:lnTo>
                  <a:lnTo>
                    <a:pt x="61" y="9"/>
                  </a:lnTo>
                  <a:lnTo>
                    <a:pt x="63" y="11"/>
                  </a:lnTo>
                  <a:lnTo>
                    <a:pt x="64" y="14"/>
                  </a:lnTo>
                  <a:lnTo>
                    <a:pt x="66" y="17"/>
                  </a:lnTo>
                  <a:lnTo>
                    <a:pt x="67" y="19"/>
                  </a:lnTo>
                  <a:lnTo>
                    <a:pt x="69" y="23"/>
                  </a:lnTo>
                  <a:lnTo>
                    <a:pt x="70" y="26"/>
                  </a:lnTo>
                  <a:lnTo>
                    <a:pt x="71" y="29"/>
                  </a:lnTo>
                  <a:lnTo>
                    <a:pt x="72" y="33"/>
                  </a:lnTo>
                  <a:lnTo>
                    <a:pt x="80" y="33"/>
                  </a:lnTo>
                  <a:lnTo>
                    <a:pt x="67" y="58"/>
                  </a:lnTo>
                  <a:lnTo>
                    <a:pt x="47" y="34"/>
                  </a:lnTo>
                  <a:lnTo>
                    <a:pt x="55" y="33"/>
                  </a:lnTo>
                  <a:lnTo>
                    <a:pt x="54" y="30"/>
                  </a:lnTo>
                  <a:lnTo>
                    <a:pt x="54" y="28"/>
                  </a:lnTo>
                  <a:lnTo>
                    <a:pt x="53" y="25"/>
                  </a:lnTo>
                  <a:lnTo>
                    <a:pt x="52" y="23"/>
                  </a:lnTo>
                  <a:lnTo>
                    <a:pt x="51" y="20"/>
                  </a:lnTo>
                  <a:lnTo>
                    <a:pt x="50" y="18"/>
                  </a:lnTo>
                  <a:lnTo>
                    <a:pt x="49" y="16"/>
                  </a:lnTo>
                  <a:lnTo>
                    <a:pt x="48" y="14"/>
                  </a:lnTo>
                  <a:lnTo>
                    <a:pt x="47" y="12"/>
                  </a:lnTo>
                  <a:lnTo>
                    <a:pt x="45" y="10"/>
                  </a:lnTo>
                  <a:lnTo>
                    <a:pt x="44" y="8"/>
                  </a:lnTo>
                  <a:lnTo>
                    <a:pt x="43" y="7"/>
                  </a:lnTo>
                  <a:lnTo>
                    <a:pt x="41" y="5"/>
                  </a:lnTo>
                  <a:lnTo>
                    <a:pt x="40" y="4"/>
                  </a:lnTo>
                  <a:lnTo>
                    <a:pt x="38" y="3"/>
                  </a:lnTo>
                  <a:lnTo>
                    <a:pt x="37" y="2"/>
                  </a:lnTo>
                  <a:lnTo>
                    <a:pt x="35" y="4"/>
                  </a:lnTo>
                  <a:lnTo>
                    <a:pt x="33" y="6"/>
                  </a:lnTo>
                  <a:lnTo>
                    <a:pt x="31" y="8"/>
                  </a:lnTo>
                  <a:lnTo>
                    <a:pt x="29" y="11"/>
                  </a:lnTo>
                  <a:lnTo>
                    <a:pt x="27" y="14"/>
                  </a:lnTo>
                  <a:lnTo>
                    <a:pt x="25" y="17"/>
                  </a:lnTo>
                  <a:lnTo>
                    <a:pt x="24" y="20"/>
                  </a:lnTo>
                  <a:lnTo>
                    <a:pt x="23" y="24"/>
                  </a:lnTo>
                  <a:lnTo>
                    <a:pt x="21" y="27"/>
                  </a:lnTo>
                  <a:lnTo>
                    <a:pt x="20" y="31"/>
                  </a:lnTo>
                  <a:lnTo>
                    <a:pt x="19" y="36"/>
                  </a:lnTo>
                  <a:lnTo>
                    <a:pt x="18" y="40"/>
                  </a:lnTo>
                  <a:lnTo>
                    <a:pt x="18" y="44"/>
                  </a:lnTo>
                  <a:lnTo>
                    <a:pt x="17" y="49"/>
                  </a:lnTo>
                  <a:lnTo>
                    <a:pt x="17" y="53"/>
                  </a:lnTo>
                  <a:lnTo>
                    <a:pt x="17" y="58"/>
                  </a:lnTo>
                  <a:lnTo>
                    <a:pt x="0" y="59"/>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4" name="Group 56"/>
          <p:cNvGrpSpPr>
            <a:grpSpLocks/>
          </p:cNvGrpSpPr>
          <p:nvPr/>
        </p:nvGrpSpPr>
        <p:grpSpPr bwMode="auto">
          <a:xfrm>
            <a:off x="3752850" y="3881438"/>
            <a:ext cx="225425" cy="123825"/>
            <a:chOff x="2364" y="2445"/>
            <a:chExt cx="142" cy="78"/>
          </a:xfrm>
        </p:grpSpPr>
        <p:sp>
          <p:nvSpPr>
            <p:cNvPr id="1656004" name="Oval 57"/>
            <p:cNvSpPr>
              <a:spLocks noChangeArrowheads="1"/>
            </p:cNvSpPr>
            <p:nvPr/>
          </p:nvSpPr>
          <p:spPr bwMode="auto">
            <a:xfrm rot="-240000">
              <a:off x="2364" y="2445"/>
              <a:ext cx="142" cy="78"/>
            </a:xfrm>
            <a:prstGeom prst="ellipse">
              <a:avLst/>
            </a:prstGeom>
            <a:solidFill>
              <a:srgbClr val="6699FF"/>
            </a:solidFill>
            <a:ln w="12700">
              <a:solidFill>
                <a:schemeClr val="tx1"/>
              </a:solidFill>
              <a:round/>
              <a:headEnd/>
              <a:tailEnd/>
            </a:ln>
          </p:spPr>
          <p:txBody>
            <a:bodyPr wrap="none" anchor="ctr"/>
            <a:lstStyle/>
            <a:p>
              <a:pPr algn="ctr" eaLnBrk="0" hangingPunct="0"/>
              <a:endParaRPr lang="en-US"/>
            </a:p>
          </p:txBody>
        </p:sp>
        <p:sp>
          <p:nvSpPr>
            <p:cNvPr id="1656005" name="Freeform 58"/>
            <p:cNvSpPr>
              <a:spLocks/>
            </p:cNvSpPr>
            <p:nvPr/>
          </p:nvSpPr>
          <p:spPr bwMode="auto">
            <a:xfrm>
              <a:off x="2399" y="2451"/>
              <a:ext cx="81" cy="60"/>
            </a:xfrm>
            <a:custGeom>
              <a:avLst/>
              <a:gdLst>
                <a:gd name="T0" fmla="*/ 0 w 81"/>
                <a:gd name="T1" fmla="*/ 53 h 60"/>
                <a:gd name="T2" fmla="*/ 1 w 81"/>
                <a:gd name="T3" fmla="*/ 42 h 60"/>
                <a:gd name="T4" fmla="*/ 3 w 81"/>
                <a:gd name="T5" fmla="*/ 31 h 60"/>
                <a:gd name="T6" fmla="*/ 7 w 81"/>
                <a:gd name="T7" fmla="*/ 22 h 60"/>
                <a:gd name="T8" fmla="*/ 9 w 81"/>
                <a:gd name="T9" fmla="*/ 16 h 60"/>
                <a:gd name="T10" fmla="*/ 12 w 81"/>
                <a:gd name="T11" fmla="*/ 12 h 60"/>
                <a:gd name="T12" fmla="*/ 14 w 81"/>
                <a:gd name="T13" fmla="*/ 9 h 60"/>
                <a:gd name="T14" fmla="*/ 16 w 81"/>
                <a:gd name="T15" fmla="*/ 6 h 60"/>
                <a:gd name="T16" fmla="*/ 19 w 81"/>
                <a:gd name="T17" fmla="*/ 4 h 60"/>
                <a:gd name="T18" fmla="*/ 22 w 81"/>
                <a:gd name="T19" fmla="*/ 2 h 60"/>
                <a:gd name="T20" fmla="*/ 25 w 81"/>
                <a:gd name="T21" fmla="*/ 1 h 60"/>
                <a:gd name="T22" fmla="*/ 27 w 81"/>
                <a:gd name="T23" fmla="*/ 0 h 60"/>
                <a:gd name="T24" fmla="*/ 45 w 81"/>
                <a:gd name="T25" fmla="*/ 0 h 60"/>
                <a:gd name="T26" fmla="*/ 49 w 81"/>
                <a:gd name="T27" fmla="*/ 1 h 60"/>
                <a:gd name="T28" fmla="*/ 54 w 81"/>
                <a:gd name="T29" fmla="*/ 2 h 60"/>
                <a:gd name="T30" fmla="*/ 58 w 81"/>
                <a:gd name="T31" fmla="*/ 5 h 60"/>
                <a:gd name="T32" fmla="*/ 61 w 81"/>
                <a:gd name="T33" fmla="*/ 9 h 60"/>
                <a:gd name="T34" fmla="*/ 64 w 81"/>
                <a:gd name="T35" fmla="*/ 14 h 60"/>
                <a:gd name="T36" fmla="*/ 67 w 81"/>
                <a:gd name="T37" fmla="*/ 19 h 60"/>
                <a:gd name="T38" fmla="*/ 70 w 81"/>
                <a:gd name="T39" fmla="*/ 26 h 60"/>
                <a:gd name="T40" fmla="*/ 72 w 81"/>
                <a:gd name="T41" fmla="*/ 33 h 60"/>
                <a:gd name="T42" fmla="*/ 67 w 81"/>
                <a:gd name="T43" fmla="*/ 58 h 60"/>
                <a:gd name="T44" fmla="*/ 55 w 81"/>
                <a:gd name="T45" fmla="*/ 33 h 60"/>
                <a:gd name="T46" fmla="*/ 54 w 81"/>
                <a:gd name="T47" fmla="*/ 28 h 60"/>
                <a:gd name="T48" fmla="*/ 52 w 81"/>
                <a:gd name="T49" fmla="*/ 23 h 60"/>
                <a:gd name="T50" fmla="*/ 50 w 81"/>
                <a:gd name="T51" fmla="*/ 18 h 60"/>
                <a:gd name="T52" fmla="*/ 48 w 81"/>
                <a:gd name="T53" fmla="*/ 14 h 60"/>
                <a:gd name="T54" fmla="*/ 45 w 81"/>
                <a:gd name="T55" fmla="*/ 10 h 60"/>
                <a:gd name="T56" fmla="*/ 43 w 81"/>
                <a:gd name="T57" fmla="*/ 7 h 60"/>
                <a:gd name="T58" fmla="*/ 40 w 81"/>
                <a:gd name="T59" fmla="*/ 4 h 60"/>
                <a:gd name="T60" fmla="*/ 37 w 81"/>
                <a:gd name="T61" fmla="*/ 2 h 60"/>
                <a:gd name="T62" fmla="*/ 33 w 81"/>
                <a:gd name="T63" fmla="*/ 6 h 60"/>
                <a:gd name="T64" fmla="*/ 29 w 81"/>
                <a:gd name="T65" fmla="*/ 11 h 60"/>
                <a:gd name="T66" fmla="*/ 25 w 81"/>
                <a:gd name="T67" fmla="*/ 17 h 60"/>
                <a:gd name="T68" fmla="*/ 23 w 81"/>
                <a:gd name="T69" fmla="*/ 24 h 60"/>
                <a:gd name="T70" fmla="*/ 20 w 81"/>
                <a:gd name="T71" fmla="*/ 31 h 60"/>
                <a:gd name="T72" fmla="*/ 18 w 81"/>
                <a:gd name="T73" fmla="*/ 40 h 60"/>
                <a:gd name="T74" fmla="*/ 17 w 81"/>
                <a:gd name="T75" fmla="*/ 49 h 60"/>
                <a:gd name="T76" fmla="*/ 17 w 81"/>
                <a:gd name="T77" fmla="*/ 58 h 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1"/>
                <a:gd name="T118" fmla="*/ 0 h 60"/>
                <a:gd name="T119" fmla="*/ 81 w 81"/>
                <a:gd name="T120" fmla="*/ 60 h 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1" h="60">
                  <a:moveTo>
                    <a:pt x="0" y="59"/>
                  </a:moveTo>
                  <a:lnTo>
                    <a:pt x="0" y="53"/>
                  </a:lnTo>
                  <a:lnTo>
                    <a:pt x="1" y="47"/>
                  </a:lnTo>
                  <a:lnTo>
                    <a:pt x="1" y="42"/>
                  </a:lnTo>
                  <a:lnTo>
                    <a:pt x="2" y="36"/>
                  </a:lnTo>
                  <a:lnTo>
                    <a:pt x="3" y="31"/>
                  </a:lnTo>
                  <a:lnTo>
                    <a:pt x="5" y="26"/>
                  </a:lnTo>
                  <a:lnTo>
                    <a:pt x="7" y="22"/>
                  </a:lnTo>
                  <a:lnTo>
                    <a:pt x="9" y="17"/>
                  </a:lnTo>
                  <a:lnTo>
                    <a:pt x="9" y="16"/>
                  </a:lnTo>
                  <a:lnTo>
                    <a:pt x="10" y="14"/>
                  </a:lnTo>
                  <a:lnTo>
                    <a:pt x="12" y="12"/>
                  </a:lnTo>
                  <a:lnTo>
                    <a:pt x="13" y="10"/>
                  </a:lnTo>
                  <a:lnTo>
                    <a:pt x="14" y="9"/>
                  </a:lnTo>
                  <a:lnTo>
                    <a:pt x="15" y="7"/>
                  </a:lnTo>
                  <a:lnTo>
                    <a:pt x="16" y="6"/>
                  </a:lnTo>
                  <a:lnTo>
                    <a:pt x="18" y="5"/>
                  </a:lnTo>
                  <a:lnTo>
                    <a:pt x="19" y="4"/>
                  </a:lnTo>
                  <a:lnTo>
                    <a:pt x="20" y="3"/>
                  </a:lnTo>
                  <a:lnTo>
                    <a:pt x="22" y="2"/>
                  </a:lnTo>
                  <a:lnTo>
                    <a:pt x="23" y="1"/>
                  </a:lnTo>
                  <a:lnTo>
                    <a:pt x="25" y="1"/>
                  </a:lnTo>
                  <a:lnTo>
                    <a:pt x="26" y="0"/>
                  </a:lnTo>
                  <a:lnTo>
                    <a:pt x="27" y="0"/>
                  </a:lnTo>
                  <a:lnTo>
                    <a:pt x="29" y="0"/>
                  </a:lnTo>
                  <a:lnTo>
                    <a:pt x="45" y="0"/>
                  </a:lnTo>
                  <a:lnTo>
                    <a:pt x="47" y="0"/>
                  </a:lnTo>
                  <a:lnTo>
                    <a:pt x="49" y="1"/>
                  </a:lnTo>
                  <a:lnTo>
                    <a:pt x="52" y="1"/>
                  </a:lnTo>
                  <a:lnTo>
                    <a:pt x="54" y="2"/>
                  </a:lnTo>
                  <a:lnTo>
                    <a:pt x="56" y="4"/>
                  </a:lnTo>
                  <a:lnTo>
                    <a:pt x="58" y="5"/>
                  </a:lnTo>
                  <a:lnTo>
                    <a:pt x="59" y="7"/>
                  </a:lnTo>
                  <a:lnTo>
                    <a:pt x="61" y="9"/>
                  </a:lnTo>
                  <a:lnTo>
                    <a:pt x="63" y="11"/>
                  </a:lnTo>
                  <a:lnTo>
                    <a:pt x="64" y="14"/>
                  </a:lnTo>
                  <a:lnTo>
                    <a:pt x="66" y="17"/>
                  </a:lnTo>
                  <a:lnTo>
                    <a:pt x="67" y="19"/>
                  </a:lnTo>
                  <a:lnTo>
                    <a:pt x="69" y="23"/>
                  </a:lnTo>
                  <a:lnTo>
                    <a:pt x="70" y="26"/>
                  </a:lnTo>
                  <a:lnTo>
                    <a:pt x="71" y="29"/>
                  </a:lnTo>
                  <a:lnTo>
                    <a:pt x="72" y="33"/>
                  </a:lnTo>
                  <a:lnTo>
                    <a:pt x="80" y="33"/>
                  </a:lnTo>
                  <a:lnTo>
                    <a:pt x="67" y="58"/>
                  </a:lnTo>
                  <a:lnTo>
                    <a:pt x="47" y="34"/>
                  </a:lnTo>
                  <a:lnTo>
                    <a:pt x="55" y="33"/>
                  </a:lnTo>
                  <a:lnTo>
                    <a:pt x="54" y="30"/>
                  </a:lnTo>
                  <a:lnTo>
                    <a:pt x="54" y="28"/>
                  </a:lnTo>
                  <a:lnTo>
                    <a:pt x="53" y="25"/>
                  </a:lnTo>
                  <a:lnTo>
                    <a:pt x="52" y="23"/>
                  </a:lnTo>
                  <a:lnTo>
                    <a:pt x="51" y="20"/>
                  </a:lnTo>
                  <a:lnTo>
                    <a:pt x="50" y="18"/>
                  </a:lnTo>
                  <a:lnTo>
                    <a:pt x="49" y="16"/>
                  </a:lnTo>
                  <a:lnTo>
                    <a:pt x="48" y="14"/>
                  </a:lnTo>
                  <a:lnTo>
                    <a:pt x="47" y="12"/>
                  </a:lnTo>
                  <a:lnTo>
                    <a:pt x="45" y="10"/>
                  </a:lnTo>
                  <a:lnTo>
                    <a:pt x="44" y="8"/>
                  </a:lnTo>
                  <a:lnTo>
                    <a:pt x="43" y="7"/>
                  </a:lnTo>
                  <a:lnTo>
                    <a:pt x="41" y="5"/>
                  </a:lnTo>
                  <a:lnTo>
                    <a:pt x="40" y="4"/>
                  </a:lnTo>
                  <a:lnTo>
                    <a:pt x="38" y="3"/>
                  </a:lnTo>
                  <a:lnTo>
                    <a:pt x="37" y="2"/>
                  </a:lnTo>
                  <a:lnTo>
                    <a:pt x="35" y="4"/>
                  </a:lnTo>
                  <a:lnTo>
                    <a:pt x="33" y="6"/>
                  </a:lnTo>
                  <a:lnTo>
                    <a:pt x="31" y="8"/>
                  </a:lnTo>
                  <a:lnTo>
                    <a:pt x="29" y="11"/>
                  </a:lnTo>
                  <a:lnTo>
                    <a:pt x="27" y="14"/>
                  </a:lnTo>
                  <a:lnTo>
                    <a:pt x="25" y="17"/>
                  </a:lnTo>
                  <a:lnTo>
                    <a:pt x="24" y="20"/>
                  </a:lnTo>
                  <a:lnTo>
                    <a:pt x="23" y="24"/>
                  </a:lnTo>
                  <a:lnTo>
                    <a:pt x="21" y="27"/>
                  </a:lnTo>
                  <a:lnTo>
                    <a:pt x="20" y="31"/>
                  </a:lnTo>
                  <a:lnTo>
                    <a:pt x="19" y="36"/>
                  </a:lnTo>
                  <a:lnTo>
                    <a:pt x="18" y="40"/>
                  </a:lnTo>
                  <a:lnTo>
                    <a:pt x="18" y="44"/>
                  </a:lnTo>
                  <a:lnTo>
                    <a:pt x="17" y="49"/>
                  </a:lnTo>
                  <a:lnTo>
                    <a:pt x="17" y="53"/>
                  </a:lnTo>
                  <a:lnTo>
                    <a:pt x="17" y="58"/>
                  </a:lnTo>
                  <a:lnTo>
                    <a:pt x="0" y="59"/>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5" name="Group 59"/>
          <p:cNvGrpSpPr>
            <a:grpSpLocks/>
          </p:cNvGrpSpPr>
          <p:nvPr/>
        </p:nvGrpSpPr>
        <p:grpSpPr bwMode="auto">
          <a:xfrm>
            <a:off x="3746500" y="3740150"/>
            <a:ext cx="225425" cy="123825"/>
            <a:chOff x="2360" y="2356"/>
            <a:chExt cx="142" cy="78"/>
          </a:xfrm>
        </p:grpSpPr>
        <p:sp>
          <p:nvSpPr>
            <p:cNvPr id="1656002" name="Oval 60"/>
            <p:cNvSpPr>
              <a:spLocks noChangeArrowheads="1"/>
            </p:cNvSpPr>
            <p:nvPr/>
          </p:nvSpPr>
          <p:spPr bwMode="auto">
            <a:xfrm rot="60000">
              <a:off x="2360" y="2356"/>
              <a:ext cx="142" cy="78"/>
            </a:xfrm>
            <a:prstGeom prst="ellipse">
              <a:avLst/>
            </a:prstGeom>
            <a:solidFill>
              <a:srgbClr val="FFCC00"/>
            </a:solidFill>
            <a:ln w="12700">
              <a:solidFill>
                <a:schemeClr val="tx1"/>
              </a:solidFill>
              <a:round/>
              <a:headEnd/>
              <a:tailEnd/>
            </a:ln>
          </p:spPr>
          <p:txBody>
            <a:bodyPr wrap="none" anchor="ctr"/>
            <a:lstStyle/>
            <a:p>
              <a:pPr algn="ctr" eaLnBrk="0" hangingPunct="0"/>
              <a:endParaRPr lang="en-US"/>
            </a:p>
          </p:txBody>
        </p:sp>
        <p:sp>
          <p:nvSpPr>
            <p:cNvPr id="1656003" name="Freeform 61"/>
            <p:cNvSpPr>
              <a:spLocks/>
            </p:cNvSpPr>
            <p:nvPr/>
          </p:nvSpPr>
          <p:spPr bwMode="auto">
            <a:xfrm>
              <a:off x="2393" y="2365"/>
              <a:ext cx="83" cy="62"/>
            </a:xfrm>
            <a:custGeom>
              <a:avLst/>
              <a:gdLst>
                <a:gd name="T0" fmla="*/ 1 w 83"/>
                <a:gd name="T1" fmla="*/ 50 h 62"/>
                <a:gd name="T2" fmla="*/ 2 w 83"/>
                <a:gd name="T3" fmla="*/ 39 h 62"/>
                <a:gd name="T4" fmla="*/ 5 w 83"/>
                <a:gd name="T5" fmla="*/ 29 h 62"/>
                <a:gd name="T6" fmla="*/ 9 w 83"/>
                <a:gd name="T7" fmla="*/ 20 h 62"/>
                <a:gd name="T8" fmla="*/ 12 w 83"/>
                <a:gd name="T9" fmla="*/ 14 h 62"/>
                <a:gd name="T10" fmla="*/ 15 w 83"/>
                <a:gd name="T11" fmla="*/ 10 h 62"/>
                <a:gd name="T12" fmla="*/ 17 w 83"/>
                <a:gd name="T13" fmla="*/ 7 h 62"/>
                <a:gd name="T14" fmla="*/ 20 w 83"/>
                <a:gd name="T15" fmla="*/ 5 h 62"/>
                <a:gd name="T16" fmla="*/ 23 w 83"/>
                <a:gd name="T17" fmla="*/ 3 h 62"/>
                <a:gd name="T18" fmla="*/ 26 w 83"/>
                <a:gd name="T19" fmla="*/ 1 h 62"/>
                <a:gd name="T20" fmla="*/ 29 w 83"/>
                <a:gd name="T21" fmla="*/ 0 h 62"/>
                <a:gd name="T22" fmla="*/ 31 w 83"/>
                <a:gd name="T23" fmla="*/ 0 h 62"/>
                <a:gd name="T24" fmla="*/ 50 w 83"/>
                <a:gd name="T25" fmla="*/ 1 h 62"/>
                <a:gd name="T26" fmla="*/ 54 w 83"/>
                <a:gd name="T27" fmla="*/ 2 h 62"/>
                <a:gd name="T28" fmla="*/ 58 w 83"/>
                <a:gd name="T29" fmla="*/ 4 h 62"/>
                <a:gd name="T30" fmla="*/ 61 w 83"/>
                <a:gd name="T31" fmla="*/ 7 h 62"/>
                <a:gd name="T32" fmla="*/ 65 w 83"/>
                <a:gd name="T33" fmla="*/ 11 h 62"/>
                <a:gd name="T34" fmla="*/ 68 w 83"/>
                <a:gd name="T35" fmla="*/ 17 h 62"/>
                <a:gd name="T36" fmla="*/ 70 w 83"/>
                <a:gd name="T37" fmla="*/ 23 h 62"/>
                <a:gd name="T38" fmla="*/ 72 w 83"/>
                <a:gd name="T39" fmla="*/ 29 h 62"/>
                <a:gd name="T40" fmla="*/ 74 w 83"/>
                <a:gd name="T41" fmla="*/ 37 h 62"/>
                <a:gd name="T42" fmla="*/ 66 w 83"/>
                <a:gd name="T43" fmla="*/ 61 h 62"/>
                <a:gd name="T44" fmla="*/ 57 w 83"/>
                <a:gd name="T45" fmla="*/ 36 h 62"/>
                <a:gd name="T46" fmla="*/ 56 w 83"/>
                <a:gd name="T47" fmla="*/ 30 h 62"/>
                <a:gd name="T48" fmla="*/ 55 w 83"/>
                <a:gd name="T49" fmla="*/ 25 h 62"/>
                <a:gd name="T50" fmla="*/ 53 w 83"/>
                <a:gd name="T51" fmla="*/ 20 h 62"/>
                <a:gd name="T52" fmla="*/ 51 w 83"/>
                <a:gd name="T53" fmla="*/ 15 h 62"/>
                <a:gd name="T54" fmla="*/ 49 w 83"/>
                <a:gd name="T55" fmla="*/ 11 h 62"/>
                <a:gd name="T56" fmla="*/ 47 w 83"/>
                <a:gd name="T57" fmla="*/ 8 h 62"/>
                <a:gd name="T58" fmla="*/ 44 w 83"/>
                <a:gd name="T59" fmla="*/ 5 h 62"/>
                <a:gd name="T60" fmla="*/ 41 w 83"/>
                <a:gd name="T61" fmla="*/ 3 h 62"/>
                <a:gd name="T62" fmla="*/ 36 w 83"/>
                <a:gd name="T63" fmla="*/ 6 h 62"/>
                <a:gd name="T64" fmla="*/ 32 w 83"/>
                <a:gd name="T65" fmla="*/ 11 h 62"/>
                <a:gd name="T66" fmla="*/ 28 w 83"/>
                <a:gd name="T67" fmla="*/ 17 h 62"/>
                <a:gd name="T68" fmla="*/ 25 w 83"/>
                <a:gd name="T69" fmla="*/ 23 h 62"/>
                <a:gd name="T70" fmla="*/ 22 w 83"/>
                <a:gd name="T71" fmla="*/ 31 h 62"/>
                <a:gd name="T72" fmla="*/ 19 w 83"/>
                <a:gd name="T73" fmla="*/ 39 h 62"/>
                <a:gd name="T74" fmla="*/ 18 w 83"/>
                <a:gd name="T75" fmla="*/ 48 h 62"/>
                <a:gd name="T76" fmla="*/ 17 w 83"/>
                <a:gd name="T77" fmla="*/ 57 h 6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3"/>
                <a:gd name="T118" fmla="*/ 0 h 62"/>
                <a:gd name="T119" fmla="*/ 83 w 83"/>
                <a:gd name="T120" fmla="*/ 62 h 6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3" h="62">
                  <a:moveTo>
                    <a:pt x="0" y="56"/>
                  </a:moveTo>
                  <a:lnTo>
                    <a:pt x="1" y="50"/>
                  </a:lnTo>
                  <a:lnTo>
                    <a:pt x="1" y="44"/>
                  </a:lnTo>
                  <a:lnTo>
                    <a:pt x="2" y="39"/>
                  </a:lnTo>
                  <a:lnTo>
                    <a:pt x="4" y="34"/>
                  </a:lnTo>
                  <a:lnTo>
                    <a:pt x="5" y="29"/>
                  </a:lnTo>
                  <a:lnTo>
                    <a:pt x="7" y="24"/>
                  </a:lnTo>
                  <a:lnTo>
                    <a:pt x="9" y="20"/>
                  </a:lnTo>
                  <a:lnTo>
                    <a:pt x="11" y="16"/>
                  </a:lnTo>
                  <a:lnTo>
                    <a:pt x="12" y="14"/>
                  </a:lnTo>
                  <a:lnTo>
                    <a:pt x="14" y="12"/>
                  </a:lnTo>
                  <a:lnTo>
                    <a:pt x="15" y="10"/>
                  </a:lnTo>
                  <a:lnTo>
                    <a:pt x="16" y="9"/>
                  </a:lnTo>
                  <a:lnTo>
                    <a:pt x="17" y="7"/>
                  </a:lnTo>
                  <a:lnTo>
                    <a:pt x="19" y="6"/>
                  </a:lnTo>
                  <a:lnTo>
                    <a:pt x="20" y="5"/>
                  </a:lnTo>
                  <a:lnTo>
                    <a:pt x="21" y="4"/>
                  </a:lnTo>
                  <a:lnTo>
                    <a:pt x="23" y="3"/>
                  </a:lnTo>
                  <a:lnTo>
                    <a:pt x="24" y="2"/>
                  </a:lnTo>
                  <a:lnTo>
                    <a:pt x="26" y="1"/>
                  </a:lnTo>
                  <a:lnTo>
                    <a:pt x="27" y="1"/>
                  </a:lnTo>
                  <a:lnTo>
                    <a:pt x="29" y="0"/>
                  </a:lnTo>
                  <a:lnTo>
                    <a:pt x="30" y="0"/>
                  </a:lnTo>
                  <a:lnTo>
                    <a:pt x="31" y="0"/>
                  </a:lnTo>
                  <a:lnTo>
                    <a:pt x="33" y="0"/>
                  </a:lnTo>
                  <a:lnTo>
                    <a:pt x="50" y="1"/>
                  </a:lnTo>
                  <a:lnTo>
                    <a:pt x="52" y="1"/>
                  </a:lnTo>
                  <a:lnTo>
                    <a:pt x="54" y="2"/>
                  </a:lnTo>
                  <a:lnTo>
                    <a:pt x="56" y="3"/>
                  </a:lnTo>
                  <a:lnTo>
                    <a:pt x="58" y="4"/>
                  </a:lnTo>
                  <a:lnTo>
                    <a:pt x="60" y="6"/>
                  </a:lnTo>
                  <a:lnTo>
                    <a:pt x="61" y="7"/>
                  </a:lnTo>
                  <a:lnTo>
                    <a:pt x="63" y="9"/>
                  </a:lnTo>
                  <a:lnTo>
                    <a:pt x="65" y="11"/>
                  </a:lnTo>
                  <a:lnTo>
                    <a:pt x="66" y="14"/>
                  </a:lnTo>
                  <a:lnTo>
                    <a:pt x="68" y="17"/>
                  </a:lnTo>
                  <a:lnTo>
                    <a:pt x="69" y="20"/>
                  </a:lnTo>
                  <a:lnTo>
                    <a:pt x="70" y="23"/>
                  </a:lnTo>
                  <a:lnTo>
                    <a:pt x="71" y="26"/>
                  </a:lnTo>
                  <a:lnTo>
                    <a:pt x="72" y="29"/>
                  </a:lnTo>
                  <a:lnTo>
                    <a:pt x="73" y="33"/>
                  </a:lnTo>
                  <a:lnTo>
                    <a:pt x="74" y="37"/>
                  </a:lnTo>
                  <a:lnTo>
                    <a:pt x="82" y="37"/>
                  </a:lnTo>
                  <a:lnTo>
                    <a:pt x="66" y="61"/>
                  </a:lnTo>
                  <a:lnTo>
                    <a:pt x="49" y="35"/>
                  </a:lnTo>
                  <a:lnTo>
                    <a:pt x="57" y="36"/>
                  </a:lnTo>
                  <a:lnTo>
                    <a:pt x="57" y="33"/>
                  </a:lnTo>
                  <a:lnTo>
                    <a:pt x="56" y="30"/>
                  </a:lnTo>
                  <a:lnTo>
                    <a:pt x="56" y="27"/>
                  </a:lnTo>
                  <a:lnTo>
                    <a:pt x="55" y="25"/>
                  </a:lnTo>
                  <a:lnTo>
                    <a:pt x="54" y="22"/>
                  </a:lnTo>
                  <a:lnTo>
                    <a:pt x="53" y="20"/>
                  </a:lnTo>
                  <a:lnTo>
                    <a:pt x="52" y="18"/>
                  </a:lnTo>
                  <a:lnTo>
                    <a:pt x="51" y="15"/>
                  </a:lnTo>
                  <a:lnTo>
                    <a:pt x="50" y="13"/>
                  </a:lnTo>
                  <a:lnTo>
                    <a:pt x="49" y="11"/>
                  </a:lnTo>
                  <a:lnTo>
                    <a:pt x="48" y="10"/>
                  </a:lnTo>
                  <a:lnTo>
                    <a:pt x="47" y="8"/>
                  </a:lnTo>
                  <a:lnTo>
                    <a:pt x="45" y="7"/>
                  </a:lnTo>
                  <a:lnTo>
                    <a:pt x="44" y="5"/>
                  </a:lnTo>
                  <a:lnTo>
                    <a:pt x="42" y="4"/>
                  </a:lnTo>
                  <a:lnTo>
                    <a:pt x="41" y="3"/>
                  </a:lnTo>
                  <a:lnTo>
                    <a:pt x="39" y="5"/>
                  </a:lnTo>
                  <a:lnTo>
                    <a:pt x="36" y="6"/>
                  </a:lnTo>
                  <a:lnTo>
                    <a:pt x="34" y="8"/>
                  </a:lnTo>
                  <a:lnTo>
                    <a:pt x="32" y="11"/>
                  </a:lnTo>
                  <a:lnTo>
                    <a:pt x="30" y="14"/>
                  </a:lnTo>
                  <a:lnTo>
                    <a:pt x="28" y="17"/>
                  </a:lnTo>
                  <a:lnTo>
                    <a:pt x="26" y="20"/>
                  </a:lnTo>
                  <a:lnTo>
                    <a:pt x="25" y="23"/>
                  </a:lnTo>
                  <a:lnTo>
                    <a:pt x="23" y="27"/>
                  </a:lnTo>
                  <a:lnTo>
                    <a:pt x="22" y="31"/>
                  </a:lnTo>
                  <a:lnTo>
                    <a:pt x="20" y="35"/>
                  </a:lnTo>
                  <a:lnTo>
                    <a:pt x="19" y="39"/>
                  </a:lnTo>
                  <a:lnTo>
                    <a:pt x="18" y="43"/>
                  </a:lnTo>
                  <a:lnTo>
                    <a:pt x="18" y="48"/>
                  </a:lnTo>
                  <a:lnTo>
                    <a:pt x="17" y="52"/>
                  </a:lnTo>
                  <a:lnTo>
                    <a:pt x="17" y="57"/>
                  </a:lnTo>
                  <a:lnTo>
                    <a:pt x="0" y="56"/>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6" name="Group 62"/>
          <p:cNvGrpSpPr>
            <a:grpSpLocks/>
          </p:cNvGrpSpPr>
          <p:nvPr/>
        </p:nvGrpSpPr>
        <p:grpSpPr bwMode="auto">
          <a:xfrm>
            <a:off x="2171700" y="3525838"/>
            <a:ext cx="225425" cy="123825"/>
            <a:chOff x="1368" y="2221"/>
            <a:chExt cx="142" cy="78"/>
          </a:xfrm>
        </p:grpSpPr>
        <p:sp>
          <p:nvSpPr>
            <p:cNvPr id="1656000" name="Oval 63"/>
            <p:cNvSpPr>
              <a:spLocks noChangeArrowheads="1"/>
            </p:cNvSpPr>
            <p:nvPr/>
          </p:nvSpPr>
          <p:spPr bwMode="auto">
            <a:xfrm rot="780000">
              <a:off x="1368" y="2221"/>
              <a:ext cx="142" cy="78"/>
            </a:xfrm>
            <a:prstGeom prst="ellipse">
              <a:avLst/>
            </a:prstGeom>
            <a:solidFill>
              <a:srgbClr val="FFCC00"/>
            </a:solidFill>
            <a:ln w="12700">
              <a:solidFill>
                <a:schemeClr val="tx1"/>
              </a:solidFill>
              <a:round/>
              <a:headEnd/>
              <a:tailEnd/>
            </a:ln>
          </p:spPr>
          <p:txBody>
            <a:bodyPr wrap="none" anchor="ctr"/>
            <a:lstStyle/>
            <a:p>
              <a:pPr algn="ctr" eaLnBrk="0" hangingPunct="0"/>
              <a:endParaRPr lang="en-US"/>
            </a:p>
          </p:txBody>
        </p:sp>
        <p:sp>
          <p:nvSpPr>
            <p:cNvPr id="1656001" name="Freeform 64"/>
            <p:cNvSpPr>
              <a:spLocks/>
            </p:cNvSpPr>
            <p:nvPr/>
          </p:nvSpPr>
          <p:spPr bwMode="auto">
            <a:xfrm>
              <a:off x="1396" y="2229"/>
              <a:ext cx="85" cy="68"/>
            </a:xfrm>
            <a:custGeom>
              <a:avLst/>
              <a:gdLst>
                <a:gd name="T0" fmla="*/ 2 w 85"/>
                <a:gd name="T1" fmla="*/ 42 h 68"/>
                <a:gd name="T2" fmla="*/ 6 w 85"/>
                <a:gd name="T3" fmla="*/ 32 h 68"/>
                <a:gd name="T4" fmla="*/ 11 w 85"/>
                <a:gd name="T5" fmla="*/ 23 h 68"/>
                <a:gd name="T6" fmla="*/ 16 w 85"/>
                <a:gd name="T7" fmla="*/ 15 h 68"/>
                <a:gd name="T8" fmla="*/ 22 w 85"/>
                <a:gd name="T9" fmla="*/ 8 h 68"/>
                <a:gd name="T10" fmla="*/ 25 w 85"/>
                <a:gd name="T11" fmla="*/ 6 h 68"/>
                <a:gd name="T12" fmla="*/ 28 w 85"/>
                <a:gd name="T13" fmla="*/ 4 h 68"/>
                <a:gd name="T14" fmla="*/ 32 w 85"/>
                <a:gd name="T15" fmla="*/ 2 h 68"/>
                <a:gd name="T16" fmla="*/ 35 w 85"/>
                <a:gd name="T17" fmla="*/ 1 h 68"/>
                <a:gd name="T18" fmla="*/ 38 w 85"/>
                <a:gd name="T19" fmla="*/ 0 h 68"/>
                <a:gd name="T20" fmla="*/ 41 w 85"/>
                <a:gd name="T21" fmla="*/ 0 h 68"/>
                <a:gd name="T22" fmla="*/ 44 w 85"/>
                <a:gd name="T23" fmla="*/ 1 h 68"/>
                <a:gd name="T24" fmla="*/ 62 w 85"/>
                <a:gd name="T25" fmla="*/ 6 h 68"/>
                <a:gd name="T26" fmla="*/ 65 w 85"/>
                <a:gd name="T27" fmla="*/ 8 h 68"/>
                <a:gd name="T28" fmla="*/ 68 w 85"/>
                <a:gd name="T29" fmla="*/ 11 h 68"/>
                <a:gd name="T30" fmla="*/ 71 w 85"/>
                <a:gd name="T31" fmla="*/ 16 h 68"/>
                <a:gd name="T32" fmla="*/ 73 w 85"/>
                <a:gd name="T33" fmla="*/ 21 h 68"/>
                <a:gd name="T34" fmla="*/ 75 w 85"/>
                <a:gd name="T35" fmla="*/ 27 h 68"/>
                <a:gd name="T36" fmla="*/ 76 w 85"/>
                <a:gd name="T37" fmla="*/ 34 h 68"/>
                <a:gd name="T38" fmla="*/ 76 w 85"/>
                <a:gd name="T39" fmla="*/ 41 h 68"/>
                <a:gd name="T40" fmla="*/ 84 w 85"/>
                <a:gd name="T41" fmla="*/ 47 h 68"/>
                <a:gd name="T42" fmla="*/ 52 w 85"/>
                <a:gd name="T43" fmla="*/ 38 h 68"/>
                <a:gd name="T44" fmla="*/ 60 w 85"/>
                <a:gd name="T45" fmla="*/ 34 h 68"/>
                <a:gd name="T46" fmla="*/ 59 w 85"/>
                <a:gd name="T47" fmla="*/ 24 h 68"/>
                <a:gd name="T48" fmla="*/ 56 w 85"/>
                <a:gd name="T49" fmla="*/ 15 h 68"/>
                <a:gd name="T50" fmla="*/ 55 w 85"/>
                <a:gd name="T51" fmla="*/ 11 h 68"/>
                <a:gd name="T52" fmla="*/ 53 w 85"/>
                <a:gd name="T53" fmla="*/ 8 h 68"/>
                <a:gd name="T54" fmla="*/ 51 w 85"/>
                <a:gd name="T55" fmla="*/ 5 h 68"/>
                <a:gd name="T56" fmla="*/ 46 w 85"/>
                <a:gd name="T57" fmla="*/ 7 h 68"/>
                <a:gd name="T58" fmla="*/ 41 w 85"/>
                <a:gd name="T59" fmla="*/ 11 h 68"/>
                <a:gd name="T60" fmla="*/ 36 w 85"/>
                <a:gd name="T61" fmla="*/ 15 h 68"/>
                <a:gd name="T62" fmla="*/ 31 w 85"/>
                <a:gd name="T63" fmla="*/ 21 h 68"/>
                <a:gd name="T64" fmla="*/ 27 w 85"/>
                <a:gd name="T65" fmla="*/ 28 h 68"/>
                <a:gd name="T66" fmla="*/ 22 w 85"/>
                <a:gd name="T67" fmla="*/ 36 h 68"/>
                <a:gd name="T68" fmla="*/ 19 w 85"/>
                <a:gd name="T69" fmla="*/ 44 h 68"/>
                <a:gd name="T70" fmla="*/ 16 w 85"/>
                <a:gd name="T71" fmla="*/ 53 h 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68"/>
                <a:gd name="T110" fmla="*/ 85 w 85"/>
                <a:gd name="T111" fmla="*/ 68 h 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68">
                  <a:moveTo>
                    <a:pt x="0" y="48"/>
                  </a:moveTo>
                  <a:lnTo>
                    <a:pt x="2" y="42"/>
                  </a:lnTo>
                  <a:lnTo>
                    <a:pt x="4" y="37"/>
                  </a:lnTo>
                  <a:lnTo>
                    <a:pt x="6" y="32"/>
                  </a:lnTo>
                  <a:lnTo>
                    <a:pt x="8" y="27"/>
                  </a:lnTo>
                  <a:lnTo>
                    <a:pt x="11" y="23"/>
                  </a:lnTo>
                  <a:lnTo>
                    <a:pt x="13" y="19"/>
                  </a:lnTo>
                  <a:lnTo>
                    <a:pt x="16" y="15"/>
                  </a:lnTo>
                  <a:lnTo>
                    <a:pt x="19" y="11"/>
                  </a:lnTo>
                  <a:lnTo>
                    <a:pt x="22" y="8"/>
                  </a:lnTo>
                  <a:lnTo>
                    <a:pt x="24" y="7"/>
                  </a:lnTo>
                  <a:lnTo>
                    <a:pt x="25" y="6"/>
                  </a:lnTo>
                  <a:lnTo>
                    <a:pt x="27" y="5"/>
                  </a:lnTo>
                  <a:lnTo>
                    <a:pt x="28" y="4"/>
                  </a:lnTo>
                  <a:lnTo>
                    <a:pt x="30" y="3"/>
                  </a:lnTo>
                  <a:lnTo>
                    <a:pt x="32" y="2"/>
                  </a:lnTo>
                  <a:lnTo>
                    <a:pt x="33" y="1"/>
                  </a:lnTo>
                  <a:lnTo>
                    <a:pt x="35" y="1"/>
                  </a:lnTo>
                  <a:lnTo>
                    <a:pt x="36" y="0"/>
                  </a:lnTo>
                  <a:lnTo>
                    <a:pt x="38" y="0"/>
                  </a:lnTo>
                  <a:lnTo>
                    <a:pt x="39" y="0"/>
                  </a:lnTo>
                  <a:lnTo>
                    <a:pt x="41" y="0"/>
                  </a:lnTo>
                  <a:lnTo>
                    <a:pt x="43" y="1"/>
                  </a:lnTo>
                  <a:lnTo>
                    <a:pt x="44" y="1"/>
                  </a:lnTo>
                  <a:lnTo>
                    <a:pt x="60" y="5"/>
                  </a:lnTo>
                  <a:lnTo>
                    <a:pt x="62" y="6"/>
                  </a:lnTo>
                  <a:lnTo>
                    <a:pt x="64" y="7"/>
                  </a:lnTo>
                  <a:lnTo>
                    <a:pt x="65" y="8"/>
                  </a:lnTo>
                  <a:lnTo>
                    <a:pt x="67" y="10"/>
                  </a:lnTo>
                  <a:lnTo>
                    <a:pt x="68" y="11"/>
                  </a:lnTo>
                  <a:lnTo>
                    <a:pt x="70" y="13"/>
                  </a:lnTo>
                  <a:lnTo>
                    <a:pt x="71" y="16"/>
                  </a:lnTo>
                  <a:lnTo>
                    <a:pt x="72" y="18"/>
                  </a:lnTo>
                  <a:lnTo>
                    <a:pt x="73" y="21"/>
                  </a:lnTo>
                  <a:lnTo>
                    <a:pt x="74" y="24"/>
                  </a:lnTo>
                  <a:lnTo>
                    <a:pt x="75" y="27"/>
                  </a:lnTo>
                  <a:lnTo>
                    <a:pt x="75" y="30"/>
                  </a:lnTo>
                  <a:lnTo>
                    <a:pt x="76" y="34"/>
                  </a:lnTo>
                  <a:lnTo>
                    <a:pt x="76" y="37"/>
                  </a:lnTo>
                  <a:lnTo>
                    <a:pt x="76" y="41"/>
                  </a:lnTo>
                  <a:lnTo>
                    <a:pt x="76" y="45"/>
                  </a:lnTo>
                  <a:lnTo>
                    <a:pt x="84" y="47"/>
                  </a:lnTo>
                  <a:lnTo>
                    <a:pt x="63" y="67"/>
                  </a:lnTo>
                  <a:lnTo>
                    <a:pt x="52" y="38"/>
                  </a:lnTo>
                  <a:lnTo>
                    <a:pt x="60" y="40"/>
                  </a:lnTo>
                  <a:lnTo>
                    <a:pt x="60" y="34"/>
                  </a:lnTo>
                  <a:lnTo>
                    <a:pt x="59" y="29"/>
                  </a:lnTo>
                  <a:lnTo>
                    <a:pt x="59" y="24"/>
                  </a:lnTo>
                  <a:lnTo>
                    <a:pt x="58" y="20"/>
                  </a:lnTo>
                  <a:lnTo>
                    <a:pt x="56" y="15"/>
                  </a:lnTo>
                  <a:lnTo>
                    <a:pt x="56" y="13"/>
                  </a:lnTo>
                  <a:lnTo>
                    <a:pt x="55" y="11"/>
                  </a:lnTo>
                  <a:lnTo>
                    <a:pt x="54" y="10"/>
                  </a:lnTo>
                  <a:lnTo>
                    <a:pt x="53" y="8"/>
                  </a:lnTo>
                  <a:lnTo>
                    <a:pt x="52" y="6"/>
                  </a:lnTo>
                  <a:lnTo>
                    <a:pt x="51" y="5"/>
                  </a:lnTo>
                  <a:lnTo>
                    <a:pt x="48" y="6"/>
                  </a:lnTo>
                  <a:lnTo>
                    <a:pt x="46" y="7"/>
                  </a:lnTo>
                  <a:lnTo>
                    <a:pt x="43" y="9"/>
                  </a:lnTo>
                  <a:lnTo>
                    <a:pt x="41" y="11"/>
                  </a:lnTo>
                  <a:lnTo>
                    <a:pt x="38" y="13"/>
                  </a:lnTo>
                  <a:lnTo>
                    <a:pt x="36" y="15"/>
                  </a:lnTo>
                  <a:lnTo>
                    <a:pt x="33" y="18"/>
                  </a:lnTo>
                  <a:lnTo>
                    <a:pt x="31" y="21"/>
                  </a:lnTo>
                  <a:lnTo>
                    <a:pt x="29" y="24"/>
                  </a:lnTo>
                  <a:lnTo>
                    <a:pt x="27" y="28"/>
                  </a:lnTo>
                  <a:lnTo>
                    <a:pt x="24" y="32"/>
                  </a:lnTo>
                  <a:lnTo>
                    <a:pt x="22" y="36"/>
                  </a:lnTo>
                  <a:lnTo>
                    <a:pt x="21" y="40"/>
                  </a:lnTo>
                  <a:lnTo>
                    <a:pt x="19" y="44"/>
                  </a:lnTo>
                  <a:lnTo>
                    <a:pt x="17" y="48"/>
                  </a:lnTo>
                  <a:lnTo>
                    <a:pt x="16" y="53"/>
                  </a:lnTo>
                  <a:lnTo>
                    <a:pt x="0" y="48"/>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7" name="Group 65"/>
          <p:cNvGrpSpPr>
            <a:grpSpLocks/>
          </p:cNvGrpSpPr>
          <p:nvPr/>
        </p:nvGrpSpPr>
        <p:grpSpPr bwMode="auto">
          <a:xfrm>
            <a:off x="2057400" y="3643313"/>
            <a:ext cx="225425" cy="123825"/>
            <a:chOff x="1296" y="2295"/>
            <a:chExt cx="142" cy="78"/>
          </a:xfrm>
        </p:grpSpPr>
        <p:sp>
          <p:nvSpPr>
            <p:cNvPr id="1655998" name="Oval 66"/>
            <p:cNvSpPr>
              <a:spLocks noChangeArrowheads="1"/>
            </p:cNvSpPr>
            <p:nvPr/>
          </p:nvSpPr>
          <p:spPr bwMode="auto">
            <a:xfrm rot="1020000">
              <a:off x="1296" y="2295"/>
              <a:ext cx="142" cy="78"/>
            </a:xfrm>
            <a:prstGeom prst="ellipse">
              <a:avLst/>
            </a:prstGeom>
            <a:solidFill>
              <a:srgbClr val="6699FF"/>
            </a:solidFill>
            <a:ln w="12700">
              <a:solidFill>
                <a:schemeClr val="tx1"/>
              </a:solidFill>
              <a:round/>
              <a:headEnd/>
              <a:tailEnd/>
            </a:ln>
          </p:spPr>
          <p:txBody>
            <a:bodyPr wrap="none" anchor="ctr"/>
            <a:lstStyle/>
            <a:p>
              <a:pPr algn="ctr" eaLnBrk="0" hangingPunct="0"/>
              <a:endParaRPr lang="en-US"/>
            </a:p>
          </p:txBody>
        </p:sp>
        <p:sp>
          <p:nvSpPr>
            <p:cNvPr id="1655999" name="Freeform 67"/>
            <p:cNvSpPr>
              <a:spLocks/>
            </p:cNvSpPr>
            <p:nvPr/>
          </p:nvSpPr>
          <p:spPr bwMode="auto">
            <a:xfrm>
              <a:off x="1325" y="2299"/>
              <a:ext cx="84" cy="70"/>
            </a:xfrm>
            <a:custGeom>
              <a:avLst/>
              <a:gdLst>
                <a:gd name="T0" fmla="*/ 2 w 84"/>
                <a:gd name="T1" fmla="*/ 41 h 70"/>
                <a:gd name="T2" fmla="*/ 7 w 84"/>
                <a:gd name="T3" fmla="*/ 30 h 70"/>
                <a:gd name="T4" fmla="*/ 13 w 84"/>
                <a:gd name="T5" fmla="*/ 21 h 70"/>
                <a:gd name="T6" fmla="*/ 19 w 84"/>
                <a:gd name="T7" fmla="*/ 14 h 70"/>
                <a:gd name="T8" fmla="*/ 25 w 84"/>
                <a:gd name="T9" fmla="*/ 7 h 70"/>
                <a:gd name="T10" fmla="*/ 30 w 84"/>
                <a:gd name="T11" fmla="*/ 4 h 70"/>
                <a:gd name="T12" fmla="*/ 33 w 84"/>
                <a:gd name="T13" fmla="*/ 2 h 70"/>
                <a:gd name="T14" fmla="*/ 36 w 84"/>
                <a:gd name="T15" fmla="*/ 1 h 70"/>
                <a:gd name="T16" fmla="*/ 40 w 84"/>
                <a:gd name="T17" fmla="*/ 0 h 70"/>
                <a:gd name="T18" fmla="*/ 43 w 84"/>
                <a:gd name="T19" fmla="*/ 0 h 70"/>
                <a:gd name="T20" fmla="*/ 46 w 84"/>
                <a:gd name="T21" fmla="*/ 1 h 70"/>
                <a:gd name="T22" fmla="*/ 62 w 84"/>
                <a:gd name="T23" fmla="*/ 7 h 70"/>
                <a:gd name="T24" fmla="*/ 66 w 84"/>
                <a:gd name="T25" fmla="*/ 9 h 70"/>
                <a:gd name="T26" fmla="*/ 69 w 84"/>
                <a:gd name="T27" fmla="*/ 12 h 70"/>
                <a:gd name="T28" fmla="*/ 72 w 84"/>
                <a:gd name="T29" fmla="*/ 16 h 70"/>
                <a:gd name="T30" fmla="*/ 74 w 84"/>
                <a:gd name="T31" fmla="*/ 21 h 70"/>
                <a:gd name="T32" fmla="*/ 75 w 84"/>
                <a:gd name="T33" fmla="*/ 27 h 70"/>
                <a:gd name="T34" fmla="*/ 76 w 84"/>
                <a:gd name="T35" fmla="*/ 33 h 70"/>
                <a:gd name="T36" fmla="*/ 76 w 84"/>
                <a:gd name="T37" fmla="*/ 40 h 70"/>
                <a:gd name="T38" fmla="*/ 76 w 84"/>
                <a:gd name="T39" fmla="*/ 48 h 70"/>
                <a:gd name="T40" fmla="*/ 62 w 84"/>
                <a:gd name="T41" fmla="*/ 69 h 70"/>
                <a:gd name="T42" fmla="*/ 60 w 84"/>
                <a:gd name="T43" fmla="*/ 42 h 70"/>
                <a:gd name="T44" fmla="*/ 61 w 84"/>
                <a:gd name="T45" fmla="*/ 31 h 70"/>
                <a:gd name="T46" fmla="*/ 60 w 84"/>
                <a:gd name="T47" fmla="*/ 22 h 70"/>
                <a:gd name="T48" fmla="*/ 58 w 84"/>
                <a:gd name="T49" fmla="*/ 13 h 70"/>
                <a:gd name="T50" fmla="*/ 56 w 84"/>
                <a:gd name="T51" fmla="*/ 10 h 70"/>
                <a:gd name="T52" fmla="*/ 54 w 84"/>
                <a:gd name="T53" fmla="*/ 7 h 70"/>
                <a:gd name="T54" fmla="*/ 49 w 84"/>
                <a:gd name="T55" fmla="*/ 9 h 70"/>
                <a:gd name="T56" fmla="*/ 43 w 84"/>
                <a:gd name="T57" fmla="*/ 12 h 70"/>
                <a:gd name="T58" fmla="*/ 38 w 84"/>
                <a:gd name="T59" fmla="*/ 16 h 70"/>
                <a:gd name="T60" fmla="*/ 33 w 84"/>
                <a:gd name="T61" fmla="*/ 21 h 70"/>
                <a:gd name="T62" fmla="*/ 28 w 84"/>
                <a:gd name="T63" fmla="*/ 28 h 70"/>
                <a:gd name="T64" fmla="*/ 23 w 84"/>
                <a:gd name="T65" fmla="*/ 35 h 70"/>
                <a:gd name="T66" fmla="*/ 19 w 84"/>
                <a:gd name="T67" fmla="*/ 43 h 70"/>
                <a:gd name="T68" fmla="*/ 15 w 84"/>
                <a:gd name="T69" fmla="*/ 52 h 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
                <a:gd name="T106" fmla="*/ 0 h 70"/>
                <a:gd name="T107" fmla="*/ 84 w 84"/>
                <a:gd name="T108" fmla="*/ 70 h 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 h="70">
                  <a:moveTo>
                    <a:pt x="0" y="46"/>
                  </a:moveTo>
                  <a:lnTo>
                    <a:pt x="2" y="41"/>
                  </a:lnTo>
                  <a:lnTo>
                    <a:pt x="5" y="35"/>
                  </a:lnTo>
                  <a:lnTo>
                    <a:pt x="7" y="30"/>
                  </a:lnTo>
                  <a:lnTo>
                    <a:pt x="10" y="26"/>
                  </a:lnTo>
                  <a:lnTo>
                    <a:pt x="13" y="21"/>
                  </a:lnTo>
                  <a:lnTo>
                    <a:pt x="16" y="17"/>
                  </a:lnTo>
                  <a:lnTo>
                    <a:pt x="19" y="14"/>
                  </a:lnTo>
                  <a:lnTo>
                    <a:pt x="22" y="10"/>
                  </a:lnTo>
                  <a:lnTo>
                    <a:pt x="25" y="7"/>
                  </a:lnTo>
                  <a:lnTo>
                    <a:pt x="28" y="5"/>
                  </a:lnTo>
                  <a:lnTo>
                    <a:pt x="30" y="4"/>
                  </a:lnTo>
                  <a:lnTo>
                    <a:pt x="32" y="3"/>
                  </a:lnTo>
                  <a:lnTo>
                    <a:pt x="33" y="2"/>
                  </a:lnTo>
                  <a:lnTo>
                    <a:pt x="35" y="2"/>
                  </a:lnTo>
                  <a:lnTo>
                    <a:pt x="36" y="1"/>
                  </a:lnTo>
                  <a:lnTo>
                    <a:pt x="38" y="1"/>
                  </a:lnTo>
                  <a:lnTo>
                    <a:pt x="40" y="0"/>
                  </a:lnTo>
                  <a:lnTo>
                    <a:pt x="41" y="0"/>
                  </a:lnTo>
                  <a:lnTo>
                    <a:pt x="43" y="0"/>
                  </a:lnTo>
                  <a:lnTo>
                    <a:pt x="44" y="0"/>
                  </a:lnTo>
                  <a:lnTo>
                    <a:pt x="46" y="1"/>
                  </a:lnTo>
                  <a:lnTo>
                    <a:pt x="47" y="1"/>
                  </a:lnTo>
                  <a:lnTo>
                    <a:pt x="62" y="7"/>
                  </a:lnTo>
                  <a:lnTo>
                    <a:pt x="64" y="8"/>
                  </a:lnTo>
                  <a:lnTo>
                    <a:pt x="66" y="9"/>
                  </a:lnTo>
                  <a:lnTo>
                    <a:pt x="67" y="10"/>
                  </a:lnTo>
                  <a:lnTo>
                    <a:pt x="69" y="12"/>
                  </a:lnTo>
                  <a:lnTo>
                    <a:pt x="71" y="14"/>
                  </a:lnTo>
                  <a:lnTo>
                    <a:pt x="72" y="16"/>
                  </a:lnTo>
                  <a:lnTo>
                    <a:pt x="73" y="19"/>
                  </a:lnTo>
                  <a:lnTo>
                    <a:pt x="74" y="21"/>
                  </a:lnTo>
                  <a:lnTo>
                    <a:pt x="75" y="24"/>
                  </a:lnTo>
                  <a:lnTo>
                    <a:pt x="75" y="27"/>
                  </a:lnTo>
                  <a:lnTo>
                    <a:pt x="76" y="30"/>
                  </a:lnTo>
                  <a:lnTo>
                    <a:pt x="76" y="33"/>
                  </a:lnTo>
                  <a:lnTo>
                    <a:pt x="76" y="37"/>
                  </a:lnTo>
                  <a:lnTo>
                    <a:pt x="76" y="40"/>
                  </a:lnTo>
                  <a:lnTo>
                    <a:pt x="76" y="44"/>
                  </a:lnTo>
                  <a:lnTo>
                    <a:pt x="76" y="48"/>
                  </a:lnTo>
                  <a:lnTo>
                    <a:pt x="83" y="51"/>
                  </a:lnTo>
                  <a:lnTo>
                    <a:pt x="62" y="69"/>
                  </a:lnTo>
                  <a:lnTo>
                    <a:pt x="52" y="39"/>
                  </a:lnTo>
                  <a:lnTo>
                    <a:pt x="60" y="42"/>
                  </a:lnTo>
                  <a:lnTo>
                    <a:pt x="60" y="36"/>
                  </a:lnTo>
                  <a:lnTo>
                    <a:pt x="61" y="31"/>
                  </a:lnTo>
                  <a:lnTo>
                    <a:pt x="60" y="26"/>
                  </a:lnTo>
                  <a:lnTo>
                    <a:pt x="60" y="22"/>
                  </a:lnTo>
                  <a:lnTo>
                    <a:pt x="59" y="17"/>
                  </a:lnTo>
                  <a:lnTo>
                    <a:pt x="58" y="13"/>
                  </a:lnTo>
                  <a:lnTo>
                    <a:pt x="57" y="12"/>
                  </a:lnTo>
                  <a:lnTo>
                    <a:pt x="56" y="10"/>
                  </a:lnTo>
                  <a:lnTo>
                    <a:pt x="55" y="8"/>
                  </a:lnTo>
                  <a:lnTo>
                    <a:pt x="54" y="7"/>
                  </a:lnTo>
                  <a:lnTo>
                    <a:pt x="51" y="8"/>
                  </a:lnTo>
                  <a:lnTo>
                    <a:pt x="49" y="9"/>
                  </a:lnTo>
                  <a:lnTo>
                    <a:pt x="46" y="10"/>
                  </a:lnTo>
                  <a:lnTo>
                    <a:pt x="43" y="12"/>
                  </a:lnTo>
                  <a:lnTo>
                    <a:pt x="41" y="14"/>
                  </a:lnTo>
                  <a:lnTo>
                    <a:pt x="38" y="16"/>
                  </a:lnTo>
                  <a:lnTo>
                    <a:pt x="35" y="18"/>
                  </a:lnTo>
                  <a:lnTo>
                    <a:pt x="33" y="21"/>
                  </a:lnTo>
                  <a:lnTo>
                    <a:pt x="30" y="24"/>
                  </a:lnTo>
                  <a:lnTo>
                    <a:pt x="28" y="28"/>
                  </a:lnTo>
                  <a:lnTo>
                    <a:pt x="25" y="31"/>
                  </a:lnTo>
                  <a:lnTo>
                    <a:pt x="23" y="35"/>
                  </a:lnTo>
                  <a:lnTo>
                    <a:pt x="21" y="39"/>
                  </a:lnTo>
                  <a:lnTo>
                    <a:pt x="19" y="43"/>
                  </a:lnTo>
                  <a:lnTo>
                    <a:pt x="17" y="48"/>
                  </a:lnTo>
                  <a:lnTo>
                    <a:pt x="15" y="52"/>
                  </a:lnTo>
                  <a:lnTo>
                    <a:pt x="0" y="46"/>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8" name="Group 68"/>
          <p:cNvGrpSpPr>
            <a:grpSpLocks/>
          </p:cNvGrpSpPr>
          <p:nvPr/>
        </p:nvGrpSpPr>
        <p:grpSpPr bwMode="auto">
          <a:xfrm>
            <a:off x="1606550" y="3268663"/>
            <a:ext cx="225425" cy="123825"/>
            <a:chOff x="1012" y="2059"/>
            <a:chExt cx="142" cy="78"/>
          </a:xfrm>
        </p:grpSpPr>
        <p:sp>
          <p:nvSpPr>
            <p:cNvPr id="1655996" name="Oval 69"/>
            <p:cNvSpPr>
              <a:spLocks noChangeArrowheads="1"/>
            </p:cNvSpPr>
            <p:nvPr/>
          </p:nvSpPr>
          <p:spPr bwMode="auto">
            <a:xfrm rot="1860000">
              <a:off x="1012" y="2059"/>
              <a:ext cx="142" cy="78"/>
            </a:xfrm>
            <a:prstGeom prst="ellipse">
              <a:avLst/>
            </a:prstGeom>
            <a:solidFill>
              <a:srgbClr val="6699FF"/>
            </a:solidFill>
            <a:ln w="12700">
              <a:solidFill>
                <a:schemeClr val="tx1"/>
              </a:solidFill>
              <a:round/>
              <a:headEnd/>
              <a:tailEnd/>
            </a:ln>
          </p:spPr>
          <p:txBody>
            <a:bodyPr wrap="none" anchor="ctr"/>
            <a:lstStyle/>
            <a:p>
              <a:pPr algn="ctr" eaLnBrk="0" hangingPunct="0"/>
              <a:endParaRPr lang="en-US"/>
            </a:p>
          </p:txBody>
        </p:sp>
        <p:sp>
          <p:nvSpPr>
            <p:cNvPr id="1655997" name="Freeform 70"/>
            <p:cNvSpPr>
              <a:spLocks/>
            </p:cNvSpPr>
            <p:nvPr/>
          </p:nvSpPr>
          <p:spPr bwMode="auto">
            <a:xfrm>
              <a:off x="1039" y="2064"/>
              <a:ext cx="81" cy="73"/>
            </a:xfrm>
            <a:custGeom>
              <a:avLst/>
              <a:gdLst>
                <a:gd name="T0" fmla="*/ 3 w 81"/>
                <a:gd name="T1" fmla="*/ 29 h 73"/>
                <a:gd name="T2" fmla="*/ 11 w 81"/>
                <a:gd name="T3" fmla="*/ 21 h 73"/>
                <a:gd name="T4" fmla="*/ 18 w 81"/>
                <a:gd name="T5" fmla="*/ 13 h 73"/>
                <a:gd name="T6" fmla="*/ 26 w 81"/>
                <a:gd name="T7" fmla="*/ 8 h 73"/>
                <a:gd name="T8" fmla="*/ 34 w 81"/>
                <a:gd name="T9" fmla="*/ 3 h 73"/>
                <a:gd name="T10" fmla="*/ 41 w 81"/>
                <a:gd name="T11" fmla="*/ 1 h 73"/>
                <a:gd name="T12" fmla="*/ 48 w 81"/>
                <a:gd name="T13" fmla="*/ 0 h 73"/>
                <a:gd name="T14" fmla="*/ 51 w 81"/>
                <a:gd name="T15" fmla="*/ 1 h 73"/>
                <a:gd name="T16" fmla="*/ 54 w 81"/>
                <a:gd name="T17" fmla="*/ 2 h 73"/>
                <a:gd name="T18" fmla="*/ 57 w 81"/>
                <a:gd name="T19" fmla="*/ 3 h 73"/>
                <a:gd name="T20" fmla="*/ 72 w 81"/>
                <a:gd name="T21" fmla="*/ 13 h 73"/>
                <a:gd name="T22" fmla="*/ 75 w 81"/>
                <a:gd name="T23" fmla="*/ 17 h 73"/>
                <a:gd name="T24" fmla="*/ 77 w 81"/>
                <a:gd name="T25" fmla="*/ 21 h 73"/>
                <a:gd name="T26" fmla="*/ 78 w 81"/>
                <a:gd name="T27" fmla="*/ 26 h 73"/>
                <a:gd name="T28" fmla="*/ 78 w 81"/>
                <a:gd name="T29" fmla="*/ 31 h 73"/>
                <a:gd name="T30" fmla="*/ 78 w 81"/>
                <a:gd name="T31" fmla="*/ 38 h 73"/>
                <a:gd name="T32" fmla="*/ 76 w 81"/>
                <a:gd name="T33" fmla="*/ 44 h 73"/>
                <a:gd name="T34" fmla="*/ 74 w 81"/>
                <a:gd name="T35" fmla="*/ 51 h 73"/>
                <a:gd name="T36" fmla="*/ 80 w 81"/>
                <a:gd name="T37" fmla="*/ 60 h 73"/>
                <a:gd name="T38" fmla="*/ 53 w 81"/>
                <a:gd name="T39" fmla="*/ 41 h 73"/>
                <a:gd name="T40" fmla="*/ 61 w 81"/>
                <a:gd name="T41" fmla="*/ 41 h 73"/>
                <a:gd name="T42" fmla="*/ 64 w 81"/>
                <a:gd name="T43" fmla="*/ 30 h 73"/>
                <a:gd name="T44" fmla="*/ 64 w 81"/>
                <a:gd name="T45" fmla="*/ 21 h 73"/>
                <a:gd name="T46" fmla="*/ 63 w 81"/>
                <a:gd name="T47" fmla="*/ 13 h 73"/>
                <a:gd name="T48" fmla="*/ 59 w 81"/>
                <a:gd name="T49" fmla="*/ 10 h 73"/>
                <a:gd name="T50" fmla="*/ 54 w 81"/>
                <a:gd name="T51" fmla="*/ 11 h 73"/>
                <a:gd name="T52" fmla="*/ 47 w 81"/>
                <a:gd name="T53" fmla="*/ 13 h 73"/>
                <a:gd name="T54" fmla="*/ 41 w 81"/>
                <a:gd name="T55" fmla="*/ 17 h 73"/>
                <a:gd name="T56" fmla="*/ 35 w 81"/>
                <a:gd name="T57" fmla="*/ 21 h 73"/>
                <a:gd name="T58" fmla="*/ 28 w 81"/>
                <a:gd name="T59" fmla="*/ 27 h 73"/>
                <a:gd name="T60" fmla="*/ 22 w 81"/>
                <a:gd name="T61" fmla="*/ 33 h 73"/>
                <a:gd name="T62" fmla="*/ 17 w 81"/>
                <a:gd name="T63" fmla="*/ 40 h 73"/>
                <a:gd name="T64" fmla="*/ 0 w 81"/>
                <a:gd name="T65" fmla="*/ 34 h 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73"/>
                <a:gd name="T101" fmla="*/ 81 w 81"/>
                <a:gd name="T102" fmla="*/ 73 h 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73">
                  <a:moveTo>
                    <a:pt x="0" y="34"/>
                  </a:moveTo>
                  <a:lnTo>
                    <a:pt x="3" y="29"/>
                  </a:lnTo>
                  <a:lnTo>
                    <a:pt x="7" y="25"/>
                  </a:lnTo>
                  <a:lnTo>
                    <a:pt x="11" y="21"/>
                  </a:lnTo>
                  <a:lnTo>
                    <a:pt x="15" y="17"/>
                  </a:lnTo>
                  <a:lnTo>
                    <a:pt x="18" y="13"/>
                  </a:lnTo>
                  <a:lnTo>
                    <a:pt x="22" y="10"/>
                  </a:lnTo>
                  <a:lnTo>
                    <a:pt x="26" y="8"/>
                  </a:lnTo>
                  <a:lnTo>
                    <a:pt x="30" y="5"/>
                  </a:lnTo>
                  <a:lnTo>
                    <a:pt x="34" y="3"/>
                  </a:lnTo>
                  <a:lnTo>
                    <a:pt x="38" y="2"/>
                  </a:lnTo>
                  <a:lnTo>
                    <a:pt x="41" y="1"/>
                  </a:lnTo>
                  <a:lnTo>
                    <a:pt x="45" y="0"/>
                  </a:lnTo>
                  <a:lnTo>
                    <a:pt x="48" y="0"/>
                  </a:lnTo>
                  <a:lnTo>
                    <a:pt x="50" y="0"/>
                  </a:lnTo>
                  <a:lnTo>
                    <a:pt x="51" y="1"/>
                  </a:lnTo>
                  <a:lnTo>
                    <a:pt x="53" y="1"/>
                  </a:lnTo>
                  <a:lnTo>
                    <a:pt x="54" y="2"/>
                  </a:lnTo>
                  <a:lnTo>
                    <a:pt x="56" y="2"/>
                  </a:lnTo>
                  <a:lnTo>
                    <a:pt x="57" y="3"/>
                  </a:lnTo>
                  <a:lnTo>
                    <a:pt x="70" y="12"/>
                  </a:lnTo>
                  <a:lnTo>
                    <a:pt x="72" y="13"/>
                  </a:lnTo>
                  <a:lnTo>
                    <a:pt x="73" y="15"/>
                  </a:lnTo>
                  <a:lnTo>
                    <a:pt x="75" y="17"/>
                  </a:lnTo>
                  <a:lnTo>
                    <a:pt x="76" y="19"/>
                  </a:lnTo>
                  <a:lnTo>
                    <a:pt x="77" y="21"/>
                  </a:lnTo>
                  <a:lnTo>
                    <a:pt x="77" y="23"/>
                  </a:lnTo>
                  <a:lnTo>
                    <a:pt x="78" y="26"/>
                  </a:lnTo>
                  <a:lnTo>
                    <a:pt x="78" y="29"/>
                  </a:lnTo>
                  <a:lnTo>
                    <a:pt x="78" y="31"/>
                  </a:lnTo>
                  <a:lnTo>
                    <a:pt x="78" y="34"/>
                  </a:lnTo>
                  <a:lnTo>
                    <a:pt x="78" y="38"/>
                  </a:lnTo>
                  <a:lnTo>
                    <a:pt x="77" y="41"/>
                  </a:lnTo>
                  <a:lnTo>
                    <a:pt x="76" y="44"/>
                  </a:lnTo>
                  <a:lnTo>
                    <a:pt x="76" y="48"/>
                  </a:lnTo>
                  <a:lnTo>
                    <a:pt x="74" y="51"/>
                  </a:lnTo>
                  <a:lnTo>
                    <a:pt x="73" y="55"/>
                  </a:lnTo>
                  <a:lnTo>
                    <a:pt x="80" y="60"/>
                  </a:lnTo>
                  <a:lnTo>
                    <a:pt x="55" y="72"/>
                  </a:lnTo>
                  <a:lnTo>
                    <a:pt x="53" y="41"/>
                  </a:lnTo>
                  <a:lnTo>
                    <a:pt x="59" y="46"/>
                  </a:lnTo>
                  <a:lnTo>
                    <a:pt x="61" y="41"/>
                  </a:lnTo>
                  <a:lnTo>
                    <a:pt x="63" y="35"/>
                  </a:lnTo>
                  <a:lnTo>
                    <a:pt x="64" y="30"/>
                  </a:lnTo>
                  <a:lnTo>
                    <a:pt x="64" y="25"/>
                  </a:lnTo>
                  <a:lnTo>
                    <a:pt x="64" y="21"/>
                  </a:lnTo>
                  <a:lnTo>
                    <a:pt x="64" y="17"/>
                  </a:lnTo>
                  <a:lnTo>
                    <a:pt x="63" y="13"/>
                  </a:lnTo>
                  <a:lnTo>
                    <a:pt x="62" y="10"/>
                  </a:lnTo>
                  <a:lnTo>
                    <a:pt x="59" y="10"/>
                  </a:lnTo>
                  <a:lnTo>
                    <a:pt x="57" y="10"/>
                  </a:lnTo>
                  <a:lnTo>
                    <a:pt x="54" y="11"/>
                  </a:lnTo>
                  <a:lnTo>
                    <a:pt x="51" y="12"/>
                  </a:lnTo>
                  <a:lnTo>
                    <a:pt x="47" y="13"/>
                  </a:lnTo>
                  <a:lnTo>
                    <a:pt x="44" y="15"/>
                  </a:lnTo>
                  <a:lnTo>
                    <a:pt x="41" y="17"/>
                  </a:lnTo>
                  <a:lnTo>
                    <a:pt x="38" y="19"/>
                  </a:lnTo>
                  <a:lnTo>
                    <a:pt x="35" y="21"/>
                  </a:lnTo>
                  <a:lnTo>
                    <a:pt x="32" y="24"/>
                  </a:lnTo>
                  <a:lnTo>
                    <a:pt x="28" y="27"/>
                  </a:lnTo>
                  <a:lnTo>
                    <a:pt x="25" y="30"/>
                  </a:lnTo>
                  <a:lnTo>
                    <a:pt x="22" y="33"/>
                  </a:lnTo>
                  <a:lnTo>
                    <a:pt x="20" y="36"/>
                  </a:lnTo>
                  <a:lnTo>
                    <a:pt x="17" y="40"/>
                  </a:lnTo>
                  <a:lnTo>
                    <a:pt x="14" y="44"/>
                  </a:lnTo>
                  <a:lnTo>
                    <a:pt x="0" y="34"/>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9" name="Group 71"/>
          <p:cNvGrpSpPr>
            <a:grpSpLocks/>
          </p:cNvGrpSpPr>
          <p:nvPr/>
        </p:nvGrpSpPr>
        <p:grpSpPr bwMode="auto">
          <a:xfrm>
            <a:off x="1506538" y="3379788"/>
            <a:ext cx="225425" cy="125412"/>
            <a:chOff x="949" y="2129"/>
            <a:chExt cx="142" cy="79"/>
          </a:xfrm>
        </p:grpSpPr>
        <p:sp>
          <p:nvSpPr>
            <p:cNvPr id="1655994" name="Oval 72"/>
            <p:cNvSpPr>
              <a:spLocks noChangeArrowheads="1"/>
            </p:cNvSpPr>
            <p:nvPr/>
          </p:nvSpPr>
          <p:spPr bwMode="auto">
            <a:xfrm rot="1560000">
              <a:off x="949" y="2129"/>
              <a:ext cx="142" cy="78"/>
            </a:xfrm>
            <a:prstGeom prst="ellipse">
              <a:avLst/>
            </a:prstGeom>
            <a:solidFill>
              <a:srgbClr val="FFCC00"/>
            </a:solidFill>
            <a:ln w="12700">
              <a:solidFill>
                <a:schemeClr val="tx1"/>
              </a:solidFill>
              <a:round/>
              <a:headEnd/>
              <a:tailEnd/>
            </a:ln>
          </p:spPr>
          <p:txBody>
            <a:bodyPr wrap="none" anchor="ctr"/>
            <a:lstStyle/>
            <a:p>
              <a:pPr algn="ctr" eaLnBrk="0" hangingPunct="0"/>
              <a:endParaRPr lang="en-US"/>
            </a:p>
          </p:txBody>
        </p:sp>
        <p:sp>
          <p:nvSpPr>
            <p:cNvPr id="1655995" name="Freeform 73"/>
            <p:cNvSpPr>
              <a:spLocks/>
            </p:cNvSpPr>
            <p:nvPr/>
          </p:nvSpPr>
          <p:spPr bwMode="auto">
            <a:xfrm>
              <a:off x="974" y="2137"/>
              <a:ext cx="83" cy="71"/>
            </a:xfrm>
            <a:custGeom>
              <a:avLst/>
              <a:gdLst>
                <a:gd name="T0" fmla="*/ 3 w 83"/>
                <a:gd name="T1" fmla="*/ 33 h 71"/>
                <a:gd name="T2" fmla="*/ 10 w 83"/>
                <a:gd name="T3" fmla="*/ 24 h 71"/>
                <a:gd name="T4" fmla="*/ 17 w 83"/>
                <a:gd name="T5" fmla="*/ 16 h 71"/>
                <a:gd name="T6" fmla="*/ 24 w 83"/>
                <a:gd name="T7" fmla="*/ 9 h 71"/>
                <a:gd name="T8" fmla="*/ 31 w 83"/>
                <a:gd name="T9" fmla="*/ 4 h 71"/>
                <a:gd name="T10" fmla="*/ 39 w 83"/>
                <a:gd name="T11" fmla="*/ 1 h 71"/>
                <a:gd name="T12" fmla="*/ 44 w 83"/>
                <a:gd name="T13" fmla="*/ 0 h 71"/>
                <a:gd name="T14" fmla="*/ 47 w 83"/>
                <a:gd name="T15" fmla="*/ 0 h 71"/>
                <a:gd name="T16" fmla="*/ 50 w 83"/>
                <a:gd name="T17" fmla="*/ 0 h 71"/>
                <a:gd name="T18" fmla="*/ 53 w 83"/>
                <a:gd name="T19" fmla="*/ 1 h 71"/>
                <a:gd name="T20" fmla="*/ 68 w 83"/>
                <a:gd name="T21" fmla="*/ 10 h 71"/>
                <a:gd name="T22" fmla="*/ 71 w 83"/>
                <a:gd name="T23" fmla="*/ 12 h 71"/>
                <a:gd name="T24" fmla="*/ 74 w 83"/>
                <a:gd name="T25" fmla="*/ 16 h 71"/>
                <a:gd name="T26" fmla="*/ 76 w 83"/>
                <a:gd name="T27" fmla="*/ 20 h 71"/>
                <a:gd name="T28" fmla="*/ 78 w 83"/>
                <a:gd name="T29" fmla="*/ 25 h 71"/>
                <a:gd name="T30" fmla="*/ 78 w 83"/>
                <a:gd name="T31" fmla="*/ 31 h 71"/>
                <a:gd name="T32" fmla="*/ 78 w 83"/>
                <a:gd name="T33" fmla="*/ 38 h 71"/>
                <a:gd name="T34" fmla="*/ 77 w 83"/>
                <a:gd name="T35" fmla="*/ 45 h 71"/>
                <a:gd name="T36" fmla="*/ 75 w 83"/>
                <a:gd name="T37" fmla="*/ 52 h 71"/>
                <a:gd name="T38" fmla="*/ 58 w 83"/>
                <a:gd name="T39" fmla="*/ 70 h 71"/>
                <a:gd name="T40" fmla="*/ 60 w 83"/>
                <a:gd name="T41" fmla="*/ 44 h 71"/>
                <a:gd name="T42" fmla="*/ 62 w 83"/>
                <a:gd name="T43" fmla="*/ 38 h 71"/>
                <a:gd name="T44" fmla="*/ 63 w 83"/>
                <a:gd name="T45" fmla="*/ 28 h 71"/>
                <a:gd name="T46" fmla="*/ 63 w 83"/>
                <a:gd name="T47" fmla="*/ 19 h 71"/>
                <a:gd name="T48" fmla="*/ 61 w 83"/>
                <a:gd name="T49" fmla="*/ 11 h 71"/>
                <a:gd name="T50" fmla="*/ 57 w 83"/>
                <a:gd name="T51" fmla="*/ 8 h 71"/>
                <a:gd name="T52" fmla="*/ 51 w 83"/>
                <a:gd name="T53" fmla="*/ 10 h 71"/>
                <a:gd name="T54" fmla="*/ 45 w 83"/>
                <a:gd name="T55" fmla="*/ 12 h 71"/>
                <a:gd name="T56" fmla="*/ 39 w 83"/>
                <a:gd name="T57" fmla="*/ 16 h 71"/>
                <a:gd name="T58" fmla="*/ 33 w 83"/>
                <a:gd name="T59" fmla="*/ 21 h 71"/>
                <a:gd name="T60" fmla="*/ 28 w 83"/>
                <a:gd name="T61" fmla="*/ 28 h 71"/>
                <a:gd name="T62" fmla="*/ 22 w 83"/>
                <a:gd name="T63" fmla="*/ 34 h 71"/>
                <a:gd name="T64" fmla="*/ 17 w 83"/>
                <a:gd name="T65" fmla="*/ 42 h 71"/>
                <a:gd name="T66" fmla="*/ 0 w 83"/>
                <a:gd name="T67" fmla="*/ 38 h 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3"/>
                <a:gd name="T103" fmla="*/ 0 h 71"/>
                <a:gd name="T104" fmla="*/ 83 w 83"/>
                <a:gd name="T105" fmla="*/ 71 h 7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3" h="71">
                  <a:moveTo>
                    <a:pt x="0" y="38"/>
                  </a:moveTo>
                  <a:lnTo>
                    <a:pt x="3" y="33"/>
                  </a:lnTo>
                  <a:lnTo>
                    <a:pt x="6" y="28"/>
                  </a:lnTo>
                  <a:lnTo>
                    <a:pt x="10" y="24"/>
                  </a:lnTo>
                  <a:lnTo>
                    <a:pt x="13" y="20"/>
                  </a:lnTo>
                  <a:lnTo>
                    <a:pt x="17" y="16"/>
                  </a:lnTo>
                  <a:lnTo>
                    <a:pt x="20" y="12"/>
                  </a:lnTo>
                  <a:lnTo>
                    <a:pt x="24" y="9"/>
                  </a:lnTo>
                  <a:lnTo>
                    <a:pt x="28" y="7"/>
                  </a:lnTo>
                  <a:lnTo>
                    <a:pt x="31" y="4"/>
                  </a:lnTo>
                  <a:lnTo>
                    <a:pt x="35" y="3"/>
                  </a:lnTo>
                  <a:lnTo>
                    <a:pt x="39" y="1"/>
                  </a:lnTo>
                  <a:lnTo>
                    <a:pt x="42" y="0"/>
                  </a:lnTo>
                  <a:lnTo>
                    <a:pt x="44" y="0"/>
                  </a:lnTo>
                  <a:lnTo>
                    <a:pt x="45" y="0"/>
                  </a:lnTo>
                  <a:lnTo>
                    <a:pt x="47" y="0"/>
                  </a:lnTo>
                  <a:lnTo>
                    <a:pt x="48" y="0"/>
                  </a:lnTo>
                  <a:lnTo>
                    <a:pt x="50" y="0"/>
                  </a:lnTo>
                  <a:lnTo>
                    <a:pt x="51" y="1"/>
                  </a:lnTo>
                  <a:lnTo>
                    <a:pt x="53" y="1"/>
                  </a:lnTo>
                  <a:lnTo>
                    <a:pt x="54" y="2"/>
                  </a:lnTo>
                  <a:lnTo>
                    <a:pt x="68" y="10"/>
                  </a:lnTo>
                  <a:lnTo>
                    <a:pt x="70" y="11"/>
                  </a:lnTo>
                  <a:lnTo>
                    <a:pt x="71" y="12"/>
                  </a:lnTo>
                  <a:lnTo>
                    <a:pt x="73" y="14"/>
                  </a:lnTo>
                  <a:lnTo>
                    <a:pt x="74" y="16"/>
                  </a:lnTo>
                  <a:lnTo>
                    <a:pt x="75" y="18"/>
                  </a:lnTo>
                  <a:lnTo>
                    <a:pt x="76" y="20"/>
                  </a:lnTo>
                  <a:lnTo>
                    <a:pt x="77" y="23"/>
                  </a:lnTo>
                  <a:lnTo>
                    <a:pt x="78" y="25"/>
                  </a:lnTo>
                  <a:lnTo>
                    <a:pt x="78" y="28"/>
                  </a:lnTo>
                  <a:lnTo>
                    <a:pt x="78" y="31"/>
                  </a:lnTo>
                  <a:lnTo>
                    <a:pt x="78" y="34"/>
                  </a:lnTo>
                  <a:lnTo>
                    <a:pt x="78" y="38"/>
                  </a:lnTo>
                  <a:lnTo>
                    <a:pt x="77" y="41"/>
                  </a:lnTo>
                  <a:lnTo>
                    <a:pt x="77" y="45"/>
                  </a:lnTo>
                  <a:lnTo>
                    <a:pt x="76" y="48"/>
                  </a:lnTo>
                  <a:lnTo>
                    <a:pt x="75" y="52"/>
                  </a:lnTo>
                  <a:lnTo>
                    <a:pt x="82" y="56"/>
                  </a:lnTo>
                  <a:lnTo>
                    <a:pt x="58" y="70"/>
                  </a:lnTo>
                  <a:lnTo>
                    <a:pt x="53" y="40"/>
                  </a:lnTo>
                  <a:lnTo>
                    <a:pt x="60" y="44"/>
                  </a:lnTo>
                  <a:lnTo>
                    <a:pt x="61" y="41"/>
                  </a:lnTo>
                  <a:lnTo>
                    <a:pt x="62" y="38"/>
                  </a:lnTo>
                  <a:lnTo>
                    <a:pt x="63" y="33"/>
                  </a:lnTo>
                  <a:lnTo>
                    <a:pt x="63" y="28"/>
                  </a:lnTo>
                  <a:lnTo>
                    <a:pt x="63" y="23"/>
                  </a:lnTo>
                  <a:lnTo>
                    <a:pt x="63" y="19"/>
                  </a:lnTo>
                  <a:lnTo>
                    <a:pt x="62" y="15"/>
                  </a:lnTo>
                  <a:lnTo>
                    <a:pt x="61" y="11"/>
                  </a:lnTo>
                  <a:lnTo>
                    <a:pt x="60" y="8"/>
                  </a:lnTo>
                  <a:lnTo>
                    <a:pt x="57" y="8"/>
                  </a:lnTo>
                  <a:lnTo>
                    <a:pt x="54" y="9"/>
                  </a:lnTo>
                  <a:lnTo>
                    <a:pt x="51" y="10"/>
                  </a:lnTo>
                  <a:lnTo>
                    <a:pt x="48" y="11"/>
                  </a:lnTo>
                  <a:lnTo>
                    <a:pt x="45" y="12"/>
                  </a:lnTo>
                  <a:lnTo>
                    <a:pt x="42" y="14"/>
                  </a:lnTo>
                  <a:lnTo>
                    <a:pt x="39" y="16"/>
                  </a:lnTo>
                  <a:lnTo>
                    <a:pt x="36" y="19"/>
                  </a:lnTo>
                  <a:lnTo>
                    <a:pt x="33" y="21"/>
                  </a:lnTo>
                  <a:lnTo>
                    <a:pt x="31" y="24"/>
                  </a:lnTo>
                  <a:lnTo>
                    <a:pt x="28" y="28"/>
                  </a:lnTo>
                  <a:lnTo>
                    <a:pt x="25" y="31"/>
                  </a:lnTo>
                  <a:lnTo>
                    <a:pt x="22" y="34"/>
                  </a:lnTo>
                  <a:lnTo>
                    <a:pt x="20" y="38"/>
                  </a:lnTo>
                  <a:lnTo>
                    <a:pt x="17" y="42"/>
                  </a:lnTo>
                  <a:lnTo>
                    <a:pt x="15" y="46"/>
                  </a:lnTo>
                  <a:lnTo>
                    <a:pt x="0" y="38"/>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10" name="Group 74"/>
          <p:cNvGrpSpPr>
            <a:grpSpLocks/>
          </p:cNvGrpSpPr>
          <p:nvPr/>
        </p:nvGrpSpPr>
        <p:grpSpPr bwMode="auto">
          <a:xfrm>
            <a:off x="1392238" y="2781300"/>
            <a:ext cx="225425" cy="133350"/>
            <a:chOff x="877" y="1752"/>
            <a:chExt cx="142" cy="84"/>
          </a:xfrm>
        </p:grpSpPr>
        <p:sp>
          <p:nvSpPr>
            <p:cNvPr id="1655992" name="Oval 75"/>
            <p:cNvSpPr>
              <a:spLocks noChangeArrowheads="1"/>
            </p:cNvSpPr>
            <p:nvPr/>
          </p:nvSpPr>
          <p:spPr bwMode="auto">
            <a:xfrm rot="-2640000">
              <a:off x="877" y="1752"/>
              <a:ext cx="142" cy="78"/>
            </a:xfrm>
            <a:prstGeom prst="ellipse">
              <a:avLst/>
            </a:prstGeom>
            <a:solidFill>
              <a:srgbClr val="FFCC00"/>
            </a:solidFill>
            <a:ln w="12700">
              <a:solidFill>
                <a:schemeClr val="tx1"/>
              </a:solidFill>
              <a:round/>
              <a:headEnd/>
              <a:tailEnd/>
            </a:ln>
          </p:spPr>
          <p:txBody>
            <a:bodyPr wrap="none" anchor="ctr"/>
            <a:lstStyle/>
            <a:p>
              <a:pPr algn="ctr" eaLnBrk="0" hangingPunct="0"/>
              <a:endParaRPr lang="en-US"/>
            </a:p>
          </p:txBody>
        </p:sp>
        <p:sp>
          <p:nvSpPr>
            <p:cNvPr id="1655993" name="Freeform 76"/>
            <p:cNvSpPr>
              <a:spLocks/>
            </p:cNvSpPr>
            <p:nvPr/>
          </p:nvSpPr>
          <p:spPr bwMode="auto">
            <a:xfrm>
              <a:off x="917" y="1758"/>
              <a:ext cx="73" cy="78"/>
            </a:xfrm>
            <a:custGeom>
              <a:avLst/>
              <a:gdLst>
                <a:gd name="T0" fmla="*/ 19 w 73"/>
                <a:gd name="T1" fmla="*/ 72 h 78"/>
                <a:gd name="T2" fmla="*/ 12 w 73"/>
                <a:gd name="T3" fmla="*/ 63 h 78"/>
                <a:gd name="T4" fmla="*/ 7 w 73"/>
                <a:gd name="T5" fmla="*/ 54 h 78"/>
                <a:gd name="T6" fmla="*/ 3 w 73"/>
                <a:gd name="T7" fmla="*/ 45 h 78"/>
                <a:gd name="T8" fmla="*/ 1 w 73"/>
                <a:gd name="T9" fmla="*/ 37 h 78"/>
                <a:gd name="T10" fmla="*/ 0 w 73"/>
                <a:gd name="T11" fmla="*/ 29 h 78"/>
                <a:gd name="T12" fmla="*/ 1 w 73"/>
                <a:gd name="T13" fmla="*/ 22 h 78"/>
                <a:gd name="T14" fmla="*/ 4 w 73"/>
                <a:gd name="T15" fmla="*/ 17 h 78"/>
                <a:gd name="T16" fmla="*/ 18 w 73"/>
                <a:gd name="T17" fmla="*/ 4 h 78"/>
                <a:gd name="T18" fmla="*/ 22 w 73"/>
                <a:gd name="T19" fmla="*/ 2 h 78"/>
                <a:gd name="T20" fmla="*/ 26 w 73"/>
                <a:gd name="T21" fmla="*/ 0 h 78"/>
                <a:gd name="T22" fmla="*/ 31 w 73"/>
                <a:gd name="T23" fmla="*/ 0 h 78"/>
                <a:gd name="T24" fmla="*/ 36 w 73"/>
                <a:gd name="T25" fmla="*/ 0 h 78"/>
                <a:gd name="T26" fmla="*/ 42 w 73"/>
                <a:gd name="T27" fmla="*/ 1 h 78"/>
                <a:gd name="T28" fmla="*/ 48 w 73"/>
                <a:gd name="T29" fmla="*/ 4 h 78"/>
                <a:gd name="T30" fmla="*/ 54 w 73"/>
                <a:gd name="T31" fmla="*/ 7 h 78"/>
                <a:gd name="T32" fmla="*/ 60 w 73"/>
                <a:gd name="T33" fmla="*/ 11 h 78"/>
                <a:gd name="T34" fmla="*/ 72 w 73"/>
                <a:gd name="T35" fmla="*/ 33 h 78"/>
                <a:gd name="T36" fmla="*/ 48 w 73"/>
                <a:gd name="T37" fmla="*/ 22 h 78"/>
                <a:gd name="T38" fmla="*/ 38 w 73"/>
                <a:gd name="T39" fmla="*/ 16 h 78"/>
                <a:gd name="T40" fmla="*/ 30 w 73"/>
                <a:gd name="T41" fmla="*/ 12 h 78"/>
                <a:gd name="T42" fmla="*/ 23 w 73"/>
                <a:gd name="T43" fmla="*/ 11 h 78"/>
                <a:gd name="T44" fmla="*/ 19 w 73"/>
                <a:gd name="T45" fmla="*/ 10 h 78"/>
                <a:gd name="T46" fmla="*/ 16 w 73"/>
                <a:gd name="T47" fmla="*/ 11 h 78"/>
                <a:gd name="T48" fmla="*/ 13 w 73"/>
                <a:gd name="T49" fmla="*/ 14 h 78"/>
                <a:gd name="T50" fmla="*/ 13 w 73"/>
                <a:gd name="T51" fmla="*/ 20 h 78"/>
                <a:gd name="T52" fmla="*/ 13 w 73"/>
                <a:gd name="T53" fmla="*/ 26 h 78"/>
                <a:gd name="T54" fmla="*/ 15 w 73"/>
                <a:gd name="T55" fmla="*/ 33 h 78"/>
                <a:gd name="T56" fmla="*/ 18 w 73"/>
                <a:gd name="T57" fmla="*/ 40 h 78"/>
                <a:gd name="T58" fmla="*/ 22 w 73"/>
                <a:gd name="T59" fmla="*/ 48 h 78"/>
                <a:gd name="T60" fmla="*/ 26 w 73"/>
                <a:gd name="T61" fmla="*/ 55 h 78"/>
                <a:gd name="T62" fmla="*/ 32 w 73"/>
                <a:gd name="T63" fmla="*/ 63 h 78"/>
                <a:gd name="T64" fmla="*/ 23 w 73"/>
                <a:gd name="T65" fmla="*/ 77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78"/>
                <a:gd name="T101" fmla="*/ 73 w 73"/>
                <a:gd name="T102" fmla="*/ 78 h 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78">
                  <a:moveTo>
                    <a:pt x="23" y="77"/>
                  </a:moveTo>
                  <a:lnTo>
                    <a:pt x="19" y="72"/>
                  </a:lnTo>
                  <a:lnTo>
                    <a:pt x="15" y="68"/>
                  </a:lnTo>
                  <a:lnTo>
                    <a:pt x="12" y="63"/>
                  </a:lnTo>
                  <a:lnTo>
                    <a:pt x="9" y="59"/>
                  </a:lnTo>
                  <a:lnTo>
                    <a:pt x="7" y="54"/>
                  </a:lnTo>
                  <a:lnTo>
                    <a:pt x="5" y="49"/>
                  </a:lnTo>
                  <a:lnTo>
                    <a:pt x="3" y="45"/>
                  </a:lnTo>
                  <a:lnTo>
                    <a:pt x="2" y="41"/>
                  </a:lnTo>
                  <a:lnTo>
                    <a:pt x="1" y="37"/>
                  </a:lnTo>
                  <a:lnTo>
                    <a:pt x="0" y="33"/>
                  </a:lnTo>
                  <a:lnTo>
                    <a:pt x="0" y="29"/>
                  </a:lnTo>
                  <a:lnTo>
                    <a:pt x="0" y="26"/>
                  </a:lnTo>
                  <a:lnTo>
                    <a:pt x="1" y="22"/>
                  </a:lnTo>
                  <a:lnTo>
                    <a:pt x="2" y="20"/>
                  </a:lnTo>
                  <a:lnTo>
                    <a:pt x="4" y="17"/>
                  </a:lnTo>
                  <a:lnTo>
                    <a:pt x="6" y="15"/>
                  </a:lnTo>
                  <a:lnTo>
                    <a:pt x="18" y="4"/>
                  </a:lnTo>
                  <a:lnTo>
                    <a:pt x="20" y="3"/>
                  </a:lnTo>
                  <a:lnTo>
                    <a:pt x="22" y="2"/>
                  </a:lnTo>
                  <a:lnTo>
                    <a:pt x="24" y="1"/>
                  </a:lnTo>
                  <a:lnTo>
                    <a:pt x="26" y="0"/>
                  </a:lnTo>
                  <a:lnTo>
                    <a:pt x="28" y="0"/>
                  </a:lnTo>
                  <a:lnTo>
                    <a:pt x="31" y="0"/>
                  </a:lnTo>
                  <a:lnTo>
                    <a:pt x="33" y="0"/>
                  </a:lnTo>
                  <a:lnTo>
                    <a:pt x="36" y="0"/>
                  </a:lnTo>
                  <a:lnTo>
                    <a:pt x="39" y="1"/>
                  </a:lnTo>
                  <a:lnTo>
                    <a:pt x="42" y="1"/>
                  </a:lnTo>
                  <a:lnTo>
                    <a:pt x="45" y="2"/>
                  </a:lnTo>
                  <a:lnTo>
                    <a:pt x="48" y="4"/>
                  </a:lnTo>
                  <a:lnTo>
                    <a:pt x="51" y="5"/>
                  </a:lnTo>
                  <a:lnTo>
                    <a:pt x="54" y="7"/>
                  </a:lnTo>
                  <a:lnTo>
                    <a:pt x="57" y="9"/>
                  </a:lnTo>
                  <a:lnTo>
                    <a:pt x="60" y="11"/>
                  </a:lnTo>
                  <a:lnTo>
                    <a:pt x="67" y="6"/>
                  </a:lnTo>
                  <a:lnTo>
                    <a:pt x="72" y="33"/>
                  </a:lnTo>
                  <a:lnTo>
                    <a:pt x="42" y="28"/>
                  </a:lnTo>
                  <a:lnTo>
                    <a:pt x="48" y="22"/>
                  </a:lnTo>
                  <a:lnTo>
                    <a:pt x="43" y="19"/>
                  </a:lnTo>
                  <a:lnTo>
                    <a:pt x="38" y="16"/>
                  </a:lnTo>
                  <a:lnTo>
                    <a:pt x="34" y="14"/>
                  </a:lnTo>
                  <a:lnTo>
                    <a:pt x="30" y="12"/>
                  </a:lnTo>
                  <a:lnTo>
                    <a:pt x="25" y="11"/>
                  </a:lnTo>
                  <a:lnTo>
                    <a:pt x="23" y="11"/>
                  </a:lnTo>
                  <a:lnTo>
                    <a:pt x="21" y="11"/>
                  </a:lnTo>
                  <a:lnTo>
                    <a:pt x="19" y="10"/>
                  </a:lnTo>
                  <a:lnTo>
                    <a:pt x="18" y="11"/>
                  </a:lnTo>
                  <a:lnTo>
                    <a:pt x="16" y="11"/>
                  </a:lnTo>
                  <a:lnTo>
                    <a:pt x="14" y="11"/>
                  </a:lnTo>
                  <a:lnTo>
                    <a:pt x="13" y="14"/>
                  </a:lnTo>
                  <a:lnTo>
                    <a:pt x="13" y="17"/>
                  </a:lnTo>
                  <a:lnTo>
                    <a:pt x="13" y="20"/>
                  </a:lnTo>
                  <a:lnTo>
                    <a:pt x="13" y="23"/>
                  </a:lnTo>
                  <a:lnTo>
                    <a:pt x="13" y="26"/>
                  </a:lnTo>
                  <a:lnTo>
                    <a:pt x="14" y="30"/>
                  </a:lnTo>
                  <a:lnTo>
                    <a:pt x="15" y="33"/>
                  </a:lnTo>
                  <a:lnTo>
                    <a:pt x="16" y="37"/>
                  </a:lnTo>
                  <a:lnTo>
                    <a:pt x="18" y="40"/>
                  </a:lnTo>
                  <a:lnTo>
                    <a:pt x="20" y="44"/>
                  </a:lnTo>
                  <a:lnTo>
                    <a:pt x="22" y="48"/>
                  </a:lnTo>
                  <a:lnTo>
                    <a:pt x="24" y="51"/>
                  </a:lnTo>
                  <a:lnTo>
                    <a:pt x="26" y="55"/>
                  </a:lnTo>
                  <a:lnTo>
                    <a:pt x="29" y="59"/>
                  </a:lnTo>
                  <a:lnTo>
                    <a:pt x="32" y="63"/>
                  </a:lnTo>
                  <a:lnTo>
                    <a:pt x="35" y="66"/>
                  </a:lnTo>
                  <a:lnTo>
                    <a:pt x="23" y="77"/>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11" name="Group 77"/>
          <p:cNvGrpSpPr>
            <a:grpSpLocks/>
          </p:cNvGrpSpPr>
          <p:nvPr/>
        </p:nvGrpSpPr>
        <p:grpSpPr bwMode="auto">
          <a:xfrm>
            <a:off x="1544638" y="2828925"/>
            <a:ext cx="225425" cy="130175"/>
            <a:chOff x="973" y="1782"/>
            <a:chExt cx="142" cy="82"/>
          </a:xfrm>
        </p:grpSpPr>
        <p:sp>
          <p:nvSpPr>
            <p:cNvPr id="1655990" name="Oval 78"/>
            <p:cNvSpPr>
              <a:spLocks noChangeArrowheads="1"/>
            </p:cNvSpPr>
            <p:nvPr/>
          </p:nvSpPr>
          <p:spPr bwMode="auto">
            <a:xfrm rot="-2700000">
              <a:off x="973" y="1782"/>
              <a:ext cx="142" cy="78"/>
            </a:xfrm>
            <a:prstGeom prst="ellipse">
              <a:avLst/>
            </a:prstGeom>
            <a:solidFill>
              <a:srgbClr val="6699FF"/>
            </a:solidFill>
            <a:ln w="12700">
              <a:solidFill>
                <a:schemeClr val="tx1"/>
              </a:solidFill>
              <a:round/>
              <a:headEnd/>
              <a:tailEnd/>
            </a:ln>
          </p:spPr>
          <p:txBody>
            <a:bodyPr wrap="none" anchor="ctr"/>
            <a:lstStyle/>
            <a:p>
              <a:pPr algn="ctr" eaLnBrk="0" hangingPunct="0"/>
              <a:endParaRPr lang="en-US"/>
            </a:p>
          </p:txBody>
        </p:sp>
        <p:sp>
          <p:nvSpPr>
            <p:cNvPr id="1655991" name="Freeform 79"/>
            <p:cNvSpPr>
              <a:spLocks/>
            </p:cNvSpPr>
            <p:nvPr/>
          </p:nvSpPr>
          <p:spPr bwMode="auto">
            <a:xfrm>
              <a:off x="1010" y="1786"/>
              <a:ext cx="73" cy="78"/>
            </a:xfrm>
            <a:custGeom>
              <a:avLst/>
              <a:gdLst>
                <a:gd name="T0" fmla="*/ 20 w 73"/>
                <a:gd name="T1" fmla="*/ 73 h 78"/>
                <a:gd name="T2" fmla="*/ 13 w 73"/>
                <a:gd name="T3" fmla="*/ 64 h 78"/>
                <a:gd name="T4" fmla="*/ 8 w 73"/>
                <a:gd name="T5" fmla="*/ 55 h 78"/>
                <a:gd name="T6" fmla="*/ 4 w 73"/>
                <a:gd name="T7" fmla="*/ 46 h 78"/>
                <a:gd name="T8" fmla="*/ 1 w 73"/>
                <a:gd name="T9" fmla="*/ 37 h 78"/>
                <a:gd name="T10" fmla="*/ 0 w 73"/>
                <a:gd name="T11" fmla="*/ 30 h 78"/>
                <a:gd name="T12" fmla="*/ 1 w 73"/>
                <a:gd name="T13" fmla="*/ 23 h 78"/>
                <a:gd name="T14" fmla="*/ 4 w 73"/>
                <a:gd name="T15" fmla="*/ 17 h 78"/>
                <a:gd name="T16" fmla="*/ 18 w 73"/>
                <a:gd name="T17" fmla="*/ 4 h 78"/>
                <a:gd name="T18" fmla="*/ 21 w 73"/>
                <a:gd name="T19" fmla="*/ 2 h 78"/>
                <a:gd name="T20" fmla="*/ 26 w 73"/>
                <a:gd name="T21" fmla="*/ 0 h 78"/>
                <a:gd name="T22" fmla="*/ 30 w 73"/>
                <a:gd name="T23" fmla="*/ 0 h 78"/>
                <a:gd name="T24" fmla="*/ 36 w 73"/>
                <a:gd name="T25" fmla="*/ 0 h 78"/>
                <a:gd name="T26" fmla="*/ 41 w 73"/>
                <a:gd name="T27" fmla="*/ 1 h 78"/>
                <a:gd name="T28" fmla="*/ 47 w 73"/>
                <a:gd name="T29" fmla="*/ 4 h 78"/>
                <a:gd name="T30" fmla="*/ 54 w 73"/>
                <a:gd name="T31" fmla="*/ 7 h 78"/>
                <a:gd name="T32" fmla="*/ 60 w 73"/>
                <a:gd name="T33" fmla="*/ 11 h 78"/>
                <a:gd name="T34" fmla="*/ 72 w 73"/>
                <a:gd name="T35" fmla="*/ 32 h 78"/>
                <a:gd name="T36" fmla="*/ 48 w 73"/>
                <a:gd name="T37" fmla="*/ 22 h 78"/>
                <a:gd name="T38" fmla="*/ 38 w 73"/>
                <a:gd name="T39" fmla="*/ 16 h 78"/>
                <a:gd name="T40" fmla="*/ 29 w 73"/>
                <a:gd name="T41" fmla="*/ 12 h 78"/>
                <a:gd name="T42" fmla="*/ 22 w 73"/>
                <a:gd name="T43" fmla="*/ 11 h 78"/>
                <a:gd name="T44" fmla="*/ 19 w 73"/>
                <a:gd name="T45" fmla="*/ 10 h 78"/>
                <a:gd name="T46" fmla="*/ 15 w 73"/>
                <a:gd name="T47" fmla="*/ 11 h 78"/>
                <a:gd name="T48" fmla="*/ 12 w 73"/>
                <a:gd name="T49" fmla="*/ 14 h 78"/>
                <a:gd name="T50" fmla="*/ 12 w 73"/>
                <a:gd name="T51" fmla="*/ 20 h 78"/>
                <a:gd name="T52" fmla="*/ 13 w 73"/>
                <a:gd name="T53" fmla="*/ 26 h 78"/>
                <a:gd name="T54" fmla="*/ 15 w 73"/>
                <a:gd name="T55" fmla="*/ 33 h 78"/>
                <a:gd name="T56" fmla="*/ 18 w 73"/>
                <a:gd name="T57" fmla="*/ 40 h 78"/>
                <a:gd name="T58" fmla="*/ 22 w 73"/>
                <a:gd name="T59" fmla="*/ 48 h 78"/>
                <a:gd name="T60" fmla="*/ 27 w 73"/>
                <a:gd name="T61" fmla="*/ 55 h 78"/>
                <a:gd name="T62" fmla="*/ 33 w 73"/>
                <a:gd name="T63" fmla="*/ 63 h 78"/>
                <a:gd name="T64" fmla="*/ 24 w 73"/>
                <a:gd name="T65" fmla="*/ 77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78"/>
                <a:gd name="T101" fmla="*/ 73 w 73"/>
                <a:gd name="T102" fmla="*/ 78 h 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78">
                  <a:moveTo>
                    <a:pt x="24" y="77"/>
                  </a:moveTo>
                  <a:lnTo>
                    <a:pt x="20" y="73"/>
                  </a:lnTo>
                  <a:lnTo>
                    <a:pt x="16" y="68"/>
                  </a:lnTo>
                  <a:lnTo>
                    <a:pt x="13" y="64"/>
                  </a:lnTo>
                  <a:lnTo>
                    <a:pt x="10" y="59"/>
                  </a:lnTo>
                  <a:lnTo>
                    <a:pt x="8" y="55"/>
                  </a:lnTo>
                  <a:lnTo>
                    <a:pt x="6" y="50"/>
                  </a:lnTo>
                  <a:lnTo>
                    <a:pt x="4" y="46"/>
                  </a:lnTo>
                  <a:lnTo>
                    <a:pt x="2" y="42"/>
                  </a:lnTo>
                  <a:lnTo>
                    <a:pt x="1" y="37"/>
                  </a:lnTo>
                  <a:lnTo>
                    <a:pt x="1" y="33"/>
                  </a:lnTo>
                  <a:lnTo>
                    <a:pt x="0" y="30"/>
                  </a:lnTo>
                  <a:lnTo>
                    <a:pt x="1" y="26"/>
                  </a:lnTo>
                  <a:lnTo>
                    <a:pt x="1" y="23"/>
                  </a:lnTo>
                  <a:lnTo>
                    <a:pt x="2" y="20"/>
                  </a:lnTo>
                  <a:lnTo>
                    <a:pt x="4" y="17"/>
                  </a:lnTo>
                  <a:lnTo>
                    <a:pt x="6" y="15"/>
                  </a:lnTo>
                  <a:lnTo>
                    <a:pt x="18" y="4"/>
                  </a:lnTo>
                  <a:lnTo>
                    <a:pt x="20" y="3"/>
                  </a:lnTo>
                  <a:lnTo>
                    <a:pt x="21" y="2"/>
                  </a:lnTo>
                  <a:lnTo>
                    <a:pt x="23" y="1"/>
                  </a:lnTo>
                  <a:lnTo>
                    <a:pt x="26" y="0"/>
                  </a:lnTo>
                  <a:lnTo>
                    <a:pt x="28" y="0"/>
                  </a:lnTo>
                  <a:lnTo>
                    <a:pt x="30" y="0"/>
                  </a:lnTo>
                  <a:lnTo>
                    <a:pt x="33" y="0"/>
                  </a:lnTo>
                  <a:lnTo>
                    <a:pt x="36" y="0"/>
                  </a:lnTo>
                  <a:lnTo>
                    <a:pt x="38" y="1"/>
                  </a:lnTo>
                  <a:lnTo>
                    <a:pt x="41" y="1"/>
                  </a:lnTo>
                  <a:lnTo>
                    <a:pt x="44" y="2"/>
                  </a:lnTo>
                  <a:lnTo>
                    <a:pt x="47" y="4"/>
                  </a:lnTo>
                  <a:lnTo>
                    <a:pt x="51" y="5"/>
                  </a:lnTo>
                  <a:lnTo>
                    <a:pt x="54" y="7"/>
                  </a:lnTo>
                  <a:lnTo>
                    <a:pt x="57" y="9"/>
                  </a:lnTo>
                  <a:lnTo>
                    <a:pt x="60" y="11"/>
                  </a:lnTo>
                  <a:lnTo>
                    <a:pt x="66" y="5"/>
                  </a:lnTo>
                  <a:lnTo>
                    <a:pt x="72" y="32"/>
                  </a:lnTo>
                  <a:lnTo>
                    <a:pt x="42" y="28"/>
                  </a:lnTo>
                  <a:lnTo>
                    <a:pt x="48" y="22"/>
                  </a:lnTo>
                  <a:lnTo>
                    <a:pt x="43" y="19"/>
                  </a:lnTo>
                  <a:lnTo>
                    <a:pt x="38" y="16"/>
                  </a:lnTo>
                  <a:lnTo>
                    <a:pt x="34" y="14"/>
                  </a:lnTo>
                  <a:lnTo>
                    <a:pt x="29" y="12"/>
                  </a:lnTo>
                  <a:lnTo>
                    <a:pt x="25" y="11"/>
                  </a:lnTo>
                  <a:lnTo>
                    <a:pt x="22" y="11"/>
                  </a:lnTo>
                  <a:lnTo>
                    <a:pt x="20" y="11"/>
                  </a:lnTo>
                  <a:lnTo>
                    <a:pt x="19" y="10"/>
                  </a:lnTo>
                  <a:lnTo>
                    <a:pt x="16" y="11"/>
                  </a:lnTo>
                  <a:lnTo>
                    <a:pt x="15" y="11"/>
                  </a:lnTo>
                  <a:lnTo>
                    <a:pt x="13" y="11"/>
                  </a:lnTo>
                  <a:lnTo>
                    <a:pt x="12" y="14"/>
                  </a:lnTo>
                  <a:lnTo>
                    <a:pt x="12" y="17"/>
                  </a:lnTo>
                  <a:lnTo>
                    <a:pt x="12" y="20"/>
                  </a:lnTo>
                  <a:lnTo>
                    <a:pt x="13" y="23"/>
                  </a:lnTo>
                  <a:lnTo>
                    <a:pt x="13" y="26"/>
                  </a:lnTo>
                  <a:lnTo>
                    <a:pt x="14" y="30"/>
                  </a:lnTo>
                  <a:lnTo>
                    <a:pt x="15" y="33"/>
                  </a:lnTo>
                  <a:lnTo>
                    <a:pt x="17" y="37"/>
                  </a:lnTo>
                  <a:lnTo>
                    <a:pt x="18" y="40"/>
                  </a:lnTo>
                  <a:lnTo>
                    <a:pt x="20" y="44"/>
                  </a:lnTo>
                  <a:lnTo>
                    <a:pt x="22" y="48"/>
                  </a:lnTo>
                  <a:lnTo>
                    <a:pt x="25" y="51"/>
                  </a:lnTo>
                  <a:lnTo>
                    <a:pt x="27" y="55"/>
                  </a:lnTo>
                  <a:lnTo>
                    <a:pt x="30" y="59"/>
                  </a:lnTo>
                  <a:lnTo>
                    <a:pt x="33" y="63"/>
                  </a:lnTo>
                  <a:lnTo>
                    <a:pt x="36" y="66"/>
                  </a:lnTo>
                  <a:lnTo>
                    <a:pt x="24" y="77"/>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12" name="Group 80"/>
          <p:cNvGrpSpPr>
            <a:grpSpLocks/>
          </p:cNvGrpSpPr>
          <p:nvPr/>
        </p:nvGrpSpPr>
        <p:grpSpPr bwMode="auto">
          <a:xfrm>
            <a:off x="6867525" y="3213100"/>
            <a:ext cx="125413" cy="225425"/>
            <a:chOff x="4326" y="2024"/>
            <a:chExt cx="79" cy="142"/>
          </a:xfrm>
        </p:grpSpPr>
        <p:sp>
          <p:nvSpPr>
            <p:cNvPr id="1655988" name="Oval 81"/>
            <p:cNvSpPr>
              <a:spLocks noChangeArrowheads="1"/>
            </p:cNvSpPr>
            <p:nvPr/>
          </p:nvSpPr>
          <p:spPr bwMode="auto">
            <a:xfrm rot="-2880000">
              <a:off x="4294" y="2056"/>
              <a:ext cx="142" cy="78"/>
            </a:xfrm>
            <a:prstGeom prst="ellipse">
              <a:avLst/>
            </a:prstGeom>
            <a:solidFill>
              <a:srgbClr val="6699FF"/>
            </a:solidFill>
            <a:ln w="12700">
              <a:solidFill>
                <a:schemeClr val="tx1"/>
              </a:solidFill>
              <a:round/>
              <a:headEnd/>
              <a:tailEnd/>
            </a:ln>
          </p:spPr>
          <p:txBody>
            <a:bodyPr wrap="none" anchor="ctr"/>
            <a:lstStyle/>
            <a:p>
              <a:pPr algn="ctr" eaLnBrk="0" hangingPunct="0"/>
              <a:endParaRPr lang="en-US"/>
            </a:p>
          </p:txBody>
        </p:sp>
        <p:sp>
          <p:nvSpPr>
            <p:cNvPr id="1655989" name="Freeform 82"/>
            <p:cNvSpPr>
              <a:spLocks/>
            </p:cNvSpPr>
            <p:nvPr/>
          </p:nvSpPr>
          <p:spPr bwMode="auto">
            <a:xfrm>
              <a:off x="4332" y="2058"/>
              <a:ext cx="73" cy="79"/>
            </a:xfrm>
            <a:custGeom>
              <a:avLst/>
              <a:gdLst>
                <a:gd name="T0" fmla="*/ 22 w 73"/>
                <a:gd name="T1" fmla="*/ 74 h 79"/>
                <a:gd name="T2" fmla="*/ 15 w 73"/>
                <a:gd name="T3" fmla="*/ 65 h 79"/>
                <a:gd name="T4" fmla="*/ 8 w 73"/>
                <a:gd name="T5" fmla="*/ 56 h 79"/>
                <a:gd name="T6" fmla="*/ 4 w 73"/>
                <a:gd name="T7" fmla="*/ 48 h 79"/>
                <a:gd name="T8" fmla="*/ 1 w 73"/>
                <a:gd name="T9" fmla="*/ 39 h 79"/>
                <a:gd name="T10" fmla="*/ 0 w 73"/>
                <a:gd name="T11" fmla="*/ 32 h 79"/>
                <a:gd name="T12" fmla="*/ 1 w 73"/>
                <a:gd name="T13" fmla="*/ 25 h 79"/>
                <a:gd name="T14" fmla="*/ 3 w 73"/>
                <a:gd name="T15" fmla="*/ 19 h 79"/>
                <a:gd name="T16" fmla="*/ 5 w 73"/>
                <a:gd name="T17" fmla="*/ 17 h 79"/>
                <a:gd name="T18" fmla="*/ 18 w 73"/>
                <a:gd name="T19" fmla="*/ 4 h 79"/>
                <a:gd name="T20" fmla="*/ 21 w 73"/>
                <a:gd name="T21" fmla="*/ 2 h 79"/>
                <a:gd name="T22" fmla="*/ 26 w 73"/>
                <a:gd name="T23" fmla="*/ 0 h 79"/>
                <a:gd name="T24" fmla="*/ 31 w 73"/>
                <a:gd name="T25" fmla="*/ 0 h 79"/>
                <a:gd name="T26" fmla="*/ 37 w 73"/>
                <a:gd name="T27" fmla="*/ 1 h 79"/>
                <a:gd name="T28" fmla="*/ 43 w 73"/>
                <a:gd name="T29" fmla="*/ 2 h 79"/>
                <a:gd name="T30" fmla="*/ 49 w 73"/>
                <a:gd name="T31" fmla="*/ 5 h 79"/>
                <a:gd name="T32" fmla="*/ 56 w 73"/>
                <a:gd name="T33" fmla="*/ 8 h 79"/>
                <a:gd name="T34" fmla="*/ 65 w 73"/>
                <a:gd name="T35" fmla="*/ 4 h 79"/>
                <a:gd name="T36" fmla="*/ 41 w 73"/>
                <a:gd name="T37" fmla="*/ 28 h 79"/>
                <a:gd name="T38" fmla="*/ 42 w 73"/>
                <a:gd name="T39" fmla="*/ 19 h 79"/>
                <a:gd name="T40" fmla="*/ 33 w 73"/>
                <a:gd name="T41" fmla="*/ 15 h 79"/>
                <a:gd name="T42" fmla="*/ 26 w 73"/>
                <a:gd name="T43" fmla="*/ 13 h 79"/>
                <a:gd name="T44" fmla="*/ 21 w 73"/>
                <a:gd name="T45" fmla="*/ 12 h 79"/>
                <a:gd name="T46" fmla="*/ 17 w 73"/>
                <a:gd name="T47" fmla="*/ 12 h 79"/>
                <a:gd name="T48" fmla="*/ 14 w 73"/>
                <a:gd name="T49" fmla="*/ 12 h 79"/>
                <a:gd name="T50" fmla="*/ 12 w 73"/>
                <a:gd name="T51" fmla="*/ 16 h 79"/>
                <a:gd name="T52" fmla="*/ 12 w 73"/>
                <a:gd name="T53" fmla="*/ 22 h 79"/>
                <a:gd name="T54" fmla="*/ 13 w 73"/>
                <a:gd name="T55" fmla="*/ 28 h 79"/>
                <a:gd name="T56" fmla="*/ 15 w 73"/>
                <a:gd name="T57" fmla="*/ 35 h 79"/>
                <a:gd name="T58" fmla="*/ 18 w 73"/>
                <a:gd name="T59" fmla="*/ 42 h 79"/>
                <a:gd name="T60" fmla="*/ 23 w 73"/>
                <a:gd name="T61" fmla="*/ 49 h 79"/>
                <a:gd name="T62" fmla="*/ 28 w 73"/>
                <a:gd name="T63" fmla="*/ 57 h 79"/>
                <a:gd name="T64" fmla="*/ 34 w 73"/>
                <a:gd name="T65" fmla="*/ 64 h 79"/>
                <a:gd name="T66" fmla="*/ 26 w 73"/>
                <a:gd name="T67" fmla="*/ 78 h 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3"/>
                <a:gd name="T103" fmla="*/ 0 h 79"/>
                <a:gd name="T104" fmla="*/ 73 w 73"/>
                <a:gd name="T105" fmla="*/ 79 h 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3" h="79">
                  <a:moveTo>
                    <a:pt x="26" y="78"/>
                  </a:moveTo>
                  <a:lnTo>
                    <a:pt x="22" y="74"/>
                  </a:lnTo>
                  <a:lnTo>
                    <a:pt x="18" y="70"/>
                  </a:lnTo>
                  <a:lnTo>
                    <a:pt x="15" y="65"/>
                  </a:lnTo>
                  <a:lnTo>
                    <a:pt x="11" y="61"/>
                  </a:lnTo>
                  <a:lnTo>
                    <a:pt x="8" y="56"/>
                  </a:lnTo>
                  <a:lnTo>
                    <a:pt x="6" y="52"/>
                  </a:lnTo>
                  <a:lnTo>
                    <a:pt x="4" y="48"/>
                  </a:lnTo>
                  <a:lnTo>
                    <a:pt x="2" y="43"/>
                  </a:lnTo>
                  <a:lnTo>
                    <a:pt x="1" y="39"/>
                  </a:lnTo>
                  <a:lnTo>
                    <a:pt x="0" y="35"/>
                  </a:lnTo>
                  <a:lnTo>
                    <a:pt x="0" y="32"/>
                  </a:lnTo>
                  <a:lnTo>
                    <a:pt x="0" y="28"/>
                  </a:lnTo>
                  <a:lnTo>
                    <a:pt x="1" y="25"/>
                  </a:lnTo>
                  <a:lnTo>
                    <a:pt x="2" y="22"/>
                  </a:lnTo>
                  <a:lnTo>
                    <a:pt x="3" y="19"/>
                  </a:lnTo>
                  <a:lnTo>
                    <a:pt x="4" y="18"/>
                  </a:lnTo>
                  <a:lnTo>
                    <a:pt x="5" y="17"/>
                  </a:lnTo>
                  <a:lnTo>
                    <a:pt x="16" y="5"/>
                  </a:lnTo>
                  <a:lnTo>
                    <a:pt x="18" y="4"/>
                  </a:lnTo>
                  <a:lnTo>
                    <a:pt x="19" y="3"/>
                  </a:lnTo>
                  <a:lnTo>
                    <a:pt x="21" y="2"/>
                  </a:lnTo>
                  <a:lnTo>
                    <a:pt x="24" y="1"/>
                  </a:lnTo>
                  <a:lnTo>
                    <a:pt x="26" y="0"/>
                  </a:lnTo>
                  <a:lnTo>
                    <a:pt x="28" y="0"/>
                  </a:lnTo>
                  <a:lnTo>
                    <a:pt x="31" y="0"/>
                  </a:lnTo>
                  <a:lnTo>
                    <a:pt x="34" y="0"/>
                  </a:lnTo>
                  <a:lnTo>
                    <a:pt x="37" y="1"/>
                  </a:lnTo>
                  <a:lnTo>
                    <a:pt x="40" y="1"/>
                  </a:lnTo>
                  <a:lnTo>
                    <a:pt x="43" y="2"/>
                  </a:lnTo>
                  <a:lnTo>
                    <a:pt x="46" y="3"/>
                  </a:lnTo>
                  <a:lnTo>
                    <a:pt x="49" y="5"/>
                  </a:lnTo>
                  <a:lnTo>
                    <a:pt x="52" y="6"/>
                  </a:lnTo>
                  <a:lnTo>
                    <a:pt x="56" y="8"/>
                  </a:lnTo>
                  <a:lnTo>
                    <a:pt x="59" y="10"/>
                  </a:lnTo>
                  <a:lnTo>
                    <a:pt x="65" y="4"/>
                  </a:lnTo>
                  <a:lnTo>
                    <a:pt x="72" y="31"/>
                  </a:lnTo>
                  <a:lnTo>
                    <a:pt x="41" y="28"/>
                  </a:lnTo>
                  <a:lnTo>
                    <a:pt x="47" y="22"/>
                  </a:lnTo>
                  <a:lnTo>
                    <a:pt x="42" y="19"/>
                  </a:lnTo>
                  <a:lnTo>
                    <a:pt x="37" y="17"/>
                  </a:lnTo>
                  <a:lnTo>
                    <a:pt x="33" y="15"/>
                  </a:lnTo>
                  <a:lnTo>
                    <a:pt x="28" y="13"/>
                  </a:lnTo>
                  <a:lnTo>
                    <a:pt x="26" y="13"/>
                  </a:lnTo>
                  <a:lnTo>
                    <a:pt x="24" y="12"/>
                  </a:lnTo>
                  <a:lnTo>
                    <a:pt x="21" y="12"/>
                  </a:lnTo>
                  <a:lnTo>
                    <a:pt x="19" y="12"/>
                  </a:lnTo>
                  <a:lnTo>
                    <a:pt x="17" y="12"/>
                  </a:lnTo>
                  <a:lnTo>
                    <a:pt x="16" y="12"/>
                  </a:lnTo>
                  <a:lnTo>
                    <a:pt x="14" y="12"/>
                  </a:lnTo>
                  <a:lnTo>
                    <a:pt x="12" y="13"/>
                  </a:lnTo>
                  <a:lnTo>
                    <a:pt x="12" y="16"/>
                  </a:lnTo>
                  <a:lnTo>
                    <a:pt x="11" y="19"/>
                  </a:lnTo>
                  <a:lnTo>
                    <a:pt x="12" y="22"/>
                  </a:lnTo>
                  <a:lnTo>
                    <a:pt x="12" y="25"/>
                  </a:lnTo>
                  <a:lnTo>
                    <a:pt x="13" y="28"/>
                  </a:lnTo>
                  <a:lnTo>
                    <a:pt x="14" y="32"/>
                  </a:lnTo>
                  <a:lnTo>
                    <a:pt x="15" y="35"/>
                  </a:lnTo>
                  <a:lnTo>
                    <a:pt x="17" y="38"/>
                  </a:lnTo>
                  <a:lnTo>
                    <a:pt x="18" y="42"/>
                  </a:lnTo>
                  <a:lnTo>
                    <a:pt x="20" y="46"/>
                  </a:lnTo>
                  <a:lnTo>
                    <a:pt x="23" y="49"/>
                  </a:lnTo>
                  <a:lnTo>
                    <a:pt x="25" y="53"/>
                  </a:lnTo>
                  <a:lnTo>
                    <a:pt x="28" y="57"/>
                  </a:lnTo>
                  <a:lnTo>
                    <a:pt x="31" y="60"/>
                  </a:lnTo>
                  <a:lnTo>
                    <a:pt x="34" y="64"/>
                  </a:lnTo>
                  <a:lnTo>
                    <a:pt x="37" y="67"/>
                  </a:lnTo>
                  <a:lnTo>
                    <a:pt x="26" y="78"/>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13" name="Group 83"/>
          <p:cNvGrpSpPr>
            <a:grpSpLocks/>
          </p:cNvGrpSpPr>
          <p:nvPr/>
        </p:nvGrpSpPr>
        <p:grpSpPr bwMode="auto">
          <a:xfrm>
            <a:off x="6623050" y="3205163"/>
            <a:ext cx="225425" cy="133350"/>
            <a:chOff x="4172" y="2019"/>
            <a:chExt cx="142" cy="84"/>
          </a:xfrm>
        </p:grpSpPr>
        <p:sp>
          <p:nvSpPr>
            <p:cNvPr id="1655986" name="Oval 84"/>
            <p:cNvSpPr>
              <a:spLocks noChangeArrowheads="1"/>
            </p:cNvSpPr>
            <p:nvPr/>
          </p:nvSpPr>
          <p:spPr bwMode="auto">
            <a:xfrm rot="-2700000">
              <a:off x="4172" y="2019"/>
              <a:ext cx="142" cy="78"/>
            </a:xfrm>
            <a:prstGeom prst="ellipse">
              <a:avLst/>
            </a:prstGeom>
            <a:solidFill>
              <a:srgbClr val="FFCC00"/>
            </a:solidFill>
            <a:ln w="12700">
              <a:solidFill>
                <a:schemeClr val="tx1"/>
              </a:solidFill>
              <a:round/>
              <a:headEnd/>
              <a:tailEnd/>
            </a:ln>
          </p:spPr>
          <p:txBody>
            <a:bodyPr wrap="none" anchor="ctr"/>
            <a:lstStyle/>
            <a:p>
              <a:pPr algn="ctr" eaLnBrk="0" hangingPunct="0"/>
              <a:endParaRPr lang="en-US"/>
            </a:p>
          </p:txBody>
        </p:sp>
        <p:sp>
          <p:nvSpPr>
            <p:cNvPr id="1655987" name="Freeform 85"/>
            <p:cNvSpPr>
              <a:spLocks/>
            </p:cNvSpPr>
            <p:nvPr/>
          </p:nvSpPr>
          <p:spPr bwMode="auto">
            <a:xfrm>
              <a:off x="4212" y="2025"/>
              <a:ext cx="73" cy="78"/>
            </a:xfrm>
            <a:custGeom>
              <a:avLst/>
              <a:gdLst>
                <a:gd name="T0" fmla="*/ 19 w 73"/>
                <a:gd name="T1" fmla="*/ 73 h 78"/>
                <a:gd name="T2" fmla="*/ 13 w 73"/>
                <a:gd name="T3" fmla="*/ 64 h 78"/>
                <a:gd name="T4" fmla="*/ 7 w 73"/>
                <a:gd name="T5" fmla="*/ 55 h 78"/>
                <a:gd name="T6" fmla="*/ 3 w 73"/>
                <a:gd name="T7" fmla="*/ 46 h 78"/>
                <a:gd name="T8" fmla="*/ 1 w 73"/>
                <a:gd name="T9" fmla="*/ 37 h 78"/>
                <a:gd name="T10" fmla="*/ 0 w 73"/>
                <a:gd name="T11" fmla="*/ 30 h 78"/>
                <a:gd name="T12" fmla="*/ 1 w 73"/>
                <a:gd name="T13" fmla="*/ 23 h 78"/>
                <a:gd name="T14" fmla="*/ 4 w 73"/>
                <a:gd name="T15" fmla="*/ 17 h 78"/>
                <a:gd name="T16" fmla="*/ 18 w 73"/>
                <a:gd name="T17" fmla="*/ 4 h 78"/>
                <a:gd name="T18" fmla="*/ 21 w 73"/>
                <a:gd name="T19" fmla="*/ 2 h 78"/>
                <a:gd name="T20" fmla="*/ 26 w 73"/>
                <a:gd name="T21" fmla="*/ 0 h 78"/>
                <a:gd name="T22" fmla="*/ 30 w 73"/>
                <a:gd name="T23" fmla="*/ 0 h 78"/>
                <a:gd name="T24" fmla="*/ 36 w 73"/>
                <a:gd name="T25" fmla="*/ 0 h 78"/>
                <a:gd name="T26" fmla="*/ 41 w 73"/>
                <a:gd name="T27" fmla="*/ 1 h 78"/>
                <a:gd name="T28" fmla="*/ 47 w 73"/>
                <a:gd name="T29" fmla="*/ 4 h 78"/>
                <a:gd name="T30" fmla="*/ 54 w 73"/>
                <a:gd name="T31" fmla="*/ 7 h 78"/>
                <a:gd name="T32" fmla="*/ 60 w 73"/>
                <a:gd name="T33" fmla="*/ 11 h 78"/>
                <a:gd name="T34" fmla="*/ 72 w 73"/>
                <a:gd name="T35" fmla="*/ 33 h 78"/>
                <a:gd name="T36" fmla="*/ 48 w 73"/>
                <a:gd name="T37" fmla="*/ 22 h 78"/>
                <a:gd name="T38" fmla="*/ 38 w 73"/>
                <a:gd name="T39" fmla="*/ 16 h 78"/>
                <a:gd name="T40" fmla="*/ 30 w 73"/>
                <a:gd name="T41" fmla="*/ 12 h 78"/>
                <a:gd name="T42" fmla="*/ 23 w 73"/>
                <a:gd name="T43" fmla="*/ 11 h 78"/>
                <a:gd name="T44" fmla="*/ 19 w 73"/>
                <a:gd name="T45" fmla="*/ 10 h 78"/>
                <a:gd name="T46" fmla="*/ 16 w 73"/>
                <a:gd name="T47" fmla="*/ 11 h 78"/>
                <a:gd name="T48" fmla="*/ 13 w 73"/>
                <a:gd name="T49" fmla="*/ 14 h 78"/>
                <a:gd name="T50" fmla="*/ 13 w 73"/>
                <a:gd name="T51" fmla="*/ 20 h 78"/>
                <a:gd name="T52" fmla="*/ 13 w 73"/>
                <a:gd name="T53" fmla="*/ 26 h 78"/>
                <a:gd name="T54" fmla="*/ 15 w 73"/>
                <a:gd name="T55" fmla="*/ 33 h 78"/>
                <a:gd name="T56" fmla="*/ 18 w 73"/>
                <a:gd name="T57" fmla="*/ 40 h 78"/>
                <a:gd name="T58" fmla="*/ 22 w 73"/>
                <a:gd name="T59" fmla="*/ 48 h 78"/>
                <a:gd name="T60" fmla="*/ 27 w 73"/>
                <a:gd name="T61" fmla="*/ 55 h 78"/>
                <a:gd name="T62" fmla="*/ 33 w 73"/>
                <a:gd name="T63" fmla="*/ 63 h 78"/>
                <a:gd name="T64" fmla="*/ 23 w 73"/>
                <a:gd name="T65" fmla="*/ 77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78"/>
                <a:gd name="T101" fmla="*/ 73 w 73"/>
                <a:gd name="T102" fmla="*/ 78 h 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78">
                  <a:moveTo>
                    <a:pt x="23" y="77"/>
                  </a:moveTo>
                  <a:lnTo>
                    <a:pt x="19" y="73"/>
                  </a:lnTo>
                  <a:lnTo>
                    <a:pt x="16" y="68"/>
                  </a:lnTo>
                  <a:lnTo>
                    <a:pt x="13" y="64"/>
                  </a:lnTo>
                  <a:lnTo>
                    <a:pt x="10" y="59"/>
                  </a:lnTo>
                  <a:lnTo>
                    <a:pt x="7" y="55"/>
                  </a:lnTo>
                  <a:lnTo>
                    <a:pt x="5" y="50"/>
                  </a:lnTo>
                  <a:lnTo>
                    <a:pt x="3" y="46"/>
                  </a:lnTo>
                  <a:lnTo>
                    <a:pt x="2" y="42"/>
                  </a:lnTo>
                  <a:lnTo>
                    <a:pt x="1" y="37"/>
                  </a:lnTo>
                  <a:lnTo>
                    <a:pt x="1" y="33"/>
                  </a:lnTo>
                  <a:lnTo>
                    <a:pt x="0" y="30"/>
                  </a:lnTo>
                  <a:lnTo>
                    <a:pt x="1" y="26"/>
                  </a:lnTo>
                  <a:lnTo>
                    <a:pt x="1" y="23"/>
                  </a:lnTo>
                  <a:lnTo>
                    <a:pt x="2" y="20"/>
                  </a:lnTo>
                  <a:lnTo>
                    <a:pt x="4" y="17"/>
                  </a:lnTo>
                  <a:lnTo>
                    <a:pt x="6" y="15"/>
                  </a:lnTo>
                  <a:lnTo>
                    <a:pt x="18" y="4"/>
                  </a:lnTo>
                  <a:lnTo>
                    <a:pt x="20" y="3"/>
                  </a:lnTo>
                  <a:lnTo>
                    <a:pt x="21" y="2"/>
                  </a:lnTo>
                  <a:lnTo>
                    <a:pt x="23" y="1"/>
                  </a:lnTo>
                  <a:lnTo>
                    <a:pt x="26" y="0"/>
                  </a:lnTo>
                  <a:lnTo>
                    <a:pt x="28" y="0"/>
                  </a:lnTo>
                  <a:lnTo>
                    <a:pt x="30" y="0"/>
                  </a:lnTo>
                  <a:lnTo>
                    <a:pt x="33" y="0"/>
                  </a:lnTo>
                  <a:lnTo>
                    <a:pt x="36" y="0"/>
                  </a:lnTo>
                  <a:lnTo>
                    <a:pt x="38" y="1"/>
                  </a:lnTo>
                  <a:lnTo>
                    <a:pt x="41" y="1"/>
                  </a:lnTo>
                  <a:lnTo>
                    <a:pt x="44" y="2"/>
                  </a:lnTo>
                  <a:lnTo>
                    <a:pt x="47" y="4"/>
                  </a:lnTo>
                  <a:lnTo>
                    <a:pt x="51" y="5"/>
                  </a:lnTo>
                  <a:lnTo>
                    <a:pt x="54" y="7"/>
                  </a:lnTo>
                  <a:lnTo>
                    <a:pt x="57" y="9"/>
                  </a:lnTo>
                  <a:lnTo>
                    <a:pt x="60" y="11"/>
                  </a:lnTo>
                  <a:lnTo>
                    <a:pt x="66" y="5"/>
                  </a:lnTo>
                  <a:lnTo>
                    <a:pt x="72" y="33"/>
                  </a:lnTo>
                  <a:lnTo>
                    <a:pt x="42" y="28"/>
                  </a:lnTo>
                  <a:lnTo>
                    <a:pt x="48" y="22"/>
                  </a:lnTo>
                  <a:lnTo>
                    <a:pt x="43" y="19"/>
                  </a:lnTo>
                  <a:lnTo>
                    <a:pt x="38" y="16"/>
                  </a:lnTo>
                  <a:lnTo>
                    <a:pt x="34" y="14"/>
                  </a:lnTo>
                  <a:lnTo>
                    <a:pt x="30" y="12"/>
                  </a:lnTo>
                  <a:lnTo>
                    <a:pt x="25" y="11"/>
                  </a:lnTo>
                  <a:lnTo>
                    <a:pt x="23" y="11"/>
                  </a:lnTo>
                  <a:lnTo>
                    <a:pt x="21" y="11"/>
                  </a:lnTo>
                  <a:lnTo>
                    <a:pt x="19" y="10"/>
                  </a:lnTo>
                  <a:lnTo>
                    <a:pt x="18" y="11"/>
                  </a:lnTo>
                  <a:lnTo>
                    <a:pt x="16" y="11"/>
                  </a:lnTo>
                  <a:lnTo>
                    <a:pt x="14" y="11"/>
                  </a:lnTo>
                  <a:lnTo>
                    <a:pt x="13" y="14"/>
                  </a:lnTo>
                  <a:lnTo>
                    <a:pt x="13" y="17"/>
                  </a:lnTo>
                  <a:lnTo>
                    <a:pt x="13" y="20"/>
                  </a:lnTo>
                  <a:lnTo>
                    <a:pt x="13" y="23"/>
                  </a:lnTo>
                  <a:lnTo>
                    <a:pt x="13" y="26"/>
                  </a:lnTo>
                  <a:lnTo>
                    <a:pt x="14" y="30"/>
                  </a:lnTo>
                  <a:lnTo>
                    <a:pt x="15" y="33"/>
                  </a:lnTo>
                  <a:lnTo>
                    <a:pt x="16" y="37"/>
                  </a:lnTo>
                  <a:lnTo>
                    <a:pt x="18" y="40"/>
                  </a:lnTo>
                  <a:lnTo>
                    <a:pt x="20" y="44"/>
                  </a:lnTo>
                  <a:lnTo>
                    <a:pt x="22" y="48"/>
                  </a:lnTo>
                  <a:lnTo>
                    <a:pt x="24" y="51"/>
                  </a:lnTo>
                  <a:lnTo>
                    <a:pt x="27" y="55"/>
                  </a:lnTo>
                  <a:lnTo>
                    <a:pt x="30" y="59"/>
                  </a:lnTo>
                  <a:lnTo>
                    <a:pt x="33" y="63"/>
                  </a:lnTo>
                  <a:lnTo>
                    <a:pt x="36" y="66"/>
                  </a:lnTo>
                  <a:lnTo>
                    <a:pt x="23" y="77"/>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sp>
        <p:nvSpPr>
          <p:cNvPr id="1655876" name="Freeform 86"/>
          <p:cNvSpPr>
            <a:spLocks/>
          </p:cNvSpPr>
          <p:nvPr/>
        </p:nvSpPr>
        <p:spPr bwMode="auto">
          <a:xfrm>
            <a:off x="2463800" y="4903788"/>
            <a:ext cx="282575" cy="142875"/>
          </a:xfrm>
          <a:custGeom>
            <a:avLst/>
            <a:gdLst>
              <a:gd name="T0" fmla="*/ 2147483647 w 178"/>
              <a:gd name="T1" fmla="*/ 0 h 90"/>
              <a:gd name="T2" fmla="*/ 2147483647 w 178"/>
              <a:gd name="T3" fmla="*/ 2147483647 h 90"/>
              <a:gd name="T4" fmla="*/ 2147483647 w 178"/>
              <a:gd name="T5" fmla="*/ 2147483647 h 90"/>
              <a:gd name="T6" fmla="*/ 0 w 178"/>
              <a:gd name="T7" fmla="*/ 2147483647 h 90"/>
              <a:gd name="T8" fmla="*/ 0 60000 65536"/>
              <a:gd name="T9" fmla="*/ 0 60000 65536"/>
              <a:gd name="T10" fmla="*/ 0 60000 65536"/>
              <a:gd name="T11" fmla="*/ 0 60000 65536"/>
              <a:gd name="T12" fmla="*/ 0 w 178"/>
              <a:gd name="T13" fmla="*/ 0 h 90"/>
              <a:gd name="T14" fmla="*/ 178 w 178"/>
              <a:gd name="T15" fmla="*/ 90 h 90"/>
            </a:gdLst>
            <a:ahLst/>
            <a:cxnLst>
              <a:cxn ang="T8">
                <a:pos x="T0" y="T1"/>
              </a:cxn>
              <a:cxn ang="T9">
                <a:pos x="T2" y="T3"/>
              </a:cxn>
              <a:cxn ang="T10">
                <a:pos x="T4" y="T5"/>
              </a:cxn>
              <a:cxn ang="T11">
                <a:pos x="T6" y="T7"/>
              </a:cxn>
            </a:cxnLst>
            <a:rect l="T12" t="T13" r="T14" b="T15"/>
            <a:pathLst>
              <a:path w="178" h="90">
                <a:moveTo>
                  <a:pt x="177" y="0"/>
                </a:moveTo>
                <a:lnTo>
                  <a:pt x="138" y="44"/>
                </a:lnTo>
                <a:lnTo>
                  <a:pt x="155" y="89"/>
                </a:lnTo>
                <a:lnTo>
                  <a:pt x="0" y="36"/>
                </a:lnTo>
              </a:path>
            </a:pathLst>
          </a:custGeom>
          <a:noFill/>
          <a:ln w="25400" cap="rnd">
            <a:solidFill>
              <a:srgbClr val="FF0000"/>
            </a:solidFill>
            <a:round/>
            <a:headEnd type="none" w="sm" len="sm"/>
            <a:tailEnd type="none" w="sm" len="sm"/>
          </a:ln>
        </p:spPr>
        <p:txBody>
          <a:bodyPr/>
          <a:lstStyle/>
          <a:p>
            <a:pPr algn="ctr" eaLnBrk="0" hangingPunct="0"/>
            <a:endParaRPr lang="en-US"/>
          </a:p>
        </p:txBody>
      </p:sp>
      <p:sp>
        <p:nvSpPr>
          <p:cNvPr id="1655877" name="Line 87"/>
          <p:cNvSpPr>
            <a:spLocks noChangeShapeType="1"/>
          </p:cNvSpPr>
          <p:nvPr/>
        </p:nvSpPr>
        <p:spPr bwMode="auto">
          <a:xfrm>
            <a:off x="1651000" y="4679950"/>
            <a:ext cx="201613" cy="63500"/>
          </a:xfrm>
          <a:prstGeom prst="line">
            <a:avLst/>
          </a:prstGeom>
          <a:noFill/>
          <a:ln w="25400">
            <a:solidFill>
              <a:srgbClr val="FF0000"/>
            </a:solidFill>
            <a:round/>
            <a:headEnd type="none" w="sm" len="sm"/>
            <a:tailEnd type="none" w="sm" len="sm"/>
          </a:ln>
        </p:spPr>
        <p:txBody>
          <a:bodyPr/>
          <a:lstStyle/>
          <a:p>
            <a:endParaRPr lang="en-US"/>
          </a:p>
        </p:txBody>
      </p:sp>
      <p:sp>
        <p:nvSpPr>
          <p:cNvPr id="1655878" name="Freeform 88"/>
          <p:cNvSpPr>
            <a:spLocks/>
          </p:cNvSpPr>
          <p:nvPr/>
        </p:nvSpPr>
        <p:spPr bwMode="auto">
          <a:xfrm>
            <a:off x="1595438" y="4721225"/>
            <a:ext cx="165100" cy="146050"/>
          </a:xfrm>
          <a:custGeom>
            <a:avLst/>
            <a:gdLst>
              <a:gd name="T0" fmla="*/ 0 w 104"/>
              <a:gd name="T1" fmla="*/ 2147483647 h 92"/>
              <a:gd name="T2" fmla="*/ 2147483647 w 104"/>
              <a:gd name="T3" fmla="*/ 2147483647 h 92"/>
              <a:gd name="T4" fmla="*/ 2147483647 w 104"/>
              <a:gd name="T5" fmla="*/ 0 h 92"/>
              <a:gd name="T6" fmla="*/ 0 60000 65536"/>
              <a:gd name="T7" fmla="*/ 0 60000 65536"/>
              <a:gd name="T8" fmla="*/ 0 60000 65536"/>
              <a:gd name="T9" fmla="*/ 0 w 104"/>
              <a:gd name="T10" fmla="*/ 0 h 92"/>
              <a:gd name="T11" fmla="*/ 104 w 104"/>
              <a:gd name="T12" fmla="*/ 92 h 92"/>
            </a:gdLst>
            <a:ahLst/>
            <a:cxnLst>
              <a:cxn ang="T6">
                <a:pos x="T0" y="T1"/>
              </a:cxn>
              <a:cxn ang="T7">
                <a:pos x="T2" y="T3"/>
              </a:cxn>
              <a:cxn ang="T8">
                <a:pos x="T4" y="T5"/>
              </a:cxn>
            </a:cxnLst>
            <a:rect l="T9" t="T10" r="T11" b="T12"/>
            <a:pathLst>
              <a:path w="104" h="92">
                <a:moveTo>
                  <a:pt x="0" y="67"/>
                </a:moveTo>
                <a:lnTo>
                  <a:pt x="73" y="91"/>
                </a:lnTo>
                <a:lnTo>
                  <a:pt x="103" y="0"/>
                </a:lnTo>
              </a:path>
            </a:pathLst>
          </a:custGeom>
          <a:noFill/>
          <a:ln w="25400" cap="rnd">
            <a:solidFill>
              <a:srgbClr val="FF0000"/>
            </a:solidFill>
            <a:round/>
            <a:headEnd type="none" w="sm" len="sm"/>
            <a:tailEnd type="none" w="sm" len="sm"/>
          </a:ln>
        </p:spPr>
        <p:txBody>
          <a:bodyPr/>
          <a:lstStyle/>
          <a:p>
            <a:pPr algn="ctr" eaLnBrk="0" hangingPunct="0"/>
            <a:endParaRPr lang="en-US"/>
          </a:p>
        </p:txBody>
      </p:sp>
      <p:sp>
        <p:nvSpPr>
          <p:cNvPr id="1655879" name="Freeform 89"/>
          <p:cNvSpPr>
            <a:spLocks/>
          </p:cNvSpPr>
          <p:nvPr/>
        </p:nvSpPr>
        <p:spPr bwMode="auto">
          <a:xfrm>
            <a:off x="3016250" y="4860925"/>
            <a:ext cx="82550" cy="268288"/>
          </a:xfrm>
          <a:custGeom>
            <a:avLst/>
            <a:gdLst>
              <a:gd name="T0" fmla="*/ 2147483647 w 52"/>
              <a:gd name="T1" fmla="*/ 0 h 169"/>
              <a:gd name="T2" fmla="*/ 2147483647 w 52"/>
              <a:gd name="T3" fmla="*/ 2147483647 h 169"/>
              <a:gd name="T4" fmla="*/ 0 w 52"/>
              <a:gd name="T5" fmla="*/ 2147483647 h 169"/>
              <a:gd name="T6" fmla="*/ 0 60000 65536"/>
              <a:gd name="T7" fmla="*/ 0 60000 65536"/>
              <a:gd name="T8" fmla="*/ 0 60000 65536"/>
              <a:gd name="T9" fmla="*/ 0 w 52"/>
              <a:gd name="T10" fmla="*/ 0 h 169"/>
              <a:gd name="T11" fmla="*/ 52 w 52"/>
              <a:gd name="T12" fmla="*/ 169 h 169"/>
            </a:gdLst>
            <a:ahLst/>
            <a:cxnLst>
              <a:cxn ang="T6">
                <a:pos x="T0" y="T1"/>
              </a:cxn>
              <a:cxn ang="T7">
                <a:pos x="T2" y="T3"/>
              </a:cxn>
              <a:cxn ang="T8">
                <a:pos x="T4" y="T5"/>
              </a:cxn>
            </a:cxnLst>
            <a:rect l="T9" t="T10" r="T11" b="T12"/>
            <a:pathLst>
              <a:path w="52" h="169">
                <a:moveTo>
                  <a:pt x="8" y="0"/>
                </a:moveTo>
                <a:lnTo>
                  <a:pt x="51" y="54"/>
                </a:lnTo>
                <a:lnTo>
                  <a:pt x="0" y="168"/>
                </a:lnTo>
              </a:path>
            </a:pathLst>
          </a:custGeom>
          <a:noFill/>
          <a:ln w="25400" cap="rnd">
            <a:solidFill>
              <a:srgbClr val="FF0000"/>
            </a:solidFill>
            <a:round/>
            <a:headEnd type="none" w="sm" len="sm"/>
            <a:tailEnd type="none" w="sm" len="sm"/>
          </a:ln>
        </p:spPr>
        <p:txBody>
          <a:bodyPr/>
          <a:lstStyle/>
          <a:p>
            <a:pPr algn="ctr" eaLnBrk="0" hangingPunct="0"/>
            <a:endParaRPr lang="en-US"/>
          </a:p>
        </p:txBody>
      </p:sp>
      <p:sp>
        <p:nvSpPr>
          <p:cNvPr id="1655880" name="Oval 90"/>
          <p:cNvSpPr>
            <a:spLocks noChangeArrowheads="1"/>
          </p:cNvSpPr>
          <p:nvPr/>
        </p:nvSpPr>
        <p:spPr bwMode="auto">
          <a:xfrm>
            <a:off x="2743200" y="4835525"/>
            <a:ext cx="325438" cy="174625"/>
          </a:xfrm>
          <a:prstGeom prst="ellipse">
            <a:avLst/>
          </a:prstGeom>
          <a:noFill/>
          <a:ln w="25400">
            <a:solidFill>
              <a:srgbClr val="FF0000"/>
            </a:solidFill>
            <a:round/>
            <a:headEnd/>
            <a:tailEnd/>
          </a:ln>
        </p:spPr>
        <p:txBody>
          <a:bodyPr wrap="none" anchor="ctr"/>
          <a:lstStyle/>
          <a:p>
            <a:pPr algn="ctr" eaLnBrk="0" hangingPunct="0"/>
            <a:endParaRPr lang="en-US"/>
          </a:p>
        </p:txBody>
      </p:sp>
      <p:sp>
        <p:nvSpPr>
          <p:cNvPr id="1655881" name="Freeform 91"/>
          <p:cNvSpPr>
            <a:spLocks/>
          </p:cNvSpPr>
          <p:nvPr/>
        </p:nvSpPr>
        <p:spPr bwMode="auto">
          <a:xfrm>
            <a:off x="4202113" y="4408488"/>
            <a:ext cx="388937" cy="601662"/>
          </a:xfrm>
          <a:custGeom>
            <a:avLst/>
            <a:gdLst>
              <a:gd name="T0" fmla="*/ 2147483647 w 245"/>
              <a:gd name="T1" fmla="*/ 2147483647 h 379"/>
              <a:gd name="T2" fmla="*/ 2147483647 w 245"/>
              <a:gd name="T3" fmla="*/ 2147483647 h 379"/>
              <a:gd name="T4" fmla="*/ 2147483647 w 245"/>
              <a:gd name="T5" fmla="*/ 2147483647 h 379"/>
              <a:gd name="T6" fmla="*/ 0 w 245"/>
              <a:gd name="T7" fmla="*/ 0 h 379"/>
              <a:gd name="T8" fmla="*/ 0 60000 65536"/>
              <a:gd name="T9" fmla="*/ 0 60000 65536"/>
              <a:gd name="T10" fmla="*/ 0 60000 65536"/>
              <a:gd name="T11" fmla="*/ 0 60000 65536"/>
              <a:gd name="T12" fmla="*/ 0 w 245"/>
              <a:gd name="T13" fmla="*/ 0 h 379"/>
              <a:gd name="T14" fmla="*/ 245 w 245"/>
              <a:gd name="T15" fmla="*/ 379 h 379"/>
            </a:gdLst>
            <a:ahLst/>
            <a:cxnLst>
              <a:cxn ang="T8">
                <a:pos x="T0" y="T1"/>
              </a:cxn>
              <a:cxn ang="T9">
                <a:pos x="T2" y="T3"/>
              </a:cxn>
              <a:cxn ang="T10">
                <a:pos x="T4" y="T5"/>
              </a:cxn>
              <a:cxn ang="T11">
                <a:pos x="T6" y="T7"/>
              </a:cxn>
            </a:cxnLst>
            <a:rect l="T12" t="T13" r="T14" b="T15"/>
            <a:pathLst>
              <a:path w="245" h="379">
                <a:moveTo>
                  <a:pt x="244" y="378"/>
                </a:moveTo>
                <a:lnTo>
                  <a:pt x="90" y="252"/>
                </a:lnTo>
                <a:lnTo>
                  <a:pt x="42" y="180"/>
                </a:lnTo>
                <a:lnTo>
                  <a:pt x="0" y="0"/>
                </a:lnTo>
              </a:path>
            </a:pathLst>
          </a:custGeom>
          <a:noFill/>
          <a:ln w="25400" cap="rnd">
            <a:solidFill>
              <a:srgbClr val="FF0000"/>
            </a:solidFill>
            <a:round/>
            <a:headEnd type="none" w="sm" len="sm"/>
            <a:tailEnd type="none" w="sm" len="sm"/>
          </a:ln>
        </p:spPr>
        <p:txBody>
          <a:bodyPr/>
          <a:lstStyle/>
          <a:p>
            <a:pPr algn="ctr" eaLnBrk="0" hangingPunct="0"/>
            <a:endParaRPr lang="en-US"/>
          </a:p>
        </p:txBody>
      </p:sp>
      <p:sp>
        <p:nvSpPr>
          <p:cNvPr id="1655882" name="Rectangle 92"/>
          <p:cNvSpPr>
            <a:spLocks noChangeArrowheads="1"/>
          </p:cNvSpPr>
          <p:nvPr/>
        </p:nvSpPr>
        <p:spPr bwMode="auto">
          <a:xfrm rot="1140000">
            <a:off x="1422400" y="4746625"/>
            <a:ext cx="176213" cy="106363"/>
          </a:xfrm>
          <a:prstGeom prst="rect">
            <a:avLst/>
          </a:prstGeom>
          <a:solidFill>
            <a:schemeClr val="accent1"/>
          </a:solidFill>
          <a:ln w="12700">
            <a:solidFill>
              <a:schemeClr val="tx1"/>
            </a:solidFill>
            <a:miter lim="800000"/>
            <a:headEnd/>
            <a:tailEnd/>
          </a:ln>
        </p:spPr>
        <p:txBody>
          <a:bodyPr wrap="none" anchor="ctr"/>
          <a:lstStyle/>
          <a:p>
            <a:pPr algn="ctr" eaLnBrk="0" hangingPunct="0"/>
            <a:endParaRPr lang="en-US"/>
          </a:p>
        </p:txBody>
      </p:sp>
      <p:sp>
        <p:nvSpPr>
          <p:cNvPr id="1655883" name="Rectangle 93"/>
          <p:cNvSpPr>
            <a:spLocks noChangeArrowheads="1"/>
          </p:cNvSpPr>
          <p:nvPr/>
        </p:nvSpPr>
        <p:spPr bwMode="auto">
          <a:xfrm rot="1140000">
            <a:off x="1474788" y="4597400"/>
            <a:ext cx="179387" cy="106363"/>
          </a:xfrm>
          <a:prstGeom prst="rect">
            <a:avLst/>
          </a:prstGeom>
          <a:solidFill>
            <a:schemeClr val="accent1"/>
          </a:solidFill>
          <a:ln w="12700">
            <a:solidFill>
              <a:schemeClr val="tx1"/>
            </a:solidFill>
            <a:miter lim="800000"/>
            <a:headEnd/>
            <a:tailEnd/>
          </a:ln>
        </p:spPr>
        <p:txBody>
          <a:bodyPr wrap="none" anchor="ctr"/>
          <a:lstStyle/>
          <a:p>
            <a:pPr algn="ctr" eaLnBrk="0" hangingPunct="0"/>
            <a:endParaRPr lang="en-US"/>
          </a:p>
        </p:txBody>
      </p:sp>
      <p:sp>
        <p:nvSpPr>
          <p:cNvPr id="1655884" name="Rectangle 94"/>
          <p:cNvSpPr>
            <a:spLocks noChangeArrowheads="1"/>
          </p:cNvSpPr>
          <p:nvPr/>
        </p:nvSpPr>
        <p:spPr bwMode="auto">
          <a:xfrm rot="1140000">
            <a:off x="1831975" y="4805363"/>
            <a:ext cx="676275" cy="106362"/>
          </a:xfrm>
          <a:prstGeom prst="rect">
            <a:avLst/>
          </a:prstGeom>
          <a:solidFill>
            <a:schemeClr val="accent1"/>
          </a:solidFill>
          <a:ln w="12700">
            <a:solidFill>
              <a:schemeClr val="tx1"/>
            </a:solidFill>
            <a:miter lim="800000"/>
            <a:headEnd/>
            <a:tailEnd/>
          </a:ln>
        </p:spPr>
        <p:txBody>
          <a:bodyPr wrap="none" anchor="ctr"/>
          <a:lstStyle/>
          <a:p>
            <a:pPr algn="ctr" eaLnBrk="0" hangingPunct="0"/>
            <a:endParaRPr lang="en-US"/>
          </a:p>
        </p:txBody>
      </p:sp>
      <p:sp>
        <p:nvSpPr>
          <p:cNvPr id="1655885" name="Rectangle 95"/>
          <p:cNvSpPr>
            <a:spLocks noChangeArrowheads="1"/>
          </p:cNvSpPr>
          <p:nvPr/>
        </p:nvSpPr>
        <p:spPr bwMode="auto">
          <a:xfrm>
            <a:off x="0" y="4495800"/>
            <a:ext cx="1381125" cy="192088"/>
          </a:xfrm>
          <a:prstGeom prst="rect">
            <a:avLst/>
          </a:prstGeom>
          <a:solidFill>
            <a:srgbClr val="CCFFFF"/>
          </a:solidFill>
          <a:ln w="9525">
            <a:solidFill>
              <a:schemeClr val="tx1"/>
            </a:solidFill>
            <a:miter lim="800000"/>
            <a:headEnd/>
            <a:tailEnd/>
          </a:ln>
        </p:spPr>
        <p:txBody>
          <a:bodyPr lIns="0" tIns="0" rIns="0" bIns="0">
            <a:spAutoFit/>
          </a:bodyPr>
          <a:lstStyle/>
          <a:p>
            <a:pPr eaLnBrk="0" hangingPunct="0"/>
            <a:r>
              <a:rPr lang="en-US" sz="1200">
                <a:solidFill>
                  <a:srgbClr val="000000"/>
                </a:solidFill>
                <a:latin typeface="Arial" charset="0"/>
              </a:rPr>
              <a:t>  Polarized Source</a:t>
            </a:r>
          </a:p>
        </p:txBody>
      </p:sp>
      <p:sp>
        <p:nvSpPr>
          <p:cNvPr id="1655886" name="Rectangle 96"/>
          <p:cNvSpPr>
            <a:spLocks noChangeArrowheads="1"/>
          </p:cNvSpPr>
          <p:nvPr/>
        </p:nvSpPr>
        <p:spPr bwMode="auto">
          <a:xfrm>
            <a:off x="1630363" y="3979863"/>
            <a:ext cx="1271587" cy="317500"/>
          </a:xfrm>
          <a:prstGeom prst="rect">
            <a:avLst/>
          </a:prstGeom>
          <a:solidFill>
            <a:srgbClr val="FF00FF"/>
          </a:solidFill>
          <a:ln w="12700">
            <a:solidFill>
              <a:schemeClr val="tx1"/>
            </a:solidFill>
            <a:miter lim="800000"/>
            <a:headEnd/>
            <a:tailEnd/>
          </a:ln>
        </p:spPr>
        <p:txBody>
          <a:bodyPr wrap="none" lIns="92075" tIns="46038" rIns="92075" bIns="46038">
            <a:spAutoFit/>
          </a:bodyPr>
          <a:lstStyle/>
          <a:p>
            <a:pPr eaLnBrk="0" hangingPunct="0"/>
            <a:r>
              <a:rPr lang="en-US" sz="1400">
                <a:solidFill>
                  <a:schemeClr val="tx1"/>
                </a:solidFill>
                <a:latin typeface="Arial" charset="0"/>
              </a:rPr>
              <a:t>Spin Rotators</a:t>
            </a:r>
          </a:p>
        </p:txBody>
      </p:sp>
      <p:grpSp>
        <p:nvGrpSpPr>
          <p:cNvPr id="14" name="Group 97"/>
          <p:cNvGrpSpPr>
            <a:grpSpLocks/>
          </p:cNvGrpSpPr>
          <p:nvPr/>
        </p:nvGrpSpPr>
        <p:grpSpPr bwMode="auto">
          <a:xfrm>
            <a:off x="3879850" y="4748213"/>
            <a:ext cx="225425" cy="123825"/>
            <a:chOff x="2444" y="2991"/>
            <a:chExt cx="142" cy="78"/>
          </a:xfrm>
        </p:grpSpPr>
        <p:sp>
          <p:nvSpPr>
            <p:cNvPr id="1655984" name="Oval 98"/>
            <p:cNvSpPr>
              <a:spLocks noChangeArrowheads="1"/>
            </p:cNvSpPr>
            <p:nvPr/>
          </p:nvSpPr>
          <p:spPr bwMode="auto">
            <a:xfrm rot="240000">
              <a:off x="2444" y="2991"/>
              <a:ext cx="142" cy="78"/>
            </a:xfrm>
            <a:prstGeom prst="ellipse">
              <a:avLst/>
            </a:prstGeom>
            <a:solidFill>
              <a:srgbClr val="FF0000"/>
            </a:solidFill>
            <a:ln w="12700">
              <a:solidFill>
                <a:schemeClr val="tx1"/>
              </a:solidFill>
              <a:round/>
              <a:headEnd/>
              <a:tailEnd/>
            </a:ln>
          </p:spPr>
          <p:txBody>
            <a:bodyPr wrap="none" anchor="ctr"/>
            <a:lstStyle/>
            <a:p>
              <a:pPr algn="ctr" eaLnBrk="0" hangingPunct="0"/>
              <a:endParaRPr lang="en-US"/>
            </a:p>
          </p:txBody>
        </p:sp>
        <p:sp>
          <p:nvSpPr>
            <p:cNvPr id="1655985" name="Freeform 99"/>
            <p:cNvSpPr>
              <a:spLocks/>
            </p:cNvSpPr>
            <p:nvPr/>
          </p:nvSpPr>
          <p:spPr bwMode="auto">
            <a:xfrm>
              <a:off x="2476" y="2995"/>
              <a:ext cx="83" cy="63"/>
            </a:xfrm>
            <a:custGeom>
              <a:avLst/>
              <a:gdLst>
                <a:gd name="T0" fmla="*/ 1 w 83"/>
                <a:gd name="T1" fmla="*/ 48 h 63"/>
                <a:gd name="T2" fmla="*/ 3 w 83"/>
                <a:gd name="T3" fmla="*/ 37 h 63"/>
                <a:gd name="T4" fmla="*/ 7 w 83"/>
                <a:gd name="T5" fmla="*/ 27 h 63"/>
                <a:gd name="T6" fmla="*/ 11 w 83"/>
                <a:gd name="T7" fmla="*/ 18 h 63"/>
                <a:gd name="T8" fmla="*/ 15 w 83"/>
                <a:gd name="T9" fmla="*/ 12 h 63"/>
                <a:gd name="T10" fmla="*/ 17 w 83"/>
                <a:gd name="T11" fmla="*/ 9 h 63"/>
                <a:gd name="T12" fmla="*/ 20 w 83"/>
                <a:gd name="T13" fmla="*/ 6 h 63"/>
                <a:gd name="T14" fmla="*/ 23 w 83"/>
                <a:gd name="T15" fmla="*/ 4 h 63"/>
                <a:gd name="T16" fmla="*/ 26 w 83"/>
                <a:gd name="T17" fmla="*/ 2 h 63"/>
                <a:gd name="T18" fmla="*/ 29 w 83"/>
                <a:gd name="T19" fmla="*/ 1 h 63"/>
                <a:gd name="T20" fmla="*/ 31 w 83"/>
                <a:gd name="T21" fmla="*/ 0 h 63"/>
                <a:gd name="T22" fmla="*/ 35 w 83"/>
                <a:gd name="T23" fmla="*/ 0 h 63"/>
                <a:gd name="T24" fmla="*/ 52 w 83"/>
                <a:gd name="T25" fmla="*/ 2 h 63"/>
                <a:gd name="T26" fmla="*/ 56 w 83"/>
                <a:gd name="T27" fmla="*/ 3 h 63"/>
                <a:gd name="T28" fmla="*/ 60 w 83"/>
                <a:gd name="T29" fmla="*/ 5 h 63"/>
                <a:gd name="T30" fmla="*/ 63 w 83"/>
                <a:gd name="T31" fmla="*/ 8 h 63"/>
                <a:gd name="T32" fmla="*/ 66 w 83"/>
                <a:gd name="T33" fmla="*/ 13 h 63"/>
                <a:gd name="T34" fmla="*/ 69 w 83"/>
                <a:gd name="T35" fmla="*/ 18 h 63"/>
                <a:gd name="T36" fmla="*/ 71 w 83"/>
                <a:gd name="T37" fmla="*/ 24 h 63"/>
                <a:gd name="T38" fmla="*/ 73 w 83"/>
                <a:gd name="T39" fmla="*/ 31 h 63"/>
                <a:gd name="T40" fmla="*/ 74 w 83"/>
                <a:gd name="T41" fmla="*/ 38 h 63"/>
                <a:gd name="T42" fmla="*/ 66 w 83"/>
                <a:gd name="T43" fmla="*/ 62 h 63"/>
                <a:gd name="T44" fmla="*/ 58 w 83"/>
                <a:gd name="T45" fmla="*/ 36 h 63"/>
                <a:gd name="T46" fmla="*/ 56 w 83"/>
                <a:gd name="T47" fmla="*/ 25 h 63"/>
                <a:gd name="T48" fmla="*/ 54 w 83"/>
                <a:gd name="T49" fmla="*/ 18 h 63"/>
                <a:gd name="T50" fmla="*/ 52 w 83"/>
                <a:gd name="T51" fmla="*/ 14 h 63"/>
                <a:gd name="T52" fmla="*/ 50 w 83"/>
                <a:gd name="T53" fmla="*/ 10 h 63"/>
                <a:gd name="T54" fmla="*/ 48 w 83"/>
                <a:gd name="T55" fmla="*/ 7 h 63"/>
                <a:gd name="T56" fmla="*/ 45 w 83"/>
                <a:gd name="T57" fmla="*/ 4 h 63"/>
                <a:gd name="T58" fmla="*/ 42 w 83"/>
                <a:gd name="T59" fmla="*/ 4 h 63"/>
                <a:gd name="T60" fmla="*/ 37 w 83"/>
                <a:gd name="T61" fmla="*/ 8 h 63"/>
                <a:gd name="T62" fmla="*/ 32 w 83"/>
                <a:gd name="T63" fmla="*/ 13 h 63"/>
                <a:gd name="T64" fmla="*/ 28 w 83"/>
                <a:gd name="T65" fmla="*/ 19 h 63"/>
                <a:gd name="T66" fmla="*/ 24 w 83"/>
                <a:gd name="T67" fmla="*/ 26 h 63"/>
                <a:gd name="T68" fmla="*/ 21 w 83"/>
                <a:gd name="T69" fmla="*/ 33 h 63"/>
                <a:gd name="T70" fmla="*/ 19 w 83"/>
                <a:gd name="T71" fmla="*/ 42 h 63"/>
                <a:gd name="T72" fmla="*/ 17 w 83"/>
                <a:gd name="T73" fmla="*/ 51 h 63"/>
                <a:gd name="T74" fmla="*/ 0 w 83"/>
                <a:gd name="T75" fmla="*/ 54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3"/>
                <a:gd name="T115" fmla="*/ 0 h 63"/>
                <a:gd name="T116" fmla="*/ 83 w 83"/>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3" h="63">
                  <a:moveTo>
                    <a:pt x="0" y="54"/>
                  </a:moveTo>
                  <a:lnTo>
                    <a:pt x="1" y="48"/>
                  </a:lnTo>
                  <a:lnTo>
                    <a:pt x="2" y="42"/>
                  </a:lnTo>
                  <a:lnTo>
                    <a:pt x="3" y="37"/>
                  </a:lnTo>
                  <a:lnTo>
                    <a:pt x="5" y="32"/>
                  </a:lnTo>
                  <a:lnTo>
                    <a:pt x="7" y="27"/>
                  </a:lnTo>
                  <a:lnTo>
                    <a:pt x="9" y="22"/>
                  </a:lnTo>
                  <a:lnTo>
                    <a:pt x="11" y="18"/>
                  </a:lnTo>
                  <a:lnTo>
                    <a:pt x="14" y="14"/>
                  </a:lnTo>
                  <a:lnTo>
                    <a:pt x="15" y="12"/>
                  </a:lnTo>
                  <a:lnTo>
                    <a:pt x="16" y="11"/>
                  </a:lnTo>
                  <a:lnTo>
                    <a:pt x="17" y="9"/>
                  </a:lnTo>
                  <a:lnTo>
                    <a:pt x="19" y="8"/>
                  </a:lnTo>
                  <a:lnTo>
                    <a:pt x="20" y="6"/>
                  </a:lnTo>
                  <a:lnTo>
                    <a:pt x="21" y="5"/>
                  </a:lnTo>
                  <a:lnTo>
                    <a:pt x="23" y="4"/>
                  </a:lnTo>
                  <a:lnTo>
                    <a:pt x="24" y="3"/>
                  </a:lnTo>
                  <a:lnTo>
                    <a:pt x="26" y="2"/>
                  </a:lnTo>
                  <a:lnTo>
                    <a:pt x="27" y="2"/>
                  </a:lnTo>
                  <a:lnTo>
                    <a:pt x="29" y="1"/>
                  </a:lnTo>
                  <a:lnTo>
                    <a:pt x="30" y="0"/>
                  </a:lnTo>
                  <a:lnTo>
                    <a:pt x="31" y="0"/>
                  </a:lnTo>
                  <a:lnTo>
                    <a:pt x="33" y="0"/>
                  </a:lnTo>
                  <a:lnTo>
                    <a:pt x="35" y="0"/>
                  </a:lnTo>
                  <a:lnTo>
                    <a:pt x="36" y="0"/>
                  </a:lnTo>
                  <a:lnTo>
                    <a:pt x="52" y="2"/>
                  </a:lnTo>
                  <a:lnTo>
                    <a:pt x="54" y="2"/>
                  </a:lnTo>
                  <a:lnTo>
                    <a:pt x="56" y="3"/>
                  </a:lnTo>
                  <a:lnTo>
                    <a:pt x="58" y="4"/>
                  </a:lnTo>
                  <a:lnTo>
                    <a:pt x="60" y="5"/>
                  </a:lnTo>
                  <a:lnTo>
                    <a:pt x="62" y="7"/>
                  </a:lnTo>
                  <a:lnTo>
                    <a:pt x="63" y="8"/>
                  </a:lnTo>
                  <a:lnTo>
                    <a:pt x="65" y="10"/>
                  </a:lnTo>
                  <a:lnTo>
                    <a:pt x="66" y="13"/>
                  </a:lnTo>
                  <a:lnTo>
                    <a:pt x="68" y="15"/>
                  </a:lnTo>
                  <a:lnTo>
                    <a:pt x="69" y="18"/>
                  </a:lnTo>
                  <a:lnTo>
                    <a:pt x="70" y="21"/>
                  </a:lnTo>
                  <a:lnTo>
                    <a:pt x="71" y="24"/>
                  </a:lnTo>
                  <a:lnTo>
                    <a:pt x="72" y="27"/>
                  </a:lnTo>
                  <a:lnTo>
                    <a:pt x="73" y="31"/>
                  </a:lnTo>
                  <a:lnTo>
                    <a:pt x="74" y="34"/>
                  </a:lnTo>
                  <a:lnTo>
                    <a:pt x="74" y="38"/>
                  </a:lnTo>
                  <a:lnTo>
                    <a:pt x="82" y="39"/>
                  </a:lnTo>
                  <a:lnTo>
                    <a:pt x="66" y="62"/>
                  </a:lnTo>
                  <a:lnTo>
                    <a:pt x="49" y="35"/>
                  </a:lnTo>
                  <a:lnTo>
                    <a:pt x="58" y="36"/>
                  </a:lnTo>
                  <a:lnTo>
                    <a:pt x="57" y="30"/>
                  </a:lnTo>
                  <a:lnTo>
                    <a:pt x="56" y="25"/>
                  </a:lnTo>
                  <a:lnTo>
                    <a:pt x="55" y="21"/>
                  </a:lnTo>
                  <a:lnTo>
                    <a:pt x="54" y="18"/>
                  </a:lnTo>
                  <a:lnTo>
                    <a:pt x="53" y="16"/>
                  </a:lnTo>
                  <a:lnTo>
                    <a:pt x="52" y="14"/>
                  </a:lnTo>
                  <a:lnTo>
                    <a:pt x="51" y="12"/>
                  </a:lnTo>
                  <a:lnTo>
                    <a:pt x="50" y="10"/>
                  </a:lnTo>
                  <a:lnTo>
                    <a:pt x="49" y="9"/>
                  </a:lnTo>
                  <a:lnTo>
                    <a:pt x="48" y="7"/>
                  </a:lnTo>
                  <a:lnTo>
                    <a:pt x="46" y="5"/>
                  </a:lnTo>
                  <a:lnTo>
                    <a:pt x="45" y="4"/>
                  </a:lnTo>
                  <a:lnTo>
                    <a:pt x="44" y="3"/>
                  </a:lnTo>
                  <a:lnTo>
                    <a:pt x="42" y="4"/>
                  </a:lnTo>
                  <a:lnTo>
                    <a:pt x="39" y="6"/>
                  </a:lnTo>
                  <a:lnTo>
                    <a:pt x="37" y="8"/>
                  </a:lnTo>
                  <a:lnTo>
                    <a:pt x="35" y="10"/>
                  </a:lnTo>
                  <a:lnTo>
                    <a:pt x="32" y="13"/>
                  </a:lnTo>
                  <a:lnTo>
                    <a:pt x="30" y="16"/>
                  </a:lnTo>
                  <a:lnTo>
                    <a:pt x="28" y="19"/>
                  </a:lnTo>
                  <a:lnTo>
                    <a:pt x="26" y="22"/>
                  </a:lnTo>
                  <a:lnTo>
                    <a:pt x="24" y="26"/>
                  </a:lnTo>
                  <a:lnTo>
                    <a:pt x="23" y="29"/>
                  </a:lnTo>
                  <a:lnTo>
                    <a:pt x="21" y="33"/>
                  </a:lnTo>
                  <a:lnTo>
                    <a:pt x="20" y="38"/>
                  </a:lnTo>
                  <a:lnTo>
                    <a:pt x="19" y="42"/>
                  </a:lnTo>
                  <a:lnTo>
                    <a:pt x="18" y="47"/>
                  </a:lnTo>
                  <a:lnTo>
                    <a:pt x="17" y="51"/>
                  </a:lnTo>
                  <a:lnTo>
                    <a:pt x="16" y="56"/>
                  </a:lnTo>
                  <a:lnTo>
                    <a:pt x="0" y="54"/>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sp>
        <p:nvSpPr>
          <p:cNvPr id="1655888" name="Line 100"/>
          <p:cNvSpPr>
            <a:spLocks noChangeShapeType="1"/>
          </p:cNvSpPr>
          <p:nvPr/>
        </p:nvSpPr>
        <p:spPr bwMode="auto">
          <a:xfrm>
            <a:off x="3733800" y="4419600"/>
            <a:ext cx="144463" cy="317500"/>
          </a:xfrm>
          <a:prstGeom prst="line">
            <a:avLst/>
          </a:prstGeom>
          <a:noFill/>
          <a:ln w="12700">
            <a:solidFill>
              <a:srgbClr val="FFFF99"/>
            </a:solidFill>
            <a:round/>
            <a:headEnd type="none" w="sm" len="sm"/>
            <a:tailEnd type="stealth" w="med" len="med"/>
          </a:ln>
        </p:spPr>
        <p:txBody>
          <a:bodyPr/>
          <a:lstStyle/>
          <a:p>
            <a:endParaRPr lang="en-US"/>
          </a:p>
        </p:txBody>
      </p:sp>
      <p:sp>
        <p:nvSpPr>
          <p:cNvPr id="1655889" name="Line 101"/>
          <p:cNvSpPr>
            <a:spLocks noChangeShapeType="1"/>
          </p:cNvSpPr>
          <p:nvPr/>
        </p:nvSpPr>
        <p:spPr bwMode="auto">
          <a:xfrm flipV="1">
            <a:off x="2971800" y="3886200"/>
            <a:ext cx="609600" cy="152400"/>
          </a:xfrm>
          <a:prstGeom prst="line">
            <a:avLst/>
          </a:prstGeom>
          <a:noFill/>
          <a:ln w="12700">
            <a:solidFill>
              <a:srgbClr val="FFFF99"/>
            </a:solidFill>
            <a:round/>
            <a:headEnd type="none" w="sm" len="sm"/>
            <a:tailEnd type="stealth" w="med" len="med"/>
          </a:ln>
        </p:spPr>
        <p:txBody>
          <a:bodyPr/>
          <a:lstStyle/>
          <a:p>
            <a:endParaRPr lang="en-US"/>
          </a:p>
        </p:txBody>
      </p:sp>
      <p:sp>
        <p:nvSpPr>
          <p:cNvPr id="1655890" name="Line 102"/>
          <p:cNvSpPr>
            <a:spLocks noChangeShapeType="1"/>
          </p:cNvSpPr>
          <p:nvPr/>
        </p:nvSpPr>
        <p:spPr bwMode="auto">
          <a:xfrm flipV="1">
            <a:off x="2971800" y="3962400"/>
            <a:ext cx="1447800" cy="152400"/>
          </a:xfrm>
          <a:prstGeom prst="line">
            <a:avLst/>
          </a:prstGeom>
          <a:noFill/>
          <a:ln w="12700">
            <a:solidFill>
              <a:srgbClr val="FFFF99"/>
            </a:solidFill>
            <a:round/>
            <a:headEnd type="none" w="sm" len="sm"/>
            <a:tailEnd type="stealth" w="med" len="med"/>
          </a:ln>
        </p:spPr>
        <p:txBody>
          <a:bodyPr/>
          <a:lstStyle/>
          <a:p>
            <a:endParaRPr lang="en-US"/>
          </a:p>
        </p:txBody>
      </p:sp>
      <p:sp>
        <p:nvSpPr>
          <p:cNvPr id="1655891" name="Line 103"/>
          <p:cNvSpPr>
            <a:spLocks noChangeShapeType="1"/>
          </p:cNvSpPr>
          <p:nvPr/>
        </p:nvSpPr>
        <p:spPr bwMode="auto">
          <a:xfrm flipH="1">
            <a:off x="7010400" y="3048000"/>
            <a:ext cx="228600" cy="228600"/>
          </a:xfrm>
          <a:prstGeom prst="line">
            <a:avLst/>
          </a:prstGeom>
          <a:noFill/>
          <a:ln w="12700">
            <a:solidFill>
              <a:srgbClr val="FFFF99"/>
            </a:solidFill>
            <a:round/>
            <a:headEnd type="none" w="sm" len="sm"/>
            <a:tailEnd type="stealth" w="med" len="med"/>
          </a:ln>
        </p:spPr>
        <p:txBody>
          <a:bodyPr/>
          <a:lstStyle/>
          <a:p>
            <a:endParaRPr lang="en-US"/>
          </a:p>
        </p:txBody>
      </p:sp>
      <p:grpSp>
        <p:nvGrpSpPr>
          <p:cNvPr id="15" name="Group 104"/>
          <p:cNvGrpSpPr>
            <a:grpSpLocks/>
          </p:cNvGrpSpPr>
          <p:nvPr/>
        </p:nvGrpSpPr>
        <p:grpSpPr bwMode="auto">
          <a:xfrm>
            <a:off x="4419600" y="5332413"/>
            <a:ext cx="155575" cy="153987"/>
            <a:chOff x="2834" y="3316"/>
            <a:chExt cx="98" cy="97"/>
          </a:xfrm>
        </p:grpSpPr>
        <p:sp>
          <p:nvSpPr>
            <p:cNvPr id="1655979" name="Oval 105"/>
            <p:cNvSpPr>
              <a:spLocks noChangeArrowheads="1"/>
            </p:cNvSpPr>
            <p:nvPr/>
          </p:nvSpPr>
          <p:spPr bwMode="auto">
            <a:xfrm rot="2640000">
              <a:off x="2834" y="3367"/>
              <a:ext cx="47" cy="46"/>
            </a:xfrm>
            <a:prstGeom prst="ellipse">
              <a:avLst/>
            </a:prstGeom>
            <a:solidFill>
              <a:srgbClr val="CC00CC"/>
            </a:solidFill>
            <a:ln w="12700">
              <a:solidFill>
                <a:schemeClr val="tx1"/>
              </a:solidFill>
              <a:round/>
              <a:headEnd/>
              <a:tailEnd/>
            </a:ln>
          </p:spPr>
          <p:txBody>
            <a:bodyPr wrap="none" anchor="ctr"/>
            <a:lstStyle/>
            <a:p>
              <a:pPr algn="ctr" eaLnBrk="0" hangingPunct="0"/>
              <a:endParaRPr lang="en-US"/>
            </a:p>
          </p:txBody>
        </p:sp>
        <p:sp>
          <p:nvSpPr>
            <p:cNvPr id="1655980" name="Line 106"/>
            <p:cNvSpPr>
              <a:spLocks noChangeShapeType="1"/>
            </p:cNvSpPr>
            <p:nvPr/>
          </p:nvSpPr>
          <p:spPr bwMode="auto">
            <a:xfrm>
              <a:off x="2905" y="3370"/>
              <a:ext cx="1" cy="33"/>
            </a:xfrm>
            <a:prstGeom prst="line">
              <a:avLst/>
            </a:prstGeom>
            <a:noFill/>
            <a:ln w="12700">
              <a:solidFill>
                <a:srgbClr val="CC00CC"/>
              </a:solidFill>
              <a:round/>
              <a:headEnd type="none" w="sm" len="sm"/>
              <a:tailEnd type="none" w="sm" len="sm"/>
            </a:ln>
          </p:spPr>
          <p:txBody>
            <a:bodyPr/>
            <a:lstStyle/>
            <a:p>
              <a:endParaRPr lang="en-US"/>
            </a:p>
          </p:txBody>
        </p:sp>
        <p:sp>
          <p:nvSpPr>
            <p:cNvPr id="1655981" name="Line 107"/>
            <p:cNvSpPr>
              <a:spLocks noChangeShapeType="1"/>
            </p:cNvSpPr>
            <p:nvPr/>
          </p:nvSpPr>
          <p:spPr bwMode="auto">
            <a:xfrm>
              <a:off x="2931" y="3370"/>
              <a:ext cx="1" cy="33"/>
            </a:xfrm>
            <a:prstGeom prst="line">
              <a:avLst/>
            </a:prstGeom>
            <a:noFill/>
            <a:ln w="12700">
              <a:solidFill>
                <a:srgbClr val="CC00CC"/>
              </a:solidFill>
              <a:round/>
              <a:headEnd type="none" w="sm" len="sm"/>
              <a:tailEnd type="none" w="sm" len="sm"/>
            </a:ln>
          </p:spPr>
          <p:txBody>
            <a:bodyPr/>
            <a:lstStyle/>
            <a:p>
              <a:endParaRPr lang="en-US"/>
            </a:p>
          </p:txBody>
        </p:sp>
        <p:sp>
          <p:nvSpPr>
            <p:cNvPr id="1655982" name="Line 108"/>
            <p:cNvSpPr>
              <a:spLocks noChangeShapeType="1"/>
            </p:cNvSpPr>
            <p:nvPr/>
          </p:nvSpPr>
          <p:spPr bwMode="auto">
            <a:xfrm>
              <a:off x="2848" y="3341"/>
              <a:ext cx="32" cy="0"/>
            </a:xfrm>
            <a:prstGeom prst="line">
              <a:avLst/>
            </a:prstGeom>
            <a:noFill/>
            <a:ln w="12700">
              <a:solidFill>
                <a:srgbClr val="CC00CC"/>
              </a:solidFill>
              <a:round/>
              <a:headEnd type="none" w="sm" len="sm"/>
              <a:tailEnd type="none" w="sm" len="sm"/>
            </a:ln>
          </p:spPr>
          <p:txBody>
            <a:bodyPr/>
            <a:lstStyle/>
            <a:p>
              <a:endParaRPr lang="en-US"/>
            </a:p>
          </p:txBody>
        </p:sp>
        <p:sp>
          <p:nvSpPr>
            <p:cNvPr id="1655983" name="Line 109"/>
            <p:cNvSpPr>
              <a:spLocks noChangeShapeType="1"/>
            </p:cNvSpPr>
            <p:nvPr/>
          </p:nvSpPr>
          <p:spPr bwMode="auto">
            <a:xfrm>
              <a:off x="2848" y="3316"/>
              <a:ext cx="32" cy="0"/>
            </a:xfrm>
            <a:prstGeom prst="line">
              <a:avLst/>
            </a:prstGeom>
            <a:noFill/>
            <a:ln w="12700">
              <a:solidFill>
                <a:srgbClr val="CC00CC"/>
              </a:solidFill>
              <a:round/>
              <a:headEnd type="none" w="sm" len="sm"/>
              <a:tailEnd type="none" w="sm" len="sm"/>
            </a:ln>
          </p:spPr>
          <p:txBody>
            <a:bodyPr/>
            <a:lstStyle/>
            <a:p>
              <a:endParaRPr lang="en-US"/>
            </a:p>
          </p:txBody>
        </p:sp>
      </p:grpSp>
      <p:grpSp>
        <p:nvGrpSpPr>
          <p:cNvPr id="16" name="Group 110"/>
          <p:cNvGrpSpPr>
            <a:grpSpLocks/>
          </p:cNvGrpSpPr>
          <p:nvPr/>
        </p:nvGrpSpPr>
        <p:grpSpPr bwMode="auto">
          <a:xfrm>
            <a:off x="2808288" y="5033963"/>
            <a:ext cx="153987" cy="174625"/>
            <a:chOff x="1769" y="3171"/>
            <a:chExt cx="97" cy="110"/>
          </a:xfrm>
        </p:grpSpPr>
        <p:sp>
          <p:nvSpPr>
            <p:cNvPr id="1655974" name="Oval 111"/>
            <p:cNvSpPr>
              <a:spLocks noChangeArrowheads="1"/>
            </p:cNvSpPr>
            <p:nvPr/>
          </p:nvSpPr>
          <p:spPr bwMode="auto">
            <a:xfrm rot="6480000">
              <a:off x="1769" y="3186"/>
              <a:ext cx="46" cy="45"/>
            </a:xfrm>
            <a:prstGeom prst="ellipse">
              <a:avLst/>
            </a:prstGeom>
            <a:solidFill>
              <a:srgbClr val="CC00CC"/>
            </a:solidFill>
            <a:ln w="12700">
              <a:solidFill>
                <a:schemeClr val="tx1"/>
              </a:solidFill>
              <a:round/>
              <a:headEnd/>
              <a:tailEnd/>
            </a:ln>
          </p:spPr>
          <p:txBody>
            <a:bodyPr wrap="none" anchor="ctr"/>
            <a:lstStyle/>
            <a:p>
              <a:pPr algn="ctr" eaLnBrk="0" hangingPunct="0"/>
              <a:endParaRPr lang="en-US"/>
            </a:p>
          </p:txBody>
        </p:sp>
        <p:sp>
          <p:nvSpPr>
            <p:cNvPr id="1655975" name="Line 112"/>
            <p:cNvSpPr>
              <a:spLocks noChangeShapeType="1"/>
            </p:cNvSpPr>
            <p:nvPr/>
          </p:nvSpPr>
          <p:spPr bwMode="auto">
            <a:xfrm flipH="1">
              <a:off x="1799" y="3244"/>
              <a:ext cx="28" cy="14"/>
            </a:xfrm>
            <a:prstGeom prst="line">
              <a:avLst/>
            </a:prstGeom>
            <a:noFill/>
            <a:ln w="12700">
              <a:solidFill>
                <a:srgbClr val="CC00CC"/>
              </a:solidFill>
              <a:round/>
              <a:headEnd type="none" w="sm" len="sm"/>
              <a:tailEnd type="none" w="sm" len="sm"/>
            </a:ln>
          </p:spPr>
          <p:txBody>
            <a:bodyPr/>
            <a:lstStyle/>
            <a:p>
              <a:endParaRPr lang="en-US"/>
            </a:p>
          </p:txBody>
        </p:sp>
        <p:sp>
          <p:nvSpPr>
            <p:cNvPr id="1655976" name="Line 113"/>
            <p:cNvSpPr>
              <a:spLocks noChangeShapeType="1"/>
            </p:cNvSpPr>
            <p:nvPr/>
          </p:nvSpPr>
          <p:spPr bwMode="auto">
            <a:xfrm flipH="1">
              <a:off x="1811" y="3267"/>
              <a:ext cx="28" cy="14"/>
            </a:xfrm>
            <a:prstGeom prst="line">
              <a:avLst/>
            </a:prstGeom>
            <a:noFill/>
            <a:ln w="12700">
              <a:solidFill>
                <a:srgbClr val="CC00CC"/>
              </a:solidFill>
              <a:round/>
              <a:headEnd type="none" w="sm" len="sm"/>
              <a:tailEnd type="none" w="sm" len="sm"/>
            </a:ln>
          </p:spPr>
          <p:txBody>
            <a:bodyPr/>
            <a:lstStyle/>
            <a:p>
              <a:endParaRPr lang="en-US"/>
            </a:p>
          </p:txBody>
        </p:sp>
        <p:sp>
          <p:nvSpPr>
            <p:cNvPr id="1655977" name="Line 114"/>
            <p:cNvSpPr>
              <a:spLocks noChangeShapeType="1"/>
            </p:cNvSpPr>
            <p:nvPr/>
          </p:nvSpPr>
          <p:spPr bwMode="auto">
            <a:xfrm>
              <a:off x="1829" y="3182"/>
              <a:ext cx="14" cy="28"/>
            </a:xfrm>
            <a:prstGeom prst="line">
              <a:avLst/>
            </a:prstGeom>
            <a:noFill/>
            <a:ln w="12700">
              <a:solidFill>
                <a:srgbClr val="CC00CC"/>
              </a:solidFill>
              <a:round/>
              <a:headEnd type="none" w="sm" len="sm"/>
              <a:tailEnd type="none" w="sm" len="sm"/>
            </a:ln>
          </p:spPr>
          <p:txBody>
            <a:bodyPr/>
            <a:lstStyle/>
            <a:p>
              <a:endParaRPr lang="en-US"/>
            </a:p>
          </p:txBody>
        </p:sp>
        <p:sp>
          <p:nvSpPr>
            <p:cNvPr id="1655978" name="Line 115"/>
            <p:cNvSpPr>
              <a:spLocks noChangeShapeType="1"/>
            </p:cNvSpPr>
            <p:nvPr/>
          </p:nvSpPr>
          <p:spPr bwMode="auto">
            <a:xfrm>
              <a:off x="1852" y="3171"/>
              <a:ext cx="14" cy="28"/>
            </a:xfrm>
            <a:prstGeom prst="line">
              <a:avLst/>
            </a:prstGeom>
            <a:noFill/>
            <a:ln w="12700">
              <a:solidFill>
                <a:srgbClr val="CC00CC"/>
              </a:solidFill>
              <a:round/>
              <a:headEnd type="none" w="sm" len="sm"/>
              <a:tailEnd type="none" w="sm" len="sm"/>
            </a:ln>
          </p:spPr>
          <p:txBody>
            <a:bodyPr/>
            <a:lstStyle/>
            <a:p>
              <a:endParaRPr lang="en-US"/>
            </a:p>
          </p:txBody>
        </p:sp>
      </p:grpSp>
      <p:grpSp>
        <p:nvGrpSpPr>
          <p:cNvPr id="17" name="Group 116"/>
          <p:cNvGrpSpPr>
            <a:grpSpLocks/>
          </p:cNvGrpSpPr>
          <p:nvPr/>
        </p:nvGrpSpPr>
        <p:grpSpPr bwMode="auto">
          <a:xfrm>
            <a:off x="4495800" y="2276475"/>
            <a:ext cx="144463" cy="188913"/>
            <a:chOff x="2832" y="1434"/>
            <a:chExt cx="91" cy="119"/>
          </a:xfrm>
        </p:grpSpPr>
        <p:sp>
          <p:nvSpPr>
            <p:cNvPr id="1655969" name="Oval 117"/>
            <p:cNvSpPr>
              <a:spLocks noChangeArrowheads="1"/>
            </p:cNvSpPr>
            <p:nvPr/>
          </p:nvSpPr>
          <p:spPr bwMode="auto">
            <a:xfrm>
              <a:off x="2832" y="1468"/>
              <a:ext cx="46" cy="46"/>
            </a:xfrm>
            <a:prstGeom prst="ellipse">
              <a:avLst/>
            </a:prstGeom>
            <a:solidFill>
              <a:srgbClr val="CC00CC"/>
            </a:solidFill>
            <a:ln w="12700">
              <a:solidFill>
                <a:schemeClr val="tx1"/>
              </a:solidFill>
              <a:round/>
              <a:headEnd/>
              <a:tailEnd/>
            </a:ln>
          </p:spPr>
          <p:txBody>
            <a:bodyPr wrap="none" anchor="ctr"/>
            <a:lstStyle/>
            <a:p>
              <a:pPr algn="ctr" eaLnBrk="0" hangingPunct="0"/>
              <a:endParaRPr lang="en-US"/>
            </a:p>
          </p:txBody>
        </p:sp>
        <p:sp>
          <p:nvSpPr>
            <p:cNvPr id="1655970" name="Line 118"/>
            <p:cNvSpPr>
              <a:spLocks noChangeShapeType="1"/>
            </p:cNvSpPr>
            <p:nvPr/>
          </p:nvSpPr>
          <p:spPr bwMode="auto">
            <a:xfrm flipH="1">
              <a:off x="2878" y="1512"/>
              <a:ext cx="23" cy="23"/>
            </a:xfrm>
            <a:prstGeom prst="line">
              <a:avLst/>
            </a:prstGeom>
            <a:noFill/>
            <a:ln w="12700">
              <a:solidFill>
                <a:srgbClr val="CC00CC"/>
              </a:solidFill>
              <a:round/>
              <a:headEnd type="none" w="sm" len="sm"/>
              <a:tailEnd type="none" w="sm" len="sm"/>
            </a:ln>
          </p:spPr>
          <p:txBody>
            <a:bodyPr/>
            <a:lstStyle/>
            <a:p>
              <a:endParaRPr lang="en-US"/>
            </a:p>
          </p:txBody>
        </p:sp>
        <p:sp>
          <p:nvSpPr>
            <p:cNvPr id="1655971" name="Line 119"/>
            <p:cNvSpPr>
              <a:spLocks noChangeShapeType="1"/>
            </p:cNvSpPr>
            <p:nvPr/>
          </p:nvSpPr>
          <p:spPr bwMode="auto">
            <a:xfrm flipH="1">
              <a:off x="2896" y="1530"/>
              <a:ext cx="23" cy="23"/>
            </a:xfrm>
            <a:prstGeom prst="line">
              <a:avLst/>
            </a:prstGeom>
            <a:noFill/>
            <a:ln w="12700">
              <a:solidFill>
                <a:srgbClr val="CC00CC"/>
              </a:solidFill>
              <a:round/>
              <a:headEnd type="none" w="sm" len="sm"/>
              <a:tailEnd type="none" w="sm" len="sm"/>
            </a:ln>
          </p:spPr>
          <p:txBody>
            <a:bodyPr/>
            <a:lstStyle/>
            <a:p>
              <a:endParaRPr lang="en-US"/>
            </a:p>
          </p:txBody>
        </p:sp>
        <p:sp>
          <p:nvSpPr>
            <p:cNvPr id="1655972" name="Line 120"/>
            <p:cNvSpPr>
              <a:spLocks noChangeShapeType="1"/>
            </p:cNvSpPr>
            <p:nvPr/>
          </p:nvSpPr>
          <p:spPr bwMode="auto">
            <a:xfrm>
              <a:off x="2882" y="1452"/>
              <a:ext cx="23" cy="23"/>
            </a:xfrm>
            <a:prstGeom prst="line">
              <a:avLst/>
            </a:prstGeom>
            <a:noFill/>
            <a:ln w="12700">
              <a:solidFill>
                <a:srgbClr val="CC00CC"/>
              </a:solidFill>
              <a:round/>
              <a:headEnd type="none" w="sm" len="sm"/>
              <a:tailEnd type="none" w="sm" len="sm"/>
            </a:ln>
          </p:spPr>
          <p:txBody>
            <a:bodyPr/>
            <a:lstStyle/>
            <a:p>
              <a:endParaRPr lang="en-US"/>
            </a:p>
          </p:txBody>
        </p:sp>
        <p:sp>
          <p:nvSpPr>
            <p:cNvPr id="1655973" name="Line 121"/>
            <p:cNvSpPr>
              <a:spLocks noChangeShapeType="1"/>
            </p:cNvSpPr>
            <p:nvPr/>
          </p:nvSpPr>
          <p:spPr bwMode="auto">
            <a:xfrm>
              <a:off x="2900" y="1434"/>
              <a:ext cx="23" cy="23"/>
            </a:xfrm>
            <a:prstGeom prst="line">
              <a:avLst/>
            </a:prstGeom>
            <a:noFill/>
            <a:ln w="12700">
              <a:solidFill>
                <a:srgbClr val="CC00CC"/>
              </a:solidFill>
              <a:round/>
              <a:headEnd type="none" w="sm" len="sm"/>
              <a:tailEnd type="none" w="sm" len="sm"/>
            </a:ln>
          </p:spPr>
          <p:txBody>
            <a:bodyPr/>
            <a:lstStyle/>
            <a:p>
              <a:endParaRPr lang="en-US"/>
            </a:p>
          </p:txBody>
        </p:sp>
      </p:grpSp>
      <p:grpSp>
        <p:nvGrpSpPr>
          <p:cNvPr id="18" name="Group 122"/>
          <p:cNvGrpSpPr>
            <a:grpSpLocks/>
          </p:cNvGrpSpPr>
          <p:nvPr/>
        </p:nvGrpSpPr>
        <p:grpSpPr bwMode="auto">
          <a:xfrm>
            <a:off x="4397375" y="2151063"/>
            <a:ext cx="152400" cy="188912"/>
            <a:chOff x="2770" y="1355"/>
            <a:chExt cx="96" cy="119"/>
          </a:xfrm>
        </p:grpSpPr>
        <p:sp>
          <p:nvSpPr>
            <p:cNvPr id="1655964" name="Oval 123"/>
            <p:cNvSpPr>
              <a:spLocks noChangeArrowheads="1"/>
            </p:cNvSpPr>
            <p:nvPr/>
          </p:nvSpPr>
          <p:spPr bwMode="auto">
            <a:xfrm>
              <a:off x="2819" y="1396"/>
              <a:ext cx="47" cy="46"/>
            </a:xfrm>
            <a:prstGeom prst="ellipse">
              <a:avLst/>
            </a:prstGeom>
            <a:solidFill>
              <a:srgbClr val="CC00CC"/>
            </a:solidFill>
            <a:ln w="12700">
              <a:solidFill>
                <a:schemeClr val="tx1"/>
              </a:solidFill>
              <a:round/>
              <a:headEnd/>
              <a:tailEnd/>
            </a:ln>
          </p:spPr>
          <p:txBody>
            <a:bodyPr wrap="none" anchor="ctr"/>
            <a:lstStyle/>
            <a:p>
              <a:pPr algn="ctr" eaLnBrk="0" hangingPunct="0"/>
              <a:endParaRPr lang="en-US"/>
            </a:p>
          </p:txBody>
        </p:sp>
        <p:sp>
          <p:nvSpPr>
            <p:cNvPr id="1655965" name="Line 124"/>
            <p:cNvSpPr>
              <a:spLocks noChangeShapeType="1"/>
            </p:cNvSpPr>
            <p:nvPr/>
          </p:nvSpPr>
          <p:spPr bwMode="auto">
            <a:xfrm flipV="1">
              <a:off x="2792" y="1373"/>
              <a:ext cx="23" cy="23"/>
            </a:xfrm>
            <a:prstGeom prst="line">
              <a:avLst/>
            </a:prstGeom>
            <a:noFill/>
            <a:ln w="12700">
              <a:solidFill>
                <a:srgbClr val="CC00CC"/>
              </a:solidFill>
              <a:round/>
              <a:headEnd type="none" w="sm" len="sm"/>
              <a:tailEnd type="none" w="sm" len="sm"/>
            </a:ln>
          </p:spPr>
          <p:txBody>
            <a:bodyPr/>
            <a:lstStyle/>
            <a:p>
              <a:endParaRPr lang="en-US"/>
            </a:p>
          </p:txBody>
        </p:sp>
        <p:sp>
          <p:nvSpPr>
            <p:cNvPr id="1655966" name="Line 125"/>
            <p:cNvSpPr>
              <a:spLocks noChangeShapeType="1"/>
            </p:cNvSpPr>
            <p:nvPr/>
          </p:nvSpPr>
          <p:spPr bwMode="auto">
            <a:xfrm flipV="1">
              <a:off x="2774" y="1355"/>
              <a:ext cx="23" cy="23"/>
            </a:xfrm>
            <a:prstGeom prst="line">
              <a:avLst/>
            </a:prstGeom>
            <a:noFill/>
            <a:ln w="12700">
              <a:solidFill>
                <a:srgbClr val="CC00CC"/>
              </a:solidFill>
              <a:round/>
              <a:headEnd type="none" w="sm" len="sm"/>
              <a:tailEnd type="none" w="sm" len="sm"/>
            </a:ln>
          </p:spPr>
          <p:txBody>
            <a:bodyPr/>
            <a:lstStyle/>
            <a:p>
              <a:endParaRPr lang="en-US"/>
            </a:p>
          </p:txBody>
        </p:sp>
        <p:sp>
          <p:nvSpPr>
            <p:cNvPr id="1655967" name="Line 126"/>
            <p:cNvSpPr>
              <a:spLocks noChangeShapeType="1"/>
            </p:cNvSpPr>
            <p:nvPr/>
          </p:nvSpPr>
          <p:spPr bwMode="auto">
            <a:xfrm flipH="1" flipV="1">
              <a:off x="2788" y="1433"/>
              <a:ext cx="23" cy="23"/>
            </a:xfrm>
            <a:prstGeom prst="line">
              <a:avLst/>
            </a:prstGeom>
            <a:noFill/>
            <a:ln w="12700">
              <a:solidFill>
                <a:srgbClr val="CC00CC"/>
              </a:solidFill>
              <a:round/>
              <a:headEnd type="none" w="sm" len="sm"/>
              <a:tailEnd type="none" w="sm" len="sm"/>
            </a:ln>
          </p:spPr>
          <p:txBody>
            <a:bodyPr/>
            <a:lstStyle/>
            <a:p>
              <a:endParaRPr lang="en-US"/>
            </a:p>
          </p:txBody>
        </p:sp>
        <p:sp>
          <p:nvSpPr>
            <p:cNvPr id="1655968" name="Line 127"/>
            <p:cNvSpPr>
              <a:spLocks noChangeShapeType="1"/>
            </p:cNvSpPr>
            <p:nvPr/>
          </p:nvSpPr>
          <p:spPr bwMode="auto">
            <a:xfrm flipH="1" flipV="1">
              <a:off x="2770" y="1451"/>
              <a:ext cx="23" cy="23"/>
            </a:xfrm>
            <a:prstGeom prst="line">
              <a:avLst/>
            </a:prstGeom>
            <a:noFill/>
            <a:ln w="12700">
              <a:solidFill>
                <a:srgbClr val="CC00CC"/>
              </a:solidFill>
              <a:round/>
              <a:headEnd type="none" w="sm" len="sm"/>
              <a:tailEnd type="none" w="sm" len="sm"/>
            </a:ln>
          </p:spPr>
          <p:txBody>
            <a:bodyPr/>
            <a:lstStyle/>
            <a:p>
              <a:endParaRPr lang="en-US"/>
            </a:p>
          </p:txBody>
        </p:sp>
      </p:grpSp>
      <p:sp>
        <p:nvSpPr>
          <p:cNvPr id="1655896" name="Rectangle 128"/>
          <p:cNvSpPr>
            <a:spLocks noChangeArrowheads="1"/>
          </p:cNvSpPr>
          <p:nvPr/>
        </p:nvSpPr>
        <p:spPr bwMode="auto">
          <a:xfrm>
            <a:off x="228600" y="5257800"/>
            <a:ext cx="1677988" cy="192088"/>
          </a:xfrm>
          <a:prstGeom prst="rect">
            <a:avLst/>
          </a:prstGeom>
          <a:solidFill>
            <a:srgbClr val="FF9900"/>
          </a:solidFill>
          <a:ln w="9525">
            <a:solidFill>
              <a:schemeClr val="tx1"/>
            </a:solidFill>
            <a:miter lim="800000"/>
            <a:headEnd/>
            <a:tailEnd/>
          </a:ln>
        </p:spPr>
        <p:txBody>
          <a:bodyPr lIns="0" tIns="0" rIns="0" bIns="0">
            <a:spAutoFit/>
          </a:bodyPr>
          <a:lstStyle/>
          <a:p>
            <a:pPr eaLnBrk="0" hangingPunct="0"/>
            <a:r>
              <a:rPr lang="en-US" sz="1200">
                <a:solidFill>
                  <a:srgbClr val="000000"/>
                </a:solidFill>
                <a:latin typeface="Arial" charset="0"/>
              </a:rPr>
              <a:t>  200 MeV Polarimeter</a:t>
            </a:r>
          </a:p>
        </p:txBody>
      </p:sp>
      <p:sp>
        <p:nvSpPr>
          <p:cNvPr id="1655897" name="Rectangle 129"/>
          <p:cNvSpPr>
            <a:spLocks noChangeArrowheads="1"/>
          </p:cNvSpPr>
          <p:nvPr/>
        </p:nvSpPr>
        <p:spPr bwMode="auto">
          <a:xfrm>
            <a:off x="4419600" y="5903913"/>
            <a:ext cx="1905000" cy="192087"/>
          </a:xfrm>
          <a:prstGeom prst="rect">
            <a:avLst/>
          </a:prstGeom>
          <a:solidFill>
            <a:srgbClr val="FF9900"/>
          </a:solidFill>
          <a:ln w="9525">
            <a:solidFill>
              <a:schemeClr val="tx1"/>
            </a:solidFill>
            <a:miter lim="800000"/>
            <a:headEnd/>
            <a:tailEnd/>
          </a:ln>
        </p:spPr>
        <p:txBody>
          <a:bodyPr lIns="0" tIns="0" rIns="0" bIns="0">
            <a:spAutoFit/>
          </a:bodyPr>
          <a:lstStyle/>
          <a:p>
            <a:pPr eaLnBrk="0" hangingPunct="0"/>
            <a:r>
              <a:rPr lang="en-US" sz="1200">
                <a:solidFill>
                  <a:srgbClr val="000000"/>
                </a:solidFill>
                <a:latin typeface="Arial" charset="0"/>
              </a:rPr>
              <a:t> AGS Internal Polarimeter</a:t>
            </a:r>
          </a:p>
        </p:txBody>
      </p:sp>
      <p:sp>
        <p:nvSpPr>
          <p:cNvPr id="1655898" name="Rectangle 130"/>
          <p:cNvSpPr>
            <a:spLocks noChangeArrowheads="1"/>
          </p:cNvSpPr>
          <p:nvPr/>
        </p:nvSpPr>
        <p:spPr bwMode="auto">
          <a:xfrm>
            <a:off x="3756025" y="5500688"/>
            <a:ext cx="144463" cy="85725"/>
          </a:xfrm>
          <a:prstGeom prst="rect">
            <a:avLst/>
          </a:prstGeom>
          <a:solidFill>
            <a:srgbClr val="33CC33"/>
          </a:solidFill>
          <a:ln w="12700">
            <a:solidFill>
              <a:srgbClr val="000000"/>
            </a:solidFill>
            <a:miter lim="800000"/>
            <a:headEnd/>
            <a:tailEnd/>
          </a:ln>
        </p:spPr>
        <p:txBody>
          <a:bodyPr wrap="none" anchor="ctr"/>
          <a:lstStyle/>
          <a:p>
            <a:pPr algn="ctr" eaLnBrk="0" hangingPunct="0"/>
            <a:endParaRPr lang="en-US"/>
          </a:p>
        </p:txBody>
      </p:sp>
      <p:sp>
        <p:nvSpPr>
          <p:cNvPr id="1655899" name="Rectangle 131"/>
          <p:cNvSpPr>
            <a:spLocks noChangeArrowheads="1"/>
          </p:cNvSpPr>
          <p:nvPr/>
        </p:nvSpPr>
        <p:spPr bwMode="auto">
          <a:xfrm>
            <a:off x="2590800" y="5684838"/>
            <a:ext cx="923925" cy="192087"/>
          </a:xfrm>
          <a:prstGeom prst="rect">
            <a:avLst/>
          </a:prstGeom>
          <a:solidFill>
            <a:srgbClr val="CCFFFF"/>
          </a:solidFill>
          <a:ln w="9525">
            <a:solidFill>
              <a:schemeClr val="tx1"/>
            </a:solidFill>
            <a:miter lim="800000"/>
            <a:headEnd/>
            <a:tailEnd/>
          </a:ln>
        </p:spPr>
        <p:txBody>
          <a:bodyPr lIns="0" tIns="0" rIns="0" bIns="0">
            <a:spAutoFit/>
          </a:bodyPr>
          <a:lstStyle/>
          <a:p>
            <a:pPr eaLnBrk="0" hangingPunct="0"/>
            <a:r>
              <a:rPr lang="en-US" sz="1200">
                <a:solidFill>
                  <a:srgbClr val="000000"/>
                </a:solidFill>
                <a:latin typeface="Arial" charset="0"/>
              </a:rPr>
              <a:t>  Rf Dipole</a:t>
            </a:r>
          </a:p>
        </p:txBody>
      </p:sp>
      <p:sp>
        <p:nvSpPr>
          <p:cNvPr id="1655900" name="Line 132"/>
          <p:cNvSpPr>
            <a:spLocks noChangeShapeType="1"/>
          </p:cNvSpPr>
          <p:nvPr/>
        </p:nvSpPr>
        <p:spPr bwMode="auto">
          <a:xfrm flipV="1">
            <a:off x="3581400" y="5638800"/>
            <a:ext cx="228600" cy="152400"/>
          </a:xfrm>
          <a:prstGeom prst="line">
            <a:avLst/>
          </a:prstGeom>
          <a:noFill/>
          <a:ln w="12700">
            <a:solidFill>
              <a:srgbClr val="FFFF99"/>
            </a:solidFill>
            <a:round/>
            <a:headEnd type="none" w="sm" len="sm"/>
            <a:tailEnd type="stealth" w="med" len="med"/>
          </a:ln>
        </p:spPr>
        <p:txBody>
          <a:bodyPr/>
          <a:lstStyle/>
          <a:p>
            <a:endParaRPr lang="en-US"/>
          </a:p>
        </p:txBody>
      </p:sp>
      <p:sp>
        <p:nvSpPr>
          <p:cNvPr id="1655901" name="Line 133"/>
          <p:cNvSpPr>
            <a:spLocks noChangeShapeType="1"/>
          </p:cNvSpPr>
          <p:nvPr/>
        </p:nvSpPr>
        <p:spPr bwMode="auto">
          <a:xfrm flipH="1" flipV="1">
            <a:off x="4572000" y="5486400"/>
            <a:ext cx="381000" cy="381000"/>
          </a:xfrm>
          <a:prstGeom prst="line">
            <a:avLst/>
          </a:prstGeom>
          <a:noFill/>
          <a:ln w="12700">
            <a:solidFill>
              <a:srgbClr val="FFFF99"/>
            </a:solidFill>
            <a:round/>
            <a:headEnd type="none" w="sm" len="sm"/>
            <a:tailEnd type="stealth" w="med" len="med"/>
          </a:ln>
        </p:spPr>
        <p:txBody>
          <a:bodyPr/>
          <a:lstStyle/>
          <a:p>
            <a:endParaRPr lang="en-US"/>
          </a:p>
        </p:txBody>
      </p:sp>
      <p:sp>
        <p:nvSpPr>
          <p:cNvPr id="1655902" name="Line 134"/>
          <p:cNvSpPr>
            <a:spLocks noChangeShapeType="1"/>
          </p:cNvSpPr>
          <p:nvPr/>
        </p:nvSpPr>
        <p:spPr bwMode="auto">
          <a:xfrm flipV="1">
            <a:off x="1905000" y="5105400"/>
            <a:ext cx="838200" cy="152400"/>
          </a:xfrm>
          <a:prstGeom prst="line">
            <a:avLst/>
          </a:prstGeom>
          <a:noFill/>
          <a:ln w="12700">
            <a:solidFill>
              <a:srgbClr val="FFFF99"/>
            </a:solidFill>
            <a:round/>
            <a:headEnd type="none" w="sm" len="sm"/>
            <a:tailEnd type="stealth" w="med" len="med"/>
          </a:ln>
        </p:spPr>
        <p:txBody>
          <a:bodyPr/>
          <a:lstStyle/>
          <a:p>
            <a:endParaRPr lang="en-US"/>
          </a:p>
        </p:txBody>
      </p:sp>
      <p:sp>
        <p:nvSpPr>
          <p:cNvPr id="1655903" name="Rectangle 135"/>
          <p:cNvSpPr>
            <a:spLocks noChangeArrowheads="1"/>
          </p:cNvSpPr>
          <p:nvPr/>
        </p:nvSpPr>
        <p:spPr bwMode="auto">
          <a:xfrm>
            <a:off x="5943600" y="1562100"/>
            <a:ext cx="2286000" cy="287338"/>
          </a:xfrm>
          <a:prstGeom prst="rect">
            <a:avLst/>
          </a:prstGeom>
          <a:solidFill>
            <a:srgbClr val="FF9900"/>
          </a:solidFill>
          <a:ln w="12700">
            <a:solidFill>
              <a:schemeClr val="tx1"/>
            </a:solidFill>
            <a:miter lim="800000"/>
            <a:headEnd/>
            <a:tailEnd/>
          </a:ln>
        </p:spPr>
        <p:txBody>
          <a:bodyPr lIns="0" tIns="0" rIns="0" bIns="0" anchor="ctr" anchorCtr="1">
            <a:spAutoFit/>
          </a:bodyPr>
          <a:lstStyle/>
          <a:p>
            <a:pPr eaLnBrk="0" hangingPunct="0"/>
            <a:r>
              <a:rPr lang="en-US" sz="1800">
                <a:solidFill>
                  <a:srgbClr val="000000"/>
                </a:solidFill>
                <a:latin typeface="Arial" charset="0"/>
              </a:rPr>
              <a:t> </a:t>
            </a:r>
            <a:r>
              <a:rPr lang="en-US" sz="1600">
                <a:solidFill>
                  <a:srgbClr val="000000"/>
                </a:solidFill>
                <a:latin typeface="Arial" charset="0"/>
              </a:rPr>
              <a:t>RHIC pC Polarimeters</a:t>
            </a:r>
          </a:p>
        </p:txBody>
      </p:sp>
      <p:grpSp>
        <p:nvGrpSpPr>
          <p:cNvPr id="19" name="Group 136"/>
          <p:cNvGrpSpPr>
            <a:grpSpLocks/>
          </p:cNvGrpSpPr>
          <p:nvPr/>
        </p:nvGrpSpPr>
        <p:grpSpPr bwMode="auto">
          <a:xfrm>
            <a:off x="6216650" y="2465388"/>
            <a:ext cx="139700" cy="223837"/>
            <a:chOff x="3916" y="1553"/>
            <a:chExt cx="88" cy="141"/>
          </a:xfrm>
        </p:grpSpPr>
        <p:sp>
          <p:nvSpPr>
            <p:cNvPr id="1655957" name="Oval 137"/>
            <p:cNvSpPr>
              <a:spLocks noChangeArrowheads="1"/>
            </p:cNvSpPr>
            <p:nvPr/>
          </p:nvSpPr>
          <p:spPr bwMode="auto">
            <a:xfrm rot="9540000">
              <a:off x="3939" y="1600"/>
              <a:ext cx="45" cy="46"/>
            </a:xfrm>
            <a:prstGeom prst="ellipse">
              <a:avLst/>
            </a:prstGeom>
            <a:solidFill>
              <a:srgbClr val="CC00CC"/>
            </a:solidFill>
            <a:ln w="12700">
              <a:solidFill>
                <a:schemeClr val="tx1"/>
              </a:solidFill>
              <a:round/>
              <a:headEnd/>
              <a:tailEnd/>
            </a:ln>
          </p:spPr>
          <p:txBody>
            <a:bodyPr wrap="none" anchor="ctr"/>
            <a:lstStyle/>
            <a:p>
              <a:pPr algn="ctr" eaLnBrk="0" hangingPunct="0"/>
              <a:endParaRPr lang="en-US"/>
            </a:p>
          </p:txBody>
        </p:sp>
        <p:grpSp>
          <p:nvGrpSpPr>
            <p:cNvPr id="20" name="Group 138"/>
            <p:cNvGrpSpPr>
              <a:grpSpLocks/>
            </p:cNvGrpSpPr>
            <p:nvPr/>
          </p:nvGrpSpPr>
          <p:grpSpPr bwMode="auto">
            <a:xfrm>
              <a:off x="3916" y="1658"/>
              <a:ext cx="40" cy="36"/>
              <a:chOff x="3916" y="1658"/>
              <a:chExt cx="40" cy="36"/>
            </a:xfrm>
          </p:grpSpPr>
          <p:sp>
            <p:nvSpPr>
              <p:cNvPr id="1655962" name="Line 139"/>
              <p:cNvSpPr>
                <a:spLocks noChangeShapeType="1"/>
              </p:cNvSpPr>
              <p:nvPr/>
            </p:nvSpPr>
            <p:spPr bwMode="auto">
              <a:xfrm flipH="1" flipV="1">
                <a:off x="3927" y="1658"/>
                <a:ext cx="29" cy="13"/>
              </a:xfrm>
              <a:prstGeom prst="line">
                <a:avLst/>
              </a:prstGeom>
              <a:noFill/>
              <a:ln w="12700">
                <a:solidFill>
                  <a:srgbClr val="CC00CC"/>
                </a:solidFill>
                <a:round/>
                <a:headEnd type="none" w="sm" len="sm"/>
                <a:tailEnd type="none" w="sm" len="sm"/>
              </a:ln>
            </p:spPr>
            <p:txBody>
              <a:bodyPr/>
              <a:lstStyle/>
              <a:p>
                <a:endParaRPr lang="en-US"/>
              </a:p>
            </p:txBody>
          </p:sp>
          <p:sp>
            <p:nvSpPr>
              <p:cNvPr id="1655963" name="Line 140"/>
              <p:cNvSpPr>
                <a:spLocks noChangeShapeType="1"/>
              </p:cNvSpPr>
              <p:nvPr/>
            </p:nvSpPr>
            <p:spPr bwMode="auto">
              <a:xfrm flipH="1" flipV="1">
                <a:off x="3916" y="1681"/>
                <a:ext cx="29" cy="13"/>
              </a:xfrm>
              <a:prstGeom prst="line">
                <a:avLst/>
              </a:prstGeom>
              <a:noFill/>
              <a:ln w="12700">
                <a:solidFill>
                  <a:srgbClr val="CC00CC"/>
                </a:solidFill>
                <a:round/>
                <a:headEnd type="none" w="sm" len="sm"/>
                <a:tailEnd type="none" w="sm" len="sm"/>
              </a:ln>
            </p:spPr>
            <p:txBody>
              <a:bodyPr/>
              <a:lstStyle/>
              <a:p>
                <a:endParaRPr lang="en-US"/>
              </a:p>
            </p:txBody>
          </p:sp>
        </p:grpSp>
        <p:grpSp>
          <p:nvGrpSpPr>
            <p:cNvPr id="21" name="Group 141"/>
            <p:cNvGrpSpPr>
              <a:grpSpLocks/>
            </p:cNvGrpSpPr>
            <p:nvPr/>
          </p:nvGrpSpPr>
          <p:grpSpPr bwMode="auto">
            <a:xfrm>
              <a:off x="3964" y="1553"/>
              <a:ext cx="40" cy="36"/>
              <a:chOff x="3964" y="1553"/>
              <a:chExt cx="40" cy="36"/>
            </a:xfrm>
          </p:grpSpPr>
          <p:sp>
            <p:nvSpPr>
              <p:cNvPr id="1655960" name="Line 142"/>
              <p:cNvSpPr>
                <a:spLocks noChangeShapeType="1"/>
              </p:cNvSpPr>
              <p:nvPr/>
            </p:nvSpPr>
            <p:spPr bwMode="auto">
              <a:xfrm flipH="1" flipV="1">
                <a:off x="3975" y="1553"/>
                <a:ext cx="29" cy="13"/>
              </a:xfrm>
              <a:prstGeom prst="line">
                <a:avLst/>
              </a:prstGeom>
              <a:noFill/>
              <a:ln w="12700">
                <a:solidFill>
                  <a:srgbClr val="CC00CC"/>
                </a:solidFill>
                <a:round/>
                <a:headEnd type="none" w="sm" len="sm"/>
                <a:tailEnd type="none" w="sm" len="sm"/>
              </a:ln>
            </p:spPr>
            <p:txBody>
              <a:bodyPr/>
              <a:lstStyle/>
              <a:p>
                <a:endParaRPr lang="en-US"/>
              </a:p>
            </p:txBody>
          </p:sp>
          <p:sp>
            <p:nvSpPr>
              <p:cNvPr id="1655961" name="Line 143"/>
              <p:cNvSpPr>
                <a:spLocks noChangeShapeType="1"/>
              </p:cNvSpPr>
              <p:nvPr/>
            </p:nvSpPr>
            <p:spPr bwMode="auto">
              <a:xfrm flipH="1" flipV="1">
                <a:off x="3964" y="1576"/>
                <a:ext cx="29" cy="13"/>
              </a:xfrm>
              <a:prstGeom prst="line">
                <a:avLst/>
              </a:prstGeom>
              <a:noFill/>
              <a:ln w="12700">
                <a:solidFill>
                  <a:srgbClr val="CC00CC"/>
                </a:solidFill>
                <a:round/>
                <a:headEnd type="none" w="sm" len="sm"/>
                <a:tailEnd type="none" w="sm" len="sm"/>
              </a:ln>
            </p:spPr>
            <p:txBody>
              <a:bodyPr/>
              <a:lstStyle/>
              <a:p>
                <a:endParaRPr lang="en-US"/>
              </a:p>
            </p:txBody>
          </p:sp>
        </p:grpSp>
      </p:grpSp>
      <p:grpSp>
        <p:nvGrpSpPr>
          <p:cNvPr id="22" name="Group 144"/>
          <p:cNvGrpSpPr>
            <a:grpSpLocks/>
          </p:cNvGrpSpPr>
          <p:nvPr/>
        </p:nvGrpSpPr>
        <p:grpSpPr bwMode="auto">
          <a:xfrm>
            <a:off x="2438400" y="1600200"/>
            <a:ext cx="2971800" cy="609600"/>
            <a:chOff x="1536" y="1008"/>
            <a:chExt cx="1872" cy="384"/>
          </a:xfrm>
        </p:grpSpPr>
        <p:sp>
          <p:nvSpPr>
            <p:cNvPr id="1655955" name="Line 145"/>
            <p:cNvSpPr>
              <a:spLocks noChangeShapeType="1"/>
            </p:cNvSpPr>
            <p:nvPr/>
          </p:nvSpPr>
          <p:spPr bwMode="auto">
            <a:xfrm>
              <a:off x="2543" y="1232"/>
              <a:ext cx="97" cy="160"/>
            </a:xfrm>
            <a:prstGeom prst="line">
              <a:avLst/>
            </a:prstGeom>
            <a:noFill/>
            <a:ln w="12700">
              <a:solidFill>
                <a:srgbClr val="FFFF99"/>
              </a:solidFill>
              <a:round/>
              <a:headEnd type="none" w="sm" len="sm"/>
              <a:tailEnd type="stealth" w="med" len="med"/>
            </a:ln>
          </p:spPr>
          <p:txBody>
            <a:bodyPr/>
            <a:lstStyle/>
            <a:p>
              <a:endParaRPr lang="en-US"/>
            </a:p>
          </p:txBody>
        </p:sp>
        <p:sp>
          <p:nvSpPr>
            <p:cNvPr id="1655956" name="Rectangle 146"/>
            <p:cNvSpPr>
              <a:spLocks noChangeArrowheads="1"/>
            </p:cNvSpPr>
            <p:nvPr/>
          </p:nvSpPr>
          <p:spPr bwMode="auto">
            <a:xfrm>
              <a:off x="1536" y="1008"/>
              <a:ext cx="1872" cy="181"/>
            </a:xfrm>
            <a:prstGeom prst="rect">
              <a:avLst/>
            </a:prstGeom>
            <a:solidFill>
              <a:srgbClr val="FF9900"/>
            </a:solidFill>
            <a:ln w="12700">
              <a:solidFill>
                <a:schemeClr val="tx1"/>
              </a:solidFill>
              <a:miter lim="800000"/>
              <a:headEnd/>
              <a:tailEnd/>
            </a:ln>
          </p:spPr>
          <p:txBody>
            <a:bodyPr lIns="0" tIns="0" rIns="0" bIns="0">
              <a:spAutoFit/>
            </a:bodyPr>
            <a:lstStyle/>
            <a:p>
              <a:pPr eaLnBrk="0" hangingPunct="0"/>
              <a:r>
                <a:rPr lang="en-US" sz="1800">
                  <a:solidFill>
                    <a:schemeClr val="tx1"/>
                  </a:solidFill>
                  <a:latin typeface="Arial" charset="0"/>
                </a:rPr>
                <a:t> </a:t>
              </a:r>
              <a:r>
                <a:rPr lang="en-US" sz="1600">
                  <a:solidFill>
                    <a:schemeClr val="tx1"/>
                  </a:solidFill>
                  <a:latin typeface="Arial" charset="0"/>
                </a:rPr>
                <a:t>Absolute Polarimeter (H jet)</a:t>
              </a:r>
            </a:p>
          </p:txBody>
        </p:sp>
      </p:grpSp>
      <p:sp>
        <p:nvSpPr>
          <p:cNvPr id="1655906" name="Line 147"/>
          <p:cNvSpPr>
            <a:spLocks noChangeShapeType="1"/>
          </p:cNvSpPr>
          <p:nvPr/>
        </p:nvSpPr>
        <p:spPr bwMode="auto">
          <a:xfrm flipH="1">
            <a:off x="4648200" y="1905000"/>
            <a:ext cx="1295400" cy="304800"/>
          </a:xfrm>
          <a:prstGeom prst="line">
            <a:avLst/>
          </a:prstGeom>
          <a:noFill/>
          <a:ln w="12700">
            <a:solidFill>
              <a:srgbClr val="FFFF99"/>
            </a:solidFill>
            <a:round/>
            <a:headEnd type="none" w="sm" len="sm"/>
            <a:tailEnd type="stealth" w="med" len="med"/>
          </a:ln>
        </p:spPr>
        <p:txBody>
          <a:bodyPr/>
          <a:lstStyle/>
          <a:p>
            <a:endParaRPr lang="en-US"/>
          </a:p>
        </p:txBody>
      </p:sp>
      <p:sp>
        <p:nvSpPr>
          <p:cNvPr id="1655907" name="Rectangle 148"/>
          <p:cNvSpPr>
            <a:spLocks noChangeArrowheads="1"/>
          </p:cNvSpPr>
          <p:nvPr/>
        </p:nvSpPr>
        <p:spPr bwMode="auto">
          <a:xfrm>
            <a:off x="1892300" y="3200400"/>
            <a:ext cx="881063" cy="366713"/>
          </a:xfrm>
          <a:prstGeom prst="rect">
            <a:avLst/>
          </a:prstGeom>
          <a:noFill/>
          <a:ln w="9525">
            <a:noFill/>
            <a:miter lim="800000"/>
            <a:headEnd/>
            <a:tailEnd/>
          </a:ln>
        </p:spPr>
        <p:txBody>
          <a:bodyPr wrap="none" lIns="92075" tIns="46038" rIns="92075" bIns="46038">
            <a:spAutoFit/>
          </a:bodyPr>
          <a:lstStyle/>
          <a:p>
            <a:r>
              <a:rPr lang="en-US" sz="1800" b="1">
                <a:solidFill>
                  <a:srgbClr val="FFFFCC"/>
                </a:solidFill>
                <a:latin typeface="Arial" charset="0"/>
              </a:rPr>
              <a:t>P</a:t>
            </a:r>
            <a:r>
              <a:rPr lang="en-US" sz="1400" b="1">
                <a:solidFill>
                  <a:srgbClr val="FFFFCC"/>
                </a:solidFill>
                <a:latin typeface="Arial" charset="0"/>
              </a:rPr>
              <a:t>HENIX</a:t>
            </a:r>
          </a:p>
        </p:txBody>
      </p:sp>
      <p:sp>
        <p:nvSpPr>
          <p:cNvPr id="1655909" name="Rectangle 150"/>
          <p:cNvSpPr>
            <a:spLocks noChangeArrowheads="1"/>
          </p:cNvSpPr>
          <p:nvPr/>
        </p:nvSpPr>
        <p:spPr bwMode="auto">
          <a:xfrm>
            <a:off x="6324600" y="2209800"/>
            <a:ext cx="1803400" cy="366713"/>
          </a:xfrm>
          <a:prstGeom prst="rect">
            <a:avLst/>
          </a:prstGeom>
          <a:noFill/>
          <a:ln w="9525">
            <a:noFill/>
            <a:miter lim="800000"/>
            <a:headEnd/>
            <a:tailEnd/>
          </a:ln>
        </p:spPr>
        <p:txBody>
          <a:bodyPr wrap="none" lIns="92075" tIns="46038" rIns="92075" bIns="46038">
            <a:spAutoFit/>
          </a:bodyPr>
          <a:lstStyle/>
          <a:p>
            <a:r>
              <a:rPr lang="en-US" sz="1800" b="1" dirty="0">
                <a:solidFill>
                  <a:srgbClr val="FFFFCC"/>
                </a:solidFill>
                <a:latin typeface="Arial" charset="0"/>
              </a:rPr>
              <a:t>B</a:t>
            </a:r>
            <a:r>
              <a:rPr lang="en-US" sz="1400" b="1" dirty="0">
                <a:solidFill>
                  <a:srgbClr val="FFFFCC"/>
                </a:solidFill>
                <a:latin typeface="Arial" charset="0"/>
              </a:rPr>
              <a:t>RAHMS &amp; PP2PP</a:t>
            </a:r>
          </a:p>
        </p:txBody>
      </p:sp>
      <p:sp>
        <p:nvSpPr>
          <p:cNvPr id="1655910" name="Rectangle 151"/>
          <p:cNvSpPr>
            <a:spLocks noChangeArrowheads="1"/>
          </p:cNvSpPr>
          <p:nvPr/>
        </p:nvSpPr>
        <p:spPr bwMode="auto">
          <a:xfrm>
            <a:off x="3873500" y="3429000"/>
            <a:ext cx="701675" cy="366713"/>
          </a:xfrm>
          <a:prstGeom prst="rect">
            <a:avLst/>
          </a:prstGeom>
          <a:noFill/>
          <a:ln w="9525">
            <a:noFill/>
            <a:miter lim="800000"/>
            <a:headEnd/>
            <a:tailEnd/>
          </a:ln>
        </p:spPr>
        <p:txBody>
          <a:bodyPr wrap="none" lIns="92075" tIns="46038" rIns="92075" bIns="46038">
            <a:spAutoFit/>
          </a:bodyPr>
          <a:lstStyle/>
          <a:p>
            <a:r>
              <a:rPr lang="en-US" sz="1800" b="1">
                <a:solidFill>
                  <a:srgbClr val="FFFFCC"/>
                </a:solidFill>
                <a:latin typeface="Arial" charset="0"/>
              </a:rPr>
              <a:t>S</a:t>
            </a:r>
            <a:r>
              <a:rPr lang="en-US" sz="1400" b="1">
                <a:solidFill>
                  <a:srgbClr val="FFFFCC"/>
                </a:solidFill>
                <a:latin typeface="Arial" charset="0"/>
              </a:rPr>
              <a:t>TAR</a:t>
            </a:r>
          </a:p>
        </p:txBody>
      </p:sp>
      <p:sp>
        <p:nvSpPr>
          <p:cNvPr id="1655911" name="Line 152"/>
          <p:cNvSpPr>
            <a:spLocks noChangeShapeType="1"/>
          </p:cNvSpPr>
          <p:nvPr/>
        </p:nvSpPr>
        <p:spPr bwMode="auto">
          <a:xfrm>
            <a:off x="685800" y="2057400"/>
            <a:ext cx="685800" cy="762000"/>
          </a:xfrm>
          <a:prstGeom prst="line">
            <a:avLst/>
          </a:prstGeom>
          <a:noFill/>
          <a:ln w="12700">
            <a:solidFill>
              <a:srgbClr val="FFFF99"/>
            </a:solidFill>
            <a:round/>
            <a:headEnd type="none" w="sm" len="sm"/>
            <a:tailEnd type="stealth" w="med" len="med"/>
          </a:ln>
        </p:spPr>
        <p:txBody>
          <a:bodyPr/>
          <a:lstStyle/>
          <a:p>
            <a:endParaRPr lang="en-US"/>
          </a:p>
        </p:txBody>
      </p:sp>
      <p:sp>
        <p:nvSpPr>
          <p:cNvPr id="1655912" name="Line 153"/>
          <p:cNvSpPr>
            <a:spLocks noChangeShapeType="1"/>
          </p:cNvSpPr>
          <p:nvPr/>
        </p:nvSpPr>
        <p:spPr bwMode="auto">
          <a:xfrm flipV="1">
            <a:off x="2514600" y="2590800"/>
            <a:ext cx="0" cy="228600"/>
          </a:xfrm>
          <a:prstGeom prst="line">
            <a:avLst/>
          </a:prstGeom>
          <a:noFill/>
          <a:ln w="9525">
            <a:solidFill>
              <a:srgbClr val="FFFF99"/>
            </a:solidFill>
            <a:round/>
            <a:headEnd/>
            <a:tailEnd type="triangle" w="med" len="med"/>
          </a:ln>
        </p:spPr>
        <p:txBody>
          <a:bodyPr/>
          <a:lstStyle/>
          <a:p>
            <a:endParaRPr lang="en-US"/>
          </a:p>
        </p:txBody>
      </p:sp>
      <p:sp>
        <p:nvSpPr>
          <p:cNvPr id="1655913" name="Line 154"/>
          <p:cNvSpPr>
            <a:spLocks noChangeShapeType="1"/>
          </p:cNvSpPr>
          <p:nvPr/>
        </p:nvSpPr>
        <p:spPr bwMode="auto">
          <a:xfrm>
            <a:off x="2819400" y="2514600"/>
            <a:ext cx="0" cy="228600"/>
          </a:xfrm>
          <a:prstGeom prst="line">
            <a:avLst/>
          </a:prstGeom>
          <a:noFill/>
          <a:ln w="9525">
            <a:solidFill>
              <a:srgbClr val="FFFF99"/>
            </a:solidFill>
            <a:round/>
            <a:headEnd/>
            <a:tailEnd type="triangle" w="med" len="med"/>
          </a:ln>
        </p:spPr>
        <p:txBody>
          <a:bodyPr/>
          <a:lstStyle/>
          <a:p>
            <a:endParaRPr lang="en-US"/>
          </a:p>
        </p:txBody>
      </p:sp>
      <p:sp>
        <p:nvSpPr>
          <p:cNvPr id="1655914" name="Line 155"/>
          <p:cNvSpPr>
            <a:spLocks noChangeShapeType="1"/>
          </p:cNvSpPr>
          <p:nvPr/>
        </p:nvSpPr>
        <p:spPr bwMode="auto">
          <a:xfrm flipV="1">
            <a:off x="3429000" y="2438400"/>
            <a:ext cx="0" cy="228600"/>
          </a:xfrm>
          <a:prstGeom prst="line">
            <a:avLst/>
          </a:prstGeom>
          <a:noFill/>
          <a:ln w="9525">
            <a:solidFill>
              <a:srgbClr val="FFFF99"/>
            </a:solidFill>
            <a:round/>
            <a:headEnd/>
            <a:tailEnd type="triangle" w="med" len="med"/>
          </a:ln>
        </p:spPr>
        <p:txBody>
          <a:bodyPr/>
          <a:lstStyle/>
          <a:p>
            <a:endParaRPr lang="en-US"/>
          </a:p>
        </p:txBody>
      </p:sp>
      <p:sp>
        <p:nvSpPr>
          <p:cNvPr id="1655915" name="Line 156"/>
          <p:cNvSpPr>
            <a:spLocks noChangeShapeType="1"/>
          </p:cNvSpPr>
          <p:nvPr/>
        </p:nvSpPr>
        <p:spPr bwMode="auto">
          <a:xfrm>
            <a:off x="5124450" y="3471863"/>
            <a:ext cx="0" cy="228600"/>
          </a:xfrm>
          <a:prstGeom prst="line">
            <a:avLst/>
          </a:prstGeom>
          <a:noFill/>
          <a:ln w="9525">
            <a:solidFill>
              <a:srgbClr val="FFFF99"/>
            </a:solidFill>
            <a:round/>
            <a:headEnd/>
            <a:tailEnd type="triangle" w="med" len="med"/>
          </a:ln>
        </p:spPr>
        <p:txBody>
          <a:bodyPr/>
          <a:lstStyle/>
          <a:p>
            <a:endParaRPr lang="en-US"/>
          </a:p>
        </p:txBody>
      </p:sp>
      <p:sp>
        <p:nvSpPr>
          <p:cNvPr id="1655916" name="Line 157"/>
          <p:cNvSpPr>
            <a:spLocks noChangeShapeType="1"/>
          </p:cNvSpPr>
          <p:nvPr/>
        </p:nvSpPr>
        <p:spPr bwMode="auto">
          <a:xfrm flipV="1">
            <a:off x="5410200" y="3424238"/>
            <a:ext cx="0" cy="228600"/>
          </a:xfrm>
          <a:prstGeom prst="line">
            <a:avLst/>
          </a:prstGeom>
          <a:noFill/>
          <a:ln w="9525">
            <a:solidFill>
              <a:srgbClr val="FFFF99"/>
            </a:solidFill>
            <a:round/>
            <a:headEnd/>
            <a:tailEnd type="triangle" w="med" len="med"/>
          </a:ln>
        </p:spPr>
        <p:txBody>
          <a:bodyPr/>
          <a:lstStyle/>
          <a:p>
            <a:endParaRPr lang="en-US"/>
          </a:p>
        </p:txBody>
      </p:sp>
      <p:sp>
        <p:nvSpPr>
          <p:cNvPr id="1655917" name="Line 158"/>
          <p:cNvSpPr>
            <a:spLocks noChangeShapeType="1"/>
          </p:cNvSpPr>
          <p:nvPr/>
        </p:nvSpPr>
        <p:spPr bwMode="auto">
          <a:xfrm>
            <a:off x="5681663" y="3395663"/>
            <a:ext cx="0" cy="228600"/>
          </a:xfrm>
          <a:prstGeom prst="line">
            <a:avLst/>
          </a:prstGeom>
          <a:noFill/>
          <a:ln w="9525">
            <a:solidFill>
              <a:srgbClr val="FFFF99"/>
            </a:solidFill>
            <a:round/>
            <a:headEnd/>
            <a:tailEnd type="triangle" w="med" len="med"/>
          </a:ln>
        </p:spPr>
        <p:txBody>
          <a:bodyPr/>
          <a:lstStyle/>
          <a:p>
            <a:endParaRPr lang="en-US"/>
          </a:p>
        </p:txBody>
      </p:sp>
      <p:sp>
        <p:nvSpPr>
          <p:cNvPr id="1655918" name="Rectangle 159"/>
          <p:cNvSpPr>
            <a:spLocks noChangeArrowheads="1"/>
          </p:cNvSpPr>
          <p:nvPr/>
        </p:nvSpPr>
        <p:spPr bwMode="auto">
          <a:xfrm>
            <a:off x="3429000" y="6172200"/>
            <a:ext cx="1574800" cy="287338"/>
          </a:xfrm>
          <a:prstGeom prst="rect">
            <a:avLst/>
          </a:prstGeom>
          <a:solidFill>
            <a:srgbClr val="FF9900"/>
          </a:solidFill>
          <a:ln w="12700">
            <a:solidFill>
              <a:schemeClr val="tx1"/>
            </a:solidFill>
            <a:miter lim="800000"/>
            <a:headEnd/>
            <a:tailEnd/>
          </a:ln>
        </p:spPr>
        <p:txBody>
          <a:bodyPr wrap="none" lIns="92075" tIns="46038" rIns="92075" bIns="46038">
            <a:spAutoFit/>
          </a:bodyPr>
          <a:lstStyle/>
          <a:p>
            <a:pPr eaLnBrk="0" hangingPunct="0"/>
            <a:r>
              <a:rPr lang="en-US" sz="1200">
                <a:solidFill>
                  <a:schemeClr val="tx1"/>
                </a:solidFill>
                <a:latin typeface="Arial" charset="0"/>
              </a:rPr>
              <a:t>AGS pC Polarimeter</a:t>
            </a:r>
          </a:p>
        </p:txBody>
      </p:sp>
      <p:grpSp>
        <p:nvGrpSpPr>
          <p:cNvPr id="23" name="Group 160"/>
          <p:cNvGrpSpPr>
            <a:grpSpLocks/>
          </p:cNvGrpSpPr>
          <p:nvPr/>
        </p:nvGrpSpPr>
        <p:grpSpPr bwMode="auto">
          <a:xfrm>
            <a:off x="3432175" y="4752975"/>
            <a:ext cx="225425" cy="123825"/>
            <a:chOff x="2444" y="2991"/>
            <a:chExt cx="142" cy="78"/>
          </a:xfrm>
        </p:grpSpPr>
        <p:sp>
          <p:nvSpPr>
            <p:cNvPr id="1655953" name="Oval 161"/>
            <p:cNvSpPr>
              <a:spLocks noChangeArrowheads="1"/>
            </p:cNvSpPr>
            <p:nvPr/>
          </p:nvSpPr>
          <p:spPr bwMode="auto">
            <a:xfrm rot="240000">
              <a:off x="2444" y="2991"/>
              <a:ext cx="142" cy="78"/>
            </a:xfrm>
            <a:prstGeom prst="ellipse">
              <a:avLst/>
            </a:prstGeom>
            <a:solidFill>
              <a:srgbClr val="FF0000"/>
            </a:solidFill>
            <a:ln w="12700">
              <a:solidFill>
                <a:schemeClr val="tx1"/>
              </a:solidFill>
              <a:round/>
              <a:headEnd/>
              <a:tailEnd/>
            </a:ln>
          </p:spPr>
          <p:txBody>
            <a:bodyPr wrap="none" anchor="ctr"/>
            <a:lstStyle/>
            <a:p>
              <a:pPr algn="ctr" eaLnBrk="0" hangingPunct="0"/>
              <a:endParaRPr lang="en-US"/>
            </a:p>
          </p:txBody>
        </p:sp>
        <p:sp>
          <p:nvSpPr>
            <p:cNvPr id="1655954" name="Freeform 162"/>
            <p:cNvSpPr>
              <a:spLocks/>
            </p:cNvSpPr>
            <p:nvPr/>
          </p:nvSpPr>
          <p:spPr bwMode="auto">
            <a:xfrm>
              <a:off x="2476" y="2995"/>
              <a:ext cx="83" cy="63"/>
            </a:xfrm>
            <a:custGeom>
              <a:avLst/>
              <a:gdLst>
                <a:gd name="T0" fmla="*/ 1 w 83"/>
                <a:gd name="T1" fmla="*/ 48 h 63"/>
                <a:gd name="T2" fmla="*/ 3 w 83"/>
                <a:gd name="T3" fmla="*/ 37 h 63"/>
                <a:gd name="T4" fmla="*/ 7 w 83"/>
                <a:gd name="T5" fmla="*/ 27 h 63"/>
                <a:gd name="T6" fmla="*/ 11 w 83"/>
                <a:gd name="T7" fmla="*/ 18 h 63"/>
                <a:gd name="T8" fmla="*/ 15 w 83"/>
                <a:gd name="T9" fmla="*/ 12 h 63"/>
                <a:gd name="T10" fmla="*/ 17 w 83"/>
                <a:gd name="T11" fmla="*/ 9 h 63"/>
                <a:gd name="T12" fmla="*/ 20 w 83"/>
                <a:gd name="T13" fmla="*/ 6 h 63"/>
                <a:gd name="T14" fmla="*/ 23 w 83"/>
                <a:gd name="T15" fmla="*/ 4 h 63"/>
                <a:gd name="T16" fmla="*/ 26 w 83"/>
                <a:gd name="T17" fmla="*/ 2 h 63"/>
                <a:gd name="T18" fmla="*/ 29 w 83"/>
                <a:gd name="T19" fmla="*/ 1 h 63"/>
                <a:gd name="T20" fmla="*/ 31 w 83"/>
                <a:gd name="T21" fmla="*/ 0 h 63"/>
                <a:gd name="T22" fmla="*/ 35 w 83"/>
                <a:gd name="T23" fmla="*/ 0 h 63"/>
                <a:gd name="T24" fmla="*/ 52 w 83"/>
                <a:gd name="T25" fmla="*/ 2 h 63"/>
                <a:gd name="T26" fmla="*/ 56 w 83"/>
                <a:gd name="T27" fmla="*/ 3 h 63"/>
                <a:gd name="T28" fmla="*/ 60 w 83"/>
                <a:gd name="T29" fmla="*/ 5 h 63"/>
                <a:gd name="T30" fmla="*/ 63 w 83"/>
                <a:gd name="T31" fmla="*/ 8 h 63"/>
                <a:gd name="T32" fmla="*/ 66 w 83"/>
                <a:gd name="T33" fmla="*/ 13 h 63"/>
                <a:gd name="T34" fmla="*/ 69 w 83"/>
                <a:gd name="T35" fmla="*/ 18 h 63"/>
                <a:gd name="T36" fmla="*/ 71 w 83"/>
                <a:gd name="T37" fmla="*/ 24 h 63"/>
                <a:gd name="T38" fmla="*/ 73 w 83"/>
                <a:gd name="T39" fmla="*/ 31 h 63"/>
                <a:gd name="T40" fmla="*/ 74 w 83"/>
                <a:gd name="T41" fmla="*/ 38 h 63"/>
                <a:gd name="T42" fmla="*/ 66 w 83"/>
                <a:gd name="T43" fmla="*/ 62 h 63"/>
                <a:gd name="T44" fmla="*/ 58 w 83"/>
                <a:gd name="T45" fmla="*/ 36 h 63"/>
                <a:gd name="T46" fmla="*/ 56 w 83"/>
                <a:gd name="T47" fmla="*/ 25 h 63"/>
                <a:gd name="T48" fmla="*/ 54 w 83"/>
                <a:gd name="T49" fmla="*/ 18 h 63"/>
                <a:gd name="T50" fmla="*/ 52 w 83"/>
                <a:gd name="T51" fmla="*/ 14 h 63"/>
                <a:gd name="T52" fmla="*/ 50 w 83"/>
                <a:gd name="T53" fmla="*/ 10 h 63"/>
                <a:gd name="T54" fmla="*/ 48 w 83"/>
                <a:gd name="T55" fmla="*/ 7 h 63"/>
                <a:gd name="T56" fmla="*/ 45 w 83"/>
                <a:gd name="T57" fmla="*/ 4 h 63"/>
                <a:gd name="T58" fmla="*/ 42 w 83"/>
                <a:gd name="T59" fmla="*/ 4 h 63"/>
                <a:gd name="T60" fmla="*/ 37 w 83"/>
                <a:gd name="T61" fmla="*/ 8 h 63"/>
                <a:gd name="T62" fmla="*/ 32 w 83"/>
                <a:gd name="T63" fmla="*/ 13 h 63"/>
                <a:gd name="T64" fmla="*/ 28 w 83"/>
                <a:gd name="T65" fmla="*/ 19 h 63"/>
                <a:gd name="T66" fmla="*/ 24 w 83"/>
                <a:gd name="T67" fmla="*/ 26 h 63"/>
                <a:gd name="T68" fmla="*/ 21 w 83"/>
                <a:gd name="T69" fmla="*/ 33 h 63"/>
                <a:gd name="T70" fmla="*/ 19 w 83"/>
                <a:gd name="T71" fmla="*/ 42 h 63"/>
                <a:gd name="T72" fmla="*/ 17 w 83"/>
                <a:gd name="T73" fmla="*/ 51 h 63"/>
                <a:gd name="T74" fmla="*/ 0 w 83"/>
                <a:gd name="T75" fmla="*/ 54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3"/>
                <a:gd name="T115" fmla="*/ 0 h 63"/>
                <a:gd name="T116" fmla="*/ 83 w 83"/>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3" h="63">
                  <a:moveTo>
                    <a:pt x="0" y="54"/>
                  </a:moveTo>
                  <a:lnTo>
                    <a:pt x="1" y="48"/>
                  </a:lnTo>
                  <a:lnTo>
                    <a:pt x="2" y="42"/>
                  </a:lnTo>
                  <a:lnTo>
                    <a:pt x="3" y="37"/>
                  </a:lnTo>
                  <a:lnTo>
                    <a:pt x="5" y="32"/>
                  </a:lnTo>
                  <a:lnTo>
                    <a:pt x="7" y="27"/>
                  </a:lnTo>
                  <a:lnTo>
                    <a:pt x="9" y="22"/>
                  </a:lnTo>
                  <a:lnTo>
                    <a:pt x="11" y="18"/>
                  </a:lnTo>
                  <a:lnTo>
                    <a:pt x="14" y="14"/>
                  </a:lnTo>
                  <a:lnTo>
                    <a:pt x="15" y="12"/>
                  </a:lnTo>
                  <a:lnTo>
                    <a:pt x="16" y="11"/>
                  </a:lnTo>
                  <a:lnTo>
                    <a:pt x="17" y="9"/>
                  </a:lnTo>
                  <a:lnTo>
                    <a:pt x="19" y="8"/>
                  </a:lnTo>
                  <a:lnTo>
                    <a:pt x="20" y="6"/>
                  </a:lnTo>
                  <a:lnTo>
                    <a:pt x="21" y="5"/>
                  </a:lnTo>
                  <a:lnTo>
                    <a:pt x="23" y="4"/>
                  </a:lnTo>
                  <a:lnTo>
                    <a:pt x="24" y="3"/>
                  </a:lnTo>
                  <a:lnTo>
                    <a:pt x="26" y="2"/>
                  </a:lnTo>
                  <a:lnTo>
                    <a:pt x="27" y="2"/>
                  </a:lnTo>
                  <a:lnTo>
                    <a:pt x="29" y="1"/>
                  </a:lnTo>
                  <a:lnTo>
                    <a:pt x="30" y="0"/>
                  </a:lnTo>
                  <a:lnTo>
                    <a:pt x="31" y="0"/>
                  </a:lnTo>
                  <a:lnTo>
                    <a:pt x="33" y="0"/>
                  </a:lnTo>
                  <a:lnTo>
                    <a:pt x="35" y="0"/>
                  </a:lnTo>
                  <a:lnTo>
                    <a:pt x="36" y="0"/>
                  </a:lnTo>
                  <a:lnTo>
                    <a:pt x="52" y="2"/>
                  </a:lnTo>
                  <a:lnTo>
                    <a:pt x="54" y="2"/>
                  </a:lnTo>
                  <a:lnTo>
                    <a:pt x="56" y="3"/>
                  </a:lnTo>
                  <a:lnTo>
                    <a:pt x="58" y="4"/>
                  </a:lnTo>
                  <a:lnTo>
                    <a:pt x="60" y="5"/>
                  </a:lnTo>
                  <a:lnTo>
                    <a:pt x="62" y="7"/>
                  </a:lnTo>
                  <a:lnTo>
                    <a:pt x="63" y="8"/>
                  </a:lnTo>
                  <a:lnTo>
                    <a:pt x="65" y="10"/>
                  </a:lnTo>
                  <a:lnTo>
                    <a:pt x="66" y="13"/>
                  </a:lnTo>
                  <a:lnTo>
                    <a:pt x="68" y="15"/>
                  </a:lnTo>
                  <a:lnTo>
                    <a:pt x="69" y="18"/>
                  </a:lnTo>
                  <a:lnTo>
                    <a:pt x="70" y="21"/>
                  </a:lnTo>
                  <a:lnTo>
                    <a:pt x="71" y="24"/>
                  </a:lnTo>
                  <a:lnTo>
                    <a:pt x="72" y="27"/>
                  </a:lnTo>
                  <a:lnTo>
                    <a:pt x="73" y="31"/>
                  </a:lnTo>
                  <a:lnTo>
                    <a:pt x="74" y="34"/>
                  </a:lnTo>
                  <a:lnTo>
                    <a:pt x="74" y="38"/>
                  </a:lnTo>
                  <a:lnTo>
                    <a:pt x="82" y="39"/>
                  </a:lnTo>
                  <a:lnTo>
                    <a:pt x="66" y="62"/>
                  </a:lnTo>
                  <a:lnTo>
                    <a:pt x="49" y="35"/>
                  </a:lnTo>
                  <a:lnTo>
                    <a:pt x="58" y="36"/>
                  </a:lnTo>
                  <a:lnTo>
                    <a:pt x="57" y="30"/>
                  </a:lnTo>
                  <a:lnTo>
                    <a:pt x="56" y="25"/>
                  </a:lnTo>
                  <a:lnTo>
                    <a:pt x="55" y="21"/>
                  </a:lnTo>
                  <a:lnTo>
                    <a:pt x="54" y="18"/>
                  </a:lnTo>
                  <a:lnTo>
                    <a:pt x="53" y="16"/>
                  </a:lnTo>
                  <a:lnTo>
                    <a:pt x="52" y="14"/>
                  </a:lnTo>
                  <a:lnTo>
                    <a:pt x="51" y="12"/>
                  </a:lnTo>
                  <a:lnTo>
                    <a:pt x="50" y="10"/>
                  </a:lnTo>
                  <a:lnTo>
                    <a:pt x="49" y="9"/>
                  </a:lnTo>
                  <a:lnTo>
                    <a:pt x="48" y="7"/>
                  </a:lnTo>
                  <a:lnTo>
                    <a:pt x="46" y="5"/>
                  </a:lnTo>
                  <a:lnTo>
                    <a:pt x="45" y="4"/>
                  </a:lnTo>
                  <a:lnTo>
                    <a:pt x="44" y="3"/>
                  </a:lnTo>
                  <a:lnTo>
                    <a:pt x="42" y="4"/>
                  </a:lnTo>
                  <a:lnTo>
                    <a:pt x="39" y="6"/>
                  </a:lnTo>
                  <a:lnTo>
                    <a:pt x="37" y="8"/>
                  </a:lnTo>
                  <a:lnTo>
                    <a:pt x="35" y="10"/>
                  </a:lnTo>
                  <a:lnTo>
                    <a:pt x="32" y="13"/>
                  </a:lnTo>
                  <a:lnTo>
                    <a:pt x="30" y="16"/>
                  </a:lnTo>
                  <a:lnTo>
                    <a:pt x="28" y="19"/>
                  </a:lnTo>
                  <a:lnTo>
                    <a:pt x="26" y="22"/>
                  </a:lnTo>
                  <a:lnTo>
                    <a:pt x="24" y="26"/>
                  </a:lnTo>
                  <a:lnTo>
                    <a:pt x="23" y="29"/>
                  </a:lnTo>
                  <a:lnTo>
                    <a:pt x="21" y="33"/>
                  </a:lnTo>
                  <a:lnTo>
                    <a:pt x="20" y="38"/>
                  </a:lnTo>
                  <a:lnTo>
                    <a:pt x="19" y="42"/>
                  </a:lnTo>
                  <a:lnTo>
                    <a:pt x="18" y="47"/>
                  </a:lnTo>
                  <a:lnTo>
                    <a:pt x="17" y="51"/>
                  </a:lnTo>
                  <a:lnTo>
                    <a:pt x="16" y="56"/>
                  </a:lnTo>
                  <a:lnTo>
                    <a:pt x="0" y="54"/>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24" name="Group 163"/>
          <p:cNvGrpSpPr>
            <a:grpSpLocks/>
          </p:cNvGrpSpPr>
          <p:nvPr/>
        </p:nvGrpSpPr>
        <p:grpSpPr bwMode="auto">
          <a:xfrm>
            <a:off x="4191000" y="5410200"/>
            <a:ext cx="155575" cy="153988"/>
            <a:chOff x="2834" y="3316"/>
            <a:chExt cx="98" cy="97"/>
          </a:xfrm>
        </p:grpSpPr>
        <p:sp>
          <p:nvSpPr>
            <p:cNvPr id="1655948" name="Oval 164"/>
            <p:cNvSpPr>
              <a:spLocks noChangeArrowheads="1"/>
            </p:cNvSpPr>
            <p:nvPr/>
          </p:nvSpPr>
          <p:spPr bwMode="auto">
            <a:xfrm rot="2640000">
              <a:off x="2834" y="3367"/>
              <a:ext cx="47" cy="46"/>
            </a:xfrm>
            <a:prstGeom prst="ellipse">
              <a:avLst/>
            </a:prstGeom>
            <a:solidFill>
              <a:srgbClr val="CC00CC"/>
            </a:solidFill>
            <a:ln w="12700">
              <a:solidFill>
                <a:schemeClr val="tx1"/>
              </a:solidFill>
              <a:round/>
              <a:headEnd/>
              <a:tailEnd/>
            </a:ln>
          </p:spPr>
          <p:txBody>
            <a:bodyPr wrap="none" anchor="ctr"/>
            <a:lstStyle/>
            <a:p>
              <a:pPr algn="ctr" eaLnBrk="0" hangingPunct="0"/>
              <a:endParaRPr lang="en-US"/>
            </a:p>
          </p:txBody>
        </p:sp>
        <p:sp>
          <p:nvSpPr>
            <p:cNvPr id="1655949" name="Line 165"/>
            <p:cNvSpPr>
              <a:spLocks noChangeShapeType="1"/>
            </p:cNvSpPr>
            <p:nvPr/>
          </p:nvSpPr>
          <p:spPr bwMode="auto">
            <a:xfrm>
              <a:off x="2905" y="3370"/>
              <a:ext cx="1" cy="33"/>
            </a:xfrm>
            <a:prstGeom prst="line">
              <a:avLst/>
            </a:prstGeom>
            <a:noFill/>
            <a:ln w="12700">
              <a:solidFill>
                <a:srgbClr val="CC00CC"/>
              </a:solidFill>
              <a:round/>
              <a:headEnd type="none" w="sm" len="sm"/>
              <a:tailEnd type="none" w="sm" len="sm"/>
            </a:ln>
          </p:spPr>
          <p:txBody>
            <a:bodyPr/>
            <a:lstStyle/>
            <a:p>
              <a:endParaRPr lang="en-US"/>
            </a:p>
          </p:txBody>
        </p:sp>
        <p:sp>
          <p:nvSpPr>
            <p:cNvPr id="1655950" name="Line 166"/>
            <p:cNvSpPr>
              <a:spLocks noChangeShapeType="1"/>
            </p:cNvSpPr>
            <p:nvPr/>
          </p:nvSpPr>
          <p:spPr bwMode="auto">
            <a:xfrm>
              <a:off x="2931" y="3370"/>
              <a:ext cx="1" cy="33"/>
            </a:xfrm>
            <a:prstGeom prst="line">
              <a:avLst/>
            </a:prstGeom>
            <a:noFill/>
            <a:ln w="12700">
              <a:solidFill>
                <a:srgbClr val="CC00CC"/>
              </a:solidFill>
              <a:round/>
              <a:headEnd type="none" w="sm" len="sm"/>
              <a:tailEnd type="none" w="sm" len="sm"/>
            </a:ln>
          </p:spPr>
          <p:txBody>
            <a:bodyPr/>
            <a:lstStyle/>
            <a:p>
              <a:endParaRPr lang="en-US"/>
            </a:p>
          </p:txBody>
        </p:sp>
        <p:sp>
          <p:nvSpPr>
            <p:cNvPr id="1655951" name="Line 167"/>
            <p:cNvSpPr>
              <a:spLocks noChangeShapeType="1"/>
            </p:cNvSpPr>
            <p:nvPr/>
          </p:nvSpPr>
          <p:spPr bwMode="auto">
            <a:xfrm>
              <a:off x="2848" y="3341"/>
              <a:ext cx="32" cy="0"/>
            </a:xfrm>
            <a:prstGeom prst="line">
              <a:avLst/>
            </a:prstGeom>
            <a:noFill/>
            <a:ln w="12700">
              <a:solidFill>
                <a:srgbClr val="CC00CC"/>
              </a:solidFill>
              <a:round/>
              <a:headEnd type="none" w="sm" len="sm"/>
              <a:tailEnd type="none" w="sm" len="sm"/>
            </a:ln>
          </p:spPr>
          <p:txBody>
            <a:bodyPr/>
            <a:lstStyle/>
            <a:p>
              <a:endParaRPr lang="en-US"/>
            </a:p>
          </p:txBody>
        </p:sp>
        <p:sp>
          <p:nvSpPr>
            <p:cNvPr id="1655952" name="Line 168"/>
            <p:cNvSpPr>
              <a:spLocks noChangeShapeType="1"/>
            </p:cNvSpPr>
            <p:nvPr/>
          </p:nvSpPr>
          <p:spPr bwMode="auto">
            <a:xfrm>
              <a:off x="2848" y="3316"/>
              <a:ext cx="32" cy="0"/>
            </a:xfrm>
            <a:prstGeom prst="line">
              <a:avLst/>
            </a:prstGeom>
            <a:noFill/>
            <a:ln w="12700">
              <a:solidFill>
                <a:srgbClr val="CC00CC"/>
              </a:solidFill>
              <a:round/>
              <a:headEnd type="none" w="sm" len="sm"/>
              <a:tailEnd type="none" w="sm" len="sm"/>
            </a:ln>
          </p:spPr>
          <p:txBody>
            <a:bodyPr/>
            <a:lstStyle/>
            <a:p>
              <a:endParaRPr lang="en-US"/>
            </a:p>
          </p:txBody>
        </p:sp>
      </p:grpSp>
      <p:sp>
        <p:nvSpPr>
          <p:cNvPr id="1655921" name="Line 169"/>
          <p:cNvSpPr>
            <a:spLocks noChangeShapeType="1"/>
          </p:cNvSpPr>
          <p:nvPr/>
        </p:nvSpPr>
        <p:spPr bwMode="auto">
          <a:xfrm flipH="1" flipV="1">
            <a:off x="4225925" y="5638800"/>
            <a:ext cx="0" cy="457200"/>
          </a:xfrm>
          <a:prstGeom prst="line">
            <a:avLst/>
          </a:prstGeom>
          <a:noFill/>
          <a:ln w="12700">
            <a:solidFill>
              <a:srgbClr val="FFFF99"/>
            </a:solidFill>
            <a:round/>
            <a:headEnd type="none" w="sm" len="sm"/>
            <a:tailEnd type="stealth" w="med" len="med"/>
          </a:ln>
        </p:spPr>
        <p:txBody>
          <a:bodyPr/>
          <a:lstStyle/>
          <a:p>
            <a:endParaRPr lang="en-US"/>
          </a:p>
        </p:txBody>
      </p:sp>
      <p:grpSp>
        <p:nvGrpSpPr>
          <p:cNvPr id="25" name="Group 170"/>
          <p:cNvGrpSpPr>
            <a:grpSpLocks/>
          </p:cNvGrpSpPr>
          <p:nvPr/>
        </p:nvGrpSpPr>
        <p:grpSpPr bwMode="auto">
          <a:xfrm>
            <a:off x="4575175" y="5057775"/>
            <a:ext cx="225425" cy="123825"/>
            <a:chOff x="2444" y="2991"/>
            <a:chExt cx="142" cy="78"/>
          </a:xfrm>
        </p:grpSpPr>
        <p:sp>
          <p:nvSpPr>
            <p:cNvPr id="1655946" name="Oval 171"/>
            <p:cNvSpPr>
              <a:spLocks noChangeArrowheads="1"/>
            </p:cNvSpPr>
            <p:nvPr/>
          </p:nvSpPr>
          <p:spPr bwMode="auto">
            <a:xfrm rot="240000">
              <a:off x="2444" y="2991"/>
              <a:ext cx="142" cy="78"/>
            </a:xfrm>
            <a:prstGeom prst="ellipse">
              <a:avLst/>
            </a:prstGeom>
            <a:solidFill>
              <a:srgbClr val="FF0000"/>
            </a:solidFill>
            <a:ln w="12700">
              <a:solidFill>
                <a:schemeClr val="tx1"/>
              </a:solidFill>
              <a:round/>
              <a:headEnd/>
              <a:tailEnd/>
            </a:ln>
          </p:spPr>
          <p:txBody>
            <a:bodyPr wrap="none" anchor="ctr"/>
            <a:lstStyle/>
            <a:p>
              <a:pPr algn="ctr" eaLnBrk="0" hangingPunct="0"/>
              <a:endParaRPr lang="en-US"/>
            </a:p>
          </p:txBody>
        </p:sp>
        <p:sp>
          <p:nvSpPr>
            <p:cNvPr id="1655947" name="Freeform 172"/>
            <p:cNvSpPr>
              <a:spLocks/>
            </p:cNvSpPr>
            <p:nvPr/>
          </p:nvSpPr>
          <p:spPr bwMode="auto">
            <a:xfrm>
              <a:off x="2476" y="2995"/>
              <a:ext cx="83" cy="63"/>
            </a:xfrm>
            <a:custGeom>
              <a:avLst/>
              <a:gdLst>
                <a:gd name="T0" fmla="*/ 1 w 83"/>
                <a:gd name="T1" fmla="*/ 48 h 63"/>
                <a:gd name="T2" fmla="*/ 3 w 83"/>
                <a:gd name="T3" fmla="*/ 37 h 63"/>
                <a:gd name="T4" fmla="*/ 7 w 83"/>
                <a:gd name="T5" fmla="*/ 27 h 63"/>
                <a:gd name="T6" fmla="*/ 11 w 83"/>
                <a:gd name="T7" fmla="*/ 18 h 63"/>
                <a:gd name="T8" fmla="*/ 15 w 83"/>
                <a:gd name="T9" fmla="*/ 12 h 63"/>
                <a:gd name="T10" fmla="*/ 17 w 83"/>
                <a:gd name="T11" fmla="*/ 9 h 63"/>
                <a:gd name="T12" fmla="*/ 20 w 83"/>
                <a:gd name="T13" fmla="*/ 6 h 63"/>
                <a:gd name="T14" fmla="*/ 23 w 83"/>
                <a:gd name="T15" fmla="*/ 4 h 63"/>
                <a:gd name="T16" fmla="*/ 26 w 83"/>
                <a:gd name="T17" fmla="*/ 2 h 63"/>
                <a:gd name="T18" fmla="*/ 29 w 83"/>
                <a:gd name="T19" fmla="*/ 1 h 63"/>
                <a:gd name="T20" fmla="*/ 31 w 83"/>
                <a:gd name="T21" fmla="*/ 0 h 63"/>
                <a:gd name="T22" fmla="*/ 35 w 83"/>
                <a:gd name="T23" fmla="*/ 0 h 63"/>
                <a:gd name="T24" fmla="*/ 52 w 83"/>
                <a:gd name="T25" fmla="*/ 2 h 63"/>
                <a:gd name="T26" fmla="*/ 56 w 83"/>
                <a:gd name="T27" fmla="*/ 3 h 63"/>
                <a:gd name="T28" fmla="*/ 60 w 83"/>
                <a:gd name="T29" fmla="*/ 5 h 63"/>
                <a:gd name="T30" fmla="*/ 63 w 83"/>
                <a:gd name="T31" fmla="*/ 8 h 63"/>
                <a:gd name="T32" fmla="*/ 66 w 83"/>
                <a:gd name="T33" fmla="*/ 13 h 63"/>
                <a:gd name="T34" fmla="*/ 69 w 83"/>
                <a:gd name="T35" fmla="*/ 18 h 63"/>
                <a:gd name="T36" fmla="*/ 71 w 83"/>
                <a:gd name="T37" fmla="*/ 24 h 63"/>
                <a:gd name="T38" fmla="*/ 73 w 83"/>
                <a:gd name="T39" fmla="*/ 31 h 63"/>
                <a:gd name="T40" fmla="*/ 74 w 83"/>
                <a:gd name="T41" fmla="*/ 38 h 63"/>
                <a:gd name="T42" fmla="*/ 66 w 83"/>
                <a:gd name="T43" fmla="*/ 62 h 63"/>
                <a:gd name="T44" fmla="*/ 58 w 83"/>
                <a:gd name="T45" fmla="*/ 36 h 63"/>
                <a:gd name="T46" fmla="*/ 56 w 83"/>
                <a:gd name="T47" fmla="*/ 25 h 63"/>
                <a:gd name="T48" fmla="*/ 54 w 83"/>
                <a:gd name="T49" fmla="*/ 18 h 63"/>
                <a:gd name="T50" fmla="*/ 52 w 83"/>
                <a:gd name="T51" fmla="*/ 14 h 63"/>
                <a:gd name="T52" fmla="*/ 50 w 83"/>
                <a:gd name="T53" fmla="*/ 10 h 63"/>
                <a:gd name="T54" fmla="*/ 48 w 83"/>
                <a:gd name="T55" fmla="*/ 7 h 63"/>
                <a:gd name="T56" fmla="*/ 45 w 83"/>
                <a:gd name="T57" fmla="*/ 4 h 63"/>
                <a:gd name="T58" fmla="*/ 42 w 83"/>
                <a:gd name="T59" fmla="*/ 4 h 63"/>
                <a:gd name="T60" fmla="*/ 37 w 83"/>
                <a:gd name="T61" fmla="*/ 8 h 63"/>
                <a:gd name="T62" fmla="*/ 32 w 83"/>
                <a:gd name="T63" fmla="*/ 13 h 63"/>
                <a:gd name="T64" fmla="*/ 28 w 83"/>
                <a:gd name="T65" fmla="*/ 19 h 63"/>
                <a:gd name="T66" fmla="*/ 24 w 83"/>
                <a:gd name="T67" fmla="*/ 26 h 63"/>
                <a:gd name="T68" fmla="*/ 21 w 83"/>
                <a:gd name="T69" fmla="*/ 33 h 63"/>
                <a:gd name="T70" fmla="*/ 19 w 83"/>
                <a:gd name="T71" fmla="*/ 42 h 63"/>
                <a:gd name="T72" fmla="*/ 17 w 83"/>
                <a:gd name="T73" fmla="*/ 51 h 63"/>
                <a:gd name="T74" fmla="*/ 0 w 83"/>
                <a:gd name="T75" fmla="*/ 54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3"/>
                <a:gd name="T115" fmla="*/ 0 h 63"/>
                <a:gd name="T116" fmla="*/ 83 w 83"/>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3" h="63">
                  <a:moveTo>
                    <a:pt x="0" y="54"/>
                  </a:moveTo>
                  <a:lnTo>
                    <a:pt x="1" y="48"/>
                  </a:lnTo>
                  <a:lnTo>
                    <a:pt x="2" y="42"/>
                  </a:lnTo>
                  <a:lnTo>
                    <a:pt x="3" y="37"/>
                  </a:lnTo>
                  <a:lnTo>
                    <a:pt x="5" y="32"/>
                  </a:lnTo>
                  <a:lnTo>
                    <a:pt x="7" y="27"/>
                  </a:lnTo>
                  <a:lnTo>
                    <a:pt x="9" y="22"/>
                  </a:lnTo>
                  <a:lnTo>
                    <a:pt x="11" y="18"/>
                  </a:lnTo>
                  <a:lnTo>
                    <a:pt x="14" y="14"/>
                  </a:lnTo>
                  <a:lnTo>
                    <a:pt x="15" y="12"/>
                  </a:lnTo>
                  <a:lnTo>
                    <a:pt x="16" y="11"/>
                  </a:lnTo>
                  <a:lnTo>
                    <a:pt x="17" y="9"/>
                  </a:lnTo>
                  <a:lnTo>
                    <a:pt x="19" y="8"/>
                  </a:lnTo>
                  <a:lnTo>
                    <a:pt x="20" y="6"/>
                  </a:lnTo>
                  <a:lnTo>
                    <a:pt x="21" y="5"/>
                  </a:lnTo>
                  <a:lnTo>
                    <a:pt x="23" y="4"/>
                  </a:lnTo>
                  <a:lnTo>
                    <a:pt x="24" y="3"/>
                  </a:lnTo>
                  <a:lnTo>
                    <a:pt x="26" y="2"/>
                  </a:lnTo>
                  <a:lnTo>
                    <a:pt x="27" y="2"/>
                  </a:lnTo>
                  <a:lnTo>
                    <a:pt x="29" y="1"/>
                  </a:lnTo>
                  <a:lnTo>
                    <a:pt x="30" y="0"/>
                  </a:lnTo>
                  <a:lnTo>
                    <a:pt x="31" y="0"/>
                  </a:lnTo>
                  <a:lnTo>
                    <a:pt x="33" y="0"/>
                  </a:lnTo>
                  <a:lnTo>
                    <a:pt x="35" y="0"/>
                  </a:lnTo>
                  <a:lnTo>
                    <a:pt x="36" y="0"/>
                  </a:lnTo>
                  <a:lnTo>
                    <a:pt x="52" y="2"/>
                  </a:lnTo>
                  <a:lnTo>
                    <a:pt x="54" y="2"/>
                  </a:lnTo>
                  <a:lnTo>
                    <a:pt x="56" y="3"/>
                  </a:lnTo>
                  <a:lnTo>
                    <a:pt x="58" y="4"/>
                  </a:lnTo>
                  <a:lnTo>
                    <a:pt x="60" y="5"/>
                  </a:lnTo>
                  <a:lnTo>
                    <a:pt x="62" y="7"/>
                  </a:lnTo>
                  <a:lnTo>
                    <a:pt x="63" y="8"/>
                  </a:lnTo>
                  <a:lnTo>
                    <a:pt x="65" y="10"/>
                  </a:lnTo>
                  <a:lnTo>
                    <a:pt x="66" y="13"/>
                  </a:lnTo>
                  <a:lnTo>
                    <a:pt x="68" y="15"/>
                  </a:lnTo>
                  <a:lnTo>
                    <a:pt x="69" y="18"/>
                  </a:lnTo>
                  <a:lnTo>
                    <a:pt x="70" y="21"/>
                  </a:lnTo>
                  <a:lnTo>
                    <a:pt x="71" y="24"/>
                  </a:lnTo>
                  <a:lnTo>
                    <a:pt x="72" y="27"/>
                  </a:lnTo>
                  <a:lnTo>
                    <a:pt x="73" y="31"/>
                  </a:lnTo>
                  <a:lnTo>
                    <a:pt x="74" y="34"/>
                  </a:lnTo>
                  <a:lnTo>
                    <a:pt x="74" y="38"/>
                  </a:lnTo>
                  <a:lnTo>
                    <a:pt x="82" y="39"/>
                  </a:lnTo>
                  <a:lnTo>
                    <a:pt x="66" y="62"/>
                  </a:lnTo>
                  <a:lnTo>
                    <a:pt x="49" y="35"/>
                  </a:lnTo>
                  <a:lnTo>
                    <a:pt x="58" y="36"/>
                  </a:lnTo>
                  <a:lnTo>
                    <a:pt x="57" y="30"/>
                  </a:lnTo>
                  <a:lnTo>
                    <a:pt x="56" y="25"/>
                  </a:lnTo>
                  <a:lnTo>
                    <a:pt x="55" y="21"/>
                  </a:lnTo>
                  <a:lnTo>
                    <a:pt x="54" y="18"/>
                  </a:lnTo>
                  <a:lnTo>
                    <a:pt x="53" y="16"/>
                  </a:lnTo>
                  <a:lnTo>
                    <a:pt x="52" y="14"/>
                  </a:lnTo>
                  <a:lnTo>
                    <a:pt x="51" y="12"/>
                  </a:lnTo>
                  <a:lnTo>
                    <a:pt x="50" y="10"/>
                  </a:lnTo>
                  <a:lnTo>
                    <a:pt x="49" y="9"/>
                  </a:lnTo>
                  <a:lnTo>
                    <a:pt x="48" y="7"/>
                  </a:lnTo>
                  <a:lnTo>
                    <a:pt x="46" y="5"/>
                  </a:lnTo>
                  <a:lnTo>
                    <a:pt x="45" y="4"/>
                  </a:lnTo>
                  <a:lnTo>
                    <a:pt x="44" y="3"/>
                  </a:lnTo>
                  <a:lnTo>
                    <a:pt x="42" y="4"/>
                  </a:lnTo>
                  <a:lnTo>
                    <a:pt x="39" y="6"/>
                  </a:lnTo>
                  <a:lnTo>
                    <a:pt x="37" y="8"/>
                  </a:lnTo>
                  <a:lnTo>
                    <a:pt x="35" y="10"/>
                  </a:lnTo>
                  <a:lnTo>
                    <a:pt x="32" y="13"/>
                  </a:lnTo>
                  <a:lnTo>
                    <a:pt x="30" y="16"/>
                  </a:lnTo>
                  <a:lnTo>
                    <a:pt x="28" y="19"/>
                  </a:lnTo>
                  <a:lnTo>
                    <a:pt x="26" y="22"/>
                  </a:lnTo>
                  <a:lnTo>
                    <a:pt x="24" y="26"/>
                  </a:lnTo>
                  <a:lnTo>
                    <a:pt x="23" y="29"/>
                  </a:lnTo>
                  <a:lnTo>
                    <a:pt x="21" y="33"/>
                  </a:lnTo>
                  <a:lnTo>
                    <a:pt x="20" y="38"/>
                  </a:lnTo>
                  <a:lnTo>
                    <a:pt x="19" y="42"/>
                  </a:lnTo>
                  <a:lnTo>
                    <a:pt x="18" y="47"/>
                  </a:lnTo>
                  <a:lnTo>
                    <a:pt x="17" y="51"/>
                  </a:lnTo>
                  <a:lnTo>
                    <a:pt x="16" y="56"/>
                  </a:lnTo>
                  <a:lnTo>
                    <a:pt x="0" y="54"/>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sp>
        <p:nvSpPr>
          <p:cNvPr id="1655923" name="Rectangle 173"/>
          <p:cNvSpPr>
            <a:spLocks noChangeArrowheads="1"/>
          </p:cNvSpPr>
          <p:nvPr/>
        </p:nvSpPr>
        <p:spPr bwMode="auto">
          <a:xfrm>
            <a:off x="3057525" y="4135438"/>
            <a:ext cx="1133475" cy="284162"/>
          </a:xfrm>
          <a:prstGeom prst="rect">
            <a:avLst/>
          </a:prstGeom>
          <a:solidFill>
            <a:srgbClr val="00FFFF"/>
          </a:solidFill>
          <a:ln w="9525">
            <a:solidFill>
              <a:schemeClr val="tx1"/>
            </a:solidFill>
            <a:miter lim="800000"/>
            <a:headEnd/>
            <a:tailEnd/>
          </a:ln>
        </p:spPr>
        <p:txBody>
          <a:bodyPr lIns="92075" tIns="46038" rIns="92075" bIns="46038">
            <a:spAutoFit/>
          </a:bodyPr>
          <a:lstStyle/>
          <a:p>
            <a:pPr eaLnBrk="0" hangingPunct="0"/>
            <a:r>
              <a:rPr lang="en-US" sz="1200">
                <a:solidFill>
                  <a:schemeClr val="tx1"/>
                </a:solidFill>
                <a:latin typeface="Arial" charset="0"/>
              </a:rPr>
              <a:t>Partial Snake</a:t>
            </a:r>
          </a:p>
        </p:txBody>
      </p:sp>
      <p:sp>
        <p:nvSpPr>
          <p:cNvPr id="1655924" name="Rectangle 174"/>
          <p:cNvSpPr>
            <a:spLocks noChangeArrowheads="1"/>
          </p:cNvSpPr>
          <p:nvPr/>
        </p:nvSpPr>
        <p:spPr bwMode="auto">
          <a:xfrm>
            <a:off x="7239000" y="2743200"/>
            <a:ext cx="1301750" cy="287338"/>
          </a:xfrm>
          <a:prstGeom prst="rect">
            <a:avLst/>
          </a:prstGeom>
          <a:solidFill>
            <a:srgbClr val="00FFFF"/>
          </a:solidFill>
          <a:ln w="12700">
            <a:solidFill>
              <a:schemeClr val="tx1"/>
            </a:solidFill>
            <a:miter lim="800000"/>
            <a:headEnd/>
            <a:tailEnd/>
          </a:ln>
        </p:spPr>
        <p:txBody>
          <a:bodyPr wrap="none" lIns="92075" tIns="46038" rIns="92075" bIns="46038">
            <a:spAutoFit/>
          </a:bodyPr>
          <a:lstStyle/>
          <a:p>
            <a:pPr eaLnBrk="0" hangingPunct="0"/>
            <a:r>
              <a:rPr lang="en-US" sz="1200">
                <a:solidFill>
                  <a:schemeClr val="tx1"/>
                </a:solidFill>
                <a:latin typeface="Arial" charset="0"/>
              </a:rPr>
              <a:t>Siberian Snakes</a:t>
            </a:r>
          </a:p>
        </p:txBody>
      </p:sp>
      <p:sp>
        <p:nvSpPr>
          <p:cNvPr id="1655925" name="Rectangle 175"/>
          <p:cNvSpPr>
            <a:spLocks noChangeArrowheads="1"/>
          </p:cNvSpPr>
          <p:nvPr/>
        </p:nvSpPr>
        <p:spPr bwMode="auto">
          <a:xfrm>
            <a:off x="152400" y="1770063"/>
            <a:ext cx="1371600" cy="287337"/>
          </a:xfrm>
          <a:prstGeom prst="rect">
            <a:avLst/>
          </a:prstGeom>
          <a:solidFill>
            <a:srgbClr val="00FFFF"/>
          </a:solidFill>
          <a:ln w="12700">
            <a:solidFill>
              <a:schemeClr val="tx1"/>
            </a:solidFill>
            <a:miter lim="800000"/>
            <a:headEnd/>
            <a:tailEnd/>
          </a:ln>
        </p:spPr>
        <p:txBody>
          <a:bodyPr lIns="92075" tIns="46038" rIns="92075" bIns="46038">
            <a:spAutoFit/>
          </a:bodyPr>
          <a:lstStyle/>
          <a:p>
            <a:pPr eaLnBrk="0" hangingPunct="0"/>
            <a:r>
              <a:rPr lang="en-US" sz="1200">
                <a:solidFill>
                  <a:schemeClr val="tx1"/>
                </a:solidFill>
                <a:latin typeface="Arial" charset="0"/>
              </a:rPr>
              <a:t>Siberian Snakes</a:t>
            </a:r>
          </a:p>
        </p:txBody>
      </p:sp>
      <p:grpSp>
        <p:nvGrpSpPr>
          <p:cNvPr id="26" name="Group 176"/>
          <p:cNvGrpSpPr>
            <a:grpSpLocks/>
          </p:cNvGrpSpPr>
          <p:nvPr/>
        </p:nvGrpSpPr>
        <p:grpSpPr bwMode="auto">
          <a:xfrm>
            <a:off x="4765675" y="4267200"/>
            <a:ext cx="1120775" cy="762000"/>
            <a:chOff x="3002" y="2688"/>
            <a:chExt cx="706" cy="480"/>
          </a:xfrm>
        </p:grpSpPr>
        <p:sp>
          <p:nvSpPr>
            <p:cNvPr id="1655944" name="Rectangle 177"/>
            <p:cNvSpPr>
              <a:spLocks noChangeArrowheads="1"/>
            </p:cNvSpPr>
            <p:nvPr/>
          </p:nvSpPr>
          <p:spPr bwMode="auto">
            <a:xfrm>
              <a:off x="3002" y="2688"/>
              <a:ext cx="706" cy="294"/>
            </a:xfrm>
            <a:prstGeom prst="rect">
              <a:avLst/>
            </a:prstGeom>
            <a:solidFill>
              <a:srgbClr val="00FFFF"/>
            </a:solidFill>
            <a:ln w="9525">
              <a:solidFill>
                <a:schemeClr val="tx1"/>
              </a:solidFill>
              <a:miter lim="800000"/>
              <a:headEnd/>
              <a:tailEnd/>
            </a:ln>
          </p:spPr>
          <p:txBody>
            <a:bodyPr wrap="none" lIns="92075" tIns="46038" rIns="92075" bIns="46038">
              <a:spAutoFit/>
            </a:bodyPr>
            <a:lstStyle/>
            <a:p>
              <a:pPr eaLnBrk="0" hangingPunct="0"/>
              <a:r>
                <a:rPr lang="en-US" sz="1200">
                  <a:solidFill>
                    <a:schemeClr val="tx1"/>
                  </a:solidFill>
                  <a:latin typeface="Arial" charset="0"/>
                </a:rPr>
                <a:t>Helical Partial</a:t>
              </a:r>
            </a:p>
            <a:p>
              <a:pPr eaLnBrk="0" hangingPunct="0"/>
              <a:r>
                <a:rPr lang="en-US" sz="1200">
                  <a:solidFill>
                    <a:schemeClr val="tx1"/>
                  </a:solidFill>
                  <a:latin typeface="Arial" charset="0"/>
                </a:rPr>
                <a:t>  Snake</a:t>
              </a:r>
            </a:p>
          </p:txBody>
        </p:sp>
        <p:sp>
          <p:nvSpPr>
            <p:cNvPr id="1655945" name="Line 178"/>
            <p:cNvSpPr>
              <a:spLocks noChangeShapeType="1"/>
            </p:cNvSpPr>
            <p:nvPr/>
          </p:nvSpPr>
          <p:spPr bwMode="auto">
            <a:xfrm flipH="1">
              <a:off x="3024" y="2976"/>
              <a:ext cx="240" cy="192"/>
            </a:xfrm>
            <a:prstGeom prst="line">
              <a:avLst/>
            </a:prstGeom>
            <a:noFill/>
            <a:ln w="12700">
              <a:solidFill>
                <a:srgbClr val="FFFF99"/>
              </a:solidFill>
              <a:round/>
              <a:headEnd type="none" w="sm" len="sm"/>
              <a:tailEnd type="stealth" w="med" len="med"/>
            </a:ln>
          </p:spPr>
          <p:txBody>
            <a:bodyPr/>
            <a:lstStyle/>
            <a:p>
              <a:endParaRPr lang="en-US"/>
            </a:p>
          </p:txBody>
        </p:sp>
      </p:grpSp>
      <p:grpSp>
        <p:nvGrpSpPr>
          <p:cNvPr id="27" name="Group 179"/>
          <p:cNvGrpSpPr>
            <a:grpSpLocks/>
          </p:cNvGrpSpPr>
          <p:nvPr/>
        </p:nvGrpSpPr>
        <p:grpSpPr bwMode="auto">
          <a:xfrm>
            <a:off x="2057400" y="4440238"/>
            <a:ext cx="1295400" cy="360362"/>
            <a:chOff x="1296" y="2797"/>
            <a:chExt cx="816" cy="227"/>
          </a:xfrm>
        </p:grpSpPr>
        <p:sp>
          <p:nvSpPr>
            <p:cNvPr id="1655942" name="Rectangle 180"/>
            <p:cNvSpPr>
              <a:spLocks noChangeArrowheads="1"/>
            </p:cNvSpPr>
            <p:nvPr/>
          </p:nvSpPr>
          <p:spPr bwMode="auto">
            <a:xfrm>
              <a:off x="1296" y="2797"/>
              <a:ext cx="810" cy="179"/>
            </a:xfrm>
            <a:prstGeom prst="rect">
              <a:avLst/>
            </a:prstGeom>
            <a:solidFill>
              <a:srgbClr val="00FFFF"/>
            </a:solidFill>
            <a:ln w="9525">
              <a:solidFill>
                <a:schemeClr val="tx1"/>
              </a:solidFill>
              <a:miter lim="800000"/>
              <a:headEnd/>
              <a:tailEnd/>
            </a:ln>
          </p:spPr>
          <p:txBody>
            <a:bodyPr lIns="92075" tIns="46038" rIns="92075" bIns="46038">
              <a:spAutoFit/>
            </a:bodyPr>
            <a:lstStyle/>
            <a:p>
              <a:pPr eaLnBrk="0" hangingPunct="0"/>
              <a:r>
                <a:rPr lang="en-US" sz="1200">
                  <a:solidFill>
                    <a:schemeClr val="tx1"/>
                  </a:solidFill>
                  <a:latin typeface="Arial" charset="0"/>
                </a:rPr>
                <a:t>Strong Snake</a:t>
              </a:r>
            </a:p>
          </p:txBody>
        </p:sp>
        <p:sp>
          <p:nvSpPr>
            <p:cNvPr id="1655943" name="Line 181"/>
            <p:cNvSpPr>
              <a:spLocks noChangeShapeType="1"/>
            </p:cNvSpPr>
            <p:nvPr/>
          </p:nvSpPr>
          <p:spPr bwMode="auto">
            <a:xfrm>
              <a:off x="1872" y="2976"/>
              <a:ext cx="240" cy="48"/>
            </a:xfrm>
            <a:prstGeom prst="line">
              <a:avLst/>
            </a:prstGeom>
            <a:noFill/>
            <a:ln w="12700">
              <a:solidFill>
                <a:srgbClr val="FFFF99"/>
              </a:solidFill>
              <a:round/>
              <a:headEnd type="none" w="sm" len="sm"/>
              <a:tailEnd type="stealth" w="med" len="med"/>
            </a:ln>
          </p:spPr>
          <p:txBody>
            <a:bodyPr/>
            <a:lstStyle/>
            <a:p>
              <a:endParaRPr lang="en-US"/>
            </a:p>
          </p:txBody>
        </p:sp>
      </p:grpSp>
      <p:sp>
        <p:nvSpPr>
          <p:cNvPr id="1655928" name="Rectangle 182"/>
          <p:cNvSpPr>
            <a:spLocks noChangeArrowheads="1"/>
          </p:cNvSpPr>
          <p:nvPr/>
        </p:nvSpPr>
        <p:spPr bwMode="auto">
          <a:xfrm>
            <a:off x="5638800" y="3124200"/>
            <a:ext cx="936625" cy="192088"/>
          </a:xfrm>
          <a:prstGeom prst="rect">
            <a:avLst/>
          </a:prstGeom>
          <a:solidFill>
            <a:srgbClr val="CCFFFF"/>
          </a:solidFill>
          <a:ln w="9525">
            <a:solidFill>
              <a:schemeClr val="tx1"/>
            </a:solidFill>
            <a:miter lim="800000"/>
            <a:headEnd/>
            <a:tailEnd/>
          </a:ln>
        </p:spPr>
        <p:txBody>
          <a:bodyPr lIns="0" tIns="0" rIns="0" bIns="0">
            <a:spAutoFit/>
          </a:bodyPr>
          <a:lstStyle/>
          <a:p>
            <a:pPr eaLnBrk="0" hangingPunct="0"/>
            <a:r>
              <a:rPr lang="en-US" sz="1200">
                <a:solidFill>
                  <a:srgbClr val="000000"/>
                </a:solidFill>
                <a:latin typeface="Arial" charset="0"/>
              </a:rPr>
              <a:t> Spin Flipper</a:t>
            </a:r>
          </a:p>
        </p:txBody>
      </p:sp>
      <p:sp>
        <p:nvSpPr>
          <p:cNvPr id="1655929" name="Line 183"/>
          <p:cNvSpPr>
            <a:spLocks noChangeShapeType="1"/>
          </p:cNvSpPr>
          <p:nvPr/>
        </p:nvSpPr>
        <p:spPr bwMode="auto">
          <a:xfrm>
            <a:off x="6096000" y="3352800"/>
            <a:ext cx="304800" cy="152400"/>
          </a:xfrm>
          <a:prstGeom prst="line">
            <a:avLst/>
          </a:prstGeom>
          <a:noFill/>
          <a:ln w="12700">
            <a:solidFill>
              <a:srgbClr val="FFFF99"/>
            </a:solidFill>
            <a:round/>
            <a:headEnd type="none" w="sm" len="sm"/>
            <a:tailEnd type="stealth" w="med" len="med"/>
          </a:ln>
        </p:spPr>
        <p:txBody>
          <a:bodyPr/>
          <a:lstStyle/>
          <a:p>
            <a:endParaRPr lang="en-US"/>
          </a:p>
        </p:txBody>
      </p:sp>
      <p:sp>
        <p:nvSpPr>
          <p:cNvPr id="1422520" name="Rectangle 184"/>
          <p:cNvSpPr>
            <a:spLocks noGrp="1" noChangeArrowheads="1"/>
          </p:cNvSpPr>
          <p:nvPr>
            <p:ph type="title"/>
          </p:nvPr>
        </p:nvSpPr>
        <p:spPr/>
        <p:txBody>
          <a:bodyPr/>
          <a:lstStyle/>
          <a:p>
            <a:r>
              <a:rPr lang="en-US" dirty="0" smtClean="0"/>
              <a:t>RHIC as a polarized </a:t>
            </a:r>
            <a:r>
              <a:rPr lang="en-US" dirty="0" err="1" smtClean="0"/>
              <a:t>p+p</a:t>
            </a:r>
            <a:r>
              <a:rPr lang="en-US" dirty="0" smtClean="0"/>
              <a:t> collider</a:t>
            </a:r>
          </a:p>
        </p:txBody>
      </p:sp>
      <p:sp>
        <p:nvSpPr>
          <p:cNvPr id="1655931" name="Line 185"/>
          <p:cNvSpPr>
            <a:spLocks noChangeShapeType="1"/>
          </p:cNvSpPr>
          <p:nvPr/>
        </p:nvSpPr>
        <p:spPr bwMode="auto">
          <a:xfrm flipV="1">
            <a:off x="2057400" y="3746500"/>
            <a:ext cx="76200" cy="228600"/>
          </a:xfrm>
          <a:prstGeom prst="line">
            <a:avLst/>
          </a:prstGeom>
          <a:noFill/>
          <a:ln w="12700">
            <a:solidFill>
              <a:srgbClr val="FFFF99"/>
            </a:solidFill>
            <a:round/>
            <a:headEnd type="none" w="sm" len="sm"/>
            <a:tailEnd type="stealth" w="med" len="med"/>
          </a:ln>
        </p:spPr>
        <p:txBody>
          <a:bodyPr/>
          <a:lstStyle/>
          <a:p>
            <a:endParaRPr lang="en-US"/>
          </a:p>
        </p:txBody>
      </p:sp>
      <p:sp>
        <p:nvSpPr>
          <p:cNvPr id="1655933" name="Line 187"/>
          <p:cNvSpPr>
            <a:spLocks noChangeShapeType="1"/>
          </p:cNvSpPr>
          <p:nvPr/>
        </p:nvSpPr>
        <p:spPr bwMode="auto">
          <a:xfrm>
            <a:off x="3124200" y="2466975"/>
            <a:ext cx="0" cy="228600"/>
          </a:xfrm>
          <a:prstGeom prst="line">
            <a:avLst/>
          </a:prstGeom>
          <a:noFill/>
          <a:ln w="9525">
            <a:solidFill>
              <a:srgbClr val="FFFF99"/>
            </a:solidFill>
            <a:round/>
            <a:headEnd/>
            <a:tailEnd type="triangle" w="med" len="med"/>
          </a:ln>
        </p:spPr>
        <p:txBody>
          <a:bodyPr/>
          <a:lstStyle/>
          <a:p>
            <a:endParaRPr lang="en-US"/>
          </a:p>
        </p:txBody>
      </p:sp>
      <p:sp>
        <p:nvSpPr>
          <p:cNvPr id="1655934" name="Line 188"/>
          <p:cNvSpPr>
            <a:spLocks noChangeShapeType="1"/>
          </p:cNvSpPr>
          <p:nvPr/>
        </p:nvSpPr>
        <p:spPr bwMode="auto">
          <a:xfrm flipV="1">
            <a:off x="4833938" y="3505200"/>
            <a:ext cx="0" cy="228600"/>
          </a:xfrm>
          <a:prstGeom prst="line">
            <a:avLst/>
          </a:prstGeom>
          <a:noFill/>
          <a:ln w="9525">
            <a:solidFill>
              <a:srgbClr val="FFFF99"/>
            </a:solidFill>
            <a:round/>
            <a:headEnd/>
            <a:tailEnd type="triangle" w="med" len="med"/>
          </a:ln>
        </p:spPr>
        <p:txBody>
          <a:bodyPr/>
          <a:lstStyle/>
          <a:p>
            <a:endParaRPr lang="en-US"/>
          </a:p>
        </p:txBody>
      </p:sp>
      <p:pic>
        <p:nvPicPr>
          <p:cNvPr id="1422525" name="Picture 345" descr="Hel_Sect_Photo"/>
          <p:cNvPicPr>
            <a:picLocks noChangeAspect="1" noChangeArrowheads="1"/>
          </p:cNvPicPr>
          <p:nvPr/>
        </p:nvPicPr>
        <p:blipFill>
          <a:blip r:embed="rId4" cstate="print"/>
          <a:srcRect l="21216" t="14598" r="21674" b="15193"/>
          <a:stretch>
            <a:fillRect/>
          </a:stretch>
        </p:blipFill>
        <p:spPr bwMode="auto">
          <a:xfrm>
            <a:off x="138113" y="1339850"/>
            <a:ext cx="1309687" cy="1149350"/>
          </a:xfrm>
          <a:prstGeom prst="rect">
            <a:avLst/>
          </a:prstGeom>
          <a:noFill/>
          <a:ln w="9525">
            <a:noFill/>
            <a:miter lim="800000"/>
            <a:headEnd/>
            <a:tailEnd/>
          </a:ln>
        </p:spPr>
      </p:pic>
      <p:graphicFrame>
        <p:nvGraphicFramePr>
          <p:cNvPr id="1422526" name="Object 346"/>
          <p:cNvGraphicFramePr>
            <a:graphicFrameLocks noChangeAspect="1"/>
          </p:cNvGraphicFramePr>
          <p:nvPr/>
        </p:nvGraphicFramePr>
        <p:xfrm>
          <a:off x="22225" y="3233738"/>
          <a:ext cx="1654175" cy="1262062"/>
        </p:xfrm>
        <a:graphic>
          <a:graphicData uri="http://schemas.openxmlformats.org/presentationml/2006/ole">
            <mc:AlternateContent xmlns:mc="http://schemas.openxmlformats.org/markup-compatibility/2006">
              <mc:Choice xmlns:v="urn:schemas-microsoft-com:vml" Requires="v">
                <p:oleObj spid="_x0000_s384586" name="Bitmap Image" r:id="rId5" imgW="5706272" imgH="4352381" progId="PBrush">
                  <p:embed/>
                </p:oleObj>
              </mc:Choice>
              <mc:Fallback>
                <p:oleObj name="Bitmap Image" r:id="rId5" imgW="5706272" imgH="4352381" progId="PBrush">
                  <p:embed/>
                  <p:pic>
                    <p:nvPicPr>
                      <p:cNvPr id="0" name="Object 3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25" y="3233738"/>
                        <a:ext cx="1654175" cy="126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22527" name="Picture 347" descr="P1010001-cropped"/>
          <p:cNvPicPr>
            <a:picLocks noChangeAspect="1" noChangeArrowheads="1"/>
          </p:cNvPicPr>
          <p:nvPr/>
        </p:nvPicPr>
        <p:blipFill>
          <a:blip r:embed="rId7" cstate="print"/>
          <a:srcRect/>
          <a:stretch>
            <a:fillRect/>
          </a:stretch>
        </p:blipFill>
        <p:spPr bwMode="auto">
          <a:xfrm>
            <a:off x="7351713" y="1031875"/>
            <a:ext cx="1792287" cy="1689100"/>
          </a:xfrm>
          <a:prstGeom prst="rect">
            <a:avLst/>
          </a:prstGeom>
          <a:noFill/>
          <a:ln w="9525">
            <a:noFill/>
            <a:miter lim="800000"/>
            <a:headEnd/>
            <a:tailEnd/>
          </a:ln>
        </p:spPr>
      </p:pic>
      <p:pic>
        <p:nvPicPr>
          <p:cNvPr id="1422528" name="Picture 348" descr="install4"/>
          <p:cNvPicPr>
            <a:picLocks noChangeAspect="1" noChangeArrowheads="1"/>
          </p:cNvPicPr>
          <p:nvPr/>
        </p:nvPicPr>
        <p:blipFill>
          <a:blip r:embed="rId8" cstate="print"/>
          <a:srcRect/>
          <a:stretch>
            <a:fillRect/>
          </a:stretch>
        </p:blipFill>
        <p:spPr bwMode="auto">
          <a:xfrm>
            <a:off x="5189538" y="127000"/>
            <a:ext cx="1516062" cy="1198563"/>
          </a:xfrm>
          <a:prstGeom prst="rect">
            <a:avLst/>
          </a:prstGeom>
          <a:noFill/>
          <a:ln w="9525">
            <a:noFill/>
            <a:miter lim="800000"/>
            <a:headEnd/>
            <a:tailEnd/>
          </a:ln>
        </p:spPr>
      </p:pic>
      <p:pic>
        <p:nvPicPr>
          <p:cNvPr id="1422529" name="Picture 486" descr="F-1"/>
          <p:cNvPicPr>
            <a:picLocks noChangeAspect="1" noChangeArrowheads="1"/>
          </p:cNvPicPr>
          <p:nvPr/>
        </p:nvPicPr>
        <p:blipFill>
          <a:blip r:embed="rId9" cstate="print">
            <a:lum bright="6000"/>
          </a:blip>
          <a:srcRect t="6250" r="33853" b="22487"/>
          <a:stretch>
            <a:fillRect/>
          </a:stretch>
        </p:blipFill>
        <p:spPr bwMode="auto">
          <a:xfrm>
            <a:off x="252413" y="5065713"/>
            <a:ext cx="2389187" cy="1792287"/>
          </a:xfrm>
          <a:prstGeom prst="rect">
            <a:avLst/>
          </a:prstGeom>
          <a:noFill/>
          <a:ln w="9525">
            <a:noFill/>
            <a:miter lim="800000"/>
            <a:headEnd/>
            <a:tailEnd/>
          </a:ln>
        </p:spPr>
      </p:pic>
      <p:pic>
        <p:nvPicPr>
          <p:cNvPr id="1422530" name="Picture 487" descr="B-7"/>
          <p:cNvPicPr>
            <a:picLocks noChangeAspect="1" noChangeArrowheads="1"/>
          </p:cNvPicPr>
          <p:nvPr/>
        </p:nvPicPr>
        <p:blipFill>
          <a:blip r:embed="rId10" cstate="print">
            <a:lum bright="-6000"/>
          </a:blip>
          <a:srcRect l="21875" t="10417" b="18750"/>
          <a:stretch>
            <a:fillRect/>
          </a:stretch>
        </p:blipFill>
        <p:spPr bwMode="auto">
          <a:xfrm>
            <a:off x="7005638" y="5254625"/>
            <a:ext cx="2138362" cy="1603375"/>
          </a:xfrm>
          <a:prstGeom prst="rect">
            <a:avLst/>
          </a:prstGeom>
          <a:noFill/>
          <a:ln w="9525">
            <a:noFill/>
            <a:miter lim="800000"/>
            <a:headEnd/>
            <a:tailEnd/>
          </a:ln>
        </p:spPr>
      </p:pic>
      <p:pic>
        <p:nvPicPr>
          <p:cNvPr id="1422531" name="Picture 488" descr="rf3"/>
          <p:cNvPicPr>
            <a:picLocks noChangeAspect="1" noChangeArrowheads="1"/>
          </p:cNvPicPr>
          <p:nvPr/>
        </p:nvPicPr>
        <p:blipFill>
          <a:blip r:embed="rId11" cstate="print"/>
          <a:srcRect/>
          <a:stretch>
            <a:fillRect/>
          </a:stretch>
        </p:blipFill>
        <p:spPr bwMode="auto">
          <a:xfrm>
            <a:off x="6629400" y="3573463"/>
            <a:ext cx="1958975" cy="1455737"/>
          </a:xfrm>
          <a:prstGeom prst="rect">
            <a:avLst/>
          </a:prstGeom>
          <a:noFill/>
          <a:ln w="9525">
            <a:noFill/>
            <a:miter lim="800000"/>
            <a:headEnd/>
            <a:tailEnd/>
          </a:ln>
        </p:spPr>
      </p:pic>
      <p:pic>
        <p:nvPicPr>
          <p:cNvPr id="1422532" name="Picture 490" descr="AGScoldhelix"/>
          <p:cNvPicPr>
            <a:picLocks noChangeAspect="1" noChangeArrowheads="1"/>
          </p:cNvPicPr>
          <p:nvPr/>
        </p:nvPicPr>
        <p:blipFill>
          <a:blip r:embed="rId12" cstate="print"/>
          <a:srcRect/>
          <a:stretch>
            <a:fillRect/>
          </a:stretch>
        </p:blipFill>
        <p:spPr bwMode="auto">
          <a:xfrm>
            <a:off x="3810000" y="5573713"/>
            <a:ext cx="2514600" cy="1284287"/>
          </a:xfrm>
          <a:prstGeom prst="rect">
            <a:avLst/>
          </a:prstGeom>
          <a:noFill/>
          <a:ln w="9525">
            <a:noFill/>
            <a:miter lim="800000"/>
            <a:headEnd/>
            <a:tailEnd/>
          </a:ln>
        </p:spPr>
      </p:pic>
      <p:graphicFrame>
        <p:nvGraphicFramePr>
          <p:cNvPr id="1422533" name="Object 3"/>
          <p:cNvGraphicFramePr>
            <a:graphicFrameLocks noChangeAspect="1"/>
          </p:cNvGraphicFramePr>
          <p:nvPr/>
        </p:nvGraphicFramePr>
        <p:xfrm>
          <a:off x="2309813" y="152400"/>
          <a:ext cx="944562" cy="1447800"/>
        </p:xfrm>
        <a:graphic>
          <a:graphicData uri="http://schemas.openxmlformats.org/presentationml/2006/ole">
            <mc:AlternateContent xmlns:mc="http://schemas.openxmlformats.org/markup-compatibility/2006">
              <mc:Choice xmlns:v="urn:schemas-microsoft-com:vml" Requires="v">
                <p:oleObj spid="_x0000_s384587" name="Photo Editor Photo" r:id="rId13" imgW="3123810" imgH="4800000" progId="">
                  <p:embed/>
                </p:oleObj>
              </mc:Choice>
              <mc:Fallback>
                <p:oleObj name="Photo Editor Photo" r:id="rId13" imgW="3123810" imgH="4800000" progId="">
                  <p:embed/>
                  <p:pic>
                    <p:nvPicPr>
                      <p:cNvPr id="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09813" y="152400"/>
                        <a:ext cx="944562"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422520"/>
                                        </p:tgtEl>
                                      </p:cBhvr>
                                    </p:animEffect>
                                    <p:set>
                                      <p:cBhvr>
                                        <p:cTn id="7" dur="1" fill="hold">
                                          <p:stCondLst>
                                            <p:cond delay="499"/>
                                          </p:stCondLst>
                                        </p:cTn>
                                        <p:tgtEl>
                                          <p:spTgt spid="1422520"/>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1422522"/>
                                        </p:tgtEl>
                                      </p:cBhvr>
                                    </p:animEffect>
                                    <p:set>
                                      <p:cBhvr>
                                        <p:cTn id="10" dur="1" fill="hold">
                                          <p:stCondLst>
                                            <p:cond delay="499"/>
                                          </p:stCondLst>
                                        </p:cTn>
                                        <p:tgtEl>
                                          <p:spTgt spid="1422522"/>
                                        </p:tgtEl>
                                        <p:attrNameLst>
                                          <p:attrName>style.visibility</p:attrName>
                                        </p:attrNameLst>
                                      </p:cBhvr>
                                      <p:to>
                                        <p:strVal val="hidden"/>
                                      </p:to>
                                    </p:se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1422533"/>
                                        </p:tgtEl>
                                        <p:attrNameLst>
                                          <p:attrName>style.visibility</p:attrName>
                                        </p:attrNameLst>
                                      </p:cBhvr>
                                      <p:to>
                                        <p:strVal val="visible"/>
                                      </p:to>
                                    </p:set>
                                    <p:animEffect transition="in" filter="blinds(horizontal)">
                                      <p:cBhvr>
                                        <p:cTn id="14" dur="500"/>
                                        <p:tgtEl>
                                          <p:spTgt spid="1422533"/>
                                        </p:tgtEl>
                                      </p:cBhvr>
                                    </p:animEffect>
                                  </p:childTnLst>
                                </p:cTn>
                              </p:par>
                              <p:par>
                                <p:cTn id="15" presetID="3" presetClass="entr" presetSubtype="10" fill="hold" nodeType="withEffect">
                                  <p:stCondLst>
                                    <p:cond delay="0"/>
                                  </p:stCondLst>
                                  <p:childTnLst>
                                    <p:set>
                                      <p:cBhvr>
                                        <p:cTn id="16" dur="1" fill="hold">
                                          <p:stCondLst>
                                            <p:cond delay="0"/>
                                          </p:stCondLst>
                                        </p:cTn>
                                        <p:tgtEl>
                                          <p:spTgt spid="1422528"/>
                                        </p:tgtEl>
                                        <p:attrNameLst>
                                          <p:attrName>style.visibility</p:attrName>
                                        </p:attrNameLst>
                                      </p:cBhvr>
                                      <p:to>
                                        <p:strVal val="visible"/>
                                      </p:to>
                                    </p:set>
                                    <p:animEffect transition="in" filter="blinds(horizontal)">
                                      <p:cBhvr>
                                        <p:cTn id="17" dur="500"/>
                                        <p:tgtEl>
                                          <p:spTgt spid="1422528"/>
                                        </p:tgtEl>
                                      </p:cBhvr>
                                    </p:animEffect>
                                  </p:childTnLst>
                                </p:cTn>
                              </p:par>
                              <p:par>
                                <p:cTn id="18" presetID="3" presetClass="entr" presetSubtype="10" fill="hold" nodeType="withEffect">
                                  <p:stCondLst>
                                    <p:cond delay="0"/>
                                  </p:stCondLst>
                                  <p:childTnLst>
                                    <p:set>
                                      <p:cBhvr>
                                        <p:cTn id="19" dur="1" fill="hold">
                                          <p:stCondLst>
                                            <p:cond delay="0"/>
                                          </p:stCondLst>
                                        </p:cTn>
                                        <p:tgtEl>
                                          <p:spTgt spid="1422527"/>
                                        </p:tgtEl>
                                        <p:attrNameLst>
                                          <p:attrName>style.visibility</p:attrName>
                                        </p:attrNameLst>
                                      </p:cBhvr>
                                      <p:to>
                                        <p:strVal val="visible"/>
                                      </p:to>
                                    </p:set>
                                    <p:animEffect transition="in" filter="blinds(horizontal)">
                                      <p:cBhvr>
                                        <p:cTn id="20" dur="500"/>
                                        <p:tgtEl>
                                          <p:spTgt spid="1422527"/>
                                        </p:tgtEl>
                                      </p:cBhvr>
                                    </p:animEffect>
                                  </p:childTnLst>
                                </p:cTn>
                              </p:par>
                              <p:par>
                                <p:cTn id="21" presetID="3" presetClass="entr" presetSubtype="10" fill="hold" nodeType="withEffect">
                                  <p:stCondLst>
                                    <p:cond delay="0"/>
                                  </p:stCondLst>
                                  <p:childTnLst>
                                    <p:set>
                                      <p:cBhvr>
                                        <p:cTn id="22" dur="1" fill="hold">
                                          <p:stCondLst>
                                            <p:cond delay="0"/>
                                          </p:stCondLst>
                                        </p:cTn>
                                        <p:tgtEl>
                                          <p:spTgt spid="1422531"/>
                                        </p:tgtEl>
                                        <p:attrNameLst>
                                          <p:attrName>style.visibility</p:attrName>
                                        </p:attrNameLst>
                                      </p:cBhvr>
                                      <p:to>
                                        <p:strVal val="visible"/>
                                      </p:to>
                                    </p:set>
                                    <p:animEffect transition="in" filter="blinds(horizontal)">
                                      <p:cBhvr>
                                        <p:cTn id="23" dur="500"/>
                                        <p:tgtEl>
                                          <p:spTgt spid="1422531"/>
                                        </p:tgtEl>
                                      </p:cBhvr>
                                    </p:animEffect>
                                  </p:childTnLst>
                                </p:cTn>
                              </p:par>
                              <p:par>
                                <p:cTn id="24" presetID="3" presetClass="entr" presetSubtype="10" fill="hold" nodeType="withEffect">
                                  <p:stCondLst>
                                    <p:cond delay="0"/>
                                  </p:stCondLst>
                                  <p:childTnLst>
                                    <p:set>
                                      <p:cBhvr>
                                        <p:cTn id="25" dur="1" fill="hold">
                                          <p:stCondLst>
                                            <p:cond delay="0"/>
                                          </p:stCondLst>
                                        </p:cTn>
                                        <p:tgtEl>
                                          <p:spTgt spid="1422530"/>
                                        </p:tgtEl>
                                        <p:attrNameLst>
                                          <p:attrName>style.visibility</p:attrName>
                                        </p:attrNameLst>
                                      </p:cBhvr>
                                      <p:to>
                                        <p:strVal val="visible"/>
                                      </p:to>
                                    </p:set>
                                    <p:animEffect transition="in" filter="blinds(horizontal)">
                                      <p:cBhvr>
                                        <p:cTn id="26" dur="500"/>
                                        <p:tgtEl>
                                          <p:spTgt spid="1422530"/>
                                        </p:tgtEl>
                                      </p:cBhvr>
                                    </p:animEffect>
                                  </p:childTnLst>
                                </p:cTn>
                              </p:par>
                              <p:par>
                                <p:cTn id="27" presetID="3" presetClass="entr" presetSubtype="10" fill="hold" nodeType="withEffect">
                                  <p:stCondLst>
                                    <p:cond delay="0"/>
                                  </p:stCondLst>
                                  <p:childTnLst>
                                    <p:set>
                                      <p:cBhvr>
                                        <p:cTn id="28" dur="1" fill="hold">
                                          <p:stCondLst>
                                            <p:cond delay="0"/>
                                          </p:stCondLst>
                                        </p:cTn>
                                        <p:tgtEl>
                                          <p:spTgt spid="1422532"/>
                                        </p:tgtEl>
                                        <p:attrNameLst>
                                          <p:attrName>style.visibility</p:attrName>
                                        </p:attrNameLst>
                                      </p:cBhvr>
                                      <p:to>
                                        <p:strVal val="visible"/>
                                      </p:to>
                                    </p:set>
                                    <p:animEffect transition="in" filter="blinds(horizontal)">
                                      <p:cBhvr>
                                        <p:cTn id="29" dur="500"/>
                                        <p:tgtEl>
                                          <p:spTgt spid="1422532"/>
                                        </p:tgtEl>
                                      </p:cBhvr>
                                    </p:animEffect>
                                  </p:childTnLst>
                                </p:cTn>
                              </p:par>
                              <p:par>
                                <p:cTn id="30" presetID="3" presetClass="entr" presetSubtype="10" fill="hold" nodeType="withEffect">
                                  <p:stCondLst>
                                    <p:cond delay="0"/>
                                  </p:stCondLst>
                                  <p:childTnLst>
                                    <p:set>
                                      <p:cBhvr>
                                        <p:cTn id="31" dur="1" fill="hold">
                                          <p:stCondLst>
                                            <p:cond delay="0"/>
                                          </p:stCondLst>
                                        </p:cTn>
                                        <p:tgtEl>
                                          <p:spTgt spid="1422529"/>
                                        </p:tgtEl>
                                        <p:attrNameLst>
                                          <p:attrName>style.visibility</p:attrName>
                                        </p:attrNameLst>
                                      </p:cBhvr>
                                      <p:to>
                                        <p:strVal val="visible"/>
                                      </p:to>
                                    </p:set>
                                    <p:animEffect transition="in" filter="blinds(horizontal)">
                                      <p:cBhvr>
                                        <p:cTn id="32" dur="500"/>
                                        <p:tgtEl>
                                          <p:spTgt spid="1422529"/>
                                        </p:tgtEl>
                                      </p:cBhvr>
                                    </p:animEffect>
                                  </p:childTnLst>
                                </p:cTn>
                              </p:par>
                              <p:par>
                                <p:cTn id="33" presetID="3" presetClass="entr" presetSubtype="10" fill="hold" nodeType="withEffect">
                                  <p:stCondLst>
                                    <p:cond delay="0"/>
                                  </p:stCondLst>
                                  <p:childTnLst>
                                    <p:set>
                                      <p:cBhvr>
                                        <p:cTn id="34" dur="1" fill="hold">
                                          <p:stCondLst>
                                            <p:cond delay="0"/>
                                          </p:stCondLst>
                                        </p:cTn>
                                        <p:tgtEl>
                                          <p:spTgt spid="1422526"/>
                                        </p:tgtEl>
                                        <p:attrNameLst>
                                          <p:attrName>style.visibility</p:attrName>
                                        </p:attrNameLst>
                                      </p:cBhvr>
                                      <p:to>
                                        <p:strVal val="visible"/>
                                      </p:to>
                                    </p:set>
                                    <p:animEffect transition="in" filter="blinds(horizontal)">
                                      <p:cBhvr>
                                        <p:cTn id="35" dur="500"/>
                                        <p:tgtEl>
                                          <p:spTgt spid="1422526"/>
                                        </p:tgtEl>
                                      </p:cBhvr>
                                    </p:animEffect>
                                  </p:childTnLst>
                                </p:cTn>
                              </p:par>
                              <p:par>
                                <p:cTn id="36" presetID="3" presetClass="entr" presetSubtype="10" fill="hold" nodeType="withEffect">
                                  <p:stCondLst>
                                    <p:cond delay="0"/>
                                  </p:stCondLst>
                                  <p:childTnLst>
                                    <p:set>
                                      <p:cBhvr>
                                        <p:cTn id="37" dur="1" fill="hold">
                                          <p:stCondLst>
                                            <p:cond delay="0"/>
                                          </p:stCondLst>
                                        </p:cTn>
                                        <p:tgtEl>
                                          <p:spTgt spid="1422525"/>
                                        </p:tgtEl>
                                        <p:attrNameLst>
                                          <p:attrName>style.visibility</p:attrName>
                                        </p:attrNameLst>
                                      </p:cBhvr>
                                      <p:to>
                                        <p:strVal val="visible"/>
                                      </p:to>
                                    </p:set>
                                    <p:animEffect transition="in" filter="blinds(horizontal)">
                                      <p:cBhvr>
                                        <p:cTn id="38" dur="500"/>
                                        <p:tgtEl>
                                          <p:spTgt spid="1422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2522" grpId="0"/>
      <p:bldP spid="142252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6"/>
          <p:cNvSpPr>
            <a:spLocks noGrp="1"/>
          </p:cNvSpPr>
          <p:nvPr>
            <p:ph type="ftr" sz="quarter" idx="11"/>
          </p:nvPr>
        </p:nvSpPr>
        <p:spPr/>
        <p:txBody>
          <a:bodyPr/>
          <a:lstStyle/>
          <a:p>
            <a:r>
              <a:rPr lang="en-US" smtClean="0"/>
              <a:t>C. Aidala, UMich, October 14, 2015</a:t>
            </a:r>
            <a:endParaRPr lang="en-US"/>
          </a:p>
        </p:txBody>
      </p:sp>
      <p:sp>
        <p:nvSpPr>
          <p:cNvPr id="14" name="Slide Number Placeholder 7"/>
          <p:cNvSpPr>
            <a:spLocks noGrp="1"/>
          </p:cNvSpPr>
          <p:nvPr>
            <p:ph type="sldNum" sz="quarter" idx="12"/>
          </p:nvPr>
        </p:nvSpPr>
        <p:spPr/>
        <p:txBody>
          <a:bodyPr/>
          <a:lstStyle/>
          <a:p>
            <a:fld id="{BA0EEDF6-C6D5-4041-90E2-D0227888AA66}" type="slidenum">
              <a:rPr lang="en-US"/>
              <a:pPr/>
              <a:t>59</a:t>
            </a:fld>
            <a:endParaRPr lang="en-US"/>
          </a:p>
        </p:txBody>
      </p:sp>
      <p:pic>
        <p:nvPicPr>
          <p:cNvPr id="1243138" name="Picture 2" descr="Phenix_2008"/>
          <p:cNvPicPr>
            <a:picLocks noChangeAspect="1" noChangeArrowheads="1"/>
          </p:cNvPicPr>
          <p:nvPr/>
        </p:nvPicPr>
        <p:blipFill>
          <a:blip r:embed="rId4" cstate="print"/>
          <a:srcRect/>
          <a:stretch>
            <a:fillRect/>
          </a:stretch>
        </p:blipFill>
        <p:spPr bwMode="auto">
          <a:xfrm>
            <a:off x="4661821" y="867696"/>
            <a:ext cx="4359275" cy="5638800"/>
          </a:xfrm>
          <a:prstGeom prst="rect">
            <a:avLst/>
          </a:prstGeom>
          <a:noFill/>
        </p:spPr>
      </p:pic>
      <p:sp>
        <p:nvSpPr>
          <p:cNvPr id="1243139" name="Rectangle 3"/>
          <p:cNvSpPr>
            <a:spLocks noGrp="1" noChangeArrowheads="1"/>
          </p:cNvSpPr>
          <p:nvPr>
            <p:ph type="title"/>
          </p:nvPr>
        </p:nvSpPr>
        <p:spPr>
          <a:xfrm>
            <a:off x="228600" y="228600"/>
            <a:ext cx="8686800" cy="609600"/>
          </a:xfrm>
        </p:spPr>
        <p:txBody>
          <a:bodyPr>
            <a:normAutofit fontScale="90000"/>
          </a:bodyPr>
          <a:lstStyle/>
          <a:p>
            <a:r>
              <a:rPr lang="en-US" sz="4000"/>
              <a:t>PHENIX detector</a:t>
            </a:r>
          </a:p>
        </p:txBody>
      </p:sp>
      <p:sp>
        <p:nvSpPr>
          <p:cNvPr id="1243141" name="Rectangle 5"/>
          <p:cNvSpPr>
            <a:spLocks noGrp="1" noChangeArrowheads="1"/>
          </p:cNvSpPr>
          <p:nvPr>
            <p:ph type="body" sz="half" idx="1"/>
          </p:nvPr>
        </p:nvSpPr>
        <p:spPr>
          <a:xfrm>
            <a:off x="228600" y="2362200"/>
            <a:ext cx="4267200" cy="3962400"/>
          </a:xfrm>
          <a:noFill/>
          <a:ln/>
        </p:spPr>
        <p:txBody>
          <a:bodyPr/>
          <a:lstStyle/>
          <a:p>
            <a:pPr>
              <a:lnSpc>
                <a:spcPct val="80000"/>
              </a:lnSpc>
            </a:pPr>
            <a:r>
              <a:rPr lang="en-US" sz="1600" dirty="0">
                <a:solidFill>
                  <a:srgbClr val="EAEAEA"/>
                </a:solidFill>
              </a:rPr>
              <a:t>2 central spectrometers</a:t>
            </a:r>
          </a:p>
          <a:p>
            <a:pPr lvl="1">
              <a:lnSpc>
                <a:spcPct val="80000"/>
              </a:lnSpc>
            </a:pPr>
            <a:r>
              <a:rPr lang="en-US" sz="1400" dirty="0"/>
              <a:t>Track charged particles and detect electromagnetic processes </a:t>
            </a:r>
          </a:p>
          <a:p>
            <a:pPr>
              <a:lnSpc>
                <a:spcPct val="80000"/>
              </a:lnSpc>
            </a:pPr>
            <a:endParaRPr lang="en-US" sz="1400" dirty="0"/>
          </a:p>
          <a:p>
            <a:pPr>
              <a:lnSpc>
                <a:spcPct val="80000"/>
              </a:lnSpc>
            </a:pPr>
            <a:endParaRPr lang="en-US" sz="1600" dirty="0"/>
          </a:p>
          <a:p>
            <a:pPr>
              <a:lnSpc>
                <a:spcPct val="80000"/>
              </a:lnSpc>
            </a:pPr>
            <a:r>
              <a:rPr lang="en-US" sz="1600" dirty="0">
                <a:solidFill>
                  <a:srgbClr val="EAEAEA"/>
                </a:solidFill>
              </a:rPr>
              <a:t>2 forward muon spectrometers</a:t>
            </a:r>
          </a:p>
          <a:p>
            <a:pPr lvl="1">
              <a:lnSpc>
                <a:spcPct val="80000"/>
              </a:lnSpc>
            </a:pPr>
            <a:r>
              <a:rPr lang="en-US" sz="1400" dirty="0"/>
              <a:t>Identify and track </a:t>
            </a:r>
            <a:r>
              <a:rPr lang="en-US" sz="1400" dirty="0" err="1"/>
              <a:t>muons</a:t>
            </a:r>
            <a:endParaRPr lang="en-US" sz="1400" dirty="0"/>
          </a:p>
          <a:p>
            <a:pPr>
              <a:lnSpc>
                <a:spcPct val="80000"/>
              </a:lnSpc>
            </a:pPr>
            <a:endParaRPr lang="en-US" sz="1400" dirty="0"/>
          </a:p>
          <a:p>
            <a:pPr>
              <a:lnSpc>
                <a:spcPct val="80000"/>
              </a:lnSpc>
            </a:pPr>
            <a:endParaRPr lang="en-US" sz="1600" dirty="0">
              <a:solidFill>
                <a:srgbClr val="EAEAEA"/>
              </a:solidFill>
            </a:endParaRPr>
          </a:p>
          <a:p>
            <a:pPr>
              <a:lnSpc>
                <a:spcPct val="80000"/>
              </a:lnSpc>
            </a:pPr>
            <a:r>
              <a:rPr lang="en-US" sz="1600" dirty="0">
                <a:solidFill>
                  <a:srgbClr val="EAEAEA"/>
                </a:solidFill>
              </a:rPr>
              <a:t>2 forward calorimeters (as of 2007)</a:t>
            </a:r>
          </a:p>
          <a:p>
            <a:pPr lvl="1">
              <a:lnSpc>
                <a:spcPct val="80000"/>
              </a:lnSpc>
            </a:pPr>
            <a:r>
              <a:rPr lang="en-US" sz="1400" dirty="0"/>
              <a:t>Measure forward </a:t>
            </a:r>
            <a:r>
              <a:rPr lang="en-US" sz="1400" dirty="0" err="1"/>
              <a:t>pions</a:t>
            </a:r>
            <a:r>
              <a:rPr lang="en-US" sz="1400" dirty="0"/>
              <a:t>, etas</a:t>
            </a:r>
          </a:p>
          <a:p>
            <a:pPr lvl="1">
              <a:lnSpc>
                <a:spcPct val="80000"/>
              </a:lnSpc>
            </a:pPr>
            <a:endParaRPr lang="en-US" sz="1400" dirty="0"/>
          </a:p>
          <a:p>
            <a:pPr>
              <a:lnSpc>
                <a:spcPct val="80000"/>
              </a:lnSpc>
            </a:pPr>
            <a:endParaRPr lang="en-US" sz="1600" dirty="0">
              <a:solidFill>
                <a:srgbClr val="EAEAEA"/>
              </a:solidFill>
            </a:endParaRPr>
          </a:p>
          <a:p>
            <a:pPr>
              <a:lnSpc>
                <a:spcPct val="80000"/>
              </a:lnSpc>
            </a:pPr>
            <a:r>
              <a:rPr lang="en-US" sz="1600" dirty="0">
                <a:solidFill>
                  <a:srgbClr val="EAEAEA"/>
                </a:solidFill>
              </a:rPr>
              <a:t>Relative Luminosity</a:t>
            </a:r>
            <a:endParaRPr lang="en-US" sz="1600" dirty="0">
              <a:solidFill>
                <a:srgbClr val="EAEAEA"/>
              </a:solidFill>
              <a:latin typeface="Symbol" pitchFamily="18" charset="2"/>
            </a:endParaRPr>
          </a:p>
          <a:p>
            <a:pPr lvl="1">
              <a:lnSpc>
                <a:spcPct val="80000"/>
              </a:lnSpc>
            </a:pPr>
            <a:r>
              <a:rPr lang="en-US" sz="1400" dirty="0"/>
              <a:t>Beam-Beam Counter (BBC) </a:t>
            </a:r>
          </a:p>
          <a:p>
            <a:pPr lvl="1">
              <a:lnSpc>
                <a:spcPct val="80000"/>
              </a:lnSpc>
            </a:pPr>
            <a:r>
              <a:rPr lang="en-US" sz="1400" dirty="0"/>
              <a:t>Zero-Degree Calorimeter (ZDC)</a:t>
            </a:r>
            <a:endParaRPr lang="en-US" sz="1400" dirty="0">
              <a:solidFill>
                <a:srgbClr val="EAEAEA"/>
              </a:solidFill>
            </a:endParaRPr>
          </a:p>
        </p:txBody>
      </p:sp>
      <p:graphicFrame>
        <p:nvGraphicFramePr>
          <p:cNvPr id="1243146" name="Object 10"/>
          <p:cNvGraphicFramePr>
            <a:graphicFrameLocks noGrp="1" noChangeAspect="1"/>
          </p:cNvGraphicFramePr>
          <p:nvPr>
            <p:ph sz="quarter" idx="2"/>
          </p:nvPr>
        </p:nvGraphicFramePr>
        <p:xfrm>
          <a:off x="3179763" y="3733800"/>
          <a:ext cx="1165225" cy="565150"/>
        </p:xfrm>
        <a:graphic>
          <a:graphicData uri="http://schemas.openxmlformats.org/presentationml/2006/ole">
            <mc:AlternateContent xmlns:mc="http://schemas.openxmlformats.org/markup-compatibility/2006">
              <mc:Choice xmlns:v="urn:schemas-microsoft-com:vml" Requires="v">
                <p:oleObj spid="_x0000_s387950" name="Equation" r:id="rId5" imgW="838080" imgH="406080" progId="Equation.3">
                  <p:embed/>
                </p:oleObj>
              </mc:Choice>
              <mc:Fallback>
                <p:oleObj name="Equation" r:id="rId5" imgW="838080" imgH="40608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9763" y="3733800"/>
                        <a:ext cx="1165225" cy="565150"/>
                      </a:xfrm>
                      <a:prstGeom prst="rect">
                        <a:avLst/>
                      </a:prstGeom>
                      <a:solidFill>
                        <a:schemeClr val="bg1"/>
                      </a:solidFill>
                      <a:ln w="9525">
                        <a:solidFill>
                          <a:schemeClr val="tx1"/>
                        </a:solidFill>
                        <a:miter lim="800000"/>
                        <a:headEnd/>
                        <a:tailEnd/>
                      </a:ln>
                    </p:spPr>
                  </p:pic>
                </p:oleObj>
              </mc:Fallback>
            </mc:AlternateContent>
          </a:graphicData>
        </a:graphic>
      </p:graphicFrame>
      <p:pic>
        <p:nvPicPr>
          <p:cNvPr id="1243140" name="Picture 4" descr="PHENIX big logo"/>
          <p:cNvPicPr>
            <a:picLocks noChangeAspect="1" noChangeArrowheads="1"/>
          </p:cNvPicPr>
          <p:nvPr/>
        </p:nvPicPr>
        <p:blipFill>
          <a:blip r:embed="rId7" cstate="print"/>
          <a:srcRect/>
          <a:stretch>
            <a:fillRect/>
          </a:stretch>
        </p:blipFill>
        <p:spPr bwMode="auto">
          <a:xfrm>
            <a:off x="7772400" y="922338"/>
            <a:ext cx="1143000" cy="373062"/>
          </a:xfrm>
          <a:prstGeom prst="rect">
            <a:avLst/>
          </a:prstGeom>
          <a:noFill/>
        </p:spPr>
      </p:pic>
      <p:graphicFrame>
        <p:nvGraphicFramePr>
          <p:cNvPr id="1243144" name="Object 8"/>
          <p:cNvGraphicFramePr>
            <a:graphicFrameLocks noChangeAspect="1"/>
          </p:cNvGraphicFramePr>
          <p:nvPr/>
        </p:nvGraphicFramePr>
        <p:xfrm>
          <a:off x="2971800" y="2819400"/>
          <a:ext cx="1538288" cy="601663"/>
        </p:xfrm>
        <a:graphic>
          <a:graphicData uri="http://schemas.openxmlformats.org/presentationml/2006/ole">
            <mc:AlternateContent xmlns:mc="http://schemas.openxmlformats.org/markup-compatibility/2006">
              <mc:Choice xmlns:v="urn:schemas-microsoft-com:vml" Requires="v">
                <p:oleObj spid="_x0000_s387951" name="Equation" r:id="rId8" imgW="1104840" imgH="431640" progId="Equation.3">
                  <p:embed/>
                </p:oleObj>
              </mc:Choice>
              <mc:Fallback>
                <p:oleObj name="Equation" r:id="rId8" imgW="1104840" imgH="431640" progId="Equation.3">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2819400"/>
                        <a:ext cx="1538288" cy="601663"/>
                      </a:xfrm>
                      <a:prstGeom prst="rect">
                        <a:avLst/>
                      </a:prstGeom>
                      <a:solidFill>
                        <a:schemeClr val="bg1"/>
                      </a:solidFill>
                      <a:ln w="9525">
                        <a:solidFill>
                          <a:schemeClr val="tx1"/>
                        </a:solidFill>
                        <a:miter lim="800000"/>
                        <a:headEnd/>
                        <a:tailEnd/>
                      </a:ln>
                    </p:spPr>
                  </p:pic>
                </p:oleObj>
              </mc:Fallback>
            </mc:AlternateContent>
          </a:graphicData>
        </a:graphic>
      </p:graphicFrame>
      <p:graphicFrame>
        <p:nvGraphicFramePr>
          <p:cNvPr id="1243148" name="Object 12"/>
          <p:cNvGraphicFramePr>
            <a:graphicFrameLocks noGrp="1" noChangeAspect="1"/>
          </p:cNvGraphicFramePr>
          <p:nvPr>
            <p:ph sz="quarter" idx="3"/>
          </p:nvPr>
        </p:nvGraphicFramePr>
        <p:xfrm>
          <a:off x="3200400" y="4800600"/>
          <a:ext cx="1201738" cy="582613"/>
        </p:xfrm>
        <a:graphic>
          <a:graphicData uri="http://schemas.openxmlformats.org/presentationml/2006/ole">
            <mc:AlternateContent xmlns:mc="http://schemas.openxmlformats.org/markup-compatibility/2006">
              <mc:Choice xmlns:v="urn:schemas-microsoft-com:vml" Requires="v">
                <p:oleObj spid="_x0000_s387952" name="Equation" r:id="rId10" imgW="838080" imgH="406080" progId="Equation.3">
                  <p:embed/>
                </p:oleObj>
              </mc:Choice>
              <mc:Fallback>
                <p:oleObj name="Equation" r:id="rId10" imgW="838080" imgH="406080" progId="Equation.3">
                  <p:embed/>
                  <p:pic>
                    <p:nvPicPr>
                      <p:cNvPr id="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0400" y="4800600"/>
                        <a:ext cx="1201738" cy="582613"/>
                      </a:xfrm>
                      <a:prstGeom prst="rect">
                        <a:avLst/>
                      </a:prstGeom>
                      <a:solidFill>
                        <a:schemeClr val="bg1"/>
                      </a:solidFill>
                      <a:ln w="9525">
                        <a:solidFill>
                          <a:schemeClr val="tx1"/>
                        </a:solidFill>
                        <a:miter lim="800000"/>
                        <a:headEnd/>
                        <a:tailEnd/>
                      </a:ln>
                    </p:spPr>
                  </p:pic>
                </p:oleObj>
              </mc:Fallback>
            </mc:AlternateContent>
          </a:graphicData>
        </a:graphic>
      </p:graphicFrame>
      <p:sp>
        <p:nvSpPr>
          <p:cNvPr id="1243150" name="Text Box 14"/>
          <p:cNvSpPr txBox="1">
            <a:spLocks noChangeArrowheads="1"/>
          </p:cNvSpPr>
          <p:nvPr/>
        </p:nvSpPr>
        <p:spPr bwMode="auto">
          <a:xfrm>
            <a:off x="242888" y="823913"/>
            <a:ext cx="5230812" cy="1385887"/>
          </a:xfrm>
          <a:prstGeom prst="rect">
            <a:avLst/>
          </a:prstGeom>
          <a:solidFill>
            <a:srgbClr val="FFFF99"/>
          </a:solidFill>
          <a:ln w="9525">
            <a:solidFill>
              <a:schemeClr val="tx1"/>
            </a:solidFill>
            <a:miter lim="800000"/>
            <a:headEnd/>
            <a:tailEnd/>
          </a:ln>
          <a:effectLst/>
        </p:spPr>
        <p:txBody>
          <a:bodyPr>
            <a:spAutoFit/>
          </a:bodyPr>
          <a:lstStyle/>
          <a:p>
            <a:pPr algn="l">
              <a:lnSpc>
                <a:spcPct val="140000"/>
              </a:lnSpc>
            </a:pPr>
            <a:r>
              <a:rPr lang="en-US" sz="2600" b="1" u="sng" dirty="0">
                <a:solidFill>
                  <a:srgbClr val="F41E08"/>
                </a:solidFill>
                <a:latin typeface="Comic Sans MS" pitchFamily="66" charset="0"/>
              </a:rPr>
              <a:t>Philosophy:</a:t>
            </a:r>
            <a:endParaRPr lang="en-US" sz="2600" u="sng" dirty="0">
              <a:solidFill>
                <a:schemeClr val="tx1"/>
              </a:solidFill>
              <a:latin typeface="Comic Sans MS" pitchFamily="66" charset="0"/>
            </a:endParaRPr>
          </a:p>
          <a:p>
            <a:pPr lvl="1" algn="l">
              <a:lnSpc>
                <a:spcPct val="140000"/>
              </a:lnSpc>
              <a:buFont typeface="Wingdings" pitchFamily="2" charset="2"/>
              <a:buNone/>
            </a:pPr>
            <a:r>
              <a:rPr lang="en-US" sz="1600" b="1" dirty="0">
                <a:solidFill>
                  <a:schemeClr val="tx1"/>
                </a:solidFill>
                <a:latin typeface="Comic Sans MS" pitchFamily="66" charset="0"/>
              </a:rPr>
              <a:t>High rate capability to measure rare probes, </a:t>
            </a:r>
          </a:p>
          <a:p>
            <a:pPr lvl="1" algn="l">
              <a:lnSpc>
                <a:spcPct val="140000"/>
              </a:lnSpc>
              <a:buFont typeface="Wingdings" pitchFamily="2" charset="2"/>
              <a:buNone/>
            </a:pPr>
            <a:r>
              <a:rPr lang="en-US" sz="1600" b="1" dirty="0">
                <a:solidFill>
                  <a:schemeClr val="tx1"/>
                </a:solidFill>
                <a:latin typeface="Comic Sans MS" pitchFamily="66" charset="0"/>
              </a:rPr>
              <a:t>limited acceptance.</a:t>
            </a:r>
          </a:p>
        </p:txBody>
      </p:sp>
      <p:sp>
        <p:nvSpPr>
          <p:cNvPr id="1243152" name="Oval 16"/>
          <p:cNvSpPr>
            <a:spLocks noChangeArrowheads="1"/>
          </p:cNvSpPr>
          <p:nvPr/>
        </p:nvSpPr>
        <p:spPr bwMode="auto">
          <a:xfrm>
            <a:off x="6077871" y="4934871"/>
            <a:ext cx="457200" cy="304800"/>
          </a:xfrm>
          <a:prstGeom prst="ellipse">
            <a:avLst/>
          </a:prstGeom>
          <a:noFill/>
          <a:ln w="34925">
            <a:solidFill>
              <a:srgbClr val="FF0000"/>
            </a:solidFill>
            <a:round/>
            <a:headEnd/>
            <a:tailEnd/>
          </a:ln>
          <a:effectLst/>
        </p:spPr>
        <p:txBody>
          <a:bodyPr wrap="none" anchor="ctr"/>
          <a:lstStyle/>
          <a:p>
            <a:endParaRPr lang="en-US"/>
          </a:p>
        </p:txBody>
      </p:sp>
      <p:sp>
        <p:nvSpPr>
          <p:cNvPr id="1243153" name="Oval 17"/>
          <p:cNvSpPr>
            <a:spLocks noChangeArrowheads="1"/>
          </p:cNvSpPr>
          <p:nvPr/>
        </p:nvSpPr>
        <p:spPr bwMode="auto">
          <a:xfrm>
            <a:off x="7039896" y="4939634"/>
            <a:ext cx="457200" cy="304800"/>
          </a:xfrm>
          <a:prstGeom prst="ellipse">
            <a:avLst/>
          </a:prstGeom>
          <a:noFill/>
          <a:ln w="34925">
            <a:solidFill>
              <a:srgbClr val="FF0000"/>
            </a:solidFill>
            <a:round/>
            <a:headEnd/>
            <a:tailEnd/>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normAutofit/>
          </a:bodyPr>
          <a:lstStyle/>
          <a:p>
            <a:r>
              <a:rPr lang="en-US" dirty="0" smtClean="0"/>
              <a:t>QCD: How far have we come?</a:t>
            </a:r>
            <a:endParaRPr lang="en-US" dirty="0"/>
          </a:p>
        </p:txBody>
      </p:sp>
      <p:sp>
        <p:nvSpPr>
          <p:cNvPr id="3" name="Content Placeholder 2"/>
          <p:cNvSpPr>
            <a:spLocks noGrp="1"/>
          </p:cNvSpPr>
          <p:nvPr>
            <p:ph idx="1"/>
          </p:nvPr>
        </p:nvSpPr>
        <p:spPr/>
        <p:txBody>
          <a:bodyPr>
            <a:normAutofit/>
          </a:bodyPr>
          <a:lstStyle/>
          <a:p>
            <a:r>
              <a:rPr lang="en-US" dirty="0" smtClean="0"/>
              <a:t>QCD is challenging!!</a:t>
            </a:r>
          </a:p>
          <a:p>
            <a:r>
              <a:rPr lang="en-US" dirty="0" smtClean="0"/>
              <a:t>Three-decade period after initial birth of QCD dedicated to “discovery and development”</a:t>
            </a:r>
          </a:p>
          <a:p>
            <a:pPr>
              <a:buNone/>
            </a:pPr>
            <a:r>
              <a:rPr lang="en-US" dirty="0" smtClean="0">
                <a:sym typeface="Wingdings" pitchFamily="2" charset="2"/>
              </a:rPr>
              <a:t> Symbolic closure: </a:t>
            </a:r>
            <a:r>
              <a:rPr lang="en-US" dirty="0" smtClean="0"/>
              <a:t>Nobel prize 2004 - </a:t>
            </a:r>
            <a:r>
              <a:rPr lang="en-US" dirty="0" smtClean="0">
                <a:sym typeface="Wingdings" pitchFamily="2" charset="2"/>
              </a:rPr>
              <a:t>Gross, </a:t>
            </a:r>
            <a:r>
              <a:rPr lang="en-US" dirty="0" err="1" smtClean="0">
                <a:sym typeface="Wingdings" pitchFamily="2" charset="2"/>
              </a:rPr>
              <a:t>Politzer</a:t>
            </a:r>
            <a:r>
              <a:rPr lang="en-US" dirty="0" smtClean="0">
                <a:sym typeface="Wingdings" pitchFamily="2" charset="2"/>
              </a:rPr>
              <a:t>, </a:t>
            </a:r>
            <a:r>
              <a:rPr lang="en-US" dirty="0" err="1" smtClean="0">
                <a:sym typeface="Wingdings" pitchFamily="2" charset="2"/>
              </a:rPr>
              <a:t>Wilczek</a:t>
            </a:r>
            <a:r>
              <a:rPr lang="en-US" dirty="0" smtClean="0"/>
              <a:t> for asymptotic freedom</a:t>
            </a:r>
          </a:p>
          <a:p>
            <a:endParaRPr lang="en-US" dirty="0" smtClean="0"/>
          </a:p>
        </p:txBody>
      </p:sp>
      <p:sp>
        <p:nvSpPr>
          <p:cNvPr id="4" name="Footer Placeholder 3"/>
          <p:cNvSpPr>
            <a:spLocks noGrp="1"/>
          </p:cNvSpPr>
          <p:nvPr>
            <p:ph type="ftr" sz="quarter" idx="11"/>
          </p:nvPr>
        </p:nvSpPr>
        <p:spPr/>
        <p:txBody>
          <a:bodyPr/>
          <a:lstStyle/>
          <a:p>
            <a:r>
              <a:rPr lang="en-US" smtClean="0"/>
              <a:t>C. Aidala, UMich, October 14, 2015</a:t>
            </a:r>
            <a:endParaRPr lang="en-US"/>
          </a:p>
        </p:txBody>
      </p:sp>
      <p:sp>
        <p:nvSpPr>
          <p:cNvPr id="6" name="Rectangle 5"/>
          <p:cNvSpPr/>
          <p:nvPr/>
        </p:nvSpPr>
        <p:spPr>
          <a:xfrm>
            <a:off x="990600" y="4343400"/>
            <a:ext cx="7239000" cy="2308324"/>
          </a:xfrm>
          <a:prstGeom prst="rect">
            <a:avLst/>
          </a:prstGeom>
          <a:solidFill>
            <a:srgbClr val="00FFFF"/>
          </a:solidFill>
          <a:ln>
            <a:solidFill>
              <a:schemeClr val="tx1"/>
            </a:solidFill>
          </a:ln>
        </p:spPr>
        <p:txBody>
          <a:bodyPr wrap="square">
            <a:spAutoFit/>
          </a:bodyPr>
          <a:lstStyle/>
          <a:p>
            <a:pPr algn="ctr"/>
            <a:r>
              <a:rPr lang="en-US" sz="3600" i="1" dirty="0" smtClean="0">
                <a:latin typeface="Times New Roman" pitchFamily="18" charset="0"/>
                <a:cs typeface="Times New Roman" pitchFamily="18" charset="0"/>
              </a:rPr>
              <a:t>Now early years of second phase: </a:t>
            </a:r>
          </a:p>
          <a:p>
            <a:pPr algn="ctr"/>
            <a:r>
              <a:rPr lang="en-US" sz="3600" b="1" i="1" dirty="0" smtClean="0">
                <a:latin typeface="Times New Roman" pitchFamily="18" charset="0"/>
                <a:cs typeface="Times New Roman" pitchFamily="18" charset="0"/>
              </a:rPr>
              <a:t>quantitative QCD</a:t>
            </a:r>
            <a:r>
              <a:rPr lang="en-US" sz="3600" i="1" dirty="0" smtClean="0">
                <a:latin typeface="Times New Roman" pitchFamily="18" charset="0"/>
                <a:cs typeface="Times New Roman" pitchFamily="18" charset="0"/>
              </a:rPr>
              <a:t>!</a:t>
            </a:r>
          </a:p>
          <a:p>
            <a:pPr algn="ctr"/>
            <a:r>
              <a:rPr lang="en-US" sz="3600" i="1" dirty="0" smtClean="0">
                <a:latin typeface="Times New Roman" pitchFamily="18" charset="0"/>
                <a:cs typeface="Times New Roman" pitchFamily="18" charset="0"/>
              </a:rPr>
              <a:t>Various frontiers opened up since late 1990s, early 2000s . . .</a:t>
            </a:r>
            <a:endParaRPr lang="en-US" sz="3600" i="1" dirty="0">
              <a:latin typeface="Times New Roman" pitchFamily="18" charset="0"/>
              <a:cs typeface="Times New Roman" pitchFamily="18" charset="0"/>
            </a:endParaRPr>
          </a:p>
        </p:txBody>
      </p:sp>
      <p:pic>
        <p:nvPicPr>
          <p:cNvPr id="7" name="Picture 2"/>
          <p:cNvPicPr>
            <a:picLocks noChangeAspect="1" noChangeArrowheads="1"/>
          </p:cNvPicPr>
          <p:nvPr/>
        </p:nvPicPr>
        <p:blipFill>
          <a:blip r:embed="rId3" cstate="print"/>
          <a:srcRect/>
          <a:stretch>
            <a:fillRect/>
          </a:stretch>
        </p:blipFill>
        <p:spPr bwMode="auto">
          <a:xfrm>
            <a:off x="5943600" y="838200"/>
            <a:ext cx="3048000" cy="1410269"/>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404024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28600" y="76200"/>
            <a:ext cx="8458200" cy="1143000"/>
          </a:xfrm>
        </p:spPr>
        <p:txBody>
          <a:bodyPr>
            <a:normAutofit/>
          </a:bodyPr>
          <a:lstStyle/>
          <a:p>
            <a:r>
              <a:rPr lang="en-US" dirty="0" smtClean="0"/>
              <a:t>The era of quantitative QCD!</a:t>
            </a:r>
          </a:p>
        </p:txBody>
      </p:sp>
      <p:sp>
        <p:nvSpPr>
          <p:cNvPr id="3" name="Content Placeholder 2"/>
          <p:cNvSpPr>
            <a:spLocks noGrp="1"/>
          </p:cNvSpPr>
          <p:nvPr>
            <p:ph idx="1"/>
          </p:nvPr>
        </p:nvSpPr>
        <p:spPr>
          <a:xfrm>
            <a:off x="152400" y="1676400"/>
            <a:ext cx="8686800" cy="4876800"/>
          </a:xfrm>
        </p:spPr>
        <p:txBody>
          <a:bodyPr>
            <a:normAutofit fontScale="92500" lnSpcReduction="10000"/>
          </a:bodyPr>
          <a:lstStyle/>
          <a:p>
            <a:pPr>
              <a:defRPr/>
            </a:pPr>
            <a:r>
              <a:rPr lang="en-US" dirty="0" smtClean="0"/>
              <a:t>QCD: Discovery and development </a:t>
            </a:r>
          </a:p>
          <a:p>
            <a:pPr lvl="1">
              <a:defRPr/>
            </a:pPr>
            <a:r>
              <a:rPr lang="en-US" dirty="0" smtClean="0"/>
              <a:t>1973 </a:t>
            </a:r>
            <a:r>
              <a:rPr lang="en-US" dirty="0" smtClean="0">
                <a:sym typeface="Wingdings" pitchFamily="2" charset="2"/>
              </a:rPr>
              <a:t> ~2004</a:t>
            </a:r>
            <a:endParaRPr lang="en-US" dirty="0" smtClean="0"/>
          </a:p>
          <a:p>
            <a:pPr>
              <a:defRPr/>
            </a:pPr>
            <a:r>
              <a:rPr lang="en-US" dirty="0" smtClean="0"/>
              <a:t>Since 1990s starting to consider detailed internal QCD </a:t>
            </a:r>
            <a:r>
              <a:rPr lang="en-US" i="1" dirty="0" smtClean="0"/>
              <a:t>dynamics,</a:t>
            </a:r>
            <a:r>
              <a:rPr lang="en-US" dirty="0" smtClean="0"/>
              <a:t> going beyond traditional parton model ways of looking at hadrons—and perform phenomenological calculations using these new ideas/tools!</a:t>
            </a:r>
          </a:p>
          <a:p>
            <a:pPr lvl="1">
              <a:defRPr/>
            </a:pPr>
            <a:r>
              <a:rPr lang="en-US" dirty="0" smtClean="0"/>
              <a:t>Various </a:t>
            </a:r>
            <a:r>
              <a:rPr lang="en-US" i="1" dirty="0" err="1" smtClean="0"/>
              <a:t>resummation</a:t>
            </a:r>
            <a:r>
              <a:rPr lang="en-US" dirty="0" smtClean="0"/>
              <a:t> techniques</a:t>
            </a:r>
          </a:p>
          <a:p>
            <a:pPr lvl="1">
              <a:defRPr/>
            </a:pPr>
            <a:r>
              <a:rPr lang="en-US" i="1" dirty="0" smtClean="0"/>
              <a:t>Non-</a:t>
            </a:r>
            <a:r>
              <a:rPr lang="en-US" i="1" dirty="0" err="1" smtClean="0"/>
              <a:t>collinearity</a:t>
            </a:r>
            <a:r>
              <a:rPr lang="en-US" dirty="0" smtClean="0"/>
              <a:t> of partons with parent hadron</a:t>
            </a:r>
          </a:p>
          <a:p>
            <a:pPr lvl="1">
              <a:defRPr/>
            </a:pPr>
            <a:r>
              <a:rPr lang="en-US" dirty="0" smtClean="0"/>
              <a:t>Various </a:t>
            </a:r>
            <a:r>
              <a:rPr lang="en-US" i="1" dirty="0" smtClean="0"/>
              <a:t>effective field theories</a:t>
            </a:r>
            <a:r>
              <a:rPr lang="en-US" dirty="0" smtClean="0"/>
              <a:t>, e.g. Soft-Collinear Eff. Th.</a:t>
            </a:r>
            <a:endParaRPr lang="en-US" i="1" dirty="0" smtClean="0"/>
          </a:p>
          <a:p>
            <a:pPr lvl="1">
              <a:defRPr/>
            </a:pPr>
            <a:r>
              <a:rPr lang="en-US" i="1" dirty="0" smtClean="0"/>
              <a:t>Non-linear</a:t>
            </a:r>
            <a:r>
              <a:rPr lang="en-US" dirty="0" smtClean="0"/>
              <a:t> evolution at small momentum fractions</a:t>
            </a:r>
          </a:p>
          <a:p>
            <a:pPr>
              <a:defRPr/>
            </a:pPr>
            <a:endParaRPr lang="en-US" dirty="0"/>
          </a:p>
        </p:txBody>
      </p:sp>
      <p:sp>
        <p:nvSpPr>
          <p:cNvPr id="19460" name="Footer Placeholder 3"/>
          <p:cNvSpPr>
            <a:spLocks noGrp="1"/>
          </p:cNvSpPr>
          <p:nvPr>
            <p:ph type="ftr" sz="quarter" idx="11"/>
          </p:nvPr>
        </p:nvSpPr>
        <p:spPr>
          <a:noFill/>
        </p:spPr>
        <p:txBody>
          <a:bodyPr/>
          <a:lstStyle/>
          <a:p>
            <a:r>
              <a:rPr lang="en-US" smtClean="0"/>
              <a:t>C. Aidala, UMich, October 14, 2015</a:t>
            </a:r>
            <a:endParaRPr lang="en-US"/>
          </a:p>
        </p:txBody>
      </p:sp>
      <p:pic>
        <p:nvPicPr>
          <p:cNvPr id="7" name="Picture 2"/>
          <p:cNvPicPr>
            <a:picLocks noChangeAspect="1" noChangeArrowheads="1"/>
          </p:cNvPicPr>
          <p:nvPr/>
        </p:nvPicPr>
        <p:blipFill>
          <a:blip r:embed="rId3" cstate="print"/>
          <a:srcRect/>
          <a:stretch>
            <a:fillRect/>
          </a:stretch>
        </p:blipFill>
        <p:spPr bwMode="auto">
          <a:xfrm>
            <a:off x="6324600" y="1295400"/>
            <a:ext cx="2667000" cy="1233985"/>
          </a:xfrm>
          <a:prstGeom prst="rect">
            <a:avLst/>
          </a:prstGeom>
          <a:noFill/>
          <a:ln w="9525">
            <a:noFill/>
            <a:miter lim="800000"/>
            <a:headEnd/>
            <a:tailEnd/>
          </a:ln>
        </p:spPr>
      </p:pic>
      <p:grpSp>
        <p:nvGrpSpPr>
          <p:cNvPr id="2" name="Group 13"/>
          <p:cNvGrpSpPr/>
          <p:nvPr/>
        </p:nvGrpSpPr>
        <p:grpSpPr>
          <a:xfrm>
            <a:off x="304800" y="1524000"/>
            <a:ext cx="4267200" cy="3200400"/>
            <a:chOff x="304800" y="1524000"/>
            <a:chExt cx="4267200" cy="3200400"/>
          </a:xfrm>
        </p:grpSpPr>
        <p:pic>
          <p:nvPicPr>
            <p:cNvPr id="8" name="Picture 2"/>
            <p:cNvPicPr>
              <a:picLocks noChangeAspect="1" noChangeArrowheads="1"/>
            </p:cNvPicPr>
            <p:nvPr/>
          </p:nvPicPr>
          <p:blipFill>
            <a:blip r:embed="rId4" cstate="print"/>
            <a:srcRect/>
            <a:stretch>
              <a:fillRect/>
            </a:stretch>
          </p:blipFill>
          <p:spPr bwMode="auto">
            <a:xfrm>
              <a:off x="304800" y="1524000"/>
              <a:ext cx="4267200" cy="3150220"/>
            </a:xfrm>
            <a:prstGeom prst="rect">
              <a:avLst/>
            </a:prstGeom>
            <a:noFill/>
            <a:ln w="9525">
              <a:noFill/>
              <a:miter lim="800000"/>
              <a:headEnd/>
              <a:tailEnd/>
            </a:ln>
          </p:spPr>
        </p:pic>
        <p:graphicFrame>
          <p:nvGraphicFramePr>
            <p:cNvPr id="9" name="Object 8"/>
            <p:cNvGraphicFramePr>
              <a:graphicFrameLocks noChangeAspect="1"/>
            </p:cNvGraphicFramePr>
            <p:nvPr/>
          </p:nvGraphicFramePr>
          <p:xfrm>
            <a:off x="2403475" y="2010840"/>
            <a:ext cx="1839913" cy="446270"/>
          </p:xfrm>
          <a:graphic>
            <a:graphicData uri="http://schemas.openxmlformats.org/presentationml/2006/ole">
              <mc:AlternateContent xmlns:mc="http://schemas.openxmlformats.org/markup-compatibility/2006">
                <mc:Choice xmlns:v="urn:schemas-microsoft-com:vml" Requires="v">
                  <p:oleObj spid="_x0000_s566533" name="Equation" r:id="rId5" imgW="1002960" imgH="228600" progId="Equation.3">
                    <p:embed/>
                  </p:oleObj>
                </mc:Choice>
                <mc:Fallback>
                  <p:oleObj name="Equation" r:id="rId5" imgW="100296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3475" y="2010840"/>
                          <a:ext cx="1839913" cy="4462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438400" y="3727203"/>
              <a:ext cx="1676400" cy="491594"/>
            </a:xfrm>
            <a:prstGeom prst="rect">
              <a:avLst/>
            </a:prstGeom>
            <a:noFill/>
          </p:spPr>
          <p:txBody>
            <a:bodyPr wrap="square" rtlCol="0">
              <a:spAutoFit/>
            </a:bodyPr>
            <a:lstStyle/>
            <a:p>
              <a:r>
                <a:rPr lang="en-US" dirty="0" smtClean="0">
                  <a:solidFill>
                    <a:schemeClr val="tx1"/>
                  </a:solidFill>
                </a:rPr>
                <a:t>pp</a:t>
              </a:r>
              <a:r>
                <a:rPr lang="en-US" dirty="0" smtClean="0">
                  <a:solidFill>
                    <a:schemeClr val="tx1"/>
                  </a:solidFill>
                  <a:sym typeface="Wingdings" pitchFamily="2" charset="2"/>
                </a:rPr>
                <a:t></a:t>
              </a:r>
              <a:r>
                <a:rPr lang="en-US" dirty="0" smtClean="0">
                  <a:solidFill>
                    <a:schemeClr val="tx1"/>
                  </a:solidFill>
                  <a:latin typeface="Symbol" pitchFamily="18" charset="2"/>
                  <a:sym typeface="Wingdings" pitchFamily="2" charset="2"/>
                </a:rPr>
                <a:t>p</a:t>
              </a:r>
              <a:r>
                <a:rPr lang="en-US" baseline="30000" dirty="0" smtClean="0">
                  <a:solidFill>
                    <a:schemeClr val="tx1"/>
                  </a:solidFill>
                  <a:sym typeface="Wingdings" pitchFamily="2" charset="2"/>
                </a:rPr>
                <a:t>0</a:t>
              </a:r>
              <a:r>
                <a:rPr lang="en-US" dirty="0" smtClean="0">
                  <a:solidFill>
                    <a:schemeClr val="tx1"/>
                  </a:solidFill>
                  <a:latin typeface="Symbol" pitchFamily="18" charset="2"/>
                  <a:sym typeface="Wingdings" pitchFamily="2" charset="2"/>
                </a:rPr>
                <a:t>p</a:t>
              </a:r>
              <a:r>
                <a:rPr lang="en-US" baseline="30000" dirty="0" smtClean="0">
                  <a:solidFill>
                    <a:schemeClr val="tx1"/>
                  </a:solidFill>
                  <a:sym typeface="Wingdings" pitchFamily="2" charset="2"/>
                </a:rPr>
                <a:t>0</a:t>
              </a:r>
              <a:r>
                <a:rPr lang="en-US" dirty="0" smtClean="0">
                  <a:solidFill>
                    <a:schemeClr val="tx1"/>
                  </a:solidFill>
                  <a:sym typeface="Wingdings" pitchFamily="2" charset="2"/>
                </a:rPr>
                <a:t>X</a:t>
              </a:r>
              <a:endParaRPr lang="en-US" dirty="0">
                <a:solidFill>
                  <a:schemeClr val="tx1"/>
                </a:solidFill>
              </a:endParaRPr>
            </a:p>
          </p:txBody>
        </p:sp>
        <p:sp>
          <p:nvSpPr>
            <p:cNvPr id="11" name="TextBox 10"/>
            <p:cNvSpPr txBox="1"/>
            <p:nvPr/>
          </p:nvSpPr>
          <p:spPr>
            <a:xfrm>
              <a:off x="2592592" y="4363898"/>
              <a:ext cx="1220207" cy="360502"/>
            </a:xfrm>
            <a:prstGeom prst="rect">
              <a:avLst/>
            </a:prstGeom>
            <a:noFill/>
          </p:spPr>
          <p:txBody>
            <a:bodyPr wrap="square" rtlCol="0">
              <a:spAutoFit/>
            </a:bodyPr>
            <a:lstStyle/>
            <a:p>
              <a:r>
                <a:rPr lang="en-US" sz="1600" dirty="0" smtClean="0">
                  <a:solidFill>
                    <a:schemeClr val="tx1"/>
                  </a:solidFill>
                </a:rPr>
                <a:t>M (</a:t>
              </a:r>
              <a:r>
                <a:rPr lang="en-US" sz="1600" dirty="0" err="1" smtClean="0">
                  <a:solidFill>
                    <a:schemeClr val="tx1"/>
                  </a:solidFill>
                </a:rPr>
                <a:t>GeV</a:t>
              </a:r>
              <a:r>
                <a:rPr lang="en-US" sz="1600" dirty="0" smtClean="0">
                  <a:solidFill>
                    <a:schemeClr val="tx1"/>
                  </a:solidFill>
                </a:rPr>
                <a:t>)</a:t>
              </a:r>
              <a:endParaRPr lang="en-US" sz="1600" dirty="0">
                <a:solidFill>
                  <a:schemeClr val="tx1"/>
                </a:solidFill>
              </a:endParaRPr>
            </a:p>
          </p:txBody>
        </p:sp>
        <p:sp>
          <p:nvSpPr>
            <p:cNvPr id="12" name="Rectangle 11"/>
            <p:cNvSpPr/>
            <p:nvPr/>
          </p:nvSpPr>
          <p:spPr>
            <a:xfrm>
              <a:off x="838200" y="2997030"/>
              <a:ext cx="2743200" cy="622685"/>
            </a:xfrm>
            <a:prstGeom prst="rect">
              <a:avLst/>
            </a:prstGeom>
          </p:spPr>
          <p:txBody>
            <a:bodyPr wrap="square">
              <a:spAutoFit/>
            </a:bodyPr>
            <a:lstStyle/>
            <a:p>
              <a:r>
                <a:rPr lang="en-US" sz="1600" dirty="0" smtClean="0">
                  <a:solidFill>
                    <a:schemeClr val="tx1"/>
                  </a:solidFill>
                  <a:cs typeface="Times New Roman" pitchFamily="18" charset="0"/>
                </a:rPr>
                <a:t>Almeida, Sterman, Vogelsang  </a:t>
              </a:r>
            </a:p>
            <a:p>
              <a:r>
                <a:rPr lang="en-US" sz="1600" dirty="0" smtClean="0">
                  <a:solidFill>
                    <a:schemeClr val="tx1"/>
                  </a:solidFill>
                  <a:cs typeface="Times New Roman" pitchFamily="18" charset="0"/>
                </a:rPr>
                <a:t>PRD80, 074016 (2009) </a:t>
              </a:r>
              <a:endParaRPr lang="en-US" sz="1600" dirty="0">
                <a:solidFill>
                  <a:schemeClr val="tx1"/>
                </a:solidFill>
              </a:endParaRPr>
            </a:p>
          </p:txBody>
        </p:sp>
      </p:grpSp>
      <p:grpSp>
        <p:nvGrpSpPr>
          <p:cNvPr id="4" name="Group 17"/>
          <p:cNvGrpSpPr/>
          <p:nvPr/>
        </p:nvGrpSpPr>
        <p:grpSpPr>
          <a:xfrm>
            <a:off x="609600" y="1445170"/>
            <a:ext cx="8763000" cy="4052614"/>
            <a:chOff x="609600" y="1524000"/>
            <a:chExt cx="8763000" cy="4052614"/>
          </a:xfrm>
        </p:grpSpPr>
        <p:pic>
          <p:nvPicPr>
            <p:cNvPr id="15" name="Picture 4"/>
            <p:cNvPicPr>
              <a:picLocks noChangeAspect="1" noChangeArrowheads="1"/>
            </p:cNvPicPr>
            <p:nvPr/>
          </p:nvPicPr>
          <p:blipFill>
            <a:blip r:embed="rId7" cstate="print"/>
            <a:srcRect/>
            <a:stretch>
              <a:fillRect/>
            </a:stretch>
          </p:blipFill>
          <p:spPr bwMode="auto">
            <a:xfrm>
              <a:off x="4191000" y="2209800"/>
              <a:ext cx="4857750" cy="1819541"/>
            </a:xfrm>
            <a:prstGeom prst="rect">
              <a:avLst/>
            </a:prstGeom>
            <a:noFill/>
            <a:ln w="9525">
              <a:noFill/>
              <a:miter lim="800000"/>
              <a:headEnd/>
              <a:tailEnd/>
            </a:ln>
          </p:spPr>
        </p:pic>
        <p:sp>
          <p:nvSpPr>
            <p:cNvPr id="16" name="Rectangle 15"/>
            <p:cNvSpPr/>
            <p:nvPr/>
          </p:nvSpPr>
          <p:spPr>
            <a:xfrm>
              <a:off x="6324600" y="3102166"/>
              <a:ext cx="3048000" cy="400110"/>
            </a:xfrm>
            <a:prstGeom prst="rect">
              <a:avLst/>
            </a:prstGeom>
          </p:spPr>
          <p:txBody>
            <a:bodyPr wrap="square">
              <a:spAutoFit/>
            </a:bodyPr>
            <a:lstStyle/>
            <a:p>
              <a:r>
                <a:rPr lang="en-US" sz="2000" dirty="0" smtClean="0">
                  <a:solidFill>
                    <a:schemeClr val="tx1"/>
                  </a:solidFill>
                </a:rPr>
                <a:t>PRD80, 034031 (2009)</a:t>
              </a:r>
              <a:endParaRPr lang="en-US" sz="2000" dirty="0">
                <a:solidFill>
                  <a:schemeClr val="tx1"/>
                </a:solidFill>
              </a:endParaRPr>
            </a:p>
          </p:txBody>
        </p:sp>
        <p:pic>
          <p:nvPicPr>
            <p:cNvPr id="17" name="Picture 5"/>
            <p:cNvPicPr>
              <a:picLocks noChangeAspect="1" noChangeArrowheads="1"/>
            </p:cNvPicPr>
            <p:nvPr/>
          </p:nvPicPr>
          <p:blipFill>
            <a:blip r:embed="rId8" cstate="print"/>
            <a:srcRect/>
            <a:stretch>
              <a:fillRect/>
            </a:stretch>
          </p:blipFill>
          <p:spPr bwMode="auto">
            <a:xfrm>
              <a:off x="609600" y="1524000"/>
              <a:ext cx="3557588" cy="4052614"/>
            </a:xfrm>
            <a:prstGeom prst="rect">
              <a:avLst/>
            </a:prstGeom>
            <a:noFill/>
            <a:ln w="9525">
              <a:noFill/>
              <a:miter lim="800000"/>
              <a:headEnd/>
              <a:tailEnd/>
            </a:ln>
          </p:spPr>
        </p:pic>
      </p:grpSp>
      <p:grpSp>
        <p:nvGrpSpPr>
          <p:cNvPr id="5" name="Group 43"/>
          <p:cNvGrpSpPr/>
          <p:nvPr/>
        </p:nvGrpSpPr>
        <p:grpSpPr>
          <a:xfrm>
            <a:off x="914400" y="1143000"/>
            <a:ext cx="7924800" cy="4114800"/>
            <a:chOff x="914400" y="1371600"/>
            <a:chExt cx="7924800" cy="4114800"/>
          </a:xfrm>
        </p:grpSpPr>
        <p:grpSp>
          <p:nvGrpSpPr>
            <p:cNvPr id="6" name="Group 12"/>
            <p:cNvGrpSpPr/>
            <p:nvPr/>
          </p:nvGrpSpPr>
          <p:grpSpPr>
            <a:xfrm>
              <a:off x="4495800" y="1371600"/>
              <a:ext cx="4340982" cy="4114800"/>
              <a:chOff x="4495800" y="1371600"/>
              <a:chExt cx="4340982" cy="4114800"/>
            </a:xfrm>
          </p:grpSpPr>
          <p:pic>
            <p:nvPicPr>
              <p:cNvPr id="48" name="Picture 2"/>
              <p:cNvPicPr>
                <a:picLocks noChangeAspect="1" noChangeArrowheads="1"/>
              </p:cNvPicPr>
              <p:nvPr/>
            </p:nvPicPr>
            <p:blipFill>
              <a:blip r:embed="rId9" cstate="print"/>
              <a:srcRect r="51233"/>
              <a:stretch>
                <a:fillRect/>
              </a:stretch>
            </p:blipFill>
            <p:spPr bwMode="auto">
              <a:xfrm>
                <a:off x="4495800" y="1371600"/>
                <a:ext cx="4340982" cy="4114800"/>
              </a:xfrm>
              <a:prstGeom prst="rect">
                <a:avLst/>
              </a:prstGeom>
              <a:noFill/>
              <a:ln w="9525">
                <a:noFill/>
                <a:miter lim="800000"/>
                <a:headEnd/>
                <a:tailEnd/>
              </a:ln>
            </p:spPr>
          </p:pic>
          <p:sp>
            <p:nvSpPr>
              <p:cNvPr id="49" name="TextBox 48"/>
              <p:cNvSpPr txBox="1"/>
              <p:nvPr/>
            </p:nvSpPr>
            <p:spPr>
              <a:xfrm>
                <a:off x="6349638" y="3109563"/>
                <a:ext cx="1454821" cy="400110"/>
              </a:xfrm>
              <a:prstGeom prst="rect">
                <a:avLst/>
              </a:prstGeom>
              <a:noFill/>
            </p:spPr>
            <p:txBody>
              <a:bodyPr wrap="none" rtlCol="0">
                <a:spAutoFit/>
              </a:bodyPr>
              <a:lstStyle/>
              <a:p>
                <a:r>
                  <a:rPr lang="en-US" sz="2000" dirty="0" err="1" smtClean="0">
                    <a:solidFill>
                      <a:srgbClr val="C00000"/>
                    </a:solidFill>
                  </a:rPr>
                  <a:t>Transversity</a:t>
                </a:r>
                <a:endParaRPr lang="en-US" sz="2000" dirty="0">
                  <a:solidFill>
                    <a:srgbClr val="C00000"/>
                  </a:solidFill>
                </a:endParaRPr>
              </a:p>
            </p:txBody>
          </p:sp>
          <p:sp>
            <p:nvSpPr>
              <p:cNvPr id="50" name="TextBox 49"/>
              <p:cNvSpPr txBox="1"/>
              <p:nvPr/>
            </p:nvSpPr>
            <p:spPr>
              <a:xfrm>
                <a:off x="6321485" y="3830288"/>
                <a:ext cx="824264" cy="400110"/>
              </a:xfrm>
              <a:prstGeom prst="rect">
                <a:avLst/>
              </a:prstGeom>
              <a:noFill/>
            </p:spPr>
            <p:txBody>
              <a:bodyPr wrap="none" rtlCol="0">
                <a:spAutoFit/>
              </a:bodyPr>
              <a:lstStyle/>
              <a:p>
                <a:r>
                  <a:rPr lang="en-US" sz="2000" dirty="0" err="1" smtClean="0">
                    <a:solidFill>
                      <a:srgbClr val="C00000"/>
                    </a:solidFill>
                  </a:rPr>
                  <a:t>Sivers</a:t>
                </a:r>
                <a:endParaRPr lang="en-US" sz="2000" dirty="0">
                  <a:solidFill>
                    <a:srgbClr val="C00000"/>
                  </a:solidFill>
                </a:endParaRPr>
              </a:p>
            </p:txBody>
          </p:sp>
          <p:sp>
            <p:nvSpPr>
              <p:cNvPr id="51" name="TextBox 50"/>
              <p:cNvSpPr txBox="1"/>
              <p:nvPr/>
            </p:nvSpPr>
            <p:spPr>
              <a:xfrm>
                <a:off x="6289197" y="4337256"/>
                <a:ext cx="1615827" cy="400110"/>
              </a:xfrm>
              <a:prstGeom prst="rect">
                <a:avLst/>
              </a:prstGeom>
              <a:noFill/>
            </p:spPr>
            <p:txBody>
              <a:bodyPr wrap="none" rtlCol="0">
                <a:spAutoFit/>
              </a:bodyPr>
              <a:lstStyle/>
              <a:p>
                <a:r>
                  <a:rPr lang="en-US" sz="2000" dirty="0" smtClean="0">
                    <a:solidFill>
                      <a:srgbClr val="C00000"/>
                    </a:solidFill>
                  </a:rPr>
                  <a:t>Boer-</a:t>
                </a:r>
                <a:r>
                  <a:rPr lang="en-US" sz="2000" dirty="0" err="1" smtClean="0">
                    <a:solidFill>
                      <a:srgbClr val="C00000"/>
                    </a:solidFill>
                  </a:rPr>
                  <a:t>Mulders</a:t>
                </a:r>
                <a:endParaRPr lang="en-US" sz="2000" dirty="0">
                  <a:solidFill>
                    <a:srgbClr val="C00000"/>
                  </a:solidFill>
                </a:endParaRPr>
              </a:p>
            </p:txBody>
          </p:sp>
          <p:sp>
            <p:nvSpPr>
              <p:cNvPr id="52" name="TextBox 51"/>
              <p:cNvSpPr txBox="1"/>
              <p:nvPr/>
            </p:nvSpPr>
            <p:spPr>
              <a:xfrm>
                <a:off x="7371273" y="4613481"/>
                <a:ext cx="1391727" cy="400110"/>
              </a:xfrm>
              <a:prstGeom prst="rect">
                <a:avLst/>
              </a:prstGeom>
              <a:noFill/>
            </p:spPr>
            <p:txBody>
              <a:bodyPr wrap="none" rtlCol="0">
                <a:spAutoFit/>
              </a:bodyPr>
              <a:lstStyle/>
              <a:p>
                <a:r>
                  <a:rPr lang="en-US" sz="2000" dirty="0" err="1" smtClean="0">
                    <a:solidFill>
                      <a:srgbClr val="C00000"/>
                    </a:solidFill>
                  </a:rPr>
                  <a:t>Pretzelosity</a:t>
                </a:r>
                <a:endParaRPr lang="en-US" sz="2000" dirty="0">
                  <a:solidFill>
                    <a:srgbClr val="C00000"/>
                  </a:solidFill>
                </a:endParaRPr>
              </a:p>
            </p:txBody>
          </p:sp>
          <p:sp>
            <p:nvSpPr>
              <p:cNvPr id="53" name="TextBox 52"/>
              <p:cNvSpPr txBox="1"/>
              <p:nvPr/>
            </p:nvSpPr>
            <p:spPr>
              <a:xfrm>
                <a:off x="6641749" y="4926568"/>
                <a:ext cx="184730" cy="400110"/>
              </a:xfrm>
              <a:prstGeom prst="rect">
                <a:avLst/>
              </a:prstGeom>
              <a:noFill/>
            </p:spPr>
            <p:txBody>
              <a:bodyPr wrap="none" rtlCol="0">
                <a:spAutoFit/>
              </a:bodyPr>
              <a:lstStyle/>
              <a:p>
                <a:endParaRPr lang="en-US" sz="2000" dirty="0">
                  <a:solidFill>
                    <a:srgbClr val="C00000"/>
                  </a:solidFill>
                </a:endParaRPr>
              </a:p>
            </p:txBody>
          </p:sp>
          <p:sp>
            <p:nvSpPr>
              <p:cNvPr id="54" name="Rectangle 53"/>
              <p:cNvSpPr/>
              <p:nvPr/>
            </p:nvSpPr>
            <p:spPr>
              <a:xfrm>
                <a:off x="4663966" y="2133600"/>
                <a:ext cx="1828800" cy="1524000"/>
              </a:xfrm>
              <a:prstGeom prst="rect">
                <a:avLst/>
              </a:prstGeom>
              <a:solidFill>
                <a:schemeClr val="bg1">
                  <a:lumMod val="6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55" name="TextBox 54"/>
              <p:cNvSpPr txBox="1"/>
              <p:nvPr/>
            </p:nvSpPr>
            <p:spPr>
              <a:xfrm>
                <a:off x="5816534" y="4815348"/>
                <a:ext cx="1323119" cy="400110"/>
              </a:xfrm>
              <a:prstGeom prst="rect">
                <a:avLst/>
              </a:prstGeom>
              <a:noFill/>
            </p:spPr>
            <p:txBody>
              <a:bodyPr wrap="none" rtlCol="0">
                <a:spAutoFit/>
              </a:bodyPr>
              <a:lstStyle/>
              <a:p>
                <a:r>
                  <a:rPr lang="en-US" sz="2000" dirty="0" smtClean="0">
                    <a:solidFill>
                      <a:srgbClr val="C00000"/>
                    </a:solidFill>
                  </a:rPr>
                  <a:t>Worm gear</a:t>
                </a:r>
                <a:endParaRPr lang="en-US" sz="2000" dirty="0">
                  <a:solidFill>
                    <a:srgbClr val="C00000"/>
                  </a:solidFill>
                </a:endParaRPr>
              </a:p>
            </p:txBody>
          </p:sp>
          <p:sp>
            <p:nvSpPr>
              <p:cNvPr id="56" name="TextBox 55"/>
              <p:cNvSpPr txBox="1"/>
              <p:nvPr/>
            </p:nvSpPr>
            <p:spPr>
              <a:xfrm>
                <a:off x="7367570" y="2133600"/>
                <a:ext cx="1323119" cy="400110"/>
              </a:xfrm>
              <a:prstGeom prst="rect">
                <a:avLst/>
              </a:prstGeom>
              <a:noFill/>
            </p:spPr>
            <p:txBody>
              <a:bodyPr wrap="none" rtlCol="0">
                <a:spAutoFit/>
              </a:bodyPr>
              <a:lstStyle/>
              <a:p>
                <a:r>
                  <a:rPr lang="en-US" sz="2000" dirty="0" smtClean="0">
                    <a:solidFill>
                      <a:srgbClr val="C00000"/>
                    </a:solidFill>
                  </a:rPr>
                  <a:t>Worm gear</a:t>
                </a:r>
                <a:endParaRPr lang="en-US" sz="2000" dirty="0">
                  <a:solidFill>
                    <a:srgbClr val="C00000"/>
                  </a:solidFill>
                </a:endParaRPr>
              </a:p>
            </p:txBody>
          </p:sp>
          <p:sp>
            <p:nvSpPr>
              <p:cNvPr id="57" name="Rectangle 56"/>
              <p:cNvSpPr/>
              <p:nvPr/>
            </p:nvSpPr>
            <p:spPr>
              <a:xfrm>
                <a:off x="5390834" y="2153888"/>
                <a:ext cx="1016625" cy="369332"/>
              </a:xfrm>
              <a:prstGeom prst="rect">
                <a:avLst/>
              </a:prstGeom>
            </p:spPr>
            <p:txBody>
              <a:bodyPr wrap="none">
                <a:spAutoFit/>
              </a:bodyPr>
              <a:lstStyle/>
              <a:p>
                <a:pPr algn="ctr"/>
                <a:r>
                  <a:rPr lang="en-US" dirty="0" smtClean="0">
                    <a:solidFill>
                      <a:schemeClr val="tx1">
                        <a:lumMod val="85000"/>
                        <a:lumOff val="15000"/>
                      </a:schemeClr>
                    </a:solidFill>
                  </a:rPr>
                  <a:t>Collinear</a:t>
                </a:r>
                <a:endParaRPr lang="en-US" dirty="0">
                  <a:solidFill>
                    <a:schemeClr val="tx1">
                      <a:lumMod val="85000"/>
                      <a:lumOff val="15000"/>
                    </a:schemeClr>
                  </a:solidFill>
                </a:endParaRPr>
              </a:p>
            </p:txBody>
          </p:sp>
        </p:grpSp>
        <p:sp>
          <p:nvSpPr>
            <p:cNvPr id="46" name="TextBox 45"/>
            <p:cNvSpPr txBox="1"/>
            <p:nvPr/>
          </p:nvSpPr>
          <p:spPr>
            <a:xfrm>
              <a:off x="4482302" y="1371600"/>
              <a:ext cx="4356898" cy="415498"/>
            </a:xfrm>
            <a:prstGeom prst="rect">
              <a:avLst/>
            </a:prstGeom>
            <a:noFill/>
          </p:spPr>
          <p:txBody>
            <a:bodyPr wrap="none" rtlCol="0">
              <a:spAutoFit/>
            </a:bodyPr>
            <a:lstStyle/>
            <a:p>
              <a:r>
                <a:rPr lang="en-US" sz="2100" dirty="0" smtClean="0">
                  <a:solidFill>
                    <a:schemeClr val="tx1"/>
                  </a:solidFill>
                  <a:latin typeface="Arial" pitchFamily="34" charset="0"/>
                  <a:cs typeface="Arial" pitchFamily="34" charset="0"/>
                </a:rPr>
                <a:t>Transverse-Momentum-Dependent</a:t>
              </a:r>
              <a:endParaRPr lang="en-US" sz="2100" dirty="0">
                <a:solidFill>
                  <a:schemeClr val="tx1"/>
                </a:solidFill>
                <a:latin typeface="Arial" pitchFamily="34" charset="0"/>
                <a:cs typeface="Arial" pitchFamily="34" charset="0"/>
              </a:endParaRPr>
            </a:p>
          </p:txBody>
        </p:sp>
        <p:sp>
          <p:nvSpPr>
            <p:cNvPr id="47" name="TextBox 46"/>
            <p:cNvSpPr txBox="1"/>
            <p:nvPr/>
          </p:nvSpPr>
          <p:spPr>
            <a:xfrm>
              <a:off x="914400" y="2209800"/>
              <a:ext cx="3483896" cy="830997"/>
            </a:xfrm>
            <a:prstGeom prst="rect">
              <a:avLst/>
            </a:prstGeom>
            <a:solidFill>
              <a:schemeClr val="bg1"/>
            </a:solidFill>
          </p:spPr>
          <p:txBody>
            <a:bodyPr wrap="square" rtlCol="0">
              <a:spAutoFit/>
            </a:bodyPr>
            <a:lstStyle/>
            <a:p>
              <a:r>
                <a:rPr lang="en-US" dirty="0" smtClean="0">
                  <a:solidFill>
                    <a:schemeClr val="tx1"/>
                  </a:solidFill>
                </a:rPr>
                <a:t>Mulders &amp; </a:t>
              </a:r>
              <a:r>
                <a:rPr lang="en-US" dirty="0" err="1" smtClean="0">
                  <a:solidFill>
                    <a:schemeClr val="tx1"/>
                  </a:solidFill>
                </a:rPr>
                <a:t>Tangerman</a:t>
              </a:r>
              <a:r>
                <a:rPr lang="en-US" dirty="0" smtClean="0">
                  <a:solidFill>
                    <a:schemeClr val="tx1"/>
                  </a:solidFill>
                </a:rPr>
                <a:t>, NPB 461, 197 (1996)</a:t>
              </a:r>
              <a:endParaRPr lang="en-US" dirty="0">
                <a:solidFill>
                  <a:schemeClr val="tx1"/>
                </a:solidFill>
              </a:endParaRPr>
            </a:p>
          </p:txBody>
        </p:sp>
      </p:grpSp>
      <p:sp>
        <p:nvSpPr>
          <p:cNvPr id="31" name="Slide Number Placeholder 30"/>
          <p:cNvSpPr>
            <a:spLocks noGrp="1"/>
          </p:cNvSpPr>
          <p:nvPr>
            <p:ph type="sldNum" sz="quarter" idx="12"/>
          </p:nvPr>
        </p:nvSpPr>
        <p:spPr/>
        <p:txBody>
          <a:bodyPr/>
          <a:lstStyle/>
          <a:p>
            <a:fld id="{9CCA4942-7CEE-491C-9F3A-ADE7BC2C4973}" type="slidenum">
              <a:rPr lang="en-US" smtClean="0"/>
              <a:pPr/>
              <a:t>60</a:t>
            </a:fld>
            <a:endParaRPr lang="en-US"/>
          </a:p>
        </p:txBody>
      </p:sp>
      <p:grpSp>
        <p:nvGrpSpPr>
          <p:cNvPr id="13" name="Group 31"/>
          <p:cNvGrpSpPr/>
          <p:nvPr/>
        </p:nvGrpSpPr>
        <p:grpSpPr>
          <a:xfrm>
            <a:off x="460888" y="1447800"/>
            <a:ext cx="8225912" cy="3162300"/>
            <a:chOff x="460888" y="1447800"/>
            <a:chExt cx="8225912" cy="3162300"/>
          </a:xfrm>
        </p:grpSpPr>
        <p:pic>
          <p:nvPicPr>
            <p:cNvPr id="33" name="Picture 2"/>
            <p:cNvPicPr>
              <a:picLocks noChangeAspect="1" noChangeArrowheads="1"/>
            </p:cNvPicPr>
            <p:nvPr/>
          </p:nvPicPr>
          <p:blipFill>
            <a:blip r:embed="rId10" cstate="print"/>
            <a:srcRect/>
            <a:stretch>
              <a:fillRect/>
            </a:stretch>
          </p:blipFill>
          <p:spPr bwMode="auto">
            <a:xfrm>
              <a:off x="4886325" y="2133600"/>
              <a:ext cx="3800475" cy="2428875"/>
            </a:xfrm>
            <a:prstGeom prst="rect">
              <a:avLst/>
            </a:prstGeom>
            <a:noFill/>
            <a:ln w="9525">
              <a:noFill/>
              <a:miter lim="800000"/>
              <a:headEnd/>
              <a:tailEnd/>
            </a:ln>
          </p:spPr>
        </p:pic>
        <p:pic>
          <p:nvPicPr>
            <p:cNvPr id="34" name="Picture 3"/>
            <p:cNvPicPr>
              <a:picLocks noChangeAspect="1" noChangeArrowheads="1"/>
            </p:cNvPicPr>
            <p:nvPr/>
          </p:nvPicPr>
          <p:blipFill>
            <a:blip r:embed="rId11" cstate="print"/>
            <a:srcRect/>
            <a:stretch>
              <a:fillRect/>
            </a:stretch>
          </p:blipFill>
          <p:spPr bwMode="auto">
            <a:xfrm>
              <a:off x="460888" y="1447800"/>
              <a:ext cx="4386416" cy="3162300"/>
            </a:xfrm>
            <a:prstGeom prst="rect">
              <a:avLst/>
            </a:prstGeom>
            <a:noFill/>
            <a:ln w="9525">
              <a:noFill/>
              <a:miter lim="800000"/>
              <a:headEnd/>
              <a:tailEnd/>
            </a:ln>
          </p:spPr>
        </p:pic>
        <p:sp>
          <p:nvSpPr>
            <p:cNvPr id="35" name="TextBox 34"/>
            <p:cNvSpPr txBox="1"/>
            <p:nvPr/>
          </p:nvSpPr>
          <p:spPr>
            <a:xfrm>
              <a:off x="1295400" y="1764268"/>
              <a:ext cx="1282210" cy="369332"/>
            </a:xfrm>
            <a:prstGeom prst="rect">
              <a:avLst/>
            </a:prstGeom>
            <a:noFill/>
          </p:spPr>
          <p:txBody>
            <a:bodyPr wrap="none" rtlCol="0">
              <a:spAutoFit/>
            </a:bodyPr>
            <a:lstStyle/>
            <a:p>
              <a:r>
                <a:rPr lang="en-US" dirty="0" smtClean="0"/>
                <a:t>Higgs vs. </a:t>
              </a:r>
              <a:r>
                <a:rPr lang="en-US" dirty="0" err="1" smtClean="0"/>
                <a:t>pT</a:t>
              </a:r>
              <a:endParaRPr lang="en-US" dirty="0"/>
            </a:p>
          </p:txBody>
        </p:sp>
        <p:sp>
          <p:nvSpPr>
            <p:cNvPr id="36" name="Oval 35"/>
            <p:cNvSpPr/>
            <p:nvPr/>
          </p:nvSpPr>
          <p:spPr>
            <a:xfrm>
              <a:off x="1070488" y="2286000"/>
              <a:ext cx="533400" cy="13716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2714166" y="2514600"/>
              <a:ext cx="1709122" cy="369332"/>
            </a:xfrm>
            <a:prstGeom prst="rect">
              <a:avLst/>
            </a:prstGeom>
            <a:noFill/>
          </p:spPr>
          <p:txBody>
            <a:bodyPr wrap="none" rtlCol="0">
              <a:spAutoFit/>
            </a:bodyPr>
            <a:lstStyle/>
            <a:p>
              <a:r>
                <a:rPr lang="en-US" dirty="0" smtClean="0"/>
                <a:t>arXiv:1108.3609</a:t>
              </a:r>
              <a:endParaRPr lang="en-US" dirty="0"/>
            </a:p>
          </p:txBody>
        </p:sp>
      </p:grpSp>
    </p:spTree>
    <p:extLst>
      <p:ext uri="{BB962C8B-B14F-4D97-AF65-F5344CB8AC3E}">
        <p14:creationId xmlns:p14="http://schemas.microsoft.com/office/powerpoint/2010/main" val="58285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childTnLst>
                          </p:cTn>
                        </p:par>
                        <p:par>
                          <p:cTn id="17" fill="hold">
                            <p:stCondLst>
                              <p:cond delay="1000"/>
                            </p:stCondLst>
                            <p:childTnLst>
                              <p:par>
                                <p:cTn id="18" presetID="3"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linds(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childTnLst>
                          </p:cTn>
                        </p:par>
                        <p:par>
                          <p:cTn id="26" fill="hold">
                            <p:stCondLst>
                              <p:cond delay="500"/>
                            </p:stCondLst>
                            <p:childTnLst>
                              <p:par>
                                <p:cTn id="27" presetID="3" presetClass="entr" presetSubtype="10" fill="hold"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linds(horizontal)">
                                      <p:cBhvr>
                                        <p:cTn id="29" dur="500"/>
                                        <p:tgtEl>
                                          <p:spTgt spid="3">
                                            <p:txEl>
                                              <p:pRg st="4" end="4"/>
                                            </p:txEl>
                                          </p:spTgt>
                                        </p:tgtEl>
                                      </p:cBhvr>
                                    </p:animEffect>
                                  </p:childTnLst>
                                </p:cTn>
                              </p:par>
                            </p:childTnLst>
                          </p:cTn>
                        </p:par>
                        <p:par>
                          <p:cTn id="30" fill="hold">
                            <p:stCondLst>
                              <p:cond delay="1500"/>
                            </p:stCondLst>
                            <p:childTnLst>
                              <p:par>
                                <p:cTn id="31" presetID="3" presetClass="entr" presetSubtype="1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linds(horizont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par>
                          <p:cTn id="39" fill="hold">
                            <p:stCondLst>
                              <p:cond delay="500"/>
                            </p:stCondLst>
                            <p:childTnLst>
                              <p:par>
                                <p:cTn id="40" presetID="3" presetClass="entr" presetSubtype="10" fill="hold" nodeType="after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blinds(horizontal)">
                                      <p:cBhvr>
                                        <p:cTn id="42" dur="500"/>
                                        <p:tgtEl>
                                          <p:spTgt spid="3">
                                            <p:txEl>
                                              <p:pRg st="5" end="5"/>
                                            </p:txEl>
                                          </p:spTgt>
                                        </p:tgtEl>
                                      </p:cBhvr>
                                    </p:animEffect>
                                  </p:childTnLst>
                                </p:cTn>
                              </p:par>
                            </p:childTnLst>
                          </p:cTn>
                        </p:par>
                        <p:par>
                          <p:cTn id="43" fill="hold">
                            <p:stCondLst>
                              <p:cond delay="1000"/>
                            </p:stCondLst>
                            <p:childTnLst>
                              <p:par>
                                <p:cTn id="44" presetID="3" presetClass="entr" presetSubtype="1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linds(horizont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xit" presetSubtype="10" fill="hold" nodeType="clickEffect">
                                  <p:stCondLst>
                                    <p:cond delay="0"/>
                                  </p:stCondLst>
                                  <p:childTnLst>
                                    <p:animEffect transition="out" filter="blinds(horizontal)">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childTnLst>
                          </p:cTn>
                        </p:par>
                        <p:par>
                          <p:cTn id="52" fill="hold">
                            <p:stCondLst>
                              <p:cond delay="500"/>
                            </p:stCondLst>
                            <p:childTnLst>
                              <p:par>
                                <p:cTn id="53" presetID="3" presetClass="entr" presetSubtype="10" fill="hold" nodeType="after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blinds(horizontal)">
                                      <p:cBhvr>
                                        <p:cTn id="55" dur="500"/>
                                        <p:tgtEl>
                                          <p:spTgt spid="3">
                                            <p:txEl>
                                              <p:pRg st="6" end="6"/>
                                            </p:txEl>
                                          </p:spTgt>
                                        </p:tgtEl>
                                      </p:cBhvr>
                                    </p:animEffect>
                                  </p:childTnLst>
                                </p:cTn>
                              </p:par>
                            </p:childTnLst>
                          </p:cTn>
                        </p:par>
                        <p:par>
                          <p:cTn id="56" fill="hold">
                            <p:stCondLst>
                              <p:cond delay="1000"/>
                            </p:stCondLst>
                            <p:childTnLst>
                              <p:par>
                                <p:cTn id="57" presetID="3" presetClass="entr" presetSubtype="10"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blinds(horizontal)">
                                      <p:cBhvr>
                                        <p:cTn id="5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200" dirty="0" smtClean="0"/>
              <a:t>Additional recent theoretical progress in QCD</a:t>
            </a:r>
            <a:endParaRPr lang="en-US" sz="4200" dirty="0"/>
          </a:p>
        </p:txBody>
      </p:sp>
      <p:sp>
        <p:nvSpPr>
          <p:cNvPr id="3" name="Content Placeholder 2"/>
          <p:cNvSpPr>
            <a:spLocks noGrp="1"/>
          </p:cNvSpPr>
          <p:nvPr>
            <p:ph idx="1"/>
          </p:nvPr>
        </p:nvSpPr>
        <p:spPr>
          <a:xfrm>
            <a:off x="152400" y="1600200"/>
            <a:ext cx="5105400" cy="4525963"/>
          </a:xfrm>
        </p:spPr>
        <p:txBody>
          <a:bodyPr>
            <a:normAutofit fontScale="92500"/>
          </a:bodyPr>
          <a:lstStyle/>
          <a:p>
            <a:r>
              <a:rPr lang="en-US" dirty="0" smtClean="0"/>
              <a:t>Progress in non-perturbative methods: </a:t>
            </a:r>
          </a:p>
          <a:p>
            <a:pPr lvl="1"/>
            <a:r>
              <a:rPr lang="en-US" dirty="0" smtClean="0"/>
              <a:t>Lattice QCD just starting to                         perform calculations at         physical </a:t>
            </a:r>
            <a:r>
              <a:rPr lang="en-US" dirty="0" err="1" smtClean="0"/>
              <a:t>pion</a:t>
            </a:r>
            <a:r>
              <a:rPr lang="en-US" dirty="0" smtClean="0"/>
              <a:t> mass!</a:t>
            </a:r>
          </a:p>
          <a:p>
            <a:pPr lvl="1"/>
            <a:r>
              <a:rPr lang="en-US" dirty="0" err="1" smtClean="0"/>
              <a:t>AdS</a:t>
            </a:r>
            <a:r>
              <a:rPr lang="en-US" dirty="0" smtClean="0"/>
              <a:t>/CFT “gauge-string duality” an exciting recent development as first fundamentally new handle to try to tackle QCD in decades!</a:t>
            </a:r>
          </a:p>
          <a:p>
            <a:endParaRPr lang="en-US" dirty="0"/>
          </a:p>
        </p:txBody>
      </p:sp>
      <p:sp>
        <p:nvSpPr>
          <p:cNvPr id="4" name="Footer Placeholder 3"/>
          <p:cNvSpPr>
            <a:spLocks noGrp="1"/>
          </p:cNvSpPr>
          <p:nvPr>
            <p:ph type="ftr" sz="quarter" idx="11"/>
          </p:nvPr>
        </p:nvSpPr>
        <p:spPr/>
        <p:txBody>
          <a:bodyPr/>
          <a:lstStyle/>
          <a:p>
            <a:r>
              <a:rPr lang="en-US" smtClean="0"/>
              <a:t>C. Aidala, UMich, October 14, 2015</a:t>
            </a:r>
            <a:endParaRPr lang="en-US"/>
          </a:p>
        </p:txBody>
      </p:sp>
      <p:pic>
        <p:nvPicPr>
          <p:cNvPr id="6" name="Picture 2"/>
          <p:cNvPicPr>
            <a:picLocks noChangeAspect="1" noChangeArrowheads="1"/>
          </p:cNvPicPr>
          <p:nvPr/>
        </p:nvPicPr>
        <p:blipFill>
          <a:blip r:embed="rId3" cstate="print"/>
          <a:srcRect/>
          <a:stretch>
            <a:fillRect/>
          </a:stretch>
        </p:blipFill>
        <p:spPr bwMode="auto">
          <a:xfrm>
            <a:off x="5486400" y="1522730"/>
            <a:ext cx="3505200" cy="2745741"/>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B6F15528-21DE-4FAA-801E-634DDDAF4B2B}" type="slidenum">
              <a:rPr lang="en-US" smtClean="0"/>
              <a:pPr/>
              <a:t>61</a:t>
            </a:fld>
            <a:endParaRPr lang="en-US" dirty="0"/>
          </a:p>
        </p:txBody>
      </p:sp>
      <p:grpSp>
        <p:nvGrpSpPr>
          <p:cNvPr id="5" name="Group 12"/>
          <p:cNvGrpSpPr/>
          <p:nvPr/>
        </p:nvGrpSpPr>
        <p:grpSpPr>
          <a:xfrm>
            <a:off x="5085522" y="1569821"/>
            <a:ext cx="4070155" cy="3619220"/>
            <a:chOff x="5085522" y="1569821"/>
            <a:chExt cx="4070155" cy="3619220"/>
          </a:xfrm>
        </p:grpSpPr>
        <p:pic>
          <p:nvPicPr>
            <p:cNvPr id="10" name="Picture 3"/>
            <p:cNvPicPr>
              <a:picLocks noChangeAspect="1" noChangeArrowheads="1"/>
            </p:cNvPicPr>
            <p:nvPr/>
          </p:nvPicPr>
          <p:blipFill>
            <a:blip r:embed="rId4" cstate="print"/>
            <a:srcRect/>
            <a:stretch>
              <a:fillRect/>
            </a:stretch>
          </p:blipFill>
          <p:spPr bwMode="auto">
            <a:xfrm>
              <a:off x="5085522" y="1569821"/>
              <a:ext cx="4070155" cy="2849779"/>
            </a:xfrm>
            <a:prstGeom prst="rect">
              <a:avLst/>
            </a:prstGeom>
            <a:noFill/>
            <a:ln w="9525">
              <a:noFill/>
              <a:miter lim="800000"/>
              <a:headEnd/>
              <a:tailEnd/>
            </a:ln>
          </p:spPr>
        </p:pic>
        <p:sp>
          <p:nvSpPr>
            <p:cNvPr id="11" name="TextBox 10"/>
            <p:cNvSpPr txBox="1"/>
            <p:nvPr/>
          </p:nvSpPr>
          <p:spPr>
            <a:xfrm>
              <a:off x="5790981" y="3335947"/>
              <a:ext cx="3293385" cy="646331"/>
            </a:xfrm>
            <a:prstGeom prst="rect">
              <a:avLst/>
            </a:prstGeom>
            <a:noFill/>
          </p:spPr>
          <p:txBody>
            <a:bodyPr wrap="square" rtlCol="0">
              <a:spAutoFit/>
            </a:bodyPr>
            <a:lstStyle/>
            <a:p>
              <a:r>
                <a:rPr lang="en-US" dirty="0" smtClean="0"/>
                <a:t>PACS-CS: PRD81, 074503 (2010)</a:t>
              </a:r>
            </a:p>
            <a:p>
              <a:r>
                <a:rPr lang="en-US" dirty="0" smtClean="0"/>
                <a:t>BMW:      PLB701, 265 (2011)</a:t>
              </a:r>
              <a:endParaRPr lang="en-US" dirty="0"/>
            </a:p>
          </p:txBody>
        </p:sp>
        <p:sp>
          <p:nvSpPr>
            <p:cNvPr id="12" name="TextBox 11"/>
            <p:cNvSpPr txBox="1"/>
            <p:nvPr/>
          </p:nvSpPr>
          <p:spPr>
            <a:xfrm>
              <a:off x="7119648" y="4419600"/>
              <a:ext cx="1871952" cy="769441"/>
            </a:xfrm>
            <a:prstGeom prst="rect">
              <a:avLst/>
            </a:prstGeom>
            <a:noFill/>
          </p:spPr>
          <p:txBody>
            <a:bodyPr wrap="square" rtlCol="0">
              <a:spAutoFit/>
            </a:bodyPr>
            <a:lstStyle/>
            <a:p>
              <a:r>
                <a:rPr lang="en-US" sz="2200" dirty="0" smtClean="0">
                  <a:solidFill>
                    <a:srgbClr val="FFFFCC"/>
                  </a:solidFill>
                </a:rPr>
                <a:t>T. </a:t>
              </a:r>
              <a:r>
                <a:rPr lang="en-US" sz="2200" dirty="0" err="1" smtClean="0">
                  <a:solidFill>
                    <a:srgbClr val="FFFFCC"/>
                  </a:solidFill>
                </a:rPr>
                <a:t>Hatsuda</a:t>
              </a:r>
              <a:r>
                <a:rPr lang="en-US" sz="2200" dirty="0" smtClean="0">
                  <a:solidFill>
                    <a:srgbClr val="FFFFCC"/>
                  </a:solidFill>
                </a:rPr>
                <a:t>, </a:t>
              </a:r>
            </a:p>
            <a:p>
              <a:r>
                <a:rPr lang="en-US" sz="2200" dirty="0" smtClean="0">
                  <a:solidFill>
                    <a:srgbClr val="FFFFCC"/>
                  </a:solidFill>
                </a:rPr>
                <a:t>PANIC 2011</a:t>
              </a:r>
              <a:endParaRPr lang="en-US" sz="2200" dirty="0">
                <a:solidFill>
                  <a:srgbClr val="FFFFCC"/>
                </a:solidFill>
              </a:endParaRPr>
            </a:p>
          </p:txBody>
        </p:sp>
      </p:grpSp>
      <p:sp>
        <p:nvSpPr>
          <p:cNvPr id="15" name="Rectangle 14"/>
          <p:cNvSpPr/>
          <p:nvPr/>
        </p:nvSpPr>
        <p:spPr>
          <a:xfrm>
            <a:off x="990600" y="4080808"/>
            <a:ext cx="6781800" cy="1938992"/>
          </a:xfrm>
          <a:prstGeom prst="rect">
            <a:avLst/>
          </a:prstGeom>
          <a:solidFill>
            <a:srgbClr val="00FFFF"/>
          </a:solidFill>
          <a:ln>
            <a:solidFill>
              <a:schemeClr val="tx1"/>
            </a:solidFill>
          </a:ln>
        </p:spPr>
        <p:txBody>
          <a:bodyPr wrap="square">
            <a:spAutoFit/>
          </a:bodyPr>
          <a:lstStyle/>
          <a:p>
            <a:pPr algn="ctr"/>
            <a:r>
              <a:rPr lang="en-US" sz="2400" i="1" dirty="0" smtClean="0">
                <a:latin typeface="Times New Roman" pitchFamily="18" charset="0"/>
                <a:cs typeface="Times New Roman" pitchFamily="18" charset="0"/>
              </a:rPr>
              <a:t>“Modern-day ‘testing’ of (</a:t>
            </a:r>
            <a:r>
              <a:rPr lang="en-US" sz="2400" i="1" dirty="0" err="1" smtClean="0">
                <a:latin typeface="Times New Roman" pitchFamily="18" charset="0"/>
                <a:cs typeface="Times New Roman" pitchFamily="18" charset="0"/>
              </a:rPr>
              <a:t>perturbative</a:t>
            </a:r>
            <a:r>
              <a:rPr lang="en-US" sz="2400" i="1" dirty="0" smtClean="0">
                <a:latin typeface="Times New Roman" pitchFamily="18" charset="0"/>
                <a:cs typeface="Times New Roman" pitchFamily="18" charset="0"/>
              </a:rPr>
              <a:t>) QCD is as much about pushing the boundaries of its applicability as about the verification that QCD is the correct theory of </a:t>
            </a:r>
            <a:r>
              <a:rPr lang="en-US" sz="2400" i="1" dirty="0" err="1" smtClean="0">
                <a:latin typeface="Times New Roman" pitchFamily="18" charset="0"/>
                <a:cs typeface="Times New Roman" pitchFamily="18" charset="0"/>
              </a:rPr>
              <a:t>hadronic</a:t>
            </a:r>
            <a:r>
              <a:rPr lang="en-US" sz="2400" i="1" dirty="0" smtClean="0">
                <a:latin typeface="Times New Roman" pitchFamily="18" charset="0"/>
                <a:cs typeface="Times New Roman" pitchFamily="18" charset="0"/>
              </a:rPr>
              <a:t> physics.” </a:t>
            </a:r>
          </a:p>
          <a:p>
            <a:pPr algn="ctr"/>
            <a:r>
              <a:rPr lang="en-US" sz="2400" i="1" dirty="0" smtClean="0">
                <a:latin typeface="Times New Roman" pitchFamily="18" charset="0"/>
                <a:cs typeface="Times New Roman" pitchFamily="18" charset="0"/>
              </a:rPr>
              <a:t>– G. Salam, </a:t>
            </a:r>
            <a:r>
              <a:rPr lang="en-US" sz="2400" i="1" dirty="0" err="1" smtClean="0">
                <a:latin typeface="Times New Roman" pitchFamily="18" charset="0"/>
                <a:cs typeface="Times New Roman" pitchFamily="18" charset="0"/>
              </a:rPr>
              <a:t>hep</a:t>
            </a:r>
            <a:r>
              <a:rPr lang="en-US" sz="2400" i="1" dirty="0" smtClean="0">
                <a:latin typeface="Times New Roman" pitchFamily="18" charset="0"/>
                <a:cs typeface="Times New Roman" pitchFamily="18" charset="0"/>
              </a:rPr>
              <a:t>-ph/0207147 (DIS2002 proceedings)</a:t>
            </a:r>
            <a:endParaRPr lang="en-US" sz="2400" i="1" dirty="0">
              <a:latin typeface="Times New Roman" pitchFamily="18" charset="0"/>
              <a:cs typeface="Times New Roman" pitchFamily="18" charset="0"/>
            </a:endParaRPr>
          </a:p>
        </p:txBody>
      </p:sp>
    </p:spTree>
    <p:extLst>
      <p:ext uri="{BB962C8B-B14F-4D97-AF65-F5344CB8AC3E}">
        <p14:creationId xmlns:p14="http://schemas.microsoft.com/office/powerpoint/2010/main" val="243581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linds(horizontal)">
                                      <p:cBhvr>
                                        <p:cTn id="11" dur="500"/>
                                        <p:tgtEl>
                                          <p:spTgt spid="3">
                                            <p:txEl>
                                              <p:pRg st="2" end="2"/>
                                            </p:txEl>
                                          </p:spTgt>
                                        </p:tgtEl>
                                      </p:cBhvr>
                                    </p:animEffect>
                                  </p:childTnLst>
                                </p:cTn>
                              </p:par>
                              <p:par>
                                <p:cTn id="12" presetID="3" presetClass="entr" presetSubtype="1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altLang="en-US" smtClean="0"/>
              <a:t>C. Aidala, UMich, October 14, 2015</a:t>
            </a:r>
            <a:endParaRPr lang="en-US" altLang="en-US"/>
          </a:p>
        </p:txBody>
      </p:sp>
      <p:sp>
        <p:nvSpPr>
          <p:cNvPr id="1421314" name="Rectangle 2"/>
          <p:cNvSpPr>
            <a:spLocks noGrp="1" noChangeArrowheads="1"/>
          </p:cNvSpPr>
          <p:nvPr>
            <p:ph type="title"/>
          </p:nvPr>
        </p:nvSpPr>
        <p:spPr>
          <a:xfrm>
            <a:off x="457200" y="-152400"/>
            <a:ext cx="8229600" cy="1143000"/>
          </a:xfrm>
        </p:spPr>
        <p:txBody>
          <a:bodyPr/>
          <a:lstStyle/>
          <a:p>
            <a:r>
              <a:rPr lang="en-US" altLang="en-US" sz="4000" dirty="0"/>
              <a:t>How Perfect is “Perfect”</a:t>
            </a:r>
          </a:p>
        </p:txBody>
      </p:sp>
      <p:sp>
        <p:nvSpPr>
          <p:cNvPr id="1421315" name="Rectangle 3"/>
          <p:cNvSpPr>
            <a:spLocks noGrp="1" noChangeArrowheads="1"/>
          </p:cNvSpPr>
          <p:nvPr>
            <p:ph type="body" idx="1"/>
          </p:nvPr>
        </p:nvSpPr>
        <p:spPr>
          <a:xfrm>
            <a:off x="0" y="762000"/>
            <a:ext cx="9144000" cy="6096000"/>
          </a:xfrm>
        </p:spPr>
        <p:txBody>
          <a:bodyPr>
            <a:normAutofit fontScale="92500" lnSpcReduction="20000"/>
          </a:bodyPr>
          <a:lstStyle/>
          <a:p>
            <a:r>
              <a:rPr lang="en-US" altLang="en-US" dirty="0"/>
              <a:t>All “realistic” hydrodynamic calculations for RHIC fluids to date have assumed zero viscosity</a:t>
            </a:r>
          </a:p>
          <a:p>
            <a:pPr lvl="1"/>
            <a:r>
              <a:rPr lang="en-US" altLang="en-US" sz="2400" dirty="0">
                <a:latin typeface="Symbol" pitchFamily="18" charset="2"/>
              </a:rPr>
              <a:t>h </a:t>
            </a:r>
            <a:r>
              <a:rPr lang="en-US" altLang="en-US" sz="2400" dirty="0"/>
              <a:t>= 0</a:t>
            </a:r>
            <a:r>
              <a:rPr lang="en-US" altLang="en-US" dirty="0"/>
              <a:t>  </a:t>
            </a:r>
            <a:r>
              <a:rPr lang="en-US" altLang="en-US" sz="2400" dirty="0">
                <a:sym typeface="Wingdings 3" pitchFamily="18" charset="2"/>
              </a:rPr>
              <a:t></a:t>
            </a:r>
            <a:r>
              <a:rPr lang="en-US" altLang="en-US" dirty="0"/>
              <a:t> “perfect fluid”</a:t>
            </a:r>
          </a:p>
          <a:p>
            <a:pPr lvl="1"/>
            <a:r>
              <a:rPr lang="en-US" altLang="en-US" dirty="0"/>
              <a:t>But there is a (conjectured) quantum limit:</a:t>
            </a:r>
            <a:br>
              <a:rPr lang="en-US" altLang="en-US" dirty="0"/>
            </a:br>
            <a:r>
              <a:rPr lang="en-US" altLang="en-US" dirty="0"/>
              <a:t/>
            </a:r>
            <a:br>
              <a:rPr lang="en-US" altLang="en-US" dirty="0"/>
            </a:br>
            <a:r>
              <a:rPr lang="en-US" altLang="en-US" dirty="0"/>
              <a:t/>
            </a:r>
            <a:br>
              <a:rPr lang="en-US" altLang="en-US" dirty="0"/>
            </a:br>
            <a:r>
              <a:rPr lang="en-US" altLang="en-US" dirty="0"/>
              <a:t/>
            </a:r>
            <a:br>
              <a:rPr lang="en-US" altLang="en-US" dirty="0"/>
            </a:br>
            <a:endParaRPr lang="en-US" altLang="en-US" dirty="0"/>
          </a:p>
          <a:p>
            <a:pPr lvl="1"/>
            <a:r>
              <a:rPr lang="en-US" altLang="en-US" dirty="0"/>
              <a:t>Where do </a:t>
            </a:r>
            <a:br>
              <a:rPr lang="en-US" altLang="en-US" dirty="0"/>
            </a:br>
            <a:r>
              <a:rPr lang="en-US" altLang="en-US" dirty="0"/>
              <a:t>“ordinary” </a:t>
            </a:r>
            <a:br>
              <a:rPr lang="en-US" altLang="en-US" dirty="0"/>
            </a:br>
            <a:r>
              <a:rPr lang="en-US" altLang="en-US" dirty="0"/>
              <a:t>fluids sit  </a:t>
            </a:r>
            <a:r>
              <a:rPr lang="en-US" altLang="en-US" dirty="0" err="1"/>
              <a:t>wrt</a:t>
            </a:r>
            <a:r>
              <a:rPr lang="en-US" altLang="en-US" dirty="0"/>
              <a:t> </a:t>
            </a:r>
            <a:br>
              <a:rPr lang="en-US" altLang="en-US" dirty="0"/>
            </a:br>
            <a:r>
              <a:rPr lang="en-US" altLang="en-US" dirty="0"/>
              <a:t>this limit?</a:t>
            </a:r>
            <a:br>
              <a:rPr lang="en-US" altLang="en-US" dirty="0"/>
            </a:br>
            <a:endParaRPr lang="en-US" altLang="en-US" dirty="0"/>
          </a:p>
          <a:p>
            <a:pPr lvl="1"/>
            <a:r>
              <a:rPr lang="en-US" altLang="en-US" sz="2600" dirty="0"/>
              <a:t>RHIC “fluid” </a:t>
            </a:r>
            <a:r>
              <a:rPr lang="en-US" altLang="en-US" sz="2600" i="1" dirty="0">
                <a:solidFill>
                  <a:schemeClr val="bg1"/>
                </a:solidFill>
              </a:rPr>
              <a:t>might</a:t>
            </a:r>
            <a:r>
              <a:rPr lang="en-US" altLang="en-US" sz="2600" dirty="0"/>
              <a:t/>
            </a:r>
            <a:br>
              <a:rPr lang="en-US" altLang="en-US" sz="2600" dirty="0"/>
            </a:br>
            <a:r>
              <a:rPr lang="en-US" altLang="en-US" sz="2600" dirty="0"/>
              <a:t>be at ~2-3 on this </a:t>
            </a:r>
            <a:br>
              <a:rPr lang="en-US" altLang="en-US" sz="2600" dirty="0"/>
            </a:br>
            <a:r>
              <a:rPr lang="en-US" altLang="en-US" sz="2600" dirty="0"/>
              <a:t>scale (!)</a:t>
            </a:r>
          </a:p>
          <a:p>
            <a:pPr lvl="1"/>
            <a:endParaRPr lang="en-US" altLang="en-US" dirty="0"/>
          </a:p>
        </p:txBody>
      </p:sp>
      <p:graphicFrame>
        <p:nvGraphicFramePr>
          <p:cNvPr id="1421316" name="Object 4"/>
          <p:cNvGraphicFramePr>
            <a:graphicFrameLocks noGrp="1" noChangeAspect="1"/>
          </p:cNvGraphicFramePr>
          <p:nvPr>
            <p:ph sz="half" idx="4294967295"/>
          </p:nvPr>
        </p:nvGraphicFramePr>
        <p:xfrm>
          <a:off x="908050" y="2286000"/>
          <a:ext cx="3816350" cy="642938"/>
        </p:xfrm>
        <a:graphic>
          <a:graphicData uri="http://schemas.openxmlformats.org/presentationml/2006/ole">
            <mc:AlternateContent xmlns:mc="http://schemas.openxmlformats.org/markup-compatibility/2006">
              <mc:Choice xmlns:v="urn:schemas-microsoft-com:vml" Requires="v">
                <p:oleObj spid="_x0000_s568571" name="Equation" r:id="rId4" imgW="2336760" imgH="393480" progId="Equation.3">
                  <p:embed/>
                </p:oleObj>
              </mc:Choice>
              <mc:Fallback>
                <p:oleObj name="Equation" r:id="rId4" imgW="233676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050" y="2286000"/>
                        <a:ext cx="3816350"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421317" name="Picture 5" descr="p23fig1">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3033713"/>
            <a:ext cx="5943600" cy="3976687"/>
          </a:xfrm>
          <a:prstGeom prst="rect">
            <a:avLst/>
          </a:prstGeom>
          <a:noFill/>
          <a:extLst>
            <a:ext uri="{909E8E84-426E-40DD-AFC4-6F175D3DCCD1}">
              <a14:hiddenFill xmlns:a14="http://schemas.microsoft.com/office/drawing/2010/main">
                <a:solidFill>
                  <a:srgbClr val="FFFFFF"/>
                </a:solidFill>
              </a14:hiddenFill>
            </a:ext>
          </a:extLst>
        </p:spPr>
      </p:pic>
      <p:sp>
        <p:nvSpPr>
          <p:cNvPr id="1421318" name="Line 6"/>
          <p:cNvSpPr>
            <a:spLocks noChangeShapeType="1"/>
          </p:cNvSpPr>
          <p:nvPr/>
        </p:nvSpPr>
        <p:spPr bwMode="auto">
          <a:xfrm>
            <a:off x="3305175" y="6346825"/>
            <a:ext cx="533400" cy="0"/>
          </a:xfrm>
          <a:prstGeom prst="line">
            <a:avLst/>
          </a:prstGeom>
          <a:noFill/>
          <a:ln w="381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421319" name="Line 7"/>
          <p:cNvSpPr>
            <a:spLocks noChangeShapeType="1"/>
          </p:cNvSpPr>
          <p:nvPr/>
        </p:nvSpPr>
        <p:spPr bwMode="auto">
          <a:xfrm>
            <a:off x="2286000" y="4648200"/>
            <a:ext cx="914400" cy="304800"/>
          </a:xfrm>
          <a:prstGeom prst="line">
            <a:avLst/>
          </a:prstGeom>
          <a:noFill/>
          <a:ln w="57150">
            <a:solidFill>
              <a:schemeClr val="hlink"/>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421320" name="Text Box 8"/>
          <p:cNvSpPr txBox="1">
            <a:spLocks noChangeArrowheads="1"/>
          </p:cNvSpPr>
          <p:nvPr/>
        </p:nvSpPr>
        <p:spPr bwMode="auto">
          <a:xfrm>
            <a:off x="7696200" y="64008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eaLnBrk="0" hangingPunct="0">
              <a:spcBef>
                <a:spcPct val="0"/>
              </a:spcBef>
              <a:defRPr sz="2400">
                <a:solidFill>
                  <a:schemeClr val="tx1"/>
                </a:solidFill>
                <a:latin typeface="Times New Roman" pitchFamily="18" charset="0"/>
              </a:defRPr>
            </a:lvl1pPr>
            <a:lvl2pPr algn="l" eaLnBrk="0" hangingPunct="0">
              <a:spcBef>
                <a:spcPct val="0"/>
              </a:spcBef>
              <a:defRPr sz="2400">
                <a:solidFill>
                  <a:schemeClr val="tx1"/>
                </a:solidFill>
                <a:latin typeface="Times New Roman" pitchFamily="18" charset="0"/>
              </a:defRPr>
            </a:lvl2pPr>
            <a:lvl3pPr algn="l" eaLnBrk="0" hangingPunct="0">
              <a:spcBef>
                <a:spcPct val="0"/>
              </a:spcBef>
              <a:defRPr sz="2400">
                <a:solidFill>
                  <a:schemeClr val="tx1"/>
                </a:solidFill>
                <a:latin typeface="Times New Roman" pitchFamily="18" charset="0"/>
              </a:defRPr>
            </a:lvl3pPr>
            <a:lvl4pPr algn="l" eaLnBrk="0" hangingPunct="0">
              <a:spcBef>
                <a:spcPct val="0"/>
              </a:spcBef>
              <a:defRPr sz="2400">
                <a:solidFill>
                  <a:schemeClr val="tx1"/>
                </a:solidFill>
                <a:latin typeface="Times New Roman" pitchFamily="18" charset="0"/>
              </a:defRPr>
            </a:lvl4pPr>
            <a:lvl5pPr algn="l"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buFont typeface="Monotype Sorts" pitchFamily="2" charset="2"/>
              <a:buNone/>
            </a:pPr>
            <a:r>
              <a:rPr lang="en-US" altLang="en-US">
                <a:solidFill>
                  <a:srgbClr val="FF0000"/>
                </a:solidFill>
                <a:effectLst>
                  <a:outerShdw blurRad="38100" dist="38100" dir="2700000" algn="tl">
                    <a:srgbClr val="FFFFFF"/>
                  </a:outerShdw>
                </a:effectLst>
                <a:latin typeface="Arial Rounded MT Bold" pitchFamily="34" charset="0"/>
              </a:rPr>
              <a:t>T=10</a:t>
            </a:r>
            <a:r>
              <a:rPr lang="en-US" altLang="en-US" baseline="30000">
                <a:solidFill>
                  <a:srgbClr val="FF0000"/>
                </a:solidFill>
                <a:effectLst>
                  <a:outerShdw blurRad="38100" dist="38100" dir="2700000" algn="tl">
                    <a:srgbClr val="FFFFFF"/>
                  </a:outerShdw>
                </a:effectLst>
                <a:latin typeface="Arial Rounded MT Bold" pitchFamily="34" charset="0"/>
              </a:rPr>
              <a:t>12</a:t>
            </a:r>
            <a:r>
              <a:rPr lang="en-US" altLang="en-US">
                <a:solidFill>
                  <a:srgbClr val="FF0000"/>
                </a:solidFill>
                <a:effectLst>
                  <a:outerShdw blurRad="38100" dist="38100" dir="2700000" algn="tl">
                    <a:srgbClr val="FFFFFF"/>
                  </a:outerShdw>
                </a:effectLst>
                <a:latin typeface="Arial Rounded MT Bold" pitchFamily="34" charset="0"/>
              </a:rPr>
              <a:t> K</a:t>
            </a:r>
          </a:p>
        </p:txBody>
      </p:sp>
      <p:sp>
        <p:nvSpPr>
          <p:cNvPr id="2" name="Slide Number Placeholder 1"/>
          <p:cNvSpPr>
            <a:spLocks noGrp="1"/>
          </p:cNvSpPr>
          <p:nvPr>
            <p:ph type="sldNum" sz="quarter" idx="12"/>
          </p:nvPr>
        </p:nvSpPr>
        <p:spPr/>
        <p:txBody>
          <a:bodyPr/>
          <a:lstStyle/>
          <a:p>
            <a:fld id="{B6F15528-21DE-4FAA-801E-634DDDAF4B2B}" type="slidenum">
              <a:rPr lang="en-US" smtClean="0"/>
              <a:pPr/>
              <a:t>62</a:t>
            </a:fld>
            <a:endParaRPr lang="en-US"/>
          </a:p>
        </p:txBody>
      </p:sp>
    </p:spTree>
    <p:extLst>
      <p:ext uri="{BB962C8B-B14F-4D97-AF65-F5344CB8AC3E}">
        <p14:creationId xmlns:p14="http://schemas.microsoft.com/office/powerpoint/2010/main" val="2241589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421315">
                                            <p:txEl>
                                              <p:pRg st="2" end="2"/>
                                            </p:txEl>
                                          </p:spTgt>
                                        </p:tgtEl>
                                        <p:attrNameLst>
                                          <p:attrName>style.visibility</p:attrName>
                                        </p:attrNameLst>
                                      </p:cBhvr>
                                      <p:to>
                                        <p:strVal val="visible"/>
                                      </p:to>
                                    </p:set>
                                    <p:animEffect transition="in" filter="wipe(left)">
                                      <p:cBhvr>
                                        <p:cTn id="7" dur="1000"/>
                                        <p:tgtEl>
                                          <p:spTgt spid="1421315">
                                            <p:txEl>
                                              <p:pRg st="2" end="2"/>
                                            </p:txEl>
                                          </p:spTgt>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1421316"/>
                                        </p:tgtEl>
                                        <p:attrNameLst>
                                          <p:attrName>style.visibility</p:attrName>
                                        </p:attrNameLst>
                                      </p:cBhvr>
                                      <p:to>
                                        <p:strVal val="visible"/>
                                      </p:to>
                                    </p:set>
                                    <p:animEffect transition="in" filter="wipe(left)">
                                      <p:cBhvr>
                                        <p:cTn id="11" dur="2000"/>
                                        <p:tgtEl>
                                          <p:spTgt spid="142131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1421315">
                                            <p:txEl>
                                              <p:pRg st="3" end="3"/>
                                            </p:txEl>
                                          </p:spTgt>
                                        </p:tgtEl>
                                        <p:attrNameLst>
                                          <p:attrName>style.visibility</p:attrName>
                                        </p:attrNameLst>
                                      </p:cBhvr>
                                      <p:to>
                                        <p:strVal val="visible"/>
                                      </p:to>
                                    </p:set>
                                    <p:animEffect transition="in" filter="wipe(up)">
                                      <p:cBhvr>
                                        <p:cTn id="16" dur="1000"/>
                                        <p:tgtEl>
                                          <p:spTgt spid="1421315">
                                            <p:txEl>
                                              <p:pRg st="3" end="3"/>
                                            </p:txEl>
                                          </p:spTgt>
                                        </p:tgtEl>
                                      </p:cBhvr>
                                    </p:animEffect>
                                  </p:childTnLst>
                                </p:cTn>
                              </p:par>
                            </p:childTnLst>
                          </p:cTn>
                        </p:par>
                        <p:par>
                          <p:cTn id="17" fill="hold" nodeType="afterGroup">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421319"/>
                                        </p:tgtEl>
                                        <p:attrNameLst>
                                          <p:attrName>style.visibility</p:attrName>
                                        </p:attrNameLst>
                                      </p:cBhvr>
                                      <p:to>
                                        <p:strVal val="visible"/>
                                      </p:to>
                                    </p:set>
                                    <p:animEffect transition="in" filter="wipe(left)">
                                      <p:cBhvr>
                                        <p:cTn id="20" dur="500"/>
                                        <p:tgtEl>
                                          <p:spTgt spid="1421319"/>
                                        </p:tgtEl>
                                      </p:cBhvr>
                                    </p:animEffect>
                                  </p:childTnLst>
                                </p:cTn>
                              </p:par>
                            </p:childTnLst>
                          </p:cTn>
                        </p:par>
                        <p:par>
                          <p:cTn id="21" fill="hold" nodeType="afterGroup">
                            <p:stCondLst>
                              <p:cond delay="1500"/>
                            </p:stCondLst>
                            <p:childTnLst>
                              <p:par>
                                <p:cTn id="22" presetID="22" presetClass="entr" presetSubtype="8" fill="hold" nodeType="afterEffect">
                                  <p:stCondLst>
                                    <p:cond delay="0"/>
                                  </p:stCondLst>
                                  <p:childTnLst>
                                    <p:set>
                                      <p:cBhvr>
                                        <p:cTn id="23" dur="1" fill="hold">
                                          <p:stCondLst>
                                            <p:cond delay="0"/>
                                          </p:stCondLst>
                                        </p:cTn>
                                        <p:tgtEl>
                                          <p:spTgt spid="1421317"/>
                                        </p:tgtEl>
                                        <p:attrNameLst>
                                          <p:attrName>style.visibility</p:attrName>
                                        </p:attrNameLst>
                                      </p:cBhvr>
                                      <p:to>
                                        <p:strVal val="visible"/>
                                      </p:to>
                                    </p:set>
                                    <p:animEffect transition="in" filter="wipe(left)">
                                      <p:cBhvr>
                                        <p:cTn id="24" dur="1000"/>
                                        <p:tgtEl>
                                          <p:spTgt spid="142131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nodeType="clickEffect">
                                  <p:stCondLst>
                                    <p:cond delay="0"/>
                                  </p:stCondLst>
                                  <p:childTnLst>
                                    <p:set>
                                      <p:cBhvr>
                                        <p:cTn id="28" dur="1" fill="hold">
                                          <p:stCondLst>
                                            <p:cond delay="0"/>
                                          </p:stCondLst>
                                        </p:cTn>
                                        <p:tgtEl>
                                          <p:spTgt spid="1421315">
                                            <p:txEl>
                                              <p:pRg st="4" end="4"/>
                                            </p:txEl>
                                          </p:spTgt>
                                        </p:tgtEl>
                                        <p:attrNameLst>
                                          <p:attrName>style.visibility</p:attrName>
                                        </p:attrNameLst>
                                      </p:cBhvr>
                                      <p:to>
                                        <p:strVal val="visible"/>
                                      </p:to>
                                    </p:set>
                                    <p:animEffect transition="in" filter="wipe(up)">
                                      <p:cBhvr>
                                        <p:cTn id="29" dur="1000"/>
                                        <p:tgtEl>
                                          <p:spTgt spid="1421315">
                                            <p:txEl>
                                              <p:pRg st="4" end="4"/>
                                            </p:txEl>
                                          </p:spTgt>
                                        </p:tgtEl>
                                      </p:cBhvr>
                                    </p:animEffect>
                                  </p:childTnLst>
                                </p:cTn>
                              </p:par>
                            </p:childTnLst>
                          </p:cTn>
                        </p:par>
                        <p:par>
                          <p:cTn id="30" fill="hold" nodeType="afterGroup">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421318"/>
                                        </p:tgtEl>
                                        <p:attrNameLst>
                                          <p:attrName>style.visibility</p:attrName>
                                        </p:attrNameLst>
                                      </p:cBhvr>
                                      <p:to>
                                        <p:strVal val="visible"/>
                                      </p:to>
                                    </p:set>
                                    <p:animEffect transition="in" filter="wipe(left)">
                                      <p:cBhvr>
                                        <p:cTn id="33" dur="2000"/>
                                        <p:tgtEl>
                                          <p:spTgt spid="142131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63" presetClass="path" presetSubtype="0" accel="50000" decel="50000" fill="hold" grpId="1" nodeType="clickEffect">
                                  <p:stCondLst>
                                    <p:cond delay="0"/>
                                  </p:stCondLst>
                                  <p:childTnLst>
                                    <p:animMotion origin="layout" path="M 5E-6 -2.96296E-6 L 0.57605 -0.00324 " pathEditMode="relative" rAng="0" ptsTypes="AA">
                                      <p:cBhvr>
                                        <p:cTn id="37" dur="2000" fill="hold"/>
                                        <p:tgtEl>
                                          <p:spTgt spid="1421318"/>
                                        </p:tgtEl>
                                        <p:attrNameLst>
                                          <p:attrName>ppt_x</p:attrName>
                                          <p:attrName>ppt_y</p:attrName>
                                        </p:attrNameLst>
                                      </p:cBhvr>
                                      <p:rCtr x="28802" y="-162"/>
                                    </p:animMotion>
                                  </p:childTnLst>
                                </p:cTn>
                              </p:par>
                            </p:childTnLst>
                          </p:cTn>
                        </p:par>
                        <p:par>
                          <p:cTn id="38" fill="hold" nodeType="afterGroup">
                            <p:stCondLst>
                              <p:cond delay="2000"/>
                            </p:stCondLst>
                            <p:childTnLst>
                              <p:par>
                                <p:cTn id="39" presetID="9" presetClass="entr" presetSubtype="0" fill="hold" grpId="0" nodeType="afterEffect">
                                  <p:stCondLst>
                                    <p:cond delay="0"/>
                                  </p:stCondLst>
                                  <p:childTnLst>
                                    <p:set>
                                      <p:cBhvr>
                                        <p:cTn id="40" dur="1" fill="hold">
                                          <p:stCondLst>
                                            <p:cond delay="0"/>
                                          </p:stCondLst>
                                        </p:cTn>
                                        <p:tgtEl>
                                          <p:spTgt spid="1421320"/>
                                        </p:tgtEl>
                                        <p:attrNameLst>
                                          <p:attrName>style.visibility</p:attrName>
                                        </p:attrNameLst>
                                      </p:cBhvr>
                                      <p:to>
                                        <p:strVal val="visible"/>
                                      </p:to>
                                    </p:set>
                                    <p:animEffect transition="in" filter="dissolve">
                                      <p:cBhvr>
                                        <p:cTn id="41" dur="500"/>
                                        <p:tgtEl>
                                          <p:spTgt spid="1421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1318" grpId="0" animBg="1"/>
      <p:bldP spid="1421318" grpId="1" animBg="1"/>
      <p:bldP spid="1421319" grpId="0" animBg="1"/>
      <p:bldP spid="142132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Quark energy loss in QCD matter</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62600" y="3857763"/>
            <a:ext cx="3252092" cy="2484861"/>
          </a:xfrm>
        </p:spPr>
      </p:pic>
      <p:sp>
        <p:nvSpPr>
          <p:cNvPr id="4" name="Footer Placeholder 3"/>
          <p:cNvSpPr>
            <a:spLocks noGrp="1"/>
          </p:cNvSpPr>
          <p:nvPr>
            <p:ph type="ftr" sz="quarter" idx="11"/>
          </p:nvPr>
        </p:nvSpPr>
        <p:spPr/>
        <p:txBody>
          <a:bodyPr/>
          <a:lstStyle/>
          <a:p>
            <a:r>
              <a:rPr lang="en-US" smtClean="0"/>
              <a:t>C. Aidala, UMich, October 14, 2015</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63</a:t>
            </a:fld>
            <a:endParaRPr lang="en-US"/>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572000"/>
            <a:ext cx="2970620" cy="1770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2" descr="Image result for rhic parton energy los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693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905000"/>
            <a:ext cx="3533775" cy="338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75" y="1907485"/>
            <a:ext cx="3209925" cy="2512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304800" y="1245513"/>
            <a:ext cx="3810001" cy="430887"/>
          </a:xfrm>
          <a:prstGeom prst="rect">
            <a:avLst/>
          </a:prstGeom>
          <a:noFill/>
        </p:spPr>
        <p:txBody>
          <a:bodyPr wrap="square" rtlCol="0">
            <a:spAutoFit/>
          </a:bodyPr>
          <a:lstStyle/>
          <a:p>
            <a:r>
              <a:rPr lang="en-US" sz="2200" dirty="0" smtClean="0">
                <a:solidFill>
                  <a:srgbClr val="FFFFCC"/>
                </a:solidFill>
              </a:rPr>
              <a:t>“Cold” (normal) nuclear matter</a:t>
            </a:r>
            <a:endParaRPr lang="en-US" sz="2200" dirty="0">
              <a:solidFill>
                <a:srgbClr val="FFFFCC"/>
              </a:solidFill>
            </a:endParaRPr>
          </a:p>
        </p:txBody>
      </p:sp>
      <p:sp>
        <p:nvSpPr>
          <p:cNvPr id="12" name="TextBox 11"/>
          <p:cNvSpPr txBox="1"/>
          <p:nvPr/>
        </p:nvSpPr>
        <p:spPr>
          <a:xfrm>
            <a:off x="5486399" y="1143000"/>
            <a:ext cx="3200401" cy="430887"/>
          </a:xfrm>
          <a:prstGeom prst="rect">
            <a:avLst/>
          </a:prstGeom>
          <a:noFill/>
        </p:spPr>
        <p:txBody>
          <a:bodyPr wrap="square" rtlCol="0">
            <a:spAutoFit/>
          </a:bodyPr>
          <a:lstStyle/>
          <a:p>
            <a:r>
              <a:rPr lang="en-US" sz="2200" dirty="0" smtClean="0">
                <a:solidFill>
                  <a:srgbClr val="FFFFCC"/>
                </a:solidFill>
              </a:rPr>
              <a:t>Hot quark-gluon plasma</a:t>
            </a:r>
            <a:endParaRPr lang="en-US" sz="2200" dirty="0">
              <a:solidFill>
                <a:srgbClr val="FFFFCC"/>
              </a:solidFill>
            </a:endParaRPr>
          </a:p>
        </p:txBody>
      </p:sp>
    </p:spTree>
    <p:extLst>
      <p:ext uri="{BB962C8B-B14F-4D97-AF65-F5344CB8AC3E}">
        <p14:creationId xmlns:p14="http://schemas.microsoft.com/office/powerpoint/2010/main" val="6455077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oter Placeholder 4"/>
          <p:cNvSpPr>
            <a:spLocks noGrp="1"/>
          </p:cNvSpPr>
          <p:nvPr>
            <p:ph type="ftr" sz="quarter" idx="11"/>
          </p:nvPr>
        </p:nvSpPr>
        <p:spPr/>
        <p:txBody>
          <a:bodyPr/>
          <a:lstStyle/>
          <a:p>
            <a:r>
              <a:rPr lang="en-US" smtClean="0"/>
              <a:t>C. Aidala, UMich, October 14, 2015</a:t>
            </a:r>
            <a:endParaRPr lang="en-US"/>
          </a:p>
        </p:txBody>
      </p:sp>
      <p:sp>
        <p:nvSpPr>
          <p:cNvPr id="20" name="Slide Number Placeholder 5"/>
          <p:cNvSpPr>
            <a:spLocks noGrp="1"/>
          </p:cNvSpPr>
          <p:nvPr>
            <p:ph type="sldNum" sz="quarter" idx="12"/>
          </p:nvPr>
        </p:nvSpPr>
        <p:spPr/>
        <p:txBody>
          <a:bodyPr/>
          <a:lstStyle/>
          <a:p>
            <a:fld id="{E658C625-9991-4B5F-9E1F-9C73A5D82C6F}" type="slidenum">
              <a:rPr lang="en-US"/>
              <a:pPr/>
              <a:t>64</a:t>
            </a:fld>
            <a:endParaRPr lang="en-US"/>
          </a:p>
        </p:txBody>
      </p:sp>
      <p:sp>
        <p:nvSpPr>
          <p:cNvPr id="876546" name="Rectangle 2"/>
          <p:cNvSpPr>
            <a:spLocks noGrp="1" noChangeArrowheads="1"/>
          </p:cNvSpPr>
          <p:nvPr>
            <p:ph type="title"/>
          </p:nvPr>
        </p:nvSpPr>
        <p:spPr>
          <a:xfrm>
            <a:off x="228600" y="228600"/>
            <a:ext cx="8686800" cy="685800"/>
          </a:xfrm>
        </p:spPr>
        <p:txBody>
          <a:bodyPr>
            <a:normAutofit fontScale="90000"/>
          </a:bodyPr>
          <a:lstStyle/>
          <a:p>
            <a:r>
              <a:rPr lang="en-US" sz="4000"/>
              <a:t>Spin physics at RHIC</a:t>
            </a:r>
          </a:p>
        </p:txBody>
      </p:sp>
      <p:sp>
        <p:nvSpPr>
          <p:cNvPr id="876547" name="Rectangle 3"/>
          <p:cNvSpPr>
            <a:spLocks noGrp="1" noChangeArrowheads="1"/>
          </p:cNvSpPr>
          <p:nvPr>
            <p:ph type="body" idx="1"/>
          </p:nvPr>
        </p:nvSpPr>
        <p:spPr>
          <a:xfrm>
            <a:off x="228600" y="990600"/>
            <a:ext cx="3886200" cy="5257800"/>
          </a:xfrm>
        </p:spPr>
        <p:txBody>
          <a:bodyPr/>
          <a:lstStyle/>
          <a:p>
            <a:pPr>
              <a:lnSpc>
                <a:spcPct val="90000"/>
              </a:lnSpc>
            </a:pPr>
            <a:r>
              <a:rPr lang="en-US" sz="2400"/>
              <a:t>Polarized protons at RHIC 2002-present</a:t>
            </a:r>
          </a:p>
          <a:p>
            <a:pPr>
              <a:lnSpc>
                <a:spcPct val="90000"/>
              </a:lnSpc>
            </a:pPr>
            <a:r>
              <a:rPr lang="en-US" sz="2400"/>
              <a:t>Mainly </a:t>
            </a:r>
            <a:r>
              <a:rPr lang="en-US" sz="1900">
                <a:latin typeface="Symbol" pitchFamily="18" charset="2"/>
                <a:ea typeface="ＭＳ Ｐゴシック" pitchFamily="50" charset="-128"/>
                <a:sym typeface="Symbol" pitchFamily="18" charset="2"/>
              </a:rPr>
              <a:t>Ö</a:t>
            </a:r>
            <a:r>
              <a:rPr lang="en-US" altLang="ja-JP" sz="1900">
                <a:ea typeface="ＭＳ Ｐゴシック" pitchFamily="50" charset="-128"/>
                <a:sym typeface="Symbol" pitchFamily="18" charset="2"/>
              </a:rPr>
              <a:t>s </a:t>
            </a:r>
            <a:r>
              <a:rPr lang="en-US" sz="2400"/>
              <a:t>= 200 GeV, also 62.4 GeV in 2006, started 500 GeV program in 2009</a:t>
            </a:r>
          </a:p>
          <a:p>
            <a:pPr>
              <a:lnSpc>
                <a:spcPct val="90000"/>
              </a:lnSpc>
            </a:pPr>
            <a:endParaRPr lang="en-US" sz="2400"/>
          </a:p>
          <a:p>
            <a:pPr>
              <a:lnSpc>
                <a:spcPct val="90000"/>
              </a:lnSpc>
            </a:pPr>
            <a:r>
              <a:rPr lang="en-US" sz="2400"/>
              <a:t>Two large multipurpose detectors: STAR and PHENIX</a:t>
            </a:r>
          </a:p>
          <a:p>
            <a:pPr lvl="1">
              <a:lnSpc>
                <a:spcPct val="90000"/>
              </a:lnSpc>
            </a:pPr>
            <a:r>
              <a:rPr lang="en-US" sz="2000"/>
              <a:t>Longitudinal or transverse polarization</a:t>
            </a:r>
          </a:p>
          <a:p>
            <a:pPr>
              <a:lnSpc>
                <a:spcPct val="90000"/>
              </a:lnSpc>
            </a:pPr>
            <a:r>
              <a:rPr lang="en-US" sz="2400"/>
              <a:t>One small spectrometer until 2006: BRAHMS</a:t>
            </a:r>
          </a:p>
          <a:p>
            <a:pPr lvl="1">
              <a:lnSpc>
                <a:spcPct val="90000"/>
              </a:lnSpc>
            </a:pPr>
            <a:r>
              <a:rPr lang="en-US" sz="2000"/>
              <a:t>Transverse polarization only</a:t>
            </a:r>
          </a:p>
        </p:txBody>
      </p:sp>
      <p:pic>
        <p:nvPicPr>
          <p:cNvPr id="876548" name="Picture 4"/>
          <p:cNvPicPr>
            <a:picLocks noChangeAspect="1" noChangeArrowheads="1"/>
          </p:cNvPicPr>
          <p:nvPr/>
        </p:nvPicPr>
        <p:blipFill>
          <a:blip r:embed="rId3" cstate="print"/>
          <a:srcRect r="6363" b="23721"/>
          <a:stretch>
            <a:fillRect/>
          </a:stretch>
        </p:blipFill>
        <p:spPr bwMode="auto">
          <a:xfrm>
            <a:off x="4191000" y="1371600"/>
            <a:ext cx="4800600" cy="3646488"/>
          </a:xfrm>
          <a:prstGeom prst="rect">
            <a:avLst/>
          </a:prstGeom>
          <a:noFill/>
        </p:spPr>
      </p:pic>
      <p:grpSp>
        <p:nvGrpSpPr>
          <p:cNvPr id="2" name="Group 22"/>
          <p:cNvGrpSpPr>
            <a:grpSpLocks/>
          </p:cNvGrpSpPr>
          <p:nvPr/>
        </p:nvGrpSpPr>
        <p:grpSpPr bwMode="auto">
          <a:xfrm>
            <a:off x="7237413" y="1384300"/>
            <a:ext cx="1731962" cy="1646238"/>
            <a:chOff x="4559" y="1023"/>
            <a:chExt cx="1091" cy="1037"/>
          </a:xfrm>
        </p:grpSpPr>
        <p:grpSp>
          <p:nvGrpSpPr>
            <p:cNvPr id="3" name="Group 9"/>
            <p:cNvGrpSpPr>
              <a:grpSpLocks/>
            </p:cNvGrpSpPr>
            <p:nvPr/>
          </p:nvGrpSpPr>
          <p:grpSpPr bwMode="auto">
            <a:xfrm>
              <a:off x="4559" y="1023"/>
              <a:ext cx="1091" cy="1037"/>
              <a:chOff x="3716" y="436"/>
              <a:chExt cx="2112" cy="1588"/>
            </a:xfrm>
          </p:grpSpPr>
          <p:pic>
            <p:nvPicPr>
              <p:cNvPr id="876554" name="Picture 10" descr="brahms_picture"/>
              <p:cNvPicPr>
                <a:picLocks noChangeAspect="1" noChangeArrowheads="1"/>
              </p:cNvPicPr>
              <p:nvPr/>
            </p:nvPicPr>
            <p:blipFill>
              <a:blip r:embed="rId4" cstate="print"/>
              <a:srcRect/>
              <a:stretch>
                <a:fillRect/>
              </a:stretch>
            </p:blipFill>
            <p:spPr bwMode="auto">
              <a:xfrm>
                <a:off x="3716" y="440"/>
                <a:ext cx="2112" cy="1584"/>
              </a:xfrm>
              <a:prstGeom prst="rect">
                <a:avLst/>
              </a:prstGeom>
              <a:noFill/>
              <a:ln>
                <a:noFill/>
              </a:ln>
            </p:spPr>
          </p:pic>
          <p:pic>
            <p:nvPicPr>
              <p:cNvPr id="876555" name="Picture 11" descr="brahms_logo1"/>
              <p:cNvPicPr>
                <a:picLocks noChangeAspect="1" noChangeArrowheads="1"/>
              </p:cNvPicPr>
              <p:nvPr/>
            </p:nvPicPr>
            <p:blipFill>
              <a:blip r:embed="rId5" cstate="print"/>
              <a:srcRect/>
              <a:stretch>
                <a:fillRect/>
              </a:stretch>
            </p:blipFill>
            <p:spPr bwMode="auto">
              <a:xfrm>
                <a:off x="4422" y="436"/>
                <a:ext cx="1259" cy="379"/>
              </a:xfrm>
              <a:prstGeom prst="rect">
                <a:avLst/>
              </a:prstGeom>
              <a:noFill/>
            </p:spPr>
          </p:pic>
        </p:grpSp>
        <p:sp>
          <p:nvSpPr>
            <p:cNvPr id="876556" name="Text Box 12"/>
            <p:cNvSpPr txBox="1">
              <a:spLocks noChangeArrowheads="1"/>
            </p:cNvSpPr>
            <p:nvPr/>
          </p:nvSpPr>
          <p:spPr bwMode="auto">
            <a:xfrm>
              <a:off x="4673" y="1536"/>
              <a:ext cx="941" cy="460"/>
            </a:xfrm>
            <a:prstGeom prst="rect">
              <a:avLst/>
            </a:prstGeom>
            <a:solidFill>
              <a:srgbClr val="00FFFF"/>
            </a:solidFill>
            <a:ln w="9525">
              <a:noFill/>
              <a:miter lim="800000"/>
              <a:headEnd/>
              <a:tailEnd/>
            </a:ln>
            <a:effectLst/>
          </p:spPr>
          <p:txBody>
            <a:bodyPr>
              <a:spAutoFit/>
            </a:bodyPr>
            <a:lstStyle/>
            <a:p>
              <a:r>
                <a:rPr lang="en-US" sz="1400">
                  <a:solidFill>
                    <a:schemeClr val="tx1"/>
                  </a:solidFill>
                </a:rPr>
                <a:t>Transverse spin only </a:t>
              </a:r>
            </a:p>
            <a:p>
              <a:r>
                <a:rPr lang="en-US" sz="1400">
                  <a:solidFill>
                    <a:schemeClr val="tx1"/>
                  </a:solidFill>
                </a:rPr>
                <a:t>(No rotators)</a:t>
              </a:r>
            </a:p>
          </p:txBody>
        </p:sp>
      </p:grpSp>
      <p:grpSp>
        <p:nvGrpSpPr>
          <p:cNvPr id="4" name="Group 13"/>
          <p:cNvGrpSpPr>
            <a:grpSpLocks/>
          </p:cNvGrpSpPr>
          <p:nvPr/>
        </p:nvGrpSpPr>
        <p:grpSpPr bwMode="auto">
          <a:xfrm>
            <a:off x="6276975" y="3316288"/>
            <a:ext cx="1893888" cy="1425575"/>
            <a:chOff x="2544" y="2299"/>
            <a:chExt cx="2311" cy="1375"/>
          </a:xfrm>
        </p:grpSpPr>
        <p:pic>
          <p:nvPicPr>
            <p:cNvPr id="876558" name="Picture 14" descr="Collab"/>
            <p:cNvPicPr>
              <a:picLocks noChangeAspect="1" noChangeArrowheads="1"/>
            </p:cNvPicPr>
            <p:nvPr/>
          </p:nvPicPr>
          <p:blipFill>
            <a:blip r:embed="rId6" cstate="print"/>
            <a:srcRect/>
            <a:stretch>
              <a:fillRect/>
            </a:stretch>
          </p:blipFill>
          <p:spPr bwMode="auto">
            <a:xfrm>
              <a:off x="2544" y="2299"/>
              <a:ext cx="2311" cy="1375"/>
            </a:xfrm>
            <a:prstGeom prst="rect">
              <a:avLst/>
            </a:prstGeom>
            <a:solidFill>
              <a:schemeClr val="bg1"/>
            </a:solidFill>
            <a:ln>
              <a:noFill/>
            </a:ln>
          </p:spPr>
        </p:pic>
        <p:pic>
          <p:nvPicPr>
            <p:cNvPr id="876559" name="Picture 15"/>
            <p:cNvPicPr>
              <a:picLocks noChangeAspect="1" noChangeArrowheads="1"/>
            </p:cNvPicPr>
            <p:nvPr/>
          </p:nvPicPr>
          <p:blipFill>
            <a:blip r:embed="rId7" cstate="print"/>
            <a:srcRect/>
            <a:stretch>
              <a:fillRect/>
            </a:stretch>
          </p:blipFill>
          <p:spPr bwMode="auto">
            <a:xfrm>
              <a:off x="3984" y="2400"/>
              <a:ext cx="816" cy="459"/>
            </a:xfrm>
            <a:prstGeom prst="rect">
              <a:avLst/>
            </a:prstGeom>
            <a:noFill/>
            <a:ln w="9525">
              <a:noFill/>
              <a:miter lim="800000"/>
              <a:headEnd/>
              <a:tailEnd/>
            </a:ln>
            <a:effectLst/>
          </p:spPr>
        </p:pic>
      </p:grpSp>
      <p:grpSp>
        <p:nvGrpSpPr>
          <p:cNvPr id="5" name="Group 16"/>
          <p:cNvGrpSpPr>
            <a:grpSpLocks/>
          </p:cNvGrpSpPr>
          <p:nvPr/>
        </p:nvGrpSpPr>
        <p:grpSpPr bwMode="auto">
          <a:xfrm>
            <a:off x="4308475" y="3113088"/>
            <a:ext cx="1706563" cy="1709737"/>
            <a:chOff x="144" y="2103"/>
            <a:chExt cx="2081" cy="1649"/>
          </a:xfrm>
        </p:grpSpPr>
        <p:pic>
          <p:nvPicPr>
            <p:cNvPr id="876561" name="Picture 17" descr="2004june9_1024x812"/>
            <p:cNvPicPr>
              <a:picLocks noChangeAspect="1" noChangeArrowheads="1"/>
            </p:cNvPicPr>
            <p:nvPr/>
          </p:nvPicPr>
          <p:blipFill>
            <a:blip r:embed="rId8" cstate="print"/>
            <a:srcRect/>
            <a:stretch>
              <a:fillRect/>
            </a:stretch>
          </p:blipFill>
          <p:spPr bwMode="auto">
            <a:xfrm>
              <a:off x="144" y="2103"/>
              <a:ext cx="2081" cy="1649"/>
            </a:xfrm>
            <a:prstGeom prst="rect">
              <a:avLst/>
            </a:prstGeom>
            <a:noFill/>
            <a:ln>
              <a:noFill/>
            </a:ln>
          </p:spPr>
        </p:pic>
        <p:pic>
          <p:nvPicPr>
            <p:cNvPr id="876562" name="Picture 18" descr="1phenix-logo"/>
            <p:cNvPicPr>
              <a:picLocks noChangeAspect="1" noChangeArrowheads="1"/>
            </p:cNvPicPr>
            <p:nvPr/>
          </p:nvPicPr>
          <p:blipFill>
            <a:blip r:embed="rId9" cstate="print"/>
            <a:srcRect/>
            <a:stretch>
              <a:fillRect/>
            </a:stretch>
          </p:blipFill>
          <p:spPr bwMode="auto">
            <a:xfrm>
              <a:off x="1056" y="3233"/>
              <a:ext cx="1152" cy="420"/>
            </a:xfrm>
            <a:prstGeom prst="rect">
              <a:avLst/>
            </a:prstGeom>
            <a:noFill/>
            <a:ln w="9525">
              <a:noFill/>
              <a:miter lim="800000"/>
              <a:headEnd/>
              <a:tailEnd/>
            </a:ln>
          </p:spPr>
        </p:pic>
      </p:grpSp>
      <p:sp>
        <p:nvSpPr>
          <p:cNvPr id="876563" name="Text Box 19"/>
          <p:cNvSpPr txBox="1">
            <a:spLocks noChangeArrowheads="1"/>
          </p:cNvSpPr>
          <p:nvPr/>
        </p:nvSpPr>
        <p:spPr bwMode="auto">
          <a:xfrm>
            <a:off x="4427538" y="3222625"/>
            <a:ext cx="1336675" cy="517525"/>
          </a:xfrm>
          <a:prstGeom prst="rect">
            <a:avLst/>
          </a:prstGeom>
          <a:solidFill>
            <a:srgbClr val="00FFFF"/>
          </a:solidFill>
          <a:ln w="9525">
            <a:noFill/>
            <a:miter lim="800000"/>
            <a:headEnd/>
            <a:tailEnd/>
          </a:ln>
          <a:effectLst/>
        </p:spPr>
        <p:txBody>
          <a:bodyPr>
            <a:spAutoFit/>
          </a:bodyPr>
          <a:lstStyle/>
          <a:p>
            <a:r>
              <a:rPr lang="en-US" sz="1400">
                <a:solidFill>
                  <a:schemeClr val="tx1"/>
                </a:solidFill>
              </a:rPr>
              <a:t>Longitudinal or transverse spin </a:t>
            </a:r>
          </a:p>
        </p:txBody>
      </p:sp>
      <p:sp>
        <p:nvSpPr>
          <p:cNvPr id="876564" name="Text Box 20"/>
          <p:cNvSpPr txBox="1">
            <a:spLocks noChangeArrowheads="1"/>
          </p:cNvSpPr>
          <p:nvPr/>
        </p:nvSpPr>
        <p:spPr bwMode="auto">
          <a:xfrm>
            <a:off x="6400800" y="3951288"/>
            <a:ext cx="1338263" cy="517525"/>
          </a:xfrm>
          <a:prstGeom prst="rect">
            <a:avLst/>
          </a:prstGeom>
          <a:solidFill>
            <a:srgbClr val="00FFFF"/>
          </a:solidFill>
          <a:ln w="9525">
            <a:noFill/>
            <a:miter lim="800000"/>
            <a:headEnd/>
            <a:tailEnd/>
          </a:ln>
          <a:effectLst/>
        </p:spPr>
        <p:txBody>
          <a:bodyPr>
            <a:spAutoFit/>
          </a:bodyPr>
          <a:lstStyle/>
          <a:p>
            <a:r>
              <a:rPr lang="en-US" sz="1400">
                <a:solidFill>
                  <a:schemeClr val="tx1"/>
                </a:solidFill>
              </a:rPr>
              <a:t>Longitudinal or transverse spin </a:t>
            </a:r>
          </a:p>
        </p:txBody>
      </p:sp>
      <p:sp>
        <p:nvSpPr>
          <p:cNvPr id="21" name="Oval 20"/>
          <p:cNvSpPr/>
          <p:nvPr/>
        </p:nvSpPr>
        <p:spPr>
          <a:xfrm>
            <a:off x="4114800" y="2667000"/>
            <a:ext cx="2057400" cy="2590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271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Mapping out the proton</a:t>
            </a:r>
            <a:endParaRPr lang="en-US" dirty="0"/>
          </a:p>
        </p:txBody>
      </p:sp>
      <p:sp>
        <p:nvSpPr>
          <p:cNvPr id="5" name="Content Placeholder 4"/>
          <p:cNvSpPr>
            <a:spLocks noGrp="1"/>
          </p:cNvSpPr>
          <p:nvPr>
            <p:ph idx="1"/>
          </p:nvPr>
        </p:nvSpPr>
        <p:spPr/>
        <p:txBody>
          <a:bodyPr/>
          <a:lstStyle/>
          <a:p>
            <a:pPr>
              <a:buNone/>
            </a:pPr>
            <a:r>
              <a:rPr lang="en-US" dirty="0" smtClean="0"/>
              <a:t>What does the proton look like in terms of the quarks and gluons inside it?</a:t>
            </a:r>
          </a:p>
          <a:p>
            <a:r>
              <a:rPr lang="en-US" i="1" dirty="0" smtClean="0"/>
              <a:t>Position </a:t>
            </a:r>
          </a:p>
          <a:p>
            <a:r>
              <a:rPr lang="en-US" i="1" dirty="0" smtClean="0"/>
              <a:t>Momentum</a:t>
            </a:r>
          </a:p>
          <a:p>
            <a:r>
              <a:rPr lang="en-US" i="1" dirty="0" smtClean="0"/>
              <a:t>Spin</a:t>
            </a:r>
          </a:p>
          <a:p>
            <a:r>
              <a:rPr lang="en-US" i="1" dirty="0" smtClean="0"/>
              <a:t>Flavor</a:t>
            </a:r>
          </a:p>
          <a:p>
            <a:r>
              <a:rPr lang="en-US" i="1" dirty="0" smtClean="0"/>
              <a:t>Color</a:t>
            </a:r>
            <a:endParaRPr lang="en-US" i="1" dirty="0"/>
          </a:p>
        </p:txBody>
      </p:sp>
      <p:sp>
        <p:nvSpPr>
          <p:cNvPr id="3" name="Footer Placeholder 2"/>
          <p:cNvSpPr>
            <a:spLocks noGrp="1"/>
          </p:cNvSpPr>
          <p:nvPr>
            <p:ph type="ftr" sz="quarter" idx="11"/>
          </p:nvPr>
        </p:nvSpPr>
        <p:spPr/>
        <p:txBody>
          <a:bodyPr/>
          <a:lstStyle/>
          <a:p>
            <a:r>
              <a:rPr lang="en-US" smtClean="0"/>
              <a:t>C. Aidala, UMich, October 14, 2015</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65</a:t>
            </a:fld>
            <a:endParaRPr lang="en-US" dirty="0"/>
          </a:p>
        </p:txBody>
      </p:sp>
      <p:sp>
        <p:nvSpPr>
          <p:cNvPr id="6" name="Text Box 34"/>
          <p:cNvSpPr txBox="1">
            <a:spLocks noChangeArrowheads="1"/>
          </p:cNvSpPr>
          <p:nvPr/>
        </p:nvSpPr>
        <p:spPr bwMode="auto">
          <a:xfrm>
            <a:off x="2819400" y="3124200"/>
            <a:ext cx="6324600" cy="1107996"/>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200" dirty="0" smtClean="0">
                <a:solidFill>
                  <a:schemeClr val="tx1"/>
                </a:solidFill>
                <a:latin typeface="Times New Roman" pitchFamily="18" charset="0"/>
                <a:cs typeface="Times New Roman" pitchFamily="18" charset="0"/>
              </a:rPr>
              <a:t>Vast majority of past four decades focused on </a:t>
            </a:r>
          </a:p>
          <a:p>
            <a:pPr algn="ctr"/>
            <a:r>
              <a:rPr lang="en-US" sz="2200" i="1" dirty="0" smtClean="0">
                <a:solidFill>
                  <a:schemeClr val="tx1"/>
                </a:solidFill>
                <a:latin typeface="Times New Roman" pitchFamily="18" charset="0"/>
                <a:cs typeface="Times New Roman" pitchFamily="18" charset="0"/>
              </a:rPr>
              <a:t>1-dimensional</a:t>
            </a:r>
            <a:r>
              <a:rPr lang="en-US" sz="2200" dirty="0" smtClean="0">
                <a:solidFill>
                  <a:schemeClr val="tx1"/>
                </a:solidFill>
                <a:latin typeface="Times New Roman" pitchFamily="18" charset="0"/>
                <a:cs typeface="Times New Roman" pitchFamily="18" charset="0"/>
              </a:rPr>
              <a:t> momentum structure!  Since 1990s starting to consider other directions . . .</a:t>
            </a:r>
            <a:endParaRPr lang="en-US" sz="2200" dirty="0">
              <a:solidFill>
                <a:schemeClr val="tx1"/>
              </a:solidFill>
              <a:latin typeface="Times New Roman" pitchFamily="18" charset="0"/>
              <a:cs typeface="Times New Roman" pitchFamily="18" charset="0"/>
            </a:endParaRPr>
          </a:p>
        </p:txBody>
      </p:sp>
      <p:sp>
        <p:nvSpPr>
          <p:cNvPr id="7" name="Text Box 34"/>
          <p:cNvSpPr txBox="1">
            <a:spLocks noChangeArrowheads="1"/>
          </p:cNvSpPr>
          <p:nvPr/>
        </p:nvSpPr>
        <p:spPr bwMode="auto">
          <a:xfrm>
            <a:off x="2819400" y="3692604"/>
            <a:ext cx="6324600" cy="1107996"/>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200" dirty="0" smtClean="0">
                <a:latin typeface="Times New Roman" pitchFamily="18" charset="0"/>
                <a:cs typeface="Times New Roman" pitchFamily="18" charset="0"/>
              </a:rPr>
              <a:t>Polarized protons first studied in </a:t>
            </a:r>
            <a:r>
              <a:rPr lang="en-US" sz="2200" dirty="0" smtClean="0">
                <a:solidFill>
                  <a:schemeClr val="tx1"/>
                </a:solidFill>
                <a:latin typeface="Times New Roman" pitchFamily="18" charset="0"/>
                <a:cs typeface="Times New Roman" pitchFamily="18" charset="0"/>
              </a:rPr>
              <a:t>1980s</a:t>
            </a:r>
            <a:r>
              <a:rPr lang="en-US" sz="2200" dirty="0" smtClean="0">
                <a:latin typeface="Times New Roman" pitchFamily="18" charset="0"/>
                <a:cs typeface="Times New Roman" pitchFamily="18" charset="0"/>
              </a:rPr>
              <a:t>.  How </a:t>
            </a:r>
            <a:r>
              <a:rPr lang="en-US" sz="2200" dirty="0" smtClean="0">
                <a:solidFill>
                  <a:schemeClr val="tx1"/>
                </a:solidFill>
                <a:latin typeface="Times New Roman" pitchFamily="18" charset="0"/>
                <a:cs typeface="Times New Roman" pitchFamily="18" charset="0"/>
              </a:rPr>
              <a:t>angular momentum of quarks and gluons add up still not well understood!</a:t>
            </a:r>
            <a:endParaRPr lang="en-US" sz="2200" dirty="0">
              <a:solidFill>
                <a:schemeClr val="tx1"/>
              </a:solidFill>
              <a:latin typeface="Times New Roman" pitchFamily="18" charset="0"/>
              <a:cs typeface="Times New Roman" pitchFamily="18" charset="0"/>
            </a:endParaRPr>
          </a:p>
        </p:txBody>
      </p:sp>
      <p:sp>
        <p:nvSpPr>
          <p:cNvPr id="8" name="Text Box 34"/>
          <p:cNvSpPr txBox="1">
            <a:spLocks noChangeArrowheads="1"/>
          </p:cNvSpPr>
          <p:nvPr/>
        </p:nvSpPr>
        <p:spPr bwMode="auto">
          <a:xfrm>
            <a:off x="2819400" y="4267200"/>
            <a:ext cx="6324600" cy="1107996"/>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200" dirty="0" smtClean="0">
                <a:latin typeface="Times New Roman" pitchFamily="18" charset="0"/>
                <a:cs typeface="Times New Roman" pitchFamily="18" charset="0"/>
              </a:rPr>
              <a:t>Good measurements of flavor distributions in valence region.  Flavor structure at lower momentum fractions still yielding surprises!</a:t>
            </a:r>
            <a:endParaRPr lang="en-US" sz="2200" dirty="0">
              <a:solidFill>
                <a:schemeClr val="tx1"/>
              </a:solidFill>
              <a:latin typeface="Times New Roman" pitchFamily="18" charset="0"/>
              <a:cs typeface="Times New Roman" pitchFamily="18" charset="0"/>
            </a:endParaRPr>
          </a:p>
        </p:txBody>
      </p:sp>
      <p:sp>
        <p:nvSpPr>
          <p:cNvPr id="9" name="Text Box 34"/>
          <p:cNvSpPr txBox="1">
            <a:spLocks noChangeArrowheads="1"/>
          </p:cNvSpPr>
          <p:nvPr/>
        </p:nvSpPr>
        <p:spPr bwMode="auto">
          <a:xfrm>
            <a:off x="2819400" y="2590800"/>
            <a:ext cx="6324600" cy="1107996"/>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200" dirty="0" smtClean="0">
                <a:solidFill>
                  <a:schemeClr val="tx1"/>
                </a:solidFill>
                <a:latin typeface="Times New Roman" pitchFamily="18" charset="0"/>
                <a:cs typeface="Times New Roman" pitchFamily="18" charset="0"/>
              </a:rPr>
              <a:t>Theoretical and experimental concepts to describe and access position only born in mid-1990s.  </a:t>
            </a:r>
            <a:r>
              <a:rPr lang="en-US" sz="2200" dirty="0" smtClean="0">
                <a:latin typeface="Times New Roman" pitchFamily="18" charset="0"/>
                <a:cs typeface="Times New Roman" pitchFamily="18" charset="0"/>
              </a:rPr>
              <a:t>Pioneering measurements over past decade.</a:t>
            </a:r>
            <a:endParaRPr lang="en-US" sz="2200" dirty="0">
              <a:solidFill>
                <a:schemeClr val="tx1"/>
              </a:solidFill>
              <a:latin typeface="Times New Roman" pitchFamily="18" charset="0"/>
              <a:cs typeface="Times New Roman" pitchFamily="18" charset="0"/>
            </a:endParaRPr>
          </a:p>
        </p:txBody>
      </p:sp>
      <p:sp>
        <p:nvSpPr>
          <p:cNvPr id="10" name="Text Box 34"/>
          <p:cNvSpPr txBox="1">
            <a:spLocks noChangeArrowheads="1"/>
          </p:cNvSpPr>
          <p:nvPr/>
        </p:nvSpPr>
        <p:spPr bwMode="auto">
          <a:xfrm>
            <a:off x="2819400" y="4911804"/>
            <a:ext cx="6324600" cy="1107996"/>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200" dirty="0" smtClean="0">
                <a:solidFill>
                  <a:schemeClr val="tx1"/>
                </a:solidFill>
                <a:latin typeface="Times New Roman" pitchFamily="18" charset="0"/>
                <a:cs typeface="Times New Roman" pitchFamily="18" charset="0"/>
              </a:rPr>
              <a:t>Accounted for by theorists from beginning of QCD, but more detailed, potentially observable effects of color have come to forefront in last couple years . . .</a:t>
            </a:r>
            <a:endParaRPr lang="en-US" sz="22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21687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blinds(horizontal)">
                                      <p:cBhvr>
                                        <p:cTn id="7" dur="1000"/>
                                        <p:tgtEl>
                                          <p:spTgt spid="5">
                                            <p:txEl>
                                              <p:pRg st="4" end="4"/>
                                            </p:txEl>
                                          </p:spTgt>
                                        </p:tgtEl>
                                      </p:cBhvr>
                                    </p:animEffect>
                                  </p:childTnLst>
                                </p:cTn>
                              </p:par>
                            </p:childTnLst>
                          </p:cTn>
                        </p:par>
                        <p:par>
                          <p:cTn id="8" fill="hold">
                            <p:stCondLst>
                              <p:cond delay="1000"/>
                            </p:stCondLst>
                            <p:childTnLst>
                              <p:par>
                                <p:cTn id="9" presetID="3" presetClass="entr" presetSubtype="10" fill="hold" nodeType="after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animEffect transition="in" filter="blinds(horizontal)">
                                      <p:cBhvr>
                                        <p:cTn id="11" dur="1000"/>
                                        <p:tgtEl>
                                          <p:spTgt spid="5">
                                            <p:txEl>
                                              <p:pRg st="5" end="5"/>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par>
                          <p:cTn id="33" fill="hold">
                            <p:stCondLst>
                              <p:cond delay="500"/>
                            </p:stCondLst>
                            <p:childTnLst>
                              <p:par>
                                <p:cTn id="34" presetID="2" presetClass="entr" presetSubtype="4"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1" nodeType="clickEffect">
                                  <p:stCondLst>
                                    <p:cond delay="0"/>
                                  </p:stCondLst>
                                  <p:childTnLst>
                                    <p:animEffect transition="out" filter="blinds(horizontal)">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par>
                          <p:cTn id="43" fill="hold">
                            <p:stCondLst>
                              <p:cond delay="500"/>
                            </p:stCondLst>
                            <p:childTnLst>
                              <p:par>
                                <p:cTn id="44" presetID="2" presetClass="entr" presetSubtype="4"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grpId="1" nodeType="clickEffect">
                                  <p:stCondLst>
                                    <p:cond delay="0"/>
                                  </p:stCondLst>
                                  <p:childTnLst>
                                    <p:animEffect transition="out" filter="blinds(horizontal)">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par>
                          <p:cTn id="53" fill="hold">
                            <p:stCondLst>
                              <p:cond delay="500"/>
                            </p:stCondLst>
                            <p:childTnLst>
                              <p:par>
                                <p:cTn id="54" presetID="2" presetClass="entr" presetSubtype="4"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ppt_x"/>
                                          </p:val>
                                        </p:tav>
                                        <p:tav tm="100000">
                                          <p:val>
                                            <p:strVal val="#ppt_x"/>
                                          </p:val>
                                        </p:tav>
                                      </p:tavLst>
                                    </p:anim>
                                    <p:anim calcmode="lin" valueType="num">
                                      <p:cBhvr additive="base">
                                        <p:cTn id="5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229600" cy="1143000"/>
          </a:xfrm>
        </p:spPr>
        <p:txBody>
          <a:bodyPr/>
          <a:lstStyle/>
          <a:p>
            <a:r>
              <a:rPr lang="en-US" dirty="0" err="1" smtClean="0"/>
              <a:t>Fermilab</a:t>
            </a:r>
            <a:r>
              <a:rPr lang="en-US" dirty="0" smtClean="0"/>
              <a:t> E906</a:t>
            </a:r>
            <a:endParaRPr lang="en-US" dirty="0"/>
          </a:p>
        </p:txBody>
      </p:sp>
      <p:sp>
        <p:nvSpPr>
          <p:cNvPr id="3" name="Content Placeholder 2"/>
          <p:cNvSpPr>
            <a:spLocks noGrp="1"/>
          </p:cNvSpPr>
          <p:nvPr>
            <p:ph idx="1"/>
          </p:nvPr>
        </p:nvSpPr>
        <p:spPr>
          <a:xfrm>
            <a:off x="304800" y="1600200"/>
            <a:ext cx="2895600" cy="4525963"/>
          </a:xfrm>
        </p:spPr>
        <p:txBody>
          <a:bodyPr>
            <a:normAutofit/>
          </a:bodyPr>
          <a:lstStyle/>
          <a:p>
            <a:r>
              <a:rPr lang="en-US" sz="2800" dirty="0" smtClean="0"/>
              <a:t>Targets: Liquid hydrogen and deuterium (W. Lorenzon), and C, Ca, W nuclei </a:t>
            </a:r>
          </a:p>
          <a:p>
            <a:pPr lvl="1"/>
            <a:r>
              <a:rPr lang="en-US" sz="2400" dirty="0" smtClean="0"/>
              <a:t>Also cold nuclear matter program</a:t>
            </a:r>
          </a:p>
          <a:p>
            <a:endParaRPr lang="en-US" sz="2800" dirty="0"/>
          </a:p>
        </p:txBody>
      </p:sp>
      <p:sp>
        <p:nvSpPr>
          <p:cNvPr id="4" name="Footer Placeholder 3"/>
          <p:cNvSpPr>
            <a:spLocks noGrp="1"/>
          </p:cNvSpPr>
          <p:nvPr>
            <p:ph type="ftr" sz="quarter" idx="11"/>
          </p:nvPr>
        </p:nvSpPr>
        <p:spPr/>
        <p:txBody>
          <a:bodyPr/>
          <a:lstStyle/>
          <a:p>
            <a:r>
              <a:rPr lang="en-US" smtClean="0"/>
              <a:t>C. Aidala, UMich, October 14, 2015</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66</a:t>
            </a:fld>
            <a:endParaRPr lang="en-US"/>
          </a:p>
        </p:txBody>
      </p:sp>
      <p:pic>
        <p:nvPicPr>
          <p:cNvPr id="119809" name="Picture 1"/>
          <p:cNvPicPr>
            <a:picLocks noChangeAspect="1" noChangeArrowheads="1"/>
          </p:cNvPicPr>
          <p:nvPr/>
        </p:nvPicPr>
        <p:blipFill>
          <a:blip r:embed="rId2" cstate="print"/>
          <a:srcRect/>
          <a:stretch>
            <a:fillRect/>
          </a:stretch>
        </p:blipFill>
        <p:spPr bwMode="auto">
          <a:xfrm>
            <a:off x="3200400" y="2102202"/>
            <a:ext cx="5943600" cy="4450997"/>
          </a:xfrm>
          <a:prstGeom prst="rect">
            <a:avLst/>
          </a:prstGeom>
          <a:noFill/>
          <a:ln w="9525">
            <a:noFill/>
            <a:miter lim="800000"/>
            <a:headEnd/>
            <a:tailEnd/>
          </a:ln>
        </p:spPr>
      </p:pic>
      <p:pic>
        <p:nvPicPr>
          <p:cNvPr id="119810" name="Picture 2"/>
          <p:cNvPicPr>
            <a:picLocks noChangeAspect="1" noChangeArrowheads="1"/>
          </p:cNvPicPr>
          <p:nvPr/>
        </p:nvPicPr>
        <p:blipFill>
          <a:blip r:embed="rId3" cstate="print"/>
          <a:srcRect/>
          <a:stretch>
            <a:fillRect/>
          </a:stretch>
        </p:blipFill>
        <p:spPr bwMode="auto">
          <a:xfrm>
            <a:off x="6191250" y="0"/>
            <a:ext cx="2952750" cy="2140279"/>
          </a:xfrm>
          <a:prstGeom prst="rect">
            <a:avLst/>
          </a:prstGeom>
          <a:noFill/>
          <a:ln w="9525">
            <a:noFill/>
            <a:miter lim="800000"/>
            <a:headEnd/>
            <a:tailEnd/>
          </a:ln>
        </p:spPr>
      </p:pic>
    </p:spTree>
    <p:extLst>
      <p:ext uri="{BB962C8B-B14F-4D97-AF65-F5344CB8AC3E}">
        <p14:creationId xmlns:p14="http://schemas.microsoft.com/office/powerpoint/2010/main" val="22699362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868362"/>
          </a:xfrm>
        </p:spPr>
        <p:txBody>
          <a:bodyPr>
            <a:noAutofit/>
          </a:bodyPr>
          <a:lstStyle/>
          <a:p>
            <a:r>
              <a:rPr lang="en-US" sz="4000" dirty="0" err="1" smtClean="0"/>
              <a:t>Azimuthal</a:t>
            </a:r>
            <a:r>
              <a:rPr lang="en-US" sz="4000" dirty="0" smtClean="0"/>
              <a:t> dependence of </a:t>
            </a:r>
            <a:r>
              <a:rPr lang="en-US" sz="4000" dirty="0" err="1" smtClean="0"/>
              <a:t>Drell</a:t>
            </a:r>
            <a:r>
              <a:rPr lang="en-US" sz="4000" dirty="0" smtClean="0"/>
              <a:t>-Yan cross section</a:t>
            </a:r>
            <a:endParaRPr lang="en-US" sz="4000" dirty="0"/>
          </a:p>
        </p:txBody>
      </p:sp>
      <p:sp>
        <p:nvSpPr>
          <p:cNvPr id="5" name="Footer Placeholder 4"/>
          <p:cNvSpPr>
            <a:spLocks noGrp="1"/>
          </p:cNvSpPr>
          <p:nvPr>
            <p:ph type="ftr" sz="quarter" idx="11"/>
          </p:nvPr>
        </p:nvSpPr>
        <p:spPr/>
        <p:txBody>
          <a:bodyPr/>
          <a:lstStyle/>
          <a:p>
            <a:r>
              <a:rPr lang="en-US" smtClean="0"/>
              <a:t>C. Aidala, UMich, October 14,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67</a:t>
            </a:fld>
            <a:endParaRPr lang="en-US"/>
          </a:p>
        </p:txBody>
      </p:sp>
      <p:sp>
        <p:nvSpPr>
          <p:cNvPr id="3" name="Content Placeholder 2"/>
          <p:cNvSpPr>
            <a:spLocks noGrp="1"/>
          </p:cNvSpPr>
          <p:nvPr>
            <p:ph sz="half" idx="4294967295"/>
          </p:nvPr>
        </p:nvSpPr>
        <p:spPr>
          <a:xfrm>
            <a:off x="3429000" y="2209801"/>
            <a:ext cx="6324600" cy="990599"/>
          </a:xfrm>
        </p:spPr>
        <p:txBody>
          <a:bodyPr>
            <a:normAutofit/>
          </a:bodyPr>
          <a:lstStyle/>
          <a:p>
            <a:pPr>
              <a:buNone/>
            </a:pPr>
            <a:r>
              <a:rPr lang="en-US" sz="2000" dirty="0" smtClean="0"/>
              <a:t>Arnold, Metz, Schlegel, PRD79, 034005 (2009)</a:t>
            </a:r>
            <a:endParaRPr lang="en-US" sz="2000" dirty="0"/>
          </a:p>
        </p:txBody>
      </p:sp>
      <p:pic>
        <p:nvPicPr>
          <p:cNvPr id="318466" name="Picture 2"/>
          <p:cNvPicPr>
            <a:picLocks noChangeAspect="1" noChangeArrowheads="1"/>
          </p:cNvPicPr>
          <p:nvPr/>
        </p:nvPicPr>
        <p:blipFill>
          <a:blip r:embed="rId2" cstate="print"/>
          <a:srcRect/>
          <a:stretch>
            <a:fillRect/>
          </a:stretch>
        </p:blipFill>
        <p:spPr bwMode="auto">
          <a:xfrm>
            <a:off x="555859" y="2590800"/>
            <a:ext cx="7978541" cy="2429363"/>
          </a:xfrm>
          <a:prstGeom prst="rect">
            <a:avLst/>
          </a:prstGeom>
          <a:noFill/>
          <a:ln w="9525">
            <a:noFill/>
            <a:miter lim="800000"/>
            <a:headEnd/>
            <a:tailEnd/>
          </a:ln>
        </p:spPr>
      </p:pic>
      <p:sp>
        <p:nvSpPr>
          <p:cNvPr id="7" name="Rectangle 6"/>
          <p:cNvSpPr/>
          <p:nvPr/>
        </p:nvSpPr>
        <p:spPr>
          <a:xfrm>
            <a:off x="533400" y="1295400"/>
            <a:ext cx="7924800" cy="892552"/>
          </a:xfrm>
          <a:prstGeom prst="rect">
            <a:avLst/>
          </a:prstGeom>
        </p:spPr>
        <p:txBody>
          <a:bodyPr wrap="square">
            <a:spAutoFit/>
          </a:bodyPr>
          <a:lstStyle/>
          <a:p>
            <a:r>
              <a:rPr lang="en-US" sz="2600" dirty="0" smtClean="0">
                <a:solidFill>
                  <a:srgbClr val="FFFFCC"/>
                </a:solidFill>
                <a:latin typeface="Times New Roman" pitchFamily="18" charset="0"/>
                <a:cs typeface="Times New Roman" pitchFamily="18" charset="0"/>
              </a:rPr>
              <a:t>In terms of transverse-momentum-dependent parton distribution functions</a:t>
            </a:r>
            <a:endParaRPr lang="en-US" sz="2600" dirty="0">
              <a:solidFill>
                <a:srgbClr val="FFFFCC"/>
              </a:solidFill>
              <a:latin typeface="Times New Roman" pitchFamily="18" charset="0"/>
              <a:cs typeface="Times New Roman" pitchFamily="18" charset="0"/>
            </a:endParaRPr>
          </a:p>
        </p:txBody>
      </p:sp>
      <p:sp>
        <p:nvSpPr>
          <p:cNvPr id="9" name="TextBox 8"/>
          <p:cNvSpPr txBox="1"/>
          <p:nvPr/>
        </p:nvSpPr>
        <p:spPr>
          <a:xfrm>
            <a:off x="1447800" y="5297350"/>
            <a:ext cx="7315200" cy="707886"/>
          </a:xfrm>
          <a:prstGeom prst="rect">
            <a:avLst/>
          </a:prstGeom>
          <a:noFill/>
        </p:spPr>
        <p:txBody>
          <a:bodyPr wrap="square" rtlCol="0">
            <a:spAutoFit/>
          </a:bodyPr>
          <a:lstStyle/>
          <a:p>
            <a:r>
              <a:rPr lang="en-US" sz="2000" dirty="0" smtClean="0">
                <a:solidFill>
                  <a:srgbClr val="FFFFCC"/>
                </a:solidFill>
                <a:latin typeface="Times New Roman" pitchFamily="18" charset="0"/>
                <a:cs typeface="Times New Roman" pitchFamily="18" charset="0"/>
              </a:rPr>
              <a:t>Contributions if you have unpolarized (U), longitudinally polarized (L), or transversely polarized (T) beam and target</a:t>
            </a:r>
            <a:endParaRPr lang="en-US" sz="2000" dirty="0">
              <a:solidFill>
                <a:srgbClr val="FFFFCC"/>
              </a:solidFill>
              <a:latin typeface="Times New Roman" pitchFamily="18" charset="0"/>
              <a:cs typeface="Times New Roman" pitchFamily="18" charset="0"/>
            </a:endParaRPr>
          </a:p>
        </p:txBody>
      </p:sp>
      <p:cxnSp>
        <p:nvCxnSpPr>
          <p:cNvPr id="11" name="Straight Arrow Connector 10"/>
          <p:cNvCxnSpPr/>
          <p:nvPr/>
        </p:nvCxnSpPr>
        <p:spPr>
          <a:xfrm rot="16200000" flipV="1">
            <a:off x="914400" y="5105400"/>
            <a:ext cx="533400" cy="533399"/>
          </a:xfrm>
          <a:prstGeom prst="straightConnector1">
            <a:avLst/>
          </a:prstGeom>
          <a:ln w="25400">
            <a:solidFill>
              <a:srgbClr val="FFFFCC"/>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Azimuthal</a:t>
            </a:r>
            <a:r>
              <a:rPr lang="en-US" dirty="0" smtClean="0"/>
              <a:t> dependence of </a:t>
            </a:r>
            <a:r>
              <a:rPr lang="en-US" dirty="0" err="1" smtClean="0"/>
              <a:t>unpolarized</a:t>
            </a:r>
            <a:r>
              <a:rPr lang="en-US" dirty="0" smtClean="0"/>
              <a:t> </a:t>
            </a:r>
            <a:r>
              <a:rPr lang="en-US" dirty="0" err="1" smtClean="0"/>
              <a:t>Drell</a:t>
            </a:r>
            <a:r>
              <a:rPr lang="en-US" dirty="0" smtClean="0"/>
              <a:t>-Yan cross section</a:t>
            </a:r>
            <a:endParaRPr lang="en-US" dirty="0"/>
          </a:p>
        </p:txBody>
      </p:sp>
      <p:graphicFrame>
        <p:nvGraphicFramePr>
          <p:cNvPr id="7" name="Content Placeholder 6"/>
          <p:cNvGraphicFramePr>
            <a:graphicFrameLocks noGrp="1" noChangeAspect="1"/>
          </p:cNvGraphicFramePr>
          <p:nvPr>
            <p:ph sz="half" idx="1"/>
          </p:nvPr>
        </p:nvGraphicFramePr>
        <p:xfrm>
          <a:off x="457200" y="1600200"/>
          <a:ext cx="5984162" cy="858838"/>
        </p:xfrm>
        <a:graphic>
          <a:graphicData uri="http://schemas.openxmlformats.org/presentationml/2006/ole">
            <mc:AlternateContent xmlns:mc="http://schemas.openxmlformats.org/markup-compatibility/2006">
              <mc:Choice xmlns:v="urn:schemas-microsoft-com:vml" Requires="v">
                <p:oleObj spid="_x0000_s587964" name="Equation" r:id="rId3" imgW="2743200" imgH="393480" progId="Equation.3">
                  <p:embed/>
                </p:oleObj>
              </mc:Choice>
              <mc:Fallback>
                <p:oleObj name="Equation" r:id="rId3" imgW="2743200" imgH="393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00200"/>
                        <a:ext cx="5984162" cy="858838"/>
                      </a:xfrm>
                      <a:prstGeom prst="rect">
                        <a:avLst/>
                      </a:prstGeom>
                      <a:solidFill>
                        <a:schemeClr val="bg1"/>
                      </a:solidFill>
                    </p:spPr>
                  </p:pic>
                </p:oleObj>
              </mc:Fallback>
            </mc:AlternateContent>
          </a:graphicData>
        </a:graphic>
      </p:graphicFrame>
      <p:sp>
        <p:nvSpPr>
          <p:cNvPr id="9" name="Content Placeholder 8"/>
          <p:cNvSpPr>
            <a:spLocks noGrp="1"/>
          </p:cNvSpPr>
          <p:nvPr>
            <p:ph sz="half" idx="2"/>
          </p:nvPr>
        </p:nvSpPr>
        <p:spPr>
          <a:xfrm>
            <a:off x="4648200" y="2438400"/>
            <a:ext cx="4267200" cy="3687763"/>
          </a:xfrm>
        </p:spPr>
        <p:txBody>
          <a:bodyPr>
            <a:normAutofit/>
          </a:bodyPr>
          <a:lstStyle/>
          <a:p>
            <a:r>
              <a:rPr lang="en-US" dirty="0" smtClean="0"/>
              <a:t>cos2</a:t>
            </a:r>
            <a:r>
              <a:rPr lang="en-US" dirty="0" smtClean="0">
                <a:latin typeface="Symbol" pitchFamily="18" charset="2"/>
              </a:rPr>
              <a:t>f</a:t>
            </a:r>
            <a:r>
              <a:rPr lang="en-US" dirty="0" smtClean="0"/>
              <a:t> term sensitive to </a:t>
            </a:r>
            <a:r>
              <a:rPr lang="en-US" i="1" dirty="0" smtClean="0"/>
              <a:t>correlations between quark transverse spin and quark transverse momentum</a:t>
            </a:r>
            <a:r>
              <a:rPr lang="en-US" dirty="0" smtClean="0"/>
              <a:t>! </a:t>
            </a:r>
          </a:p>
          <a:p>
            <a:r>
              <a:rPr lang="en-US" dirty="0" smtClean="0"/>
              <a:t>Large cos2</a:t>
            </a:r>
            <a:r>
              <a:rPr lang="en-US" dirty="0" smtClean="0">
                <a:latin typeface="Symbol" pitchFamily="18" charset="2"/>
              </a:rPr>
              <a:t>f</a:t>
            </a:r>
            <a:r>
              <a:rPr lang="en-US" dirty="0" smtClean="0"/>
              <a:t> dependence seen in </a:t>
            </a:r>
            <a:r>
              <a:rPr lang="en-US" dirty="0" err="1" smtClean="0"/>
              <a:t>pion</a:t>
            </a:r>
            <a:r>
              <a:rPr lang="en-US" dirty="0" smtClean="0"/>
              <a:t>-induced </a:t>
            </a:r>
            <a:r>
              <a:rPr lang="en-US" dirty="0" err="1" smtClean="0"/>
              <a:t>Drell</a:t>
            </a:r>
            <a:r>
              <a:rPr lang="en-US" dirty="0" smtClean="0"/>
              <a:t>-Yan</a:t>
            </a:r>
          </a:p>
        </p:txBody>
      </p:sp>
      <p:sp>
        <p:nvSpPr>
          <p:cNvPr id="4" name="Footer Placeholder 3"/>
          <p:cNvSpPr>
            <a:spLocks noGrp="1"/>
          </p:cNvSpPr>
          <p:nvPr>
            <p:ph type="ftr" sz="quarter" idx="11"/>
          </p:nvPr>
        </p:nvSpPr>
        <p:spPr/>
        <p:txBody>
          <a:bodyPr/>
          <a:lstStyle/>
          <a:p>
            <a:r>
              <a:rPr lang="en-US" smtClean="0"/>
              <a:t>C. Aidala, UMich, October 14, 2015</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68</a:t>
            </a:fld>
            <a:endParaRPr lang="en-US"/>
          </a:p>
        </p:txBody>
      </p:sp>
      <p:grpSp>
        <p:nvGrpSpPr>
          <p:cNvPr id="3" name="Group 12"/>
          <p:cNvGrpSpPr/>
          <p:nvPr/>
        </p:nvGrpSpPr>
        <p:grpSpPr>
          <a:xfrm>
            <a:off x="685800" y="2743200"/>
            <a:ext cx="3095625" cy="2867025"/>
            <a:chOff x="685800" y="2743200"/>
            <a:chExt cx="3095625" cy="2867025"/>
          </a:xfrm>
        </p:grpSpPr>
        <p:pic>
          <p:nvPicPr>
            <p:cNvPr id="243715" name="Picture 3"/>
            <p:cNvPicPr>
              <a:picLocks noChangeAspect="1" noChangeArrowheads="1"/>
            </p:cNvPicPr>
            <p:nvPr/>
          </p:nvPicPr>
          <p:blipFill>
            <a:blip r:embed="rId5" cstate="print"/>
            <a:srcRect/>
            <a:stretch>
              <a:fillRect/>
            </a:stretch>
          </p:blipFill>
          <p:spPr bwMode="auto">
            <a:xfrm>
              <a:off x="685800" y="2743200"/>
              <a:ext cx="3095625" cy="2867025"/>
            </a:xfrm>
            <a:prstGeom prst="rect">
              <a:avLst/>
            </a:prstGeom>
            <a:noFill/>
            <a:ln w="9525">
              <a:noFill/>
              <a:miter lim="800000"/>
              <a:headEnd/>
              <a:tailEnd/>
            </a:ln>
          </p:spPr>
        </p:pic>
        <p:sp>
          <p:nvSpPr>
            <p:cNvPr id="10" name="TextBox 9"/>
            <p:cNvSpPr txBox="1"/>
            <p:nvPr/>
          </p:nvSpPr>
          <p:spPr>
            <a:xfrm>
              <a:off x="685800" y="2895600"/>
              <a:ext cx="357790" cy="492443"/>
            </a:xfrm>
            <a:prstGeom prst="rect">
              <a:avLst/>
            </a:prstGeom>
            <a:solidFill>
              <a:schemeClr val="bg1"/>
            </a:solidFill>
          </p:spPr>
          <p:txBody>
            <a:bodyPr wrap="none" rtlCol="0">
              <a:spAutoFit/>
            </a:bodyPr>
            <a:lstStyle/>
            <a:p>
              <a:r>
                <a:rPr lang="en-US" sz="2600" dirty="0" smtClean="0">
                  <a:latin typeface="Symbol" pitchFamily="18" charset="2"/>
                </a:rPr>
                <a:t>n</a:t>
              </a:r>
              <a:endParaRPr lang="en-US" sz="2600" dirty="0">
                <a:latin typeface="Symbol" pitchFamily="18" charset="2"/>
              </a:endParaRPr>
            </a:p>
          </p:txBody>
        </p:sp>
        <p:sp>
          <p:nvSpPr>
            <p:cNvPr id="11" name="TextBox 10"/>
            <p:cNvSpPr txBox="1"/>
            <p:nvPr/>
          </p:nvSpPr>
          <p:spPr>
            <a:xfrm>
              <a:off x="2776185" y="5246915"/>
              <a:ext cx="996876" cy="338554"/>
            </a:xfrm>
            <a:prstGeom prst="rect">
              <a:avLst/>
            </a:prstGeom>
            <a:solidFill>
              <a:schemeClr val="bg1"/>
            </a:solidFill>
          </p:spPr>
          <p:txBody>
            <a:bodyPr wrap="square" rtlCol="0">
              <a:spAutoFit/>
            </a:bodyPr>
            <a:lstStyle/>
            <a:p>
              <a:r>
                <a:rPr lang="en-US" sz="1600" dirty="0" smtClean="0"/>
                <a:t>Q</a:t>
              </a:r>
              <a:r>
                <a:rPr lang="en-US" sz="1600" baseline="-25000" dirty="0" smtClean="0"/>
                <a:t>T</a:t>
              </a:r>
              <a:r>
                <a:rPr lang="en-US" sz="1600" dirty="0" smtClean="0"/>
                <a:t> (</a:t>
              </a:r>
              <a:r>
                <a:rPr lang="en-US" sz="1600" dirty="0" err="1" smtClean="0"/>
                <a:t>GeV</a:t>
              </a:r>
              <a:r>
                <a:rPr lang="en-US" sz="1600" dirty="0" smtClean="0"/>
                <a:t>)</a:t>
              </a:r>
              <a:endParaRPr lang="en-US" sz="1600" dirty="0"/>
            </a:p>
          </p:txBody>
        </p:sp>
      </p:grpSp>
      <p:sp>
        <p:nvSpPr>
          <p:cNvPr id="12" name="TextBox 11"/>
          <p:cNvSpPr txBox="1"/>
          <p:nvPr/>
        </p:nvSpPr>
        <p:spPr>
          <a:xfrm>
            <a:off x="685800" y="5638800"/>
            <a:ext cx="3060903" cy="369332"/>
          </a:xfrm>
          <a:prstGeom prst="rect">
            <a:avLst/>
          </a:prstGeom>
          <a:noFill/>
        </p:spPr>
        <p:txBody>
          <a:bodyPr wrap="none" rtlCol="0">
            <a:spAutoFit/>
          </a:bodyPr>
          <a:lstStyle/>
          <a:p>
            <a:r>
              <a:rPr lang="en-US" dirty="0" smtClean="0">
                <a:solidFill>
                  <a:srgbClr val="FFFFCC"/>
                </a:solidFill>
              </a:rPr>
              <a:t>D. Boer, PRD60, 014012 (1999)</a:t>
            </a:r>
            <a:endParaRPr lang="en-US" dirty="0">
              <a:solidFill>
                <a:srgbClr val="FFFFCC"/>
              </a:solidFill>
            </a:endParaRPr>
          </a:p>
        </p:txBody>
      </p:sp>
      <p:sp>
        <p:nvSpPr>
          <p:cNvPr id="14" name="TextBox 13"/>
          <p:cNvSpPr txBox="1"/>
          <p:nvPr/>
        </p:nvSpPr>
        <p:spPr>
          <a:xfrm>
            <a:off x="1371600" y="3124200"/>
            <a:ext cx="1152816" cy="646331"/>
          </a:xfrm>
          <a:prstGeom prst="rect">
            <a:avLst/>
          </a:prstGeom>
          <a:noFill/>
        </p:spPr>
        <p:txBody>
          <a:bodyPr wrap="none" rtlCol="0">
            <a:spAutoFit/>
          </a:bodyPr>
          <a:lstStyle/>
          <a:p>
            <a:r>
              <a:rPr lang="en-US" dirty="0" smtClean="0"/>
              <a:t>194 </a:t>
            </a:r>
            <a:r>
              <a:rPr lang="en-US" dirty="0" err="1" smtClean="0"/>
              <a:t>GeV</a:t>
            </a:r>
            <a:r>
              <a:rPr lang="en-US" dirty="0" smtClean="0"/>
              <a:t>/c</a:t>
            </a:r>
          </a:p>
          <a:p>
            <a:r>
              <a:rPr lang="en-US" dirty="0" smtClean="0">
                <a:latin typeface="Symbol" pitchFamily="18" charset="2"/>
              </a:rPr>
              <a:t>p</a:t>
            </a:r>
            <a:r>
              <a:rPr lang="en-US" baseline="30000" dirty="0" smtClean="0">
                <a:latin typeface="Symbol" pitchFamily="18" charset="2"/>
              </a:rPr>
              <a:t>-</a:t>
            </a:r>
            <a:r>
              <a:rPr lang="en-US" dirty="0" smtClean="0"/>
              <a:t>+W</a:t>
            </a:r>
            <a:endParaRPr lang="en-US" dirty="0"/>
          </a:p>
        </p:txBody>
      </p:sp>
      <p:sp>
        <p:nvSpPr>
          <p:cNvPr id="15" name="TextBox 14"/>
          <p:cNvSpPr txBox="1"/>
          <p:nvPr/>
        </p:nvSpPr>
        <p:spPr>
          <a:xfrm>
            <a:off x="1397726" y="2882537"/>
            <a:ext cx="1279389" cy="369332"/>
          </a:xfrm>
          <a:prstGeom prst="rect">
            <a:avLst/>
          </a:prstGeom>
          <a:noFill/>
        </p:spPr>
        <p:txBody>
          <a:bodyPr wrap="none" rtlCol="0">
            <a:spAutoFit/>
          </a:bodyPr>
          <a:lstStyle/>
          <a:p>
            <a:r>
              <a:rPr lang="en-US" dirty="0" smtClean="0"/>
              <a:t>NA10 </a:t>
            </a:r>
            <a:r>
              <a:rPr lang="en-US" dirty="0" err="1" smtClean="0"/>
              <a:t>dataa</a:t>
            </a:r>
            <a:endParaRPr lang="en-US" dirty="0"/>
          </a:p>
        </p:txBody>
      </p:sp>
    </p:spTree>
    <p:extLst>
      <p:ext uri="{BB962C8B-B14F-4D97-AF65-F5344CB8AC3E}">
        <p14:creationId xmlns:p14="http://schemas.microsoft.com/office/powerpoint/2010/main" val="2423874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What about proton-induced </a:t>
            </a:r>
            <a:r>
              <a:rPr lang="en-US" dirty="0" err="1" smtClean="0"/>
              <a:t>Drell</a:t>
            </a:r>
            <a:r>
              <a:rPr lang="en-US" dirty="0" smtClean="0"/>
              <a:t>-Yan?</a:t>
            </a:r>
            <a:endParaRPr lang="en-US" dirty="0"/>
          </a:p>
        </p:txBody>
      </p:sp>
      <p:sp>
        <p:nvSpPr>
          <p:cNvPr id="9" name="Content Placeholder 8"/>
          <p:cNvSpPr>
            <a:spLocks noGrp="1"/>
          </p:cNvSpPr>
          <p:nvPr>
            <p:ph idx="1"/>
          </p:nvPr>
        </p:nvSpPr>
        <p:spPr>
          <a:xfrm>
            <a:off x="5257800" y="1600200"/>
            <a:ext cx="3581400" cy="4525963"/>
          </a:xfrm>
        </p:spPr>
        <p:txBody>
          <a:bodyPr>
            <a:normAutofit/>
          </a:bodyPr>
          <a:lstStyle/>
          <a:p>
            <a:r>
              <a:rPr lang="en-US" sz="2400" dirty="0" smtClean="0"/>
              <a:t>Significantly reduced cos2</a:t>
            </a:r>
            <a:r>
              <a:rPr lang="en-US" sz="2400" dirty="0" smtClean="0">
                <a:latin typeface="Symbol" pitchFamily="18" charset="2"/>
              </a:rPr>
              <a:t>f</a:t>
            </a:r>
            <a:r>
              <a:rPr lang="en-US" sz="2400" dirty="0" smtClean="0"/>
              <a:t> dependence in proton-induced </a:t>
            </a:r>
            <a:r>
              <a:rPr lang="en-US" sz="2400" dirty="0" err="1" smtClean="0"/>
              <a:t>Drell</a:t>
            </a:r>
            <a:r>
              <a:rPr lang="en-US" sz="2400" dirty="0" smtClean="0"/>
              <a:t>-Yan observed by E866</a:t>
            </a:r>
          </a:p>
          <a:p>
            <a:r>
              <a:rPr lang="en-US" sz="2400" dirty="0" smtClean="0"/>
              <a:t>Suggests sea quark transverse spin-momentum correlations small?</a:t>
            </a:r>
          </a:p>
          <a:p>
            <a:r>
              <a:rPr lang="en-US" sz="2400" dirty="0" smtClean="0"/>
              <a:t>Will be interesting to measure for higher-</a:t>
            </a:r>
            <a:r>
              <a:rPr lang="en-US" sz="2400" i="1" dirty="0" smtClean="0"/>
              <a:t>x</a:t>
            </a:r>
            <a:r>
              <a:rPr lang="en-US" sz="2400" dirty="0" smtClean="0"/>
              <a:t> sea quarks in E906!</a:t>
            </a:r>
            <a:endParaRPr lang="en-US" sz="2400" dirty="0"/>
          </a:p>
        </p:txBody>
      </p:sp>
      <p:sp>
        <p:nvSpPr>
          <p:cNvPr id="5" name="Footer Placeholder 4"/>
          <p:cNvSpPr>
            <a:spLocks noGrp="1"/>
          </p:cNvSpPr>
          <p:nvPr>
            <p:ph type="ftr" sz="quarter" idx="11"/>
          </p:nvPr>
        </p:nvSpPr>
        <p:spPr/>
        <p:txBody>
          <a:bodyPr/>
          <a:lstStyle/>
          <a:p>
            <a:r>
              <a:rPr lang="en-US" smtClean="0"/>
              <a:t>C. Aidala, UMich, October 14, 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69</a:t>
            </a:fld>
            <a:endParaRPr lang="en-US" dirty="0"/>
          </a:p>
        </p:txBody>
      </p:sp>
      <p:pic>
        <p:nvPicPr>
          <p:cNvPr id="380930" name="Picture 2"/>
          <p:cNvPicPr>
            <a:picLocks noChangeAspect="1" noChangeArrowheads="1"/>
          </p:cNvPicPr>
          <p:nvPr/>
        </p:nvPicPr>
        <p:blipFill>
          <a:blip r:embed="rId3" cstate="print"/>
          <a:srcRect/>
          <a:stretch>
            <a:fillRect/>
          </a:stretch>
        </p:blipFill>
        <p:spPr bwMode="auto">
          <a:xfrm>
            <a:off x="457200" y="1600200"/>
            <a:ext cx="4321908" cy="3200400"/>
          </a:xfrm>
          <a:prstGeom prst="rect">
            <a:avLst/>
          </a:prstGeom>
          <a:noFill/>
          <a:ln w="9525">
            <a:noFill/>
            <a:miter lim="800000"/>
            <a:headEnd/>
            <a:tailEnd/>
          </a:ln>
        </p:spPr>
      </p:pic>
      <p:sp>
        <p:nvSpPr>
          <p:cNvPr id="10" name="TextBox 9"/>
          <p:cNvSpPr txBox="1"/>
          <p:nvPr/>
        </p:nvSpPr>
        <p:spPr>
          <a:xfrm>
            <a:off x="3505200" y="3657600"/>
            <a:ext cx="647934" cy="369332"/>
          </a:xfrm>
          <a:prstGeom prst="rect">
            <a:avLst/>
          </a:prstGeom>
          <a:noFill/>
        </p:spPr>
        <p:txBody>
          <a:bodyPr wrap="none" rtlCol="0">
            <a:spAutoFit/>
          </a:bodyPr>
          <a:lstStyle/>
          <a:p>
            <a:r>
              <a:rPr lang="en-US" dirty="0" smtClean="0"/>
              <a:t>E866</a:t>
            </a:r>
            <a:endParaRPr lang="en-US" dirty="0"/>
          </a:p>
        </p:txBody>
      </p:sp>
      <p:sp>
        <p:nvSpPr>
          <p:cNvPr id="11" name="Rectangle 10"/>
          <p:cNvSpPr/>
          <p:nvPr/>
        </p:nvSpPr>
        <p:spPr>
          <a:xfrm>
            <a:off x="4622074" y="3810000"/>
            <a:ext cx="164592"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0931" name="Picture 3"/>
          <p:cNvPicPr>
            <a:picLocks noChangeAspect="1" noChangeArrowheads="1"/>
          </p:cNvPicPr>
          <p:nvPr/>
        </p:nvPicPr>
        <p:blipFill>
          <a:blip r:embed="rId4" cstate="print"/>
          <a:srcRect/>
          <a:stretch>
            <a:fillRect/>
          </a:stretch>
        </p:blipFill>
        <p:spPr bwMode="auto">
          <a:xfrm>
            <a:off x="152400" y="5497285"/>
            <a:ext cx="5442045" cy="838200"/>
          </a:xfrm>
          <a:prstGeom prst="rect">
            <a:avLst/>
          </a:prstGeom>
          <a:noFill/>
          <a:ln w="9525">
            <a:noFill/>
            <a:miter lim="800000"/>
            <a:headEnd/>
            <a:tailEnd/>
          </a:ln>
        </p:spPr>
      </p:pic>
      <p:graphicFrame>
        <p:nvGraphicFramePr>
          <p:cNvPr id="13" name="Object 12"/>
          <p:cNvGraphicFramePr>
            <a:graphicFrameLocks noChangeAspect="1"/>
          </p:cNvGraphicFramePr>
          <p:nvPr/>
        </p:nvGraphicFramePr>
        <p:xfrm>
          <a:off x="176348" y="5005252"/>
          <a:ext cx="2772833" cy="381000"/>
        </p:xfrm>
        <a:graphic>
          <a:graphicData uri="http://schemas.openxmlformats.org/presentationml/2006/ole">
            <mc:AlternateContent xmlns:mc="http://schemas.openxmlformats.org/markup-compatibility/2006">
              <mc:Choice xmlns:v="urn:schemas-microsoft-com:vml" Requires="v">
                <p:oleObj spid="_x0000_s588988" name="Equation" r:id="rId5" imgW="1663560" imgH="228600" progId="Equation.3">
                  <p:embed/>
                </p:oleObj>
              </mc:Choice>
              <mc:Fallback>
                <p:oleObj name="Equation" r:id="rId5" imgW="166356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48" y="5005252"/>
                        <a:ext cx="2772833" cy="381000"/>
                      </a:xfrm>
                      <a:prstGeom prst="rect">
                        <a:avLst/>
                      </a:prstGeom>
                      <a:solidFill>
                        <a:schemeClr val="bg1"/>
                      </a:solidFill>
                    </p:spPr>
                  </p:pic>
                </p:oleObj>
              </mc:Fallback>
            </mc:AlternateContent>
          </a:graphicData>
        </a:graphic>
      </p:graphicFrame>
      <p:sp>
        <p:nvSpPr>
          <p:cNvPr id="12" name="TextBox 11"/>
          <p:cNvSpPr txBox="1"/>
          <p:nvPr/>
        </p:nvSpPr>
        <p:spPr>
          <a:xfrm>
            <a:off x="990600" y="2438400"/>
            <a:ext cx="2252540" cy="646331"/>
          </a:xfrm>
          <a:prstGeom prst="rect">
            <a:avLst/>
          </a:prstGeom>
          <a:noFill/>
        </p:spPr>
        <p:txBody>
          <a:bodyPr wrap="none" rtlCol="0">
            <a:spAutoFit/>
          </a:bodyPr>
          <a:lstStyle/>
          <a:p>
            <a:r>
              <a:rPr lang="en-US" dirty="0" smtClean="0"/>
              <a:t>E866, PRL 99, 082301 </a:t>
            </a:r>
          </a:p>
          <a:p>
            <a:r>
              <a:rPr lang="en-US" dirty="0" smtClean="0"/>
              <a:t>(2007)</a:t>
            </a:r>
            <a:endParaRPr lang="en-US" dirty="0"/>
          </a:p>
        </p:txBody>
      </p:sp>
      <p:sp>
        <p:nvSpPr>
          <p:cNvPr id="14" name="Text Box 4"/>
          <p:cNvSpPr txBox="1">
            <a:spLocks noChangeArrowheads="1"/>
          </p:cNvSpPr>
          <p:nvPr/>
        </p:nvSpPr>
        <p:spPr bwMode="auto">
          <a:xfrm>
            <a:off x="838200" y="3200400"/>
            <a:ext cx="7315200" cy="615553"/>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3400" b="1" i="1" dirty="0" smtClean="0">
                <a:latin typeface="Times New Roman" pitchFamily="18" charset="0"/>
                <a:cs typeface="Times New Roman" pitchFamily="18" charset="0"/>
              </a:rPr>
              <a:t>Looking forward to forthcoming data!!</a:t>
            </a:r>
            <a:endParaRPr lang="en-US" sz="3400" dirty="0" smtClean="0">
              <a:latin typeface="Times New Roman" pitchFamily="18" charset="0"/>
              <a:cs typeface="Times New Roman" pitchFamily="18" charset="0"/>
              <a:sym typeface="Wingdings" pitchFamily="2" charset="2"/>
            </a:endParaRPr>
          </a:p>
        </p:txBody>
      </p:sp>
    </p:spTree>
    <p:extLst>
      <p:ext uri="{BB962C8B-B14F-4D97-AF65-F5344CB8AC3E}">
        <p14:creationId xmlns:p14="http://schemas.microsoft.com/office/powerpoint/2010/main" val="386779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anim calcmode="lin" valueType="num">
                                      <p:cBhvr additive="base">
                                        <p:cTn id="7" dur="500" fill="hold"/>
                                        <p:tgtEl>
                                          <p:spTgt spid="1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800" dirty="0" smtClean="0"/>
              <a:t>Phases of QCD matter:</a:t>
            </a:r>
            <a:br>
              <a:rPr lang="en-US" sz="3800" dirty="0" smtClean="0"/>
            </a:br>
            <a:r>
              <a:rPr lang="en-US" sz="3800" dirty="0" smtClean="0"/>
              <a:t>Quark-gluon plasma—Hot! </a:t>
            </a:r>
            <a:br>
              <a:rPr lang="en-US" sz="3800" dirty="0" smtClean="0"/>
            </a:br>
            <a:endParaRPr lang="en-US" sz="3800" dirty="0"/>
          </a:p>
        </p:txBody>
      </p:sp>
      <p:sp>
        <p:nvSpPr>
          <p:cNvPr id="4" name="Footer Placeholder 3"/>
          <p:cNvSpPr>
            <a:spLocks noGrp="1"/>
          </p:cNvSpPr>
          <p:nvPr>
            <p:ph type="ftr" sz="quarter" idx="11"/>
          </p:nvPr>
        </p:nvSpPr>
        <p:spPr/>
        <p:txBody>
          <a:bodyPr/>
          <a:lstStyle/>
          <a:p>
            <a:r>
              <a:rPr lang="en-US" smtClean="0"/>
              <a:t>C. Aidala, UMich, October 14, 2015</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7</a:t>
            </a:fld>
            <a:endParaRPr lang="en-US"/>
          </a:p>
        </p:txBody>
      </p:sp>
      <p:grpSp>
        <p:nvGrpSpPr>
          <p:cNvPr id="9" name="Group 8"/>
          <p:cNvGrpSpPr/>
          <p:nvPr/>
        </p:nvGrpSpPr>
        <p:grpSpPr>
          <a:xfrm>
            <a:off x="1295400" y="1233948"/>
            <a:ext cx="6553200" cy="5105400"/>
            <a:chOff x="2887530" y="910424"/>
            <a:chExt cx="7589520" cy="603504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681" t="12500" r="21988" b="5000"/>
            <a:stretch/>
          </p:blipFill>
          <p:spPr bwMode="auto">
            <a:xfrm>
              <a:off x="2887530" y="910424"/>
              <a:ext cx="7589520" cy="6035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7880194" y="1916263"/>
              <a:ext cx="2057400" cy="38862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~4x10</a:t>
              </a:r>
              <a:r>
                <a:rPr lang="en-US" baseline="30000" dirty="0" smtClean="0">
                  <a:solidFill>
                    <a:schemeClr val="tx1"/>
                  </a:solidFill>
                </a:rPr>
                <a:t>12</a:t>
              </a:r>
              <a:r>
                <a:rPr lang="en-US" dirty="0" smtClean="0">
                  <a:solidFill>
                    <a:schemeClr val="tx1"/>
                  </a:solidFill>
                </a:rPr>
                <a:t> K</a:t>
              </a:r>
            </a:p>
            <a:p>
              <a:pPr algn="ctr"/>
              <a:r>
                <a:rPr lang="en-US" dirty="0" smtClean="0">
                  <a:solidFill>
                    <a:schemeClr val="tx1"/>
                  </a:solidFill>
                </a:rPr>
                <a:t>(250,000x hotter than core of Sun)</a:t>
              </a:r>
              <a:endParaRPr lang="en-US" dirty="0">
                <a:solidFill>
                  <a:schemeClr val="tx1"/>
                </a:solidFill>
              </a:endParaRPr>
            </a:p>
          </p:txBody>
        </p:sp>
      </p:grpSp>
    </p:spTree>
    <p:extLst>
      <p:ext uri="{BB962C8B-B14F-4D97-AF65-F5344CB8AC3E}">
        <p14:creationId xmlns:p14="http://schemas.microsoft.com/office/powerpoint/2010/main" val="39182917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400" dirty="0" err="1" smtClean="0"/>
              <a:t>pQCD</a:t>
            </a:r>
            <a:r>
              <a:rPr lang="en-US" sz="3400" dirty="0" smtClean="0"/>
              <a:t> calculations for </a:t>
            </a:r>
            <a:r>
              <a:rPr lang="en-US" sz="3400" dirty="0" smtClean="0">
                <a:latin typeface="Symbol" pitchFamily="18" charset="2"/>
              </a:rPr>
              <a:t>h</a:t>
            </a:r>
            <a:r>
              <a:rPr lang="en-US" sz="3400" dirty="0" smtClean="0"/>
              <a:t> mesons recently enabled by first-ever fragmentation function </a:t>
            </a:r>
            <a:r>
              <a:rPr lang="en-US" sz="3400" dirty="0" err="1" smtClean="0"/>
              <a:t>parametrization</a:t>
            </a:r>
            <a:endParaRPr lang="en-US" sz="3400" dirty="0"/>
          </a:p>
        </p:txBody>
      </p:sp>
      <p:sp>
        <p:nvSpPr>
          <p:cNvPr id="5" name="Content Placeholder 4"/>
          <p:cNvSpPr>
            <a:spLocks noGrp="1"/>
          </p:cNvSpPr>
          <p:nvPr>
            <p:ph idx="1"/>
          </p:nvPr>
        </p:nvSpPr>
        <p:spPr>
          <a:xfrm>
            <a:off x="0" y="1600200"/>
            <a:ext cx="3048000" cy="4525963"/>
          </a:xfrm>
        </p:spPr>
        <p:txBody>
          <a:bodyPr>
            <a:normAutofit fontScale="77500" lnSpcReduction="20000"/>
          </a:bodyPr>
          <a:lstStyle/>
          <a:p>
            <a:r>
              <a:rPr lang="en-US" sz="2800" dirty="0" smtClean="0"/>
              <a:t>Simultaneous fit to world </a:t>
            </a:r>
            <a:r>
              <a:rPr lang="en-US" sz="2800" dirty="0" err="1" smtClean="0"/>
              <a:t>e</a:t>
            </a:r>
            <a:r>
              <a:rPr lang="en-US" sz="2800" baseline="30000" dirty="0" err="1" smtClean="0"/>
              <a:t>+</a:t>
            </a:r>
            <a:r>
              <a:rPr lang="en-US" sz="2800" dirty="0" err="1" smtClean="0"/>
              <a:t>e</a:t>
            </a:r>
            <a:r>
              <a:rPr lang="en-US" sz="2800" baseline="30000" dirty="0" smtClean="0"/>
              <a:t>-</a:t>
            </a:r>
            <a:r>
              <a:rPr lang="en-US" sz="2800" dirty="0" smtClean="0"/>
              <a:t> </a:t>
            </a:r>
            <a:r>
              <a:rPr lang="en-US" sz="2800" i="1" dirty="0" smtClean="0"/>
              <a:t>and</a:t>
            </a:r>
            <a:r>
              <a:rPr lang="en-US" sz="2800" dirty="0" smtClean="0"/>
              <a:t> </a:t>
            </a:r>
            <a:r>
              <a:rPr lang="en-US" sz="2800" dirty="0" err="1" smtClean="0"/>
              <a:t>p+p</a:t>
            </a:r>
            <a:r>
              <a:rPr lang="en-US" sz="2800" dirty="0" smtClean="0"/>
              <a:t> data</a:t>
            </a:r>
          </a:p>
          <a:p>
            <a:pPr lvl="1"/>
            <a:r>
              <a:rPr lang="en-US" sz="2400" dirty="0" err="1" smtClean="0"/>
              <a:t>e</a:t>
            </a:r>
            <a:r>
              <a:rPr lang="en-US" sz="2400" baseline="30000" dirty="0" err="1" smtClean="0"/>
              <a:t>+</a:t>
            </a:r>
            <a:r>
              <a:rPr lang="en-US" sz="2400" dirty="0" err="1" smtClean="0"/>
              <a:t>e</a:t>
            </a:r>
            <a:r>
              <a:rPr lang="en-US" sz="2400" baseline="30000" dirty="0" smtClean="0"/>
              <a:t>-</a:t>
            </a:r>
            <a:r>
              <a:rPr lang="en-US" sz="2400" dirty="0" smtClean="0"/>
              <a:t> annihilation to hadrons simplest colliding system to study FFs</a:t>
            </a:r>
          </a:p>
          <a:p>
            <a:pPr lvl="1"/>
            <a:r>
              <a:rPr lang="en-US" sz="2400" dirty="0" smtClean="0"/>
              <a:t>Technique to include deep-inelastic scattering and </a:t>
            </a:r>
            <a:r>
              <a:rPr lang="en-US" sz="2400" dirty="0" err="1" smtClean="0"/>
              <a:t>p+p</a:t>
            </a:r>
            <a:r>
              <a:rPr lang="en-US" sz="2400" dirty="0" smtClean="0"/>
              <a:t> data in addition to </a:t>
            </a:r>
            <a:r>
              <a:rPr lang="en-US" sz="2400" dirty="0" err="1" smtClean="0"/>
              <a:t>e</a:t>
            </a:r>
            <a:r>
              <a:rPr lang="en-US" sz="2400" baseline="30000" dirty="0" err="1" smtClean="0"/>
              <a:t>+</a:t>
            </a:r>
            <a:r>
              <a:rPr lang="en-US" sz="2400" dirty="0" err="1" smtClean="0"/>
              <a:t>e</a:t>
            </a:r>
            <a:r>
              <a:rPr lang="en-US" sz="2400" baseline="30000" dirty="0" smtClean="0"/>
              <a:t>-</a:t>
            </a:r>
            <a:r>
              <a:rPr lang="en-US" sz="2400" dirty="0" smtClean="0"/>
              <a:t> only developed in 2007!</a:t>
            </a:r>
          </a:p>
          <a:p>
            <a:pPr lvl="1"/>
            <a:r>
              <a:rPr lang="en-US" sz="2400" dirty="0" smtClean="0"/>
              <a:t>Included PHENIX </a:t>
            </a:r>
            <a:r>
              <a:rPr lang="en-US" sz="2400" dirty="0" err="1" smtClean="0"/>
              <a:t>p+p</a:t>
            </a:r>
            <a:r>
              <a:rPr lang="en-US" sz="2400" dirty="0" smtClean="0"/>
              <a:t> cross section in </a:t>
            </a:r>
            <a:r>
              <a:rPr lang="en-US" sz="2400" dirty="0" smtClean="0">
                <a:latin typeface="Symbol" pitchFamily="18" charset="2"/>
              </a:rPr>
              <a:t>h</a:t>
            </a:r>
            <a:r>
              <a:rPr lang="en-US" sz="2400" dirty="0" smtClean="0"/>
              <a:t> FF </a:t>
            </a:r>
            <a:r>
              <a:rPr lang="en-US" sz="2400" dirty="0" err="1" smtClean="0"/>
              <a:t>parametrization</a:t>
            </a:r>
            <a:endParaRPr lang="en-US" sz="2400" dirty="0" smtClean="0"/>
          </a:p>
        </p:txBody>
      </p:sp>
      <p:sp>
        <p:nvSpPr>
          <p:cNvPr id="2" name="Footer Placeholder 1"/>
          <p:cNvSpPr>
            <a:spLocks noGrp="1"/>
          </p:cNvSpPr>
          <p:nvPr>
            <p:ph type="ftr" sz="quarter" idx="11"/>
          </p:nvPr>
        </p:nvSpPr>
        <p:spPr/>
        <p:txBody>
          <a:bodyPr/>
          <a:lstStyle/>
          <a:p>
            <a:r>
              <a:rPr lang="en-US" smtClean="0"/>
              <a:t>C. Aidala, UMich, October 14, 2015</a:t>
            </a:r>
            <a:endParaRPr lang="en-US"/>
          </a:p>
        </p:txBody>
      </p:sp>
      <p:pic>
        <p:nvPicPr>
          <p:cNvPr id="124930" name="Picture 2"/>
          <p:cNvPicPr>
            <a:picLocks noChangeAspect="1" noChangeArrowheads="1"/>
          </p:cNvPicPr>
          <p:nvPr/>
        </p:nvPicPr>
        <p:blipFill>
          <a:blip r:embed="rId3" cstate="print"/>
          <a:srcRect/>
          <a:stretch>
            <a:fillRect/>
          </a:stretch>
        </p:blipFill>
        <p:spPr bwMode="auto">
          <a:xfrm>
            <a:off x="3055476" y="1999348"/>
            <a:ext cx="3573924" cy="2754217"/>
          </a:xfrm>
          <a:prstGeom prst="rect">
            <a:avLst/>
          </a:prstGeom>
          <a:noFill/>
          <a:ln w="9525">
            <a:noFill/>
            <a:miter lim="800000"/>
            <a:headEnd/>
            <a:tailEnd/>
          </a:ln>
        </p:spPr>
      </p:pic>
      <p:pic>
        <p:nvPicPr>
          <p:cNvPr id="124931" name="Picture 3"/>
          <p:cNvPicPr>
            <a:picLocks noChangeAspect="1" noChangeArrowheads="1"/>
          </p:cNvPicPr>
          <p:nvPr/>
        </p:nvPicPr>
        <p:blipFill>
          <a:blip r:embed="rId4" cstate="print"/>
          <a:srcRect/>
          <a:stretch>
            <a:fillRect/>
          </a:stretch>
        </p:blipFill>
        <p:spPr bwMode="auto">
          <a:xfrm>
            <a:off x="6701729" y="1981200"/>
            <a:ext cx="2327970" cy="2803400"/>
          </a:xfrm>
          <a:prstGeom prst="rect">
            <a:avLst/>
          </a:prstGeom>
          <a:noFill/>
          <a:ln w="9525">
            <a:noFill/>
            <a:miter lim="800000"/>
            <a:headEnd/>
            <a:tailEnd/>
          </a:ln>
        </p:spPr>
      </p:pic>
      <p:sp>
        <p:nvSpPr>
          <p:cNvPr id="9" name="TextBox 8"/>
          <p:cNvSpPr txBox="1"/>
          <p:nvPr/>
        </p:nvSpPr>
        <p:spPr>
          <a:xfrm>
            <a:off x="3200400" y="4847201"/>
            <a:ext cx="5843138" cy="646331"/>
          </a:xfrm>
          <a:prstGeom prst="rect">
            <a:avLst/>
          </a:prstGeom>
          <a:noFill/>
        </p:spPr>
        <p:txBody>
          <a:bodyPr wrap="none" rtlCol="0">
            <a:spAutoFit/>
          </a:bodyPr>
          <a:lstStyle/>
          <a:p>
            <a:r>
              <a:rPr lang="en-US" u="sng" dirty="0" smtClean="0">
                <a:solidFill>
                  <a:srgbClr val="FFFFCC"/>
                </a:solidFill>
              </a:rPr>
              <a:t>C.A. Aidala</a:t>
            </a:r>
            <a:r>
              <a:rPr lang="en-US" dirty="0" smtClean="0">
                <a:solidFill>
                  <a:srgbClr val="FFFFCC"/>
                </a:solidFill>
              </a:rPr>
              <a:t>, F. Ellinghaus, R. </a:t>
            </a:r>
            <a:r>
              <a:rPr lang="en-US" dirty="0" err="1" smtClean="0">
                <a:solidFill>
                  <a:srgbClr val="FFFFCC"/>
                </a:solidFill>
              </a:rPr>
              <a:t>Sassot</a:t>
            </a:r>
            <a:r>
              <a:rPr lang="en-US" dirty="0" smtClean="0">
                <a:solidFill>
                  <a:srgbClr val="FFFFCC"/>
                </a:solidFill>
              </a:rPr>
              <a:t>, J.P. Seele, M. Stratmann, </a:t>
            </a:r>
          </a:p>
          <a:p>
            <a:r>
              <a:rPr lang="en-US" dirty="0" smtClean="0">
                <a:solidFill>
                  <a:srgbClr val="FFFFCC"/>
                </a:solidFill>
              </a:rPr>
              <a:t>PRD83, 034002 (2011)</a:t>
            </a:r>
            <a:endParaRPr lang="en-US" dirty="0">
              <a:solidFill>
                <a:srgbClr val="FFFFCC"/>
              </a:solidFill>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pPr/>
              <a:t>70</a:t>
            </a:fld>
            <a:endParaRPr lang="en-US"/>
          </a:p>
        </p:txBody>
      </p:sp>
    </p:spTree>
    <p:extLst>
      <p:ext uri="{BB962C8B-B14F-4D97-AF65-F5344CB8AC3E}">
        <p14:creationId xmlns:p14="http://schemas.microsoft.com/office/powerpoint/2010/main" val="32954371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Neural network techniques for fitting parton helicity distributions</a:t>
            </a:r>
            <a:endParaRPr lang="en-US" dirty="0"/>
          </a:p>
        </p:txBody>
      </p:sp>
      <p:sp>
        <p:nvSpPr>
          <p:cNvPr id="3" name="Content Placeholder 2"/>
          <p:cNvSpPr>
            <a:spLocks noGrp="1"/>
          </p:cNvSpPr>
          <p:nvPr>
            <p:ph idx="1"/>
          </p:nvPr>
        </p:nvSpPr>
        <p:spPr>
          <a:xfrm>
            <a:off x="457200" y="1600200"/>
            <a:ext cx="3352800" cy="4114799"/>
          </a:xfrm>
        </p:spPr>
        <p:txBody>
          <a:bodyPr>
            <a:normAutofit fontScale="92500" lnSpcReduction="10000"/>
          </a:bodyPr>
          <a:lstStyle/>
          <a:p>
            <a:r>
              <a:rPr lang="en-US" dirty="0" smtClean="0"/>
              <a:t>Reduce/eliminate bias from choice of functional forms</a:t>
            </a:r>
          </a:p>
          <a:p>
            <a:r>
              <a:rPr lang="en-US" dirty="0" smtClean="0"/>
              <a:t>NNPDF Collaboration, Nocera et al., </a:t>
            </a:r>
            <a:r>
              <a:rPr lang="en-US" dirty="0" err="1" smtClean="0"/>
              <a:t>Nucl</a:t>
            </a:r>
            <a:r>
              <a:rPr lang="en-US" dirty="0" smtClean="0"/>
              <a:t>. Phys. B887, 276 (2014)</a:t>
            </a:r>
            <a:endParaRPr lang="en-US" dirty="0"/>
          </a:p>
        </p:txBody>
      </p:sp>
      <p:sp>
        <p:nvSpPr>
          <p:cNvPr id="4" name="Footer Placeholder 3"/>
          <p:cNvSpPr>
            <a:spLocks noGrp="1"/>
          </p:cNvSpPr>
          <p:nvPr>
            <p:ph type="ftr" sz="quarter" idx="11"/>
          </p:nvPr>
        </p:nvSpPr>
        <p:spPr/>
        <p:txBody>
          <a:bodyPr/>
          <a:lstStyle/>
          <a:p>
            <a:r>
              <a:rPr lang="en-US" smtClean="0"/>
              <a:t>C. Aidala, UMich, October 14, 2015</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71</a:t>
            </a:fld>
            <a:endParaRPr lang="en-US"/>
          </a:p>
        </p:txBody>
      </p:sp>
      <p:pic>
        <p:nvPicPr>
          <p:cNvPr id="594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752600"/>
            <a:ext cx="4643438" cy="4546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83732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Sea quarks—many hints of interesting behavior already!</a:t>
            </a:r>
            <a:endParaRPr lang="en-US" dirty="0"/>
          </a:p>
        </p:txBody>
      </p:sp>
      <p:sp>
        <p:nvSpPr>
          <p:cNvPr id="3" name="Content Placeholder 2"/>
          <p:cNvSpPr>
            <a:spLocks noGrp="1"/>
          </p:cNvSpPr>
          <p:nvPr>
            <p:ph idx="1"/>
          </p:nvPr>
        </p:nvSpPr>
        <p:spPr>
          <a:xfrm>
            <a:off x="4495800" y="1600200"/>
            <a:ext cx="4191000" cy="4525963"/>
          </a:xfrm>
        </p:spPr>
        <p:txBody>
          <a:bodyPr>
            <a:normAutofit fontScale="62500" lnSpcReduction="20000"/>
          </a:bodyPr>
          <a:lstStyle/>
          <a:p>
            <a:r>
              <a:rPr lang="en-US" dirty="0" err="1"/>
              <a:t>p+W</a:t>
            </a:r>
            <a:r>
              <a:rPr lang="en-US" dirty="0"/>
              <a:t>: (Valence) quark from p, (sea) antiquark from W </a:t>
            </a:r>
          </a:p>
          <a:p>
            <a:endParaRPr lang="en-US" dirty="0"/>
          </a:p>
          <a:p>
            <a:r>
              <a:rPr lang="en-US" dirty="0" err="1"/>
              <a:t>pbar+W</a:t>
            </a:r>
            <a:r>
              <a:rPr lang="en-US" dirty="0"/>
              <a:t>: (Valence) quark from W, (valence) antiquark from </a:t>
            </a:r>
            <a:r>
              <a:rPr lang="en-US" dirty="0" err="1"/>
              <a:t>pbar</a:t>
            </a:r>
            <a:endParaRPr lang="en-US" dirty="0"/>
          </a:p>
          <a:p>
            <a:endParaRPr lang="en-US" dirty="0"/>
          </a:p>
          <a:p>
            <a:r>
              <a:rPr lang="en-US" dirty="0" smtClean="0"/>
              <a:t>(</a:t>
            </a:r>
            <a:r>
              <a:rPr lang="en-US" dirty="0"/>
              <a:t>Valence x sea) spectrum harder  </a:t>
            </a:r>
            <a:r>
              <a:rPr lang="en-US" dirty="0">
                <a:sym typeface="Wingdings" panose="05000000000000000000" pitchFamily="2" charset="2"/>
              </a:rPr>
              <a:t> Larger mean </a:t>
            </a:r>
            <a:r>
              <a:rPr lang="en-US" dirty="0" err="1">
                <a:sym typeface="Wingdings" panose="05000000000000000000" pitchFamily="2" charset="2"/>
              </a:rPr>
              <a:t>k</a:t>
            </a:r>
            <a:r>
              <a:rPr lang="en-US" baseline="-25000" dirty="0" err="1">
                <a:sym typeface="Wingdings" panose="05000000000000000000" pitchFamily="2" charset="2"/>
              </a:rPr>
              <a:t>T</a:t>
            </a:r>
            <a:r>
              <a:rPr lang="en-US" dirty="0">
                <a:sym typeface="Wingdings" panose="05000000000000000000" pitchFamily="2" charset="2"/>
              </a:rPr>
              <a:t> for sea than valence quarks</a:t>
            </a:r>
            <a:r>
              <a:rPr lang="en-US" dirty="0" smtClean="0">
                <a:sym typeface="Wingdings" panose="05000000000000000000" pitchFamily="2" charset="2"/>
              </a:rPr>
              <a:t>?</a:t>
            </a:r>
          </a:p>
          <a:p>
            <a:pPr lvl="1"/>
            <a:r>
              <a:rPr lang="en-US" dirty="0" smtClean="0">
                <a:sym typeface="Wingdings" panose="05000000000000000000" pitchFamily="2" charset="2"/>
              </a:rPr>
              <a:t>Agrees with chiral soliton model predictions (e.g. Schweitzer, Strikman, Weiss 2013)</a:t>
            </a:r>
          </a:p>
          <a:p>
            <a:pPr lvl="1"/>
            <a:r>
              <a:rPr lang="en-US" dirty="0" smtClean="0">
                <a:sym typeface="Wingdings" panose="05000000000000000000" pitchFamily="2" charset="2"/>
              </a:rPr>
              <a:t>Consistent with work by </a:t>
            </a:r>
            <a:r>
              <a:rPr lang="en-US" dirty="0" err="1" smtClean="0">
                <a:sym typeface="Wingdings" panose="05000000000000000000" pitchFamily="2" charset="2"/>
              </a:rPr>
              <a:t>Bacchetta</a:t>
            </a:r>
            <a:r>
              <a:rPr lang="en-US" dirty="0" smtClean="0">
                <a:sym typeface="Wingdings" panose="05000000000000000000" pitchFamily="2" charset="2"/>
              </a:rPr>
              <a:t> et al.</a:t>
            </a:r>
            <a:endParaRPr lang="en-US" dirty="0"/>
          </a:p>
          <a:p>
            <a:endParaRPr lang="en-US" dirty="0"/>
          </a:p>
        </p:txBody>
      </p:sp>
      <p:sp>
        <p:nvSpPr>
          <p:cNvPr id="4" name="Footer Placeholder 3"/>
          <p:cNvSpPr>
            <a:spLocks noGrp="1"/>
          </p:cNvSpPr>
          <p:nvPr>
            <p:ph type="ftr" sz="quarter" idx="11"/>
          </p:nvPr>
        </p:nvSpPr>
        <p:spPr/>
        <p:txBody>
          <a:bodyPr/>
          <a:lstStyle/>
          <a:p>
            <a:r>
              <a:rPr lang="en-US" smtClean="0"/>
              <a:t>C. Aidala, UMich, October 14, 2015</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72</a:t>
            </a:fld>
            <a:endParaRPr lang="en-US" dirty="0"/>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52575"/>
            <a:ext cx="3971925" cy="375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95362" y="4139625"/>
            <a:ext cx="3044588" cy="584775"/>
          </a:xfrm>
          <a:prstGeom prst="rect">
            <a:avLst/>
          </a:prstGeom>
          <a:noFill/>
        </p:spPr>
        <p:txBody>
          <a:bodyPr wrap="square" rtlCol="0">
            <a:spAutoFit/>
          </a:bodyPr>
          <a:lstStyle/>
          <a:p>
            <a:r>
              <a:rPr lang="en-US" sz="1600" dirty="0" smtClean="0"/>
              <a:t>Plot from CAA, Field, Gamberg, Rogers, PRD89, 094002 (2014)</a:t>
            </a:r>
            <a:endParaRPr lang="en-US" sz="1600" dirty="0"/>
          </a:p>
        </p:txBody>
      </p:sp>
      <p:sp>
        <p:nvSpPr>
          <p:cNvPr id="7" name="TextBox 6"/>
          <p:cNvSpPr txBox="1"/>
          <p:nvPr/>
        </p:nvSpPr>
        <p:spPr>
          <a:xfrm>
            <a:off x="76200" y="5305425"/>
            <a:ext cx="4693914" cy="646331"/>
          </a:xfrm>
          <a:prstGeom prst="rect">
            <a:avLst/>
          </a:prstGeom>
          <a:noFill/>
        </p:spPr>
        <p:txBody>
          <a:bodyPr wrap="none" rtlCol="0">
            <a:spAutoFit/>
          </a:bodyPr>
          <a:lstStyle/>
          <a:p>
            <a:r>
              <a:rPr lang="en-US" dirty="0" smtClean="0">
                <a:solidFill>
                  <a:srgbClr val="FFFFCC"/>
                </a:solidFill>
              </a:rPr>
              <a:t>Data from E537 (</a:t>
            </a:r>
            <a:r>
              <a:rPr lang="en-US" dirty="0" err="1" smtClean="0">
                <a:solidFill>
                  <a:srgbClr val="FFFFCC"/>
                </a:solidFill>
              </a:rPr>
              <a:t>pbar+W</a:t>
            </a:r>
            <a:r>
              <a:rPr lang="en-US" dirty="0" smtClean="0">
                <a:solidFill>
                  <a:srgbClr val="FFFFCC"/>
                </a:solidFill>
              </a:rPr>
              <a:t>): PRD38, 1377 (1988)</a:t>
            </a:r>
          </a:p>
          <a:p>
            <a:r>
              <a:rPr lang="en-US" dirty="0" smtClean="0">
                <a:solidFill>
                  <a:srgbClr val="FFFFCC"/>
                </a:solidFill>
              </a:rPr>
              <a:t>E439: (</a:t>
            </a:r>
            <a:r>
              <a:rPr lang="en-US" dirty="0" err="1" smtClean="0">
                <a:solidFill>
                  <a:srgbClr val="FFFFCC"/>
                </a:solidFill>
              </a:rPr>
              <a:t>p+W</a:t>
            </a:r>
            <a:r>
              <a:rPr lang="en-US" dirty="0" smtClean="0">
                <a:solidFill>
                  <a:srgbClr val="FFFFCC"/>
                </a:solidFill>
              </a:rPr>
              <a:t>): AIP Conf. Proc. 45, 93 (1978)</a:t>
            </a:r>
            <a:endParaRPr lang="en-US" dirty="0">
              <a:solidFill>
                <a:srgbClr val="FFFFCC"/>
              </a:solidFill>
            </a:endParaRPr>
          </a:p>
        </p:txBody>
      </p:sp>
    </p:spTree>
    <p:extLst>
      <p:ext uri="{BB962C8B-B14F-4D97-AF65-F5344CB8AC3E}">
        <p14:creationId xmlns:p14="http://schemas.microsoft.com/office/powerpoint/2010/main" val="40704284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results! Light sea flavor ratio</a:t>
            </a:r>
            <a:endParaRPr lang="en-US" dirty="0"/>
          </a:p>
        </p:txBody>
      </p:sp>
      <p:sp>
        <p:nvSpPr>
          <p:cNvPr id="3" name="Content Placeholder 2"/>
          <p:cNvSpPr>
            <a:spLocks noGrp="1"/>
          </p:cNvSpPr>
          <p:nvPr>
            <p:ph idx="1"/>
          </p:nvPr>
        </p:nvSpPr>
        <p:spPr>
          <a:xfrm>
            <a:off x="457200" y="1371600"/>
            <a:ext cx="4038600" cy="5029200"/>
          </a:xfrm>
        </p:spPr>
        <p:txBody>
          <a:bodyPr>
            <a:normAutofit fontScale="62500" lnSpcReduction="20000"/>
          </a:bodyPr>
          <a:lstStyle/>
          <a:p>
            <a:r>
              <a:rPr lang="en-US" dirty="0" smtClean="0"/>
              <a:t>Only 5% of anticipated data </a:t>
            </a:r>
          </a:p>
          <a:p>
            <a:endParaRPr lang="en-US" dirty="0" smtClean="0"/>
          </a:p>
          <a:p>
            <a:r>
              <a:rPr lang="en-US" dirty="0" smtClean="0"/>
              <a:t>Systematic uncertainty dominated by target-dependent variation in collection efficiency with beam intensity—expected to drop to ~1% after corrections</a:t>
            </a:r>
          </a:p>
          <a:p>
            <a:endParaRPr lang="en-US" dirty="0" smtClean="0"/>
          </a:p>
          <a:p>
            <a:r>
              <a:rPr lang="en-US" dirty="0" smtClean="0"/>
              <a:t>Already comparable high-</a:t>
            </a:r>
            <a:r>
              <a:rPr lang="en-US" dirty="0" err="1" smtClean="0"/>
              <a:t>x</a:t>
            </a:r>
            <a:r>
              <a:rPr lang="en-US" baseline="-25000" dirty="0" err="1" smtClean="0"/>
              <a:t>target</a:t>
            </a:r>
            <a:r>
              <a:rPr lang="en-US" dirty="0" smtClean="0"/>
              <a:t> statistics to E866 result</a:t>
            </a:r>
          </a:p>
          <a:p>
            <a:endParaRPr lang="en-US" dirty="0" smtClean="0"/>
          </a:p>
          <a:p>
            <a:r>
              <a:rPr lang="en-US" dirty="0" smtClean="0"/>
              <a:t>Suggests ratio does not drop off sharply</a:t>
            </a:r>
          </a:p>
          <a:p>
            <a:endParaRPr lang="en-US" dirty="0" smtClean="0"/>
          </a:p>
          <a:p>
            <a:r>
              <a:rPr lang="en-US" dirty="0" smtClean="0"/>
              <a:t>Installation of new Station 1 chamber will enhance high-</a:t>
            </a:r>
            <a:r>
              <a:rPr lang="en-US" dirty="0" err="1" smtClean="0"/>
              <a:t>x</a:t>
            </a:r>
            <a:r>
              <a:rPr lang="en-US" baseline="-25000" dirty="0" err="1" smtClean="0"/>
              <a:t>target</a:t>
            </a:r>
            <a:r>
              <a:rPr lang="en-US" dirty="0" smtClean="0"/>
              <a:t> acceptance</a:t>
            </a:r>
          </a:p>
          <a:p>
            <a:endParaRPr lang="en-US" dirty="0"/>
          </a:p>
        </p:txBody>
      </p:sp>
      <p:sp>
        <p:nvSpPr>
          <p:cNvPr id="4" name="Footer Placeholder 3"/>
          <p:cNvSpPr>
            <a:spLocks noGrp="1"/>
          </p:cNvSpPr>
          <p:nvPr>
            <p:ph type="ftr" sz="quarter" idx="11"/>
          </p:nvPr>
        </p:nvSpPr>
        <p:spPr/>
        <p:txBody>
          <a:bodyPr/>
          <a:lstStyle/>
          <a:p>
            <a:r>
              <a:rPr lang="en-US" smtClean="0"/>
              <a:t>C. Aidala, UMich, October 14, 2015</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73</a:t>
            </a:fld>
            <a:endParaRPr lang="en-US"/>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19200"/>
            <a:ext cx="3952875" cy="5022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214413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Effects persist up to transverse momenta of 7 GeV/c!</a:t>
            </a:r>
            <a:endParaRPr lang="en-US" dirty="0"/>
          </a:p>
        </p:txBody>
      </p:sp>
      <p:sp>
        <p:nvSpPr>
          <p:cNvPr id="4" name="Content Placeholder 3"/>
          <p:cNvSpPr>
            <a:spLocks noGrp="1"/>
          </p:cNvSpPr>
          <p:nvPr>
            <p:ph sz="half" idx="2"/>
          </p:nvPr>
        </p:nvSpPr>
        <p:spPr>
          <a:xfrm>
            <a:off x="5638800" y="1828800"/>
            <a:ext cx="3429000" cy="4495800"/>
          </a:xfrm>
        </p:spPr>
        <p:txBody>
          <a:bodyPr/>
          <a:lstStyle/>
          <a:p>
            <a:r>
              <a:rPr lang="en-US" i="1" dirty="0" smtClean="0"/>
              <a:t>Can use tools of perturbative QCD to try to interpret!!</a:t>
            </a:r>
            <a:endParaRPr lang="en-US" i="1" dirty="0"/>
          </a:p>
        </p:txBody>
      </p:sp>
      <p:sp>
        <p:nvSpPr>
          <p:cNvPr id="5" name="Footer Placeholder 4"/>
          <p:cNvSpPr>
            <a:spLocks noGrp="1"/>
          </p:cNvSpPr>
          <p:nvPr>
            <p:ph type="ftr" sz="quarter" idx="11"/>
          </p:nvPr>
        </p:nvSpPr>
        <p:spPr/>
        <p:txBody>
          <a:bodyPr/>
          <a:lstStyle/>
          <a:p>
            <a:r>
              <a:rPr lang="en-US" smtClean="0"/>
              <a:t>C. Aidala, UMich, October 14, 2015</a:t>
            </a:r>
            <a:endParaRPr lang="en-US"/>
          </a:p>
        </p:txBody>
      </p:sp>
      <p:sp>
        <p:nvSpPr>
          <p:cNvPr id="6" name="Slide Number Placeholder 5"/>
          <p:cNvSpPr>
            <a:spLocks noGrp="1"/>
          </p:cNvSpPr>
          <p:nvPr>
            <p:ph type="sldNum" sz="quarter" idx="12"/>
          </p:nvPr>
        </p:nvSpPr>
        <p:spPr/>
        <p:txBody>
          <a:bodyPr/>
          <a:lstStyle/>
          <a:p>
            <a:fld id="{A2F42501-B949-4497-900A-85D7539E1911}" type="slidenum">
              <a:rPr lang="en-US" smtClean="0"/>
              <a:pPr/>
              <a:t>74</a:t>
            </a:fld>
            <a:endParaRPr lang="en-US"/>
          </a:p>
        </p:txBody>
      </p:sp>
      <p:pic>
        <p:nvPicPr>
          <p:cNvPr id="199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600200"/>
            <a:ext cx="5600700"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1619829"/>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to the future</a:t>
            </a:r>
            <a:endParaRPr lang="en-US" dirty="0"/>
          </a:p>
        </p:txBody>
      </p:sp>
      <p:sp>
        <p:nvSpPr>
          <p:cNvPr id="3" name="Footer Placeholder 2"/>
          <p:cNvSpPr>
            <a:spLocks noGrp="1"/>
          </p:cNvSpPr>
          <p:nvPr>
            <p:ph type="ftr" sz="quarter" idx="11"/>
          </p:nvPr>
        </p:nvSpPr>
        <p:spPr/>
        <p:txBody>
          <a:bodyPr/>
          <a:lstStyle/>
          <a:p>
            <a:r>
              <a:rPr lang="en-US" smtClean="0"/>
              <a:t>C. Aidala, UMich, October 14, 2015</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75</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707" y="4343400"/>
            <a:ext cx="3716637" cy="219907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706" y="1295400"/>
            <a:ext cx="3716637" cy="2787478"/>
          </a:xfrm>
          <a:prstGeom prst="rect">
            <a:avLst/>
          </a:prstGeom>
        </p:spPr>
      </p:pic>
      <p:sp>
        <p:nvSpPr>
          <p:cNvPr id="9" name="TextBox 8"/>
          <p:cNvSpPr txBox="1"/>
          <p:nvPr/>
        </p:nvSpPr>
        <p:spPr>
          <a:xfrm>
            <a:off x="4724401" y="1905000"/>
            <a:ext cx="3505200" cy="1200329"/>
          </a:xfrm>
          <a:prstGeom prst="rect">
            <a:avLst/>
          </a:prstGeom>
          <a:noFill/>
        </p:spPr>
        <p:txBody>
          <a:bodyPr wrap="square" rtlCol="0">
            <a:spAutoFit/>
          </a:bodyPr>
          <a:lstStyle/>
          <a:p>
            <a:r>
              <a:rPr lang="en-US" dirty="0" smtClean="0">
                <a:solidFill>
                  <a:srgbClr val="FFFFCC"/>
                </a:solidFill>
              </a:rPr>
              <a:t>Module prototyping for a new tungsten-powder – scintillating fiber electromagnetic calorimeter at RHIC</a:t>
            </a:r>
            <a:endParaRPr lang="en-US" dirty="0">
              <a:solidFill>
                <a:srgbClr val="FFFFCC"/>
              </a:solidFill>
            </a:endParaRPr>
          </a:p>
        </p:txBody>
      </p:sp>
      <p:sp>
        <p:nvSpPr>
          <p:cNvPr id="11" name="TextBox 10"/>
          <p:cNvSpPr txBox="1"/>
          <p:nvPr/>
        </p:nvSpPr>
        <p:spPr>
          <a:xfrm>
            <a:off x="4724400" y="4514671"/>
            <a:ext cx="3505200" cy="646331"/>
          </a:xfrm>
          <a:prstGeom prst="rect">
            <a:avLst/>
          </a:prstGeom>
          <a:noFill/>
        </p:spPr>
        <p:txBody>
          <a:bodyPr wrap="square" rtlCol="0">
            <a:spAutoFit/>
          </a:bodyPr>
          <a:lstStyle/>
          <a:p>
            <a:r>
              <a:rPr lang="en-US" dirty="0" smtClean="0">
                <a:solidFill>
                  <a:srgbClr val="FFFFCC"/>
                </a:solidFill>
              </a:rPr>
              <a:t>Electromagnetic calorimeter light guide design</a:t>
            </a:r>
            <a:endParaRPr lang="en-US" dirty="0">
              <a:solidFill>
                <a:srgbClr val="FFFFCC"/>
              </a:solidFill>
            </a:endParaRPr>
          </a:p>
        </p:txBody>
      </p:sp>
    </p:spTree>
    <p:extLst>
      <p:ext uri="{BB962C8B-B14F-4D97-AF65-F5344CB8AC3E}">
        <p14:creationId xmlns:p14="http://schemas.microsoft.com/office/powerpoint/2010/main" val="29547556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4572000" y="3632537"/>
            <a:ext cx="1981200" cy="1938992"/>
          </a:xfrm>
          <a:prstGeom prst="rect">
            <a:avLst/>
          </a:prstGeom>
        </p:spPr>
        <p:txBody>
          <a:bodyPr wrap="square">
            <a:spAutoFit/>
          </a:bodyPr>
          <a:lstStyle/>
          <a:p>
            <a:r>
              <a:rPr lang="en-US" sz="2000" dirty="0" err="1" smtClean="0">
                <a:solidFill>
                  <a:srgbClr val="FFFFCC"/>
                </a:solidFill>
              </a:rPr>
              <a:t>p+A</a:t>
            </a:r>
            <a:r>
              <a:rPr lang="en-US" sz="2000" dirty="0" smtClean="0">
                <a:solidFill>
                  <a:srgbClr val="FFFFCC"/>
                </a:solidFill>
              </a:rPr>
              <a:t> </a:t>
            </a:r>
            <a:r>
              <a:rPr lang="en-US" sz="2000" dirty="0" smtClean="0">
                <a:solidFill>
                  <a:srgbClr val="FFFFCC"/>
                </a:solidFill>
                <a:sym typeface="Wingdings" panose="05000000000000000000" pitchFamily="2" charset="2"/>
              </a:rPr>
              <a:t> </a:t>
            </a:r>
            <a:r>
              <a:rPr lang="en-US" sz="2000" dirty="0" smtClean="0">
                <a:solidFill>
                  <a:srgbClr val="FFFFCC"/>
                </a:solidFill>
                <a:latin typeface="Symbol" panose="05050102010706020507" pitchFamily="18" charset="2"/>
                <a:sym typeface="Wingdings" panose="05000000000000000000" pitchFamily="2" charset="2"/>
              </a:rPr>
              <a:t>m</a:t>
            </a:r>
            <a:r>
              <a:rPr lang="en-US" sz="2000" baseline="30000" dirty="0" smtClean="0">
                <a:solidFill>
                  <a:srgbClr val="FFFFCC"/>
                </a:solidFill>
                <a:sym typeface="Wingdings" panose="05000000000000000000" pitchFamily="2" charset="2"/>
              </a:rPr>
              <a:t>+</a:t>
            </a:r>
            <a:r>
              <a:rPr lang="en-US" sz="2000" dirty="0" smtClean="0">
                <a:solidFill>
                  <a:srgbClr val="FFFFCC"/>
                </a:solidFill>
                <a:sym typeface="Wingdings" panose="05000000000000000000" pitchFamily="2" charset="2"/>
              </a:rPr>
              <a:t>+</a:t>
            </a:r>
            <a:r>
              <a:rPr lang="en-US" sz="2000" dirty="0" smtClean="0">
                <a:solidFill>
                  <a:srgbClr val="FFFFCC"/>
                </a:solidFill>
                <a:latin typeface="Symbol" panose="05050102010706020507" pitchFamily="18" charset="2"/>
                <a:sym typeface="Wingdings" panose="05000000000000000000" pitchFamily="2" charset="2"/>
              </a:rPr>
              <a:t>m</a:t>
            </a:r>
            <a:r>
              <a:rPr lang="en-US" sz="2000" baseline="30000" dirty="0" smtClean="0">
                <a:solidFill>
                  <a:srgbClr val="FFFFCC"/>
                </a:solidFill>
                <a:sym typeface="Wingdings" panose="05000000000000000000" pitchFamily="2" charset="2"/>
              </a:rPr>
              <a:t>-</a:t>
            </a:r>
            <a:r>
              <a:rPr lang="en-US" sz="2000" dirty="0" smtClean="0">
                <a:solidFill>
                  <a:srgbClr val="FFFFCC"/>
                </a:solidFill>
                <a:sym typeface="Wingdings" panose="05000000000000000000" pitchFamily="2" charset="2"/>
              </a:rPr>
              <a:t>+X</a:t>
            </a:r>
          </a:p>
          <a:p>
            <a:r>
              <a:rPr lang="en-US" sz="2000" dirty="0" smtClean="0">
                <a:solidFill>
                  <a:srgbClr val="FFFFCC"/>
                </a:solidFill>
                <a:sym typeface="Wingdings" panose="05000000000000000000" pitchFamily="2" charset="2"/>
              </a:rPr>
              <a:t>for different invariant masses:</a:t>
            </a:r>
          </a:p>
          <a:p>
            <a:r>
              <a:rPr lang="en-US" sz="2000" dirty="0" smtClean="0">
                <a:solidFill>
                  <a:srgbClr val="FFFFCC"/>
                </a:solidFill>
                <a:sym typeface="Wingdings" panose="05000000000000000000" pitchFamily="2" charset="2"/>
              </a:rPr>
              <a:t>No color entanglement expected</a:t>
            </a:r>
            <a:endParaRPr lang="en-US" sz="2000" dirty="0">
              <a:solidFill>
                <a:srgbClr val="FFFFCC"/>
              </a:solidFill>
            </a:endParaRPr>
          </a:p>
        </p:txBody>
      </p:sp>
      <p:sp>
        <p:nvSpPr>
          <p:cNvPr id="3" name="Footer Placeholder 2"/>
          <p:cNvSpPr>
            <a:spLocks noGrp="1"/>
          </p:cNvSpPr>
          <p:nvPr>
            <p:ph type="ftr" sz="quarter" idx="11"/>
          </p:nvPr>
        </p:nvSpPr>
        <p:spPr/>
        <p:txBody>
          <a:bodyPr/>
          <a:lstStyle/>
          <a:p>
            <a:r>
              <a:rPr lang="en-US" smtClean="0"/>
              <a:t>C. Aidala, UMich, October 14, 2015</a:t>
            </a:r>
            <a:endParaRPr lang="en-US"/>
          </a:p>
        </p:txBody>
      </p:sp>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34152"/>
            <a:ext cx="3844098"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152400" y="4538663"/>
            <a:ext cx="4368568" cy="323165"/>
          </a:xfrm>
          <a:prstGeom prst="rect">
            <a:avLst/>
          </a:prstGeom>
          <a:noFill/>
        </p:spPr>
        <p:txBody>
          <a:bodyPr wrap="none" rtlCol="0">
            <a:spAutoFit/>
          </a:bodyPr>
          <a:lstStyle/>
          <a:p>
            <a:r>
              <a:rPr lang="en-US" sz="1500" dirty="0" smtClean="0">
                <a:solidFill>
                  <a:srgbClr val="FFFFCC"/>
                </a:solidFill>
              </a:rPr>
              <a:t>Landry, Brock, Nadolsky, Yuan, PRD 67, 073016 (2003)</a:t>
            </a:r>
            <a:endParaRPr lang="en-US" sz="1500" dirty="0">
              <a:solidFill>
                <a:srgbClr val="FFFFCC"/>
              </a:solidFill>
            </a:endParaRPr>
          </a:p>
        </p:txBody>
      </p:sp>
      <p:sp>
        <p:nvSpPr>
          <p:cNvPr id="20" name="Slide Number Placeholder 19"/>
          <p:cNvSpPr>
            <a:spLocks noGrp="1"/>
          </p:cNvSpPr>
          <p:nvPr>
            <p:ph type="sldNum" sz="quarter" idx="12"/>
          </p:nvPr>
        </p:nvSpPr>
        <p:spPr/>
        <p:txBody>
          <a:bodyPr/>
          <a:lstStyle/>
          <a:p>
            <a:r>
              <a:rPr lang="en-US" dirty="0" smtClean="0"/>
              <a:t>24</a:t>
            </a:r>
            <a:endParaRPr lang="en-US" dirty="0"/>
          </a:p>
        </p:txBody>
      </p:sp>
      <p:sp>
        <p:nvSpPr>
          <p:cNvPr id="18" name="Title 1"/>
          <p:cNvSpPr>
            <a:spLocks noGrp="1"/>
          </p:cNvSpPr>
          <p:nvPr>
            <p:ph type="title"/>
          </p:nvPr>
        </p:nvSpPr>
        <p:spPr>
          <a:xfrm>
            <a:off x="457200" y="87775"/>
            <a:ext cx="8229600" cy="914400"/>
          </a:xfrm>
        </p:spPr>
        <p:txBody>
          <a:bodyPr>
            <a:noAutofit/>
          </a:bodyPr>
          <a:lstStyle/>
          <a:p>
            <a:r>
              <a:rPr lang="en-US" sz="4200" dirty="0"/>
              <a:t>Searching for color entanglement</a:t>
            </a:r>
          </a:p>
        </p:txBody>
      </p:sp>
      <p:sp>
        <p:nvSpPr>
          <p:cNvPr id="2" name="TextBox 1"/>
          <p:cNvSpPr txBox="1"/>
          <p:nvPr/>
        </p:nvSpPr>
        <p:spPr>
          <a:xfrm>
            <a:off x="192960" y="4961692"/>
            <a:ext cx="4163732" cy="677108"/>
          </a:xfrm>
          <a:prstGeom prst="rect">
            <a:avLst/>
          </a:prstGeom>
          <a:noFill/>
        </p:spPr>
        <p:txBody>
          <a:bodyPr wrap="square" rtlCol="0">
            <a:spAutoFit/>
          </a:bodyPr>
          <a:lstStyle/>
          <a:p>
            <a:r>
              <a:rPr lang="en-US" sz="1900" dirty="0" smtClean="0">
                <a:solidFill>
                  <a:srgbClr val="FFFFCC"/>
                </a:solidFill>
              </a:rPr>
              <a:t>Get predictions from fits to data where no entanglement expected</a:t>
            </a:r>
            <a:endParaRPr lang="en-US" sz="1900" dirty="0">
              <a:solidFill>
                <a:srgbClr val="FFFFCC"/>
              </a:solidFill>
            </a:endParaRPr>
          </a:p>
        </p:txBody>
      </p:sp>
      <p:sp>
        <p:nvSpPr>
          <p:cNvPr id="11" name="TextBox 10"/>
          <p:cNvSpPr txBox="1"/>
          <p:nvPr/>
        </p:nvSpPr>
        <p:spPr>
          <a:xfrm>
            <a:off x="908712" y="1918170"/>
            <a:ext cx="2895600" cy="646331"/>
          </a:xfrm>
          <a:prstGeom prst="rect">
            <a:avLst/>
          </a:prstGeom>
          <a:solidFill>
            <a:schemeClr val="bg1"/>
          </a:solidFill>
        </p:spPr>
        <p:txBody>
          <a:bodyPr wrap="square" rtlCol="0">
            <a:spAutoFit/>
          </a:bodyPr>
          <a:lstStyle/>
          <a:p>
            <a:r>
              <a:rPr lang="en-US" dirty="0" smtClean="0"/>
              <a:t>Quark-antiquark annihilation to lepton pairs </a:t>
            </a:r>
            <a:endParaRPr lang="en-US" dirty="0"/>
          </a:p>
        </p:txBody>
      </p:sp>
    </p:spTree>
    <p:extLst>
      <p:ext uri="{BB962C8B-B14F-4D97-AF65-F5344CB8AC3E}">
        <p14:creationId xmlns:p14="http://schemas.microsoft.com/office/powerpoint/2010/main" val="915193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4572000" y="3632537"/>
            <a:ext cx="1981200" cy="1938992"/>
          </a:xfrm>
          <a:prstGeom prst="rect">
            <a:avLst/>
          </a:prstGeom>
        </p:spPr>
        <p:txBody>
          <a:bodyPr wrap="square">
            <a:spAutoFit/>
          </a:bodyPr>
          <a:lstStyle/>
          <a:p>
            <a:r>
              <a:rPr lang="en-US" sz="2000" dirty="0" err="1" smtClean="0">
                <a:solidFill>
                  <a:srgbClr val="FFFFCC"/>
                </a:solidFill>
              </a:rPr>
              <a:t>p+A</a:t>
            </a:r>
            <a:r>
              <a:rPr lang="en-US" sz="2000" dirty="0" smtClean="0">
                <a:solidFill>
                  <a:srgbClr val="FFFFCC"/>
                </a:solidFill>
              </a:rPr>
              <a:t> </a:t>
            </a:r>
            <a:r>
              <a:rPr lang="en-US" sz="2000" dirty="0" smtClean="0">
                <a:solidFill>
                  <a:srgbClr val="FFFFCC"/>
                </a:solidFill>
                <a:sym typeface="Wingdings" panose="05000000000000000000" pitchFamily="2" charset="2"/>
              </a:rPr>
              <a:t> </a:t>
            </a:r>
            <a:r>
              <a:rPr lang="en-US" sz="2000" dirty="0" smtClean="0">
                <a:solidFill>
                  <a:srgbClr val="FFFFCC"/>
                </a:solidFill>
                <a:latin typeface="Symbol" panose="05050102010706020507" pitchFamily="18" charset="2"/>
                <a:sym typeface="Wingdings" panose="05000000000000000000" pitchFamily="2" charset="2"/>
              </a:rPr>
              <a:t>m</a:t>
            </a:r>
            <a:r>
              <a:rPr lang="en-US" sz="2000" baseline="30000" dirty="0" smtClean="0">
                <a:solidFill>
                  <a:srgbClr val="FFFFCC"/>
                </a:solidFill>
                <a:sym typeface="Wingdings" panose="05000000000000000000" pitchFamily="2" charset="2"/>
              </a:rPr>
              <a:t>+</a:t>
            </a:r>
            <a:r>
              <a:rPr lang="en-US" sz="2000" dirty="0" smtClean="0">
                <a:solidFill>
                  <a:srgbClr val="FFFFCC"/>
                </a:solidFill>
                <a:sym typeface="Wingdings" panose="05000000000000000000" pitchFamily="2" charset="2"/>
              </a:rPr>
              <a:t>+</a:t>
            </a:r>
            <a:r>
              <a:rPr lang="en-US" sz="2000" dirty="0" smtClean="0">
                <a:solidFill>
                  <a:srgbClr val="FFFFCC"/>
                </a:solidFill>
                <a:latin typeface="Symbol" panose="05050102010706020507" pitchFamily="18" charset="2"/>
                <a:sym typeface="Wingdings" panose="05000000000000000000" pitchFamily="2" charset="2"/>
              </a:rPr>
              <a:t>m</a:t>
            </a:r>
            <a:r>
              <a:rPr lang="en-US" sz="2000" baseline="30000" dirty="0" smtClean="0">
                <a:solidFill>
                  <a:srgbClr val="FFFFCC"/>
                </a:solidFill>
                <a:sym typeface="Wingdings" panose="05000000000000000000" pitchFamily="2" charset="2"/>
              </a:rPr>
              <a:t>-</a:t>
            </a:r>
            <a:r>
              <a:rPr lang="en-US" sz="2000" dirty="0" smtClean="0">
                <a:solidFill>
                  <a:srgbClr val="FFFFCC"/>
                </a:solidFill>
                <a:sym typeface="Wingdings" panose="05000000000000000000" pitchFamily="2" charset="2"/>
              </a:rPr>
              <a:t>+X</a:t>
            </a:r>
          </a:p>
          <a:p>
            <a:r>
              <a:rPr lang="en-US" sz="2000" dirty="0" smtClean="0">
                <a:solidFill>
                  <a:srgbClr val="FFFFCC"/>
                </a:solidFill>
                <a:sym typeface="Wingdings" panose="05000000000000000000" pitchFamily="2" charset="2"/>
              </a:rPr>
              <a:t>for different invariant masses:</a:t>
            </a:r>
          </a:p>
          <a:p>
            <a:r>
              <a:rPr lang="en-US" sz="2000" dirty="0" smtClean="0">
                <a:solidFill>
                  <a:srgbClr val="FFFFCC"/>
                </a:solidFill>
                <a:sym typeface="Wingdings" panose="05000000000000000000" pitchFamily="2" charset="2"/>
              </a:rPr>
              <a:t>No color entanglement expected</a:t>
            </a:r>
            <a:endParaRPr lang="en-US" sz="2000" dirty="0">
              <a:solidFill>
                <a:srgbClr val="FFFFCC"/>
              </a:solidFill>
            </a:endParaRPr>
          </a:p>
        </p:txBody>
      </p:sp>
      <p:sp>
        <p:nvSpPr>
          <p:cNvPr id="3" name="Footer Placeholder 2"/>
          <p:cNvSpPr>
            <a:spLocks noGrp="1"/>
          </p:cNvSpPr>
          <p:nvPr>
            <p:ph type="ftr" sz="quarter" idx="11"/>
          </p:nvPr>
        </p:nvSpPr>
        <p:spPr/>
        <p:txBody>
          <a:bodyPr/>
          <a:lstStyle/>
          <a:p>
            <a:r>
              <a:rPr lang="en-US" smtClean="0"/>
              <a:t>C. Aidala, UMich, October 14, 2015</a:t>
            </a:r>
            <a:endParaRPr lang="en-US"/>
          </a:p>
        </p:txBody>
      </p:sp>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34152"/>
            <a:ext cx="3844098"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152400" y="4538663"/>
            <a:ext cx="4368568" cy="323165"/>
          </a:xfrm>
          <a:prstGeom prst="rect">
            <a:avLst/>
          </a:prstGeom>
          <a:noFill/>
        </p:spPr>
        <p:txBody>
          <a:bodyPr wrap="none" rtlCol="0">
            <a:spAutoFit/>
          </a:bodyPr>
          <a:lstStyle/>
          <a:p>
            <a:r>
              <a:rPr lang="en-US" sz="1500" dirty="0" smtClean="0">
                <a:solidFill>
                  <a:srgbClr val="FFFFCC"/>
                </a:solidFill>
              </a:rPr>
              <a:t>Landry, Brock, Nadolsky, Yuan, PRD 67, 073016 (2003)</a:t>
            </a:r>
            <a:endParaRPr lang="en-US" sz="1500" dirty="0">
              <a:solidFill>
                <a:srgbClr val="FFFFCC"/>
              </a:solidFill>
            </a:endParaRPr>
          </a:p>
        </p:txBody>
      </p:sp>
      <p:sp>
        <p:nvSpPr>
          <p:cNvPr id="20" name="Slide Number Placeholder 19"/>
          <p:cNvSpPr>
            <a:spLocks noGrp="1"/>
          </p:cNvSpPr>
          <p:nvPr>
            <p:ph type="sldNum" sz="quarter" idx="12"/>
          </p:nvPr>
        </p:nvSpPr>
        <p:spPr/>
        <p:txBody>
          <a:bodyPr/>
          <a:lstStyle/>
          <a:p>
            <a:r>
              <a:rPr lang="en-US" dirty="0" smtClean="0"/>
              <a:t>24</a:t>
            </a:r>
            <a:endParaRPr lang="en-US" dirty="0"/>
          </a:p>
        </p:txBody>
      </p:sp>
      <p:sp>
        <p:nvSpPr>
          <p:cNvPr id="18" name="Title 1"/>
          <p:cNvSpPr>
            <a:spLocks noGrp="1"/>
          </p:cNvSpPr>
          <p:nvPr>
            <p:ph type="title"/>
          </p:nvPr>
        </p:nvSpPr>
        <p:spPr>
          <a:xfrm>
            <a:off x="457200" y="87775"/>
            <a:ext cx="8229600" cy="914400"/>
          </a:xfrm>
        </p:spPr>
        <p:txBody>
          <a:bodyPr>
            <a:noAutofit/>
          </a:bodyPr>
          <a:lstStyle/>
          <a:p>
            <a:r>
              <a:rPr lang="en-US" sz="4200" dirty="0"/>
              <a:t>Searching for color entanglement</a:t>
            </a:r>
          </a:p>
        </p:txBody>
      </p:sp>
      <p:sp>
        <p:nvSpPr>
          <p:cNvPr id="2" name="TextBox 1"/>
          <p:cNvSpPr txBox="1"/>
          <p:nvPr/>
        </p:nvSpPr>
        <p:spPr>
          <a:xfrm>
            <a:off x="192960" y="4961692"/>
            <a:ext cx="4163732" cy="677108"/>
          </a:xfrm>
          <a:prstGeom prst="rect">
            <a:avLst/>
          </a:prstGeom>
          <a:noFill/>
        </p:spPr>
        <p:txBody>
          <a:bodyPr wrap="square" rtlCol="0">
            <a:spAutoFit/>
          </a:bodyPr>
          <a:lstStyle/>
          <a:p>
            <a:r>
              <a:rPr lang="en-US" sz="1900" dirty="0" smtClean="0">
                <a:solidFill>
                  <a:srgbClr val="FFFFCC"/>
                </a:solidFill>
              </a:rPr>
              <a:t>Get predictions from fits to data where no entanglement expected</a:t>
            </a:r>
            <a:endParaRPr lang="en-US" sz="1900" dirty="0">
              <a:solidFill>
                <a:srgbClr val="FFFFCC"/>
              </a:solidFill>
            </a:endParaRPr>
          </a:p>
        </p:txBody>
      </p:sp>
      <p:sp>
        <p:nvSpPr>
          <p:cNvPr id="11" name="TextBox 10"/>
          <p:cNvSpPr txBox="1"/>
          <p:nvPr/>
        </p:nvSpPr>
        <p:spPr>
          <a:xfrm>
            <a:off x="908712" y="1918170"/>
            <a:ext cx="2895600" cy="646331"/>
          </a:xfrm>
          <a:prstGeom prst="rect">
            <a:avLst/>
          </a:prstGeom>
          <a:solidFill>
            <a:schemeClr val="bg1"/>
          </a:solidFill>
        </p:spPr>
        <p:txBody>
          <a:bodyPr wrap="square" rtlCol="0">
            <a:spAutoFit/>
          </a:bodyPr>
          <a:lstStyle/>
          <a:p>
            <a:r>
              <a:rPr lang="en-US" dirty="0" smtClean="0"/>
              <a:t>Quark-antiquark annihilation to lepton pairs </a:t>
            </a:r>
            <a:endParaRPr lang="en-US" dirty="0"/>
          </a:p>
        </p:txBody>
      </p:sp>
      <p:grpSp>
        <p:nvGrpSpPr>
          <p:cNvPr id="10" name="Group 9"/>
          <p:cNvGrpSpPr/>
          <p:nvPr/>
        </p:nvGrpSpPr>
        <p:grpSpPr>
          <a:xfrm>
            <a:off x="4419600" y="1371600"/>
            <a:ext cx="4460901" cy="4239902"/>
            <a:chOff x="4530699" y="1702476"/>
            <a:chExt cx="4460901" cy="4239902"/>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3800" y="1702476"/>
              <a:ext cx="4417800" cy="4239902"/>
            </a:xfrm>
            <a:prstGeom prst="rect">
              <a:avLst/>
            </a:prstGeom>
          </p:spPr>
        </p:pic>
        <p:sp>
          <p:nvSpPr>
            <p:cNvPr id="13" name="Rectangle 12"/>
            <p:cNvSpPr/>
            <p:nvPr/>
          </p:nvSpPr>
          <p:spPr>
            <a:xfrm>
              <a:off x="5169063" y="1752600"/>
              <a:ext cx="3066866" cy="461665"/>
            </a:xfrm>
            <a:prstGeom prst="rect">
              <a:avLst/>
            </a:prstGeom>
          </p:spPr>
          <p:txBody>
            <a:bodyPr wrap="none">
              <a:spAutoFit/>
            </a:bodyPr>
            <a:lstStyle/>
            <a:p>
              <a:r>
                <a:rPr lang="en-US" dirty="0">
                  <a:solidFill>
                    <a:schemeClr val="tx1"/>
                  </a:solidFill>
                </a:rPr>
                <a:t>PRD82, 072001 (2010)</a:t>
              </a:r>
            </a:p>
          </p:txBody>
        </p:sp>
        <p:sp>
          <p:nvSpPr>
            <p:cNvPr id="14" name="Rectangle 13"/>
            <p:cNvSpPr/>
            <p:nvPr/>
          </p:nvSpPr>
          <p:spPr>
            <a:xfrm>
              <a:off x="4530699" y="5589896"/>
              <a:ext cx="3188694" cy="323165"/>
            </a:xfrm>
            <a:prstGeom prst="rect">
              <a:avLst/>
            </a:prstGeom>
          </p:spPr>
          <p:txBody>
            <a:bodyPr wrap="none">
              <a:spAutoFit/>
            </a:bodyPr>
            <a:lstStyle/>
            <a:p>
              <a:r>
                <a:rPr lang="en-US" sz="1500" b="1" dirty="0">
                  <a:solidFill>
                    <a:schemeClr val="tx1"/>
                  </a:solidFill>
                </a:rPr>
                <a:t>Out-of-plane momentum component</a:t>
              </a:r>
            </a:p>
          </p:txBody>
        </p:sp>
        <p:pic>
          <p:nvPicPr>
            <p:cNvPr id="15" name="Picture 76" descr="PHENIX big logo"/>
            <p:cNvPicPr>
              <a:picLocks noChangeAspect="1" noChangeArrowheads="1"/>
            </p:cNvPicPr>
            <p:nvPr/>
          </p:nvPicPr>
          <p:blipFill>
            <a:blip r:embed="rId4" cstate="print"/>
            <a:srcRect/>
            <a:stretch>
              <a:fillRect/>
            </a:stretch>
          </p:blipFill>
          <p:spPr bwMode="auto">
            <a:xfrm>
              <a:off x="5260043" y="2286000"/>
              <a:ext cx="1263853" cy="412126"/>
            </a:xfrm>
            <a:prstGeom prst="rect">
              <a:avLst/>
            </a:prstGeom>
            <a:noFill/>
          </p:spPr>
        </p:pic>
      </p:grpSp>
      <p:sp>
        <p:nvSpPr>
          <p:cNvPr id="17" name="TextBox 16"/>
          <p:cNvSpPr txBox="1"/>
          <p:nvPr/>
        </p:nvSpPr>
        <p:spPr>
          <a:xfrm>
            <a:off x="4302099" y="5678269"/>
            <a:ext cx="4841901" cy="677108"/>
          </a:xfrm>
          <a:prstGeom prst="rect">
            <a:avLst/>
          </a:prstGeom>
          <a:noFill/>
        </p:spPr>
        <p:txBody>
          <a:bodyPr wrap="square" rtlCol="0">
            <a:spAutoFit/>
          </a:bodyPr>
          <a:lstStyle/>
          <a:p>
            <a:r>
              <a:rPr lang="en-US" sz="1900" dirty="0" smtClean="0">
                <a:solidFill>
                  <a:srgbClr val="FFFFCC"/>
                </a:solidFill>
              </a:rPr>
              <a:t>Make predictions for processes where entanglement </a:t>
            </a:r>
            <a:r>
              <a:rPr lang="en-US" sz="1900" i="1" dirty="0" smtClean="0">
                <a:solidFill>
                  <a:srgbClr val="FFFFCC"/>
                </a:solidFill>
              </a:rPr>
              <a:t>is</a:t>
            </a:r>
            <a:r>
              <a:rPr lang="en-US" sz="1900" dirty="0" smtClean="0">
                <a:solidFill>
                  <a:srgbClr val="FFFFCC"/>
                </a:solidFill>
              </a:rPr>
              <a:t> expected; look for deviation </a:t>
            </a:r>
            <a:endParaRPr lang="en-US" sz="1900" dirty="0">
              <a:solidFill>
                <a:srgbClr val="FFFFCC"/>
              </a:solidFill>
            </a:endParaRPr>
          </a:p>
        </p:txBody>
      </p:sp>
      <p:sp>
        <p:nvSpPr>
          <p:cNvPr id="19" name="Bent-Up Arrow 18"/>
          <p:cNvSpPr/>
          <p:nvPr/>
        </p:nvSpPr>
        <p:spPr>
          <a:xfrm rot="5400000">
            <a:off x="3323844" y="5393436"/>
            <a:ext cx="850392" cy="73152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4"/>
          <p:cNvSpPr txBox="1">
            <a:spLocks noChangeArrowheads="1"/>
          </p:cNvSpPr>
          <p:nvPr/>
        </p:nvSpPr>
        <p:spPr bwMode="auto">
          <a:xfrm>
            <a:off x="304800" y="5648980"/>
            <a:ext cx="2590800" cy="523220"/>
          </a:xfrm>
          <a:prstGeom prst="rect">
            <a:avLst/>
          </a:prstGeom>
          <a:solidFill>
            <a:srgbClr val="00FFFF"/>
          </a:solidFill>
          <a:ln w="9525">
            <a:solidFill>
              <a:schemeClr val="tx1"/>
            </a:solidFill>
            <a:miter lim="800000"/>
            <a:headEnd/>
            <a:tailEnd/>
          </a:ln>
          <a:effectLst/>
        </p:spPr>
        <p:txBody>
          <a:bodyPr wrap="square">
            <a:spAutoFit/>
          </a:bodyPr>
          <a:lstStyle/>
          <a:p>
            <a:r>
              <a:rPr lang="en-US" sz="2800" i="1" dirty="0" smtClean="0">
                <a:latin typeface="Times New Roman" panose="02020603050405020304" pitchFamily="18" charset="0"/>
                <a:cs typeface="Times New Roman" panose="02020603050405020304" pitchFamily="18" charset="0"/>
              </a:rPr>
              <a:t>In progress . . .!</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4690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C. Aidala, UMich, October 14, 2015</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78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585742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C. Aidala, UMich, October 14, 2015</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79</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3" y="0"/>
            <a:ext cx="9128894" cy="6858000"/>
          </a:xfrm>
          <a:prstGeom prst="rect">
            <a:avLst/>
          </a:prstGeom>
        </p:spPr>
      </p:pic>
    </p:spTree>
    <p:extLst>
      <p:ext uri="{BB962C8B-B14F-4D97-AF65-F5344CB8AC3E}">
        <p14:creationId xmlns:p14="http://schemas.microsoft.com/office/powerpoint/2010/main" val="673987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dirty="0" smtClean="0"/>
              <a:t>Creating </a:t>
            </a:r>
            <a:r>
              <a:rPr lang="en-US" dirty="0" err="1" smtClean="0"/>
              <a:t>antinuclei</a:t>
            </a:r>
            <a:r>
              <a:rPr lang="en-US" dirty="0" smtClean="0"/>
              <a:t> from </a:t>
            </a:r>
            <a:br>
              <a:rPr lang="en-US" dirty="0" smtClean="0"/>
            </a:br>
            <a:r>
              <a:rPr lang="en-US" dirty="0" smtClean="0"/>
              <a:t>quark-gluon plasma</a:t>
            </a:r>
            <a:endParaRPr lang="en-US" dirty="0"/>
          </a:p>
        </p:txBody>
      </p:sp>
      <p:sp>
        <p:nvSpPr>
          <p:cNvPr id="3" name="Content Placeholder 2"/>
          <p:cNvSpPr>
            <a:spLocks noGrp="1"/>
          </p:cNvSpPr>
          <p:nvPr>
            <p:ph idx="1"/>
          </p:nvPr>
        </p:nvSpPr>
        <p:spPr>
          <a:xfrm>
            <a:off x="457200" y="1447800"/>
            <a:ext cx="8229600" cy="5029200"/>
          </a:xfrm>
        </p:spPr>
        <p:txBody>
          <a:bodyPr>
            <a:normAutofit/>
          </a:bodyPr>
          <a:lstStyle/>
          <a:p>
            <a:pPr marL="457200" lvl="1" indent="0" algn="ctr">
              <a:buNone/>
            </a:pPr>
            <a:r>
              <a:rPr lang="en-US" sz="2900" dirty="0" smtClean="0"/>
              <a:t>“Little </a:t>
            </a:r>
            <a:r>
              <a:rPr lang="en-US" sz="2900" dirty="0"/>
              <a:t>Bang Nucleosynthesis</a:t>
            </a:r>
            <a:r>
              <a:rPr lang="en-US" sz="2900" dirty="0" smtClean="0"/>
              <a:t>” </a:t>
            </a:r>
          </a:p>
          <a:p>
            <a:pPr marL="457200" lvl="1" indent="0" algn="ctr">
              <a:buNone/>
            </a:pPr>
            <a:r>
              <a:rPr lang="en-US" sz="2900" dirty="0" smtClean="0"/>
              <a:t>Cosmological implications??</a:t>
            </a:r>
            <a:endParaRPr lang="en-US" sz="2900" dirty="0"/>
          </a:p>
        </p:txBody>
      </p:sp>
      <p:sp>
        <p:nvSpPr>
          <p:cNvPr id="4" name="Footer Placeholder 3"/>
          <p:cNvSpPr>
            <a:spLocks noGrp="1"/>
          </p:cNvSpPr>
          <p:nvPr>
            <p:ph type="ftr" sz="quarter" idx="11"/>
          </p:nvPr>
        </p:nvSpPr>
        <p:spPr/>
        <p:txBody>
          <a:bodyPr/>
          <a:lstStyle/>
          <a:p>
            <a:r>
              <a:rPr lang="en-US" smtClean="0"/>
              <a:t>C. Aidala, UMich, October 14, 2015</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8</a:t>
            </a:fld>
            <a:endParaRPr lang="en-US"/>
          </a:p>
        </p:txBody>
      </p:sp>
      <p:pic>
        <p:nvPicPr>
          <p:cNvPr id="6" name="Picture 4" descr="https://drupal.star.bnl.gov/STAR/files/starpublications/171/fig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438400"/>
            <a:ext cx="7626637" cy="364807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76200" y="5314890"/>
            <a:ext cx="1524000" cy="990600"/>
            <a:chOff x="152400" y="4876800"/>
            <a:chExt cx="1524000" cy="990600"/>
          </a:xfrm>
        </p:grpSpPr>
        <p:sp>
          <p:nvSpPr>
            <p:cNvPr id="8" name="AutoShape 39"/>
            <p:cNvSpPr>
              <a:spLocks noChangeArrowheads="1"/>
            </p:cNvSpPr>
            <p:nvPr/>
          </p:nvSpPr>
          <p:spPr bwMode="auto">
            <a:xfrm>
              <a:off x="152400" y="4876800"/>
              <a:ext cx="1060097" cy="990600"/>
            </a:xfrm>
            <a:prstGeom prst="star5">
              <a:avLst/>
            </a:prstGeom>
            <a:solidFill>
              <a:srgbClr val="FF0000"/>
            </a:solidFill>
            <a:ln w="9525">
              <a:solidFill>
                <a:srgbClr val="000080"/>
              </a:solidFill>
              <a:miter lim="800000"/>
              <a:headEnd type="none" w="sm" len="sm"/>
              <a:tailEnd type="none" w="sm" len="sm"/>
            </a:ln>
            <a:effectLst/>
          </p:spPr>
          <p:txBody>
            <a:bodyPr wrap="none" anchor="ctr"/>
            <a:lstStyle/>
            <a:p>
              <a:endParaRPr lang="en-US" sz="2400" b="1" i="1">
                <a:cs typeface="Arial" pitchFamily="34" charset="0"/>
              </a:endParaRPr>
            </a:p>
          </p:txBody>
        </p:sp>
        <p:sp>
          <p:nvSpPr>
            <p:cNvPr id="9" name="Text Box 40"/>
            <p:cNvSpPr txBox="1">
              <a:spLocks noChangeArrowheads="1"/>
            </p:cNvSpPr>
            <p:nvPr/>
          </p:nvSpPr>
          <p:spPr bwMode="auto">
            <a:xfrm>
              <a:off x="526344" y="5148840"/>
              <a:ext cx="1150056" cy="455901"/>
            </a:xfrm>
            <a:prstGeom prst="rect">
              <a:avLst/>
            </a:prstGeom>
            <a:noFill/>
            <a:ln w="12700">
              <a:noFill/>
              <a:miter lim="800000"/>
              <a:headEnd type="none" w="sm" len="sm"/>
              <a:tailEnd type="none" w="sm" len="sm"/>
            </a:ln>
            <a:effectLst/>
          </p:spPr>
          <p:txBody>
            <a:bodyPr>
              <a:spAutoFit/>
            </a:bodyPr>
            <a:lstStyle/>
            <a:p>
              <a:r>
                <a:rPr lang="en-US" sz="2400" b="1" i="1" dirty="0">
                  <a:solidFill>
                    <a:srgbClr val="1C0E81"/>
                  </a:solidFill>
                  <a:effectLst>
                    <a:outerShdw blurRad="38100" dist="38100" dir="2700000" algn="tl">
                      <a:srgbClr val="FFFFFF"/>
                    </a:outerShdw>
                  </a:effectLst>
                  <a:latin typeface="Helvetica"/>
                  <a:cs typeface="Arial" pitchFamily="34" charset="0"/>
                </a:rPr>
                <a:t>STAR</a:t>
              </a:r>
            </a:p>
          </p:txBody>
        </p:sp>
      </p:grpSp>
      <p:sp>
        <p:nvSpPr>
          <p:cNvPr id="10" name="TextBox 9"/>
          <p:cNvSpPr txBox="1"/>
          <p:nvPr/>
        </p:nvSpPr>
        <p:spPr>
          <a:xfrm>
            <a:off x="1600200" y="6076890"/>
            <a:ext cx="2599430" cy="400110"/>
          </a:xfrm>
          <a:prstGeom prst="rect">
            <a:avLst/>
          </a:prstGeom>
          <a:noFill/>
        </p:spPr>
        <p:txBody>
          <a:bodyPr wrap="none" rtlCol="0">
            <a:spAutoFit/>
          </a:bodyPr>
          <a:lstStyle/>
          <a:p>
            <a:r>
              <a:rPr lang="en-US" sz="2000" dirty="0" smtClean="0">
                <a:solidFill>
                  <a:srgbClr val="FFFFCC"/>
                </a:solidFill>
              </a:rPr>
              <a:t>Nature 473, 353 (2011)</a:t>
            </a:r>
            <a:endParaRPr lang="en-US" sz="2000" dirty="0">
              <a:solidFill>
                <a:srgbClr val="FFFFCC"/>
              </a:solidFill>
            </a:endParaRPr>
          </a:p>
        </p:txBody>
      </p:sp>
    </p:spTree>
    <p:extLst>
      <p:ext uri="{BB962C8B-B14F-4D97-AF65-F5344CB8AC3E}">
        <p14:creationId xmlns:p14="http://schemas.microsoft.com/office/powerpoint/2010/main" val="12160048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C. Aidala, UMich, October 14, 2015</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80</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30315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Quark energy loss in QCD matter</a:t>
            </a:r>
            <a:endParaRPr lang="en-US" dirty="0"/>
          </a:p>
        </p:txBody>
      </p:sp>
      <p:sp>
        <p:nvSpPr>
          <p:cNvPr id="4" name="Footer Placeholder 3"/>
          <p:cNvSpPr>
            <a:spLocks noGrp="1"/>
          </p:cNvSpPr>
          <p:nvPr>
            <p:ph type="ftr" sz="quarter" idx="11"/>
          </p:nvPr>
        </p:nvSpPr>
        <p:spPr/>
        <p:txBody>
          <a:bodyPr/>
          <a:lstStyle/>
          <a:p>
            <a:r>
              <a:rPr lang="en-US" smtClean="0"/>
              <a:t>C. Aidala, UMich, October 14, 2015</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9</a:t>
            </a:fld>
            <a:endParaRPr lang="en-US"/>
          </a:p>
        </p:txBody>
      </p:sp>
      <p:pic>
        <p:nvPicPr>
          <p:cNvPr id="567298" name="Picture 2" descr="http://meroli.web.cern.ch/meroli/lecture_straggling/Lectur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1524000"/>
            <a:ext cx="4740912" cy="2971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8390" y="4724400"/>
            <a:ext cx="4893210" cy="769441"/>
          </a:xfrm>
          <a:prstGeom prst="rect">
            <a:avLst/>
          </a:prstGeom>
          <a:noFill/>
        </p:spPr>
        <p:txBody>
          <a:bodyPr wrap="square" rtlCol="0">
            <a:spAutoFit/>
          </a:bodyPr>
          <a:lstStyle/>
          <a:p>
            <a:r>
              <a:rPr lang="en-US" sz="2200" dirty="0" smtClean="0">
                <a:solidFill>
                  <a:srgbClr val="FFFFCC"/>
                </a:solidFill>
              </a:rPr>
              <a:t>QED energy loss: Stopping power –</a:t>
            </a:r>
            <a:r>
              <a:rPr lang="en-US" sz="2200" dirty="0" err="1" smtClean="0">
                <a:solidFill>
                  <a:srgbClr val="FFFFCC"/>
                </a:solidFill>
              </a:rPr>
              <a:t>dE</a:t>
            </a:r>
            <a:r>
              <a:rPr lang="en-US" sz="2200" dirty="0" smtClean="0">
                <a:solidFill>
                  <a:srgbClr val="FFFFCC"/>
                </a:solidFill>
              </a:rPr>
              <a:t>/dx of positive muons in copper</a:t>
            </a:r>
            <a:endParaRPr lang="en-US" sz="2200" dirty="0">
              <a:solidFill>
                <a:srgbClr val="FFFFCC"/>
              </a:solidFill>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399" y="1524000"/>
            <a:ext cx="3519286" cy="3367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395915" y="5029200"/>
            <a:ext cx="3671885" cy="1107996"/>
          </a:xfrm>
          <a:prstGeom prst="rect">
            <a:avLst/>
          </a:prstGeom>
          <a:noFill/>
        </p:spPr>
        <p:txBody>
          <a:bodyPr wrap="square" rtlCol="0">
            <a:spAutoFit/>
          </a:bodyPr>
          <a:lstStyle/>
          <a:p>
            <a:r>
              <a:rPr lang="en-US" sz="2200" dirty="0">
                <a:solidFill>
                  <a:srgbClr val="FFFFCC"/>
                </a:solidFill>
              </a:rPr>
              <a:t>Just starting to explore loss mechanisms and analog of Bethe-Bloch curve for QCD</a:t>
            </a:r>
          </a:p>
        </p:txBody>
      </p:sp>
      <p:sp>
        <p:nvSpPr>
          <p:cNvPr id="7" name="TextBox 6"/>
          <p:cNvSpPr txBox="1"/>
          <p:nvPr/>
        </p:nvSpPr>
        <p:spPr>
          <a:xfrm>
            <a:off x="7735333" y="4507468"/>
            <a:ext cx="1180067" cy="323165"/>
          </a:xfrm>
          <a:prstGeom prst="rect">
            <a:avLst/>
          </a:prstGeom>
          <a:noFill/>
        </p:spPr>
        <p:txBody>
          <a:bodyPr wrap="none" rtlCol="0">
            <a:spAutoFit/>
          </a:bodyPr>
          <a:lstStyle/>
          <a:p>
            <a:r>
              <a:rPr lang="en-US" sz="1500" dirty="0" smtClean="0"/>
              <a:t>D. </a:t>
            </a:r>
            <a:r>
              <a:rPr lang="en-US" sz="1500" dirty="0" err="1" smtClean="0"/>
              <a:t>D’Enterria</a:t>
            </a:r>
            <a:endParaRPr lang="en-US" sz="1500" dirty="0"/>
          </a:p>
        </p:txBody>
      </p:sp>
    </p:spTree>
    <p:extLst>
      <p:ext uri="{BB962C8B-B14F-4D97-AF65-F5344CB8AC3E}">
        <p14:creationId xmlns:p14="http://schemas.microsoft.com/office/powerpoint/2010/main" val="16594154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23584</TotalTime>
  <Words>4625</Words>
  <Application>Microsoft Office PowerPoint</Application>
  <PresentationFormat>On-screen Show (4:3)</PresentationFormat>
  <Paragraphs>779</Paragraphs>
  <Slides>80</Slides>
  <Notes>37</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80</vt:i4>
      </vt:variant>
    </vt:vector>
  </HeadingPairs>
  <TitlesOfParts>
    <vt:vector size="85" baseType="lpstr">
      <vt:lpstr>Office Theme</vt:lpstr>
      <vt:lpstr>Document</vt:lpstr>
      <vt:lpstr>Equation</vt:lpstr>
      <vt:lpstr>Bitmap Image</vt:lpstr>
      <vt:lpstr>Photo Editor Photo</vt:lpstr>
      <vt:lpstr>Frontiers in  Quantum Chromodynamics</vt:lpstr>
      <vt:lpstr>Quantum Chromodynamics: Theory of strong interactions </vt:lpstr>
      <vt:lpstr>How do we understand the visible matter in our universe in terms of the quark and gluon degrees of freedom of quantum chromodynamics?    How can studying QCD systems teach us more about fundamental aspects of QCD as a theory? </vt:lpstr>
      <vt:lpstr>Acknowledgments</vt:lpstr>
      <vt:lpstr>Acknowledgments</vt:lpstr>
      <vt:lpstr>QCD: How far have we come?</vt:lpstr>
      <vt:lpstr>Phases of QCD matter: Quark-gluon plasma—Hot!  </vt:lpstr>
      <vt:lpstr>Creating antinuclei from  quark-gluon plasma</vt:lpstr>
      <vt:lpstr>Quark energy loss in QCD matter</vt:lpstr>
      <vt:lpstr>Quark energy loss in QCD matter</vt:lpstr>
      <vt:lpstr>Gamma-ray diffraction to probe spatial structure of nuclei</vt:lpstr>
      <vt:lpstr>Gamma-ray diffraction to probe spatial structure of nuclei</vt:lpstr>
      <vt:lpstr>Spin-spin and spin-momentum correlations in QCD bound states</vt:lpstr>
      <vt:lpstr>A cyclical process</vt:lpstr>
      <vt:lpstr>Critical to perform experimental work where quarks and gluons are relevant d.o.f. in the processes studied!  High (enough) energies</vt:lpstr>
      <vt:lpstr>Perturbative QCD</vt:lpstr>
      <vt:lpstr>Factorization and universality in perturbative QCD</vt:lpstr>
      <vt:lpstr>Predictive power of perturbative QCD</vt:lpstr>
      <vt:lpstr>My experiments</vt:lpstr>
      <vt:lpstr>The Relativistic Heavy Ion Collider at Brookhaven National Laboratory</vt:lpstr>
      <vt:lpstr>Relativistic Heavy Ion Collider (RHIC)</vt:lpstr>
      <vt:lpstr>PHENIX experiment</vt:lpstr>
      <vt:lpstr>Fermilab E906/SeaQuest: Dedicated quark-antiquark annihilation experiment</vt:lpstr>
      <vt:lpstr>Spin-spin and spin-momentum correlations in QCD</vt:lpstr>
      <vt:lpstr>Proton “spin crisis”</vt:lpstr>
      <vt:lpstr>Quest for DG, gluon spin contribution to spin of proton</vt:lpstr>
      <vt:lpstr>PowerPoint Presentation</vt:lpstr>
      <vt:lpstr>PowerPoint Presentation</vt:lpstr>
      <vt:lpstr>First evidence for nonzero gluon polarization in proton</vt:lpstr>
      <vt:lpstr>Spin-momentum correlations and  quark dynamics</vt:lpstr>
      <vt:lpstr>PowerPoint Presentation</vt:lpstr>
      <vt:lpstr>PowerPoint Presentation</vt:lpstr>
      <vt:lpstr>PowerPoint Presentation</vt:lpstr>
      <vt:lpstr>PowerPoint Presentation</vt:lpstr>
      <vt:lpstr>PowerPoint Presentation</vt:lpstr>
      <vt:lpstr>“Naïve-T-odd” spin-momentum correlations require phase interference</vt:lpstr>
      <vt:lpstr>Color in action!  Modified universality of certain transverse-momentum-dependent distributions </vt:lpstr>
      <vt:lpstr>Color in action!  Modified universality of certain transverse-momentum-dependent distributions </vt:lpstr>
      <vt:lpstr>Huge spin-momentum correlations  seen in p↑+p charged pions</vt:lpstr>
      <vt:lpstr>Slightly smaller correlations in  p↑+p neutral pions and eta mesons</vt:lpstr>
      <vt:lpstr>But antiquarks do matter! What’s generating these large effects in p+p??</vt:lpstr>
      <vt:lpstr>Color entanglement—origin of huge spin-momentum correlations in p+p??</vt:lpstr>
      <vt:lpstr>Searching for color entanglement</vt:lpstr>
      <vt:lpstr>Searching for color entanglement</vt:lpstr>
      <vt:lpstr>Searching for color entanglement</vt:lpstr>
      <vt:lpstr>Testing TMD-factorization breaking/  color entanglement: p+p  hadrons</vt:lpstr>
      <vt:lpstr>Much higher statistics coming soon from recent 510 GeV proton-proton data</vt:lpstr>
      <vt:lpstr>Summary</vt:lpstr>
      <vt:lpstr>Extra</vt:lpstr>
      <vt:lpstr>Spin-momentum correlations and  the proton as a QCD “laboratory”</vt:lpstr>
      <vt:lpstr>p+p  g+h or p0+h azimuthal correlations for different hard scales</vt:lpstr>
      <vt:lpstr>Parametrizing transverse-momentum-dependent parton distribution functions</vt:lpstr>
      <vt:lpstr>Deep-inelastic lepton-nucleon scattering:  A tool of the trade</vt:lpstr>
      <vt:lpstr>Parton distribution functions inside a nucleon:  The language we’ve developed (so far!)</vt:lpstr>
      <vt:lpstr>Decades of DIS data: What have we learned?</vt:lpstr>
      <vt:lpstr>What have we learned in terms of this picture by now?</vt:lpstr>
      <vt:lpstr>Drell-Yan complementary to DIS</vt:lpstr>
      <vt:lpstr>RHIC as a polarized p+p collider</vt:lpstr>
      <vt:lpstr>PHENIX detector</vt:lpstr>
      <vt:lpstr>The era of quantitative QCD!</vt:lpstr>
      <vt:lpstr>Additional recent theoretical progress in QCD</vt:lpstr>
      <vt:lpstr>How Perfect is “Perfect”</vt:lpstr>
      <vt:lpstr>Quark energy loss in QCD matter</vt:lpstr>
      <vt:lpstr>Spin physics at RHIC</vt:lpstr>
      <vt:lpstr>Mapping out the proton</vt:lpstr>
      <vt:lpstr>Fermilab E906</vt:lpstr>
      <vt:lpstr>Azimuthal dependence of Drell-Yan cross section</vt:lpstr>
      <vt:lpstr>Azimuthal dependence of unpolarized Drell-Yan cross section</vt:lpstr>
      <vt:lpstr>What about proton-induced Drell-Yan?</vt:lpstr>
      <vt:lpstr>pQCD calculations for h mesons recently enabled by first-ever fragmentation function parametrization</vt:lpstr>
      <vt:lpstr>Neural network techniques for fitting parton helicity distributions</vt:lpstr>
      <vt:lpstr>Sea quarks—many hints of interesting behavior already!</vt:lpstr>
      <vt:lpstr>First results! Light sea flavor ratio</vt:lpstr>
      <vt:lpstr>Effects persist up to transverse momenta of 7 GeV/c!</vt:lpstr>
      <vt:lpstr>Looking to the future</vt:lpstr>
      <vt:lpstr>Searching for color entanglement</vt:lpstr>
      <vt:lpstr>Searching for color entanglement</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Collinear pdf’s: Moving into a new era in understanding nucleon structure</dc:title>
  <dc:creator>Christine Aidala</dc:creator>
  <cp:lastModifiedBy>Aidala, Christine</cp:lastModifiedBy>
  <cp:revision>2134</cp:revision>
  <dcterms:created xsi:type="dcterms:W3CDTF">2006-08-16T00:00:00Z</dcterms:created>
  <dcterms:modified xsi:type="dcterms:W3CDTF">2016-01-19T16:06:44Z</dcterms:modified>
</cp:coreProperties>
</file>