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56" r:id="rId2"/>
    <p:sldId id="784" r:id="rId3"/>
    <p:sldId id="764" r:id="rId4"/>
    <p:sldId id="702" r:id="rId5"/>
    <p:sldId id="704" r:id="rId6"/>
    <p:sldId id="785" r:id="rId7"/>
    <p:sldId id="786" r:id="rId8"/>
    <p:sldId id="787" r:id="rId9"/>
    <p:sldId id="768" r:id="rId10"/>
    <p:sldId id="782" r:id="rId11"/>
    <p:sldId id="703" r:id="rId12"/>
    <p:sldId id="724" r:id="rId13"/>
    <p:sldId id="788" r:id="rId14"/>
    <p:sldId id="789" r:id="rId15"/>
    <p:sldId id="733" r:id="rId16"/>
    <p:sldId id="734" r:id="rId17"/>
    <p:sldId id="735" r:id="rId18"/>
    <p:sldId id="736" r:id="rId19"/>
    <p:sldId id="737" r:id="rId20"/>
    <p:sldId id="661" r:id="rId21"/>
    <p:sldId id="662" r:id="rId22"/>
    <p:sldId id="739" r:id="rId23"/>
    <p:sldId id="740" r:id="rId24"/>
    <p:sldId id="763" r:id="rId25"/>
    <p:sldId id="688" r:id="rId26"/>
    <p:sldId id="741" r:id="rId27"/>
    <p:sldId id="744" r:id="rId28"/>
    <p:sldId id="745" r:id="rId29"/>
    <p:sldId id="790" r:id="rId30"/>
    <p:sldId id="791" r:id="rId31"/>
    <p:sldId id="584" r:id="rId32"/>
    <p:sldId id="692" r:id="rId33"/>
    <p:sldId id="657" r:id="rId34"/>
    <p:sldId id="792" r:id="rId35"/>
    <p:sldId id="793" r:id="rId36"/>
    <p:sldId id="613" r:id="rId37"/>
    <p:sldId id="706" r:id="rId38"/>
    <p:sldId id="579" r:id="rId39"/>
    <p:sldId id="580" r:id="rId40"/>
    <p:sldId id="581" r:id="rId41"/>
    <p:sldId id="707" r:id="rId42"/>
    <p:sldId id="748" r:id="rId43"/>
    <p:sldId id="583" r:id="rId44"/>
    <p:sldId id="794" r:id="rId45"/>
    <p:sldId id="711" r:id="rId46"/>
    <p:sldId id="715" r:id="rId47"/>
    <p:sldId id="713" r:id="rId48"/>
    <p:sldId id="774" r:id="rId49"/>
    <p:sldId id="712" r:id="rId50"/>
    <p:sldId id="752" r:id="rId51"/>
    <p:sldId id="674" r:id="rId52"/>
    <p:sldId id="776" r:id="rId53"/>
    <p:sldId id="777" r:id="rId54"/>
    <p:sldId id="795" r:id="rId55"/>
    <p:sldId id="796" r:id="rId56"/>
    <p:sldId id="327" r:id="rId57"/>
    <p:sldId id="755" r:id="rId58"/>
    <p:sldId id="757" r:id="rId59"/>
    <p:sldId id="778" r:id="rId60"/>
    <p:sldId id="779" r:id="rId61"/>
    <p:sldId id="780" r:id="rId62"/>
    <p:sldId id="781" r:id="rId63"/>
    <p:sldId id="723" r:id="rId64"/>
    <p:sldId id="783" r:id="rId65"/>
    <p:sldId id="716" r:id="rId66"/>
    <p:sldId id="721" r:id="rId67"/>
    <p:sldId id="717" r:id="rId68"/>
    <p:sldId id="718" r:id="rId69"/>
    <p:sldId id="719" r:id="rId70"/>
    <p:sldId id="751" r:id="rId71"/>
    <p:sldId id="722" r:id="rId72"/>
    <p:sldId id="696" r:id="rId73"/>
    <p:sldId id="67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80" d="100"/>
          <a:sy n="80" d="100"/>
        </p:scale>
        <p:origin x="965" y="149"/>
      </p:cViewPr>
      <p:guideLst>
        <p:guide orient="horz" pos="2160"/>
        <p:guide pos="2880"/>
      </p:guideLst>
    </p:cSldViewPr>
  </p:slideViewPr>
  <p:outlineViewPr>
    <p:cViewPr>
      <p:scale>
        <a:sx n="33" d="100"/>
        <a:sy n="33" d="100"/>
      </p:scale>
      <p:origin x="0" y="-42946"/>
    </p:cViewPr>
  </p:outlineViewPr>
  <p:notesTextViewPr>
    <p:cViewPr>
      <p:scale>
        <a:sx n="100" d="100"/>
        <a:sy n="100" d="100"/>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ECAF04CF-3EA6-4A4A-A413-BB3C535AECD0}" type="presOf" srcId="{BD80141F-7488-4CC1-B7D5-2542D409FDED}" destId="{A3C25C5D-A733-4768-B7D4-5E4187BCB7E9}" srcOrd="0" destOrd="0" presId="urn:microsoft.com/office/officeart/2005/8/layout/cycle2"/>
    <dgm:cxn modelId="{F5E3ED74-F34F-4A40-B60F-FAB2F0103E68}" type="presOf" srcId="{46857B63-E6B3-4BB0-914F-7A11BEC4C56D}" destId="{A1FC8608-DB5A-4BCA-86F5-2C7F5B986F00}" srcOrd="0"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575A680-D9A1-41A2-847B-D5C26542F550}" type="presOf" srcId="{106D6D7F-7036-49D6-8336-079E6A082115}" destId="{01876DF0-12C5-411E-AAB8-BB4E13E67891}" srcOrd="1" destOrd="0" presId="urn:microsoft.com/office/officeart/2005/8/layout/cycle2"/>
    <dgm:cxn modelId="{A18E0392-85E9-4D34-87B4-32198C51027C}" type="presOf" srcId="{13AAFF9A-4D3C-4DF0-8969-13DDE1DA2D1E}" destId="{714E3A83-3028-42D2-9012-88717C27C18A}" srcOrd="1" destOrd="0" presId="urn:microsoft.com/office/officeart/2005/8/layout/cycle2"/>
    <dgm:cxn modelId="{F775564F-B81A-436A-9984-F3DE2FD7B031}" type="presOf" srcId="{13AAFF9A-4D3C-4DF0-8969-13DDE1DA2D1E}" destId="{DFB8EA87-B38D-42FF-B965-A05280A66E2E}" srcOrd="0" destOrd="0" presId="urn:microsoft.com/office/officeart/2005/8/layout/cycle2"/>
    <dgm:cxn modelId="{F4184609-1F3C-4948-BF80-DBF3966D1F2A}" type="presOf" srcId="{34CAC0AA-771D-4444-B208-00ABE4F225F7}" destId="{946C4D24-66D6-4177-9139-5E869D112BBC}" srcOrd="0" destOrd="0" presId="urn:microsoft.com/office/officeart/2005/8/layout/cycle2"/>
    <dgm:cxn modelId="{D5E88B3C-B095-4BB9-ACAE-3C31B2B44339}" srcId="{34CAC0AA-771D-4444-B208-00ABE4F225F7}" destId="{46857B63-E6B3-4BB0-914F-7A11BEC4C56D}" srcOrd="1" destOrd="0" parTransId="{B269AFB4-81FD-4D09-8A58-DBB2DC949D73}" sibTransId="{106D6D7F-7036-49D6-8336-079E6A082115}"/>
    <dgm:cxn modelId="{2153081F-6B28-4327-A86D-4AFF9890D258}" type="presOf" srcId="{106D6D7F-7036-49D6-8336-079E6A082115}" destId="{2CC9F3FB-B798-4659-9AC2-BEA5085B8035}" srcOrd="0" destOrd="0" presId="urn:microsoft.com/office/officeart/2005/8/layout/cycle2"/>
    <dgm:cxn modelId="{35270CFD-8F42-46B9-8785-272523EF87ED}" type="presParOf" srcId="{946C4D24-66D6-4177-9139-5E869D112BBC}" destId="{A3C25C5D-A733-4768-B7D4-5E4187BCB7E9}" srcOrd="0" destOrd="0" presId="urn:microsoft.com/office/officeart/2005/8/layout/cycle2"/>
    <dgm:cxn modelId="{F46B79CF-24AD-4752-A7A5-455A4F7FCA58}" type="presParOf" srcId="{946C4D24-66D6-4177-9139-5E869D112BBC}" destId="{DFB8EA87-B38D-42FF-B965-A05280A66E2E}" srcOrd="1" destOrd="0" presId="urn:microsoft.com/office/officeart/2005/8/layout/cycle2"/>
    <dgm:cxn modelId="{D399C429-2CA9-4FBB-9C85-8185B750A88E}" type="presParOf" srcId="{DFB8EA87-B38D-42FF-B965-A05280A66E2E}" destId="{714E3A83-3028-42D2-9012-88717C27C18A}" srcOrd="0" destOrd="0" presId="urn:microsoft.com/office/officeart/2005/8/layout/cycle2"/>
    <dgm:cxn modelId="{88C0AB0A-95B7-4492-B086-67774CE069B8}" type="presParOf" srcId="{946C4D24-66D6-4177-9139-5E869D112BBC}" destId="{A1FC8608-DB5A-4BCA-86F5-2C7F5B986F00}" srcOrd="2" destOrd="0" presId="urn:microsoft.com/office/officeart/2005/8/layout/cycle2"/>
    <dgm:cxn modelId="{6D77CDD4-533E-46DC-B484-AF013A1236B6}" type="presParOf" srcId="{946C4D24-66D6-4177-9139-5E869D112BBC}" destId="{2CC9F3FB-B798-4659-9AC2-BEA5085B8035}" srcOrd="3" destOrd="0" presId="urn:microsoft.com/office/officeart/2005/8/layout/cycle2"/>
    <dgm:cxn modelId="{24086868-E9BC-46D7-889C-8DF8D5AD1141}"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wmf"/><Relationship Id="rId4"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 Id="rId5" Type="http://schemas.openxmlformats.org/officeDocument/2006/relationships/image" Target="../media/image77.emf"/><Relationship Id="rId4" Type="http://schemas.openxmlformats.org/officeDocument/2006/relationships/image" Target="../media/image7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extLst>
      <p:ext uri="{BB962C8B-B14F-4D97-AF65-F5344CB8AC3E}">
        <p14:creationId xmlns:p14="http://schemas.microsoft.com/office/powerpoint/2010/main" val="55788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10</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23633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11</a:t>
            </a:fld>
            <a:endParaRPr lang="en-US"/>
          </a:p>
        </p:txBody>
      </p:sp>
    </p:spTree>
    <p:extLst>
      <p:ext uri="{BB962C8B-B14F-4D97-AF65-F5344CB8AC3E}">
        <p14:creationId xmlns:p14="http://schemas.microsoft.com/office/powerpoint/2010/main" val="277834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12</a:t>
            </a:fld>
            <a:endParaRPr lang="en-US"/>
          </a:p>
        </p:txBody>
      </p:sp>
    </p:spTree>
    <p:extLst>
      <p:ext uri="{BB962C8B-B14F-4D97-AF65-F5344CB8AC3E}">
        <p14:creationId xmlns:p14="http://schemas.microsoft.com/office/powerpoint/2010/main" val="298722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20</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149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21</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403111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22</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270575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23</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385529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24</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398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25</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849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26</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689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extLst>
      <p:ext uri="{BB962C8B-B14F-4D97-AF65-F5344CB8AC3E}">
        <p14:creationId xmlns:p14="http://schemas.microsoft.com/office/powerpoint/2010/main" val="405896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27</a:t>
            </a:fld>
            <a:endParaRPr lang="en-US"/>
          </a:p>
        </p:txBody>
      </p:sp>
    </p:spTree>
    <p:extLst>
      <p:ext uri="{BB962C8B-B14F-4D97-AF65-F5344CB8AC3E}">
        <p14:creationId xmlns:p14="http://schemas.microsoft.com/office/powerpoint/2010/main" val="450394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28</a:t>
            </a:fld>
            <a:endParaRPr lang="en-US"/>
          </a:p>
        </p:txBody>
      </p:sp>
    </p:spTree>
    <p:extLst>
      <p:ext uri="{BB962C8B-B14F-4D97-AF65-F5344CB8AC3E}">
        <p14:creationId xmlns:p14="http://schemas.microsoft.com/office/powerpoint/2010/main" val="2379183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29</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extLst>
      <p:ext uri="{BB962C8B-B14F-4D97-AF65-F5344CB8AC3E}">
        <p14:creationId xmlns:p14="http://schemas.microsoft.com/office/powerpoint/2010/main" val="1382217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30</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extLst>
      <p:ext uri="{BB962C8B-B14F-4D97-AF65-F5344CB8AC3E}">
        <p14:creationId xmlns:p14="http://schemas.microsoft.com/office/powerpoint/2010/main" val="322797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36</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904650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41</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211745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42</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607029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43</a:t>
            </a:fld>
            <a:endParaRPr lang="en-US"/>
          </a:p>
        </p:txBody>
      </p:sp>
    </p:spTree>
    <p:extLst>
      <p:ext uri="{BB962C8B-B14F-4D97-AF65-F5344CB8AC3E}">
        <p14:creationId xmlns:p14="http://schemas.microsoft.com/office/powerpoint/2010/main" val="1796184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44</a:t>
            </a:fld>
            <a:endParaRPr lang="en-US"/>
          </a:p>
        </p:txBody>
      </p:sp>
    </p:spTree>
    <p:extLst>
      <p:ext uri="{BB962C8B-B14F-4D97-AF65-F5344CB8AC3E}">
        <p14:creationId xmlns:p14="http://schemas.microsoft.com/office/powerpoint/2010/main" val="39443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50</a:t>
            </a:fld>
            <a:endParaRPr lang="en-US"/>
          </a:p>
        </p:txBody>
      </p:sp>
    </p:spTree>
    <p:extLst>
      <p:ext uri="{BB962C8B-B14F-4D97-AF65-F5344CB8AC3E}">
        <p14:creationId xmlns:p14="http://schemas.microsoft.com/office/powerpoint/2010/main" val="46034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3</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Goals of all of QCD</a:t>
            </a:r>
            <a:r>
              <a:rPr lang="en-US" baseline="0" dirty="0" smtClean="0"/>
              <a:t> research</a:t>
            </a:r>
            <a:endParaRPr lang="en-US" dirty="0"/>
          </a:p>
        </p:txBody>
      </p:sp>
    </p:spTree>
    <p:extLst>
      <p:ext uri="{BB962C8B-B14F-4D97-AF65-F5344CB8AC3E}">
        <p14:creationId xmlns:p14="http://schemas.microsoft.com/office/powerpoint/2010/main" val="1289935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53</a:t>
            </a:fld>
            <a:endParaRPr lang="en-US"/>
          </a:p>
        </p:txBody>
      </p:sp>
    </p:spTree>
    <p:extLst>
      <p:ext uri="{BB962C8B-B14F-4D97-AF65-F5344CB8AC3E}">
        <p14:creationId xmlns:p14="http://schemas.microsoft.com/office/powerpoint/2010/main" val="1295236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57</a:t>
            </a:fld>
            <a:endParaRPr lang="en-US"/>
          </a:p>
        </p:txBody>
      </p:sp>
    </p:spTree>
    <p:extLst>
      <p:ext uri="{BB962C8B-B14F-4D97-AF65-F5344CB8AC3E}">
        <p14:creationId xmlns:p14="http://schemas.microsoft.com/office/powerpoint/2010/main" val="3010451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59</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3090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62</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0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extLst>
      <p:ext uri="{BB962C8B-B14F-4D97-AF65-F5344CB8AC3E}">
        <p14:creationId xmlns:p14="http://schemas.microsoft.com/office/powerpoint/2010/main" val="202473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5</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49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6</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923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7</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576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8</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201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9</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69419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82ED7B1-4750-426F-B1F2-E18C8B8171D5}" type="datetime1">
              <a:rPr lang="en-US" smtClean="0"/>
              <a:t>1/24/2018</a:t>
            </a:fld>
            <a:endParaRPr lang="en-US"/>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D6EF20-E471-4F91-8401-44B840381945}" type="datetime1">
              <a:rPr lang="en-US" smtClean="0"/>
              <a:t>1/24/2018</a:t>
            </a:fld>
            <a:endParaRPr lang="en-US"/>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AF9743-F940-47C2-B448-213E18D6FE2A}" type="datetime1">
              <a:rPr lang="en-US" smtClean="0"/>
              <a:t>1/24/2018</a:t>
            </a:fld>
            <a:endParaRPr lang="en-US"/>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62346E82-83D5-4F1E-81EE-9A2992CA6426}" type="datetime1">
              <a:rPr lang="en-US" smtClean="0"/>
              <a:t>1/24/2018</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fr-FR" smtClean="0"/>
              <a:t>Christine Aidala, MSU Colloquium, 1/25/18</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D32F9D-63EB-46B7-A50E-F93CEA9399EB}" type="datetime1">
              <a:rPr lang="en-US" smtClean="0"/>
              <a:t>1/24/2018</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5C6CA-9CDC-4C81-B209-6BBE88EC922C}" type="datetime1">
              <a:rPr lang="en-US" smtClean="0"/>
              <a:t>1/24/2018</a:t>
            </a:fld>
            <a:endParaRPr lang="en-US"/>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81B2D-0AA7-4D94-A243-0E0356A7D088}" type="datetime1">
              <a:rPr lang="en-US" smtClean="0"/>
              <a:t>1/24/2018</a:t>
            </a:fld>
            <a:endParaRPr lang="en-US"/>
          </a:p>
        </p:txBody>
      </p:sp>
      <p:sp>
        <p:nvSpPr>
          <p:cNvPr id="6" name="Footer Placeholder 5"/>
          <p:cNvSpPr>
            <a:spLocks noGrp="1"/>
          </p:cNvSpPr>
          <p:nvPr>
            <p:ph type="ftr" sz="quarter" idx="11"/>
          </p:nvPr>
        </p:nvSpPr>
        <p:spPr/>
        <p:txBody>
          <a:bodyPr/>
          <a:lstStyle/>
          <a:p>
            <a:r>
              <a:rPr lang="fr-FR" smtClean="0"/>
              <a:t>Christine Aidala, MSU Colloquium, 1/25/18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14969-4249-4A7C-9DDF-D753BBA252AC}" type="datetime1">
              <a:rPr lang="en-US" smtClean="0"/>
              <a:t>1/24/2018</a:t>
            </a:fld>
            <a:endParaRPr lang="en-US"/>
          </a:p>
        </p:txBody>
      </p:sp>
      <p:sp>
        <p:nvSpPr>
          <p:cNvPr id="8" name="Footer Placeholder 7"/>
          <p:cNvSpPr>
            <a:spLocks noGrp="1"/>
          </p:cNvSpPr>
          <p:nvPr>
            <p:ph type="ftr" sz="quarter" idx="11"/>
          </p:nvPr>
        </p:nvSpPr>
        <p:spPr/>
        <p:txBody>
          <a:bodyPr/>
          <a:lstStyle/>
          <a:p>
            <a:r>
              <a:rPr lang="fr-FR" smtClean="0"/>
              <a:t>Christine Aidala, MSU Colloquium, 1/25/18</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0D11BD-7582-49BB-B2F4-F8F64F9F1B62}" type="datetime1">
              <a:rPr lang="en-US" smtClean="0"/>
              <a:t>1/24/2018</a:t>
            </a:fld>
            <a:endParaRPr lang="en-US"/>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F816A-BBFC-4CBD-87A3-A66C165C3925}" type="datetime1">
              <a:rPr lang="en-US" smtClean="0"/>
              <a:t>1/24/2018</a:t>
            </a:fld>
            <a:endParaRPr lang="en-US"/>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F6632-BB67-40CD-BADD-722383551101}" type="datetime1">
              <a:rPr lang="en-US" smtClean="0"/>
              <a:t>1/24/2018</a:t>
            </a:fld>
            <a:endParaRPr lang="en-US"/>
          </a:p>
        </p:txBody>
      </p:sp>
      <p:sp>
        <p:nvSpPr>
          <p:cNvPr id="6" name="Footer Placeholder 5"/>
          <p:cNvSpPr>
            <a:spLocks noGrp="1"/>
          </p:cNvSpPr>
          <p:nvPr>
            <p:ph type="ftr" sz="quarter" idx="11"/>
          </p:nvPr>
        </p:nvSpPr>
        <p:spPr/>
        <p:txBody>
          <a:bodyPr/>
          <a:lstStyle/>
          <a:p>
            <a:r>
              <a:rPr lang="fr-FR" smtClean="0"/>
              <a:t>Christine Aidala, MSU Colloquium, 1/25/18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58F25-DDDF-420B-9F29-1E96160E245B}" type="datetime1">
              <a:rPr lang="en-US" smtClean="0"/>
              <a:t>1/24/2018</a:t>
            </a:fld>
            <a:endParaRPr lang="en-US"/>
          </a:p>
        </p:txBody>
      </p:sp>
      <p:sp>
        <p:nvSpPr>
          <p:cNvPr id="6" name="Footer Placeholder 5"/>
          <p:cNvSpPr>
            <a:spLocks noGrp="1"/>
          </p:cNvSpPr>
          <p:nvPr>
            <p:ph type="ftr" sz="quarter" idx="11"/>
          </p:nvPr>
        </p:nvSpPr>
        <p:spPr/>
        <p:txBody>
          <a:bodyPr/>
          <a:lstStyle/>
          <a:p>
            <a:r>
              <a:rPr lang="fr-FR" smtClean="0"/>
              <a:t>Christine Aidala, MSU Colloquium, 1/25/18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4150B-601B-4DFA-BBFE-B0453D34AB18}" type="datetime1">
              <a:rPr lang="en-US" smtClean="0"/>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Christine Aidala, MSU Colloquium, 1/25/18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national science foundation"/>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 r="69360"/>
          <a:stretch/>
        </p:blipFill>
        <p:spPr bwMode="auto">
          <a:xfrm>
            <a:off x="7772400" y="6223463"/>
            <a:ext cx="533400" cy="558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us department of energy"/>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2613" t="-1" r="80663" b="39527"/>
          <a:stretch/>
        </p:blipFill>
        <p:spPr bwMode="auto">
          <a:xfrm>
            <a:off x="7052830" y="6223462"/>
            <a:ext cx="628129" cy="558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17">
            <a:extLst>
              <a:ext uri="{28A0092B-C50C-407E-A947-70E740481C1C}">
                <a14:useLocalDpi xmlns:a14="http://schemas.microsoft.com/office/drawing/2010/main" val="0"/>
              </a:ext>
            </a:extLst>
          </a:blip>
          <a:srcRect r="78468"/>
          <a:stretch/>
        </p:blipFill>
        <p:spPr>
          <a:xfrm>
            <a:off x="1066800" y="6248400"/>
            <a:ext cx="549263" cy="549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Microsoft_Word_97_-_2003_Document1.doc"/><Relationship Id="rId10" Type="http://schemas.openxmlformats.org/officeDocument/2006/relationships/oleObject" Target="../embeddings/oleObject8.bin"/><Relationship Id="rId4" Type="http://schemas.openxmlformats.org/officeDocument/2006/relationships/image" Target="../media/image22.wmf"/><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8.xml"/><Relationship Id="rId7" Type="http://schemas.openxmlformats.org/officeDocument/2006/relationships/oleObject" Target="../embeddings/oleObject9.bin"/><Relationship Id="rId12"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0.emf"/><Relationship Id="rId11" Type="http://schemas.openxmlformats.org/officeDocument/2006/relationships/image" Target="../media/image23.jpeg"/><Relationship Id="rId5" Type="http://schemas.openxmlformats.org/officeDocument/2006/relationships/oleObject" Target="../embeddings/Microsoft_Word_97_-_2003_Document2.doc"/><Relationship Id="rId10" Type="http://schemas.openxmlformats.org/officeDocument/2006/relationships/oleObject" Target="../embeddings/oleObject11.bin"/><Relationship Id="rId4" Type="http://schemas.openxmlformats.org/officeDocument/2006/relationships/image" Target="../media/image22.wmf"/><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9.xml"/><Relationship Id="rId7" Type="http://schemas.openxmlformats.org/officeDocument/2006/relationships/oleObject" Target="../embeddings/oleObject12.bin"/><Relationship Id="rId12"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0.emf"/><Relationship Id="rId11" Type="http://schemas.openxmlformats.org/officeDocument/2006/relationships/image" Target="../media/image23.jpeg"/><Relationship Id="rId5" Type="http://schemas.openxmlformats.org/officeDocument/2006/relationships/oleObject" Target="../embeddings/Microsoft_Word_97_-_2003_Document3.doc"/><Relationship Id="rId10" Type="http://schemas.openxmlformats.org/officeDocument/2006/relationships/oleObject" Target="../embeddings/oleObject14.bin"/><Relationship Id="rId4" Type="http://schemas.openxmlformats.org/officeDocument/2006/relationships/image" Target="../media/image22.wmf"/><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image" Target="../media/image16.w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17.bin"/><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18.bin"/><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49.wmf"/><Relationship Id="rId18" Type="http://schemas.openxmlformats.org/officeDocument/2006/relationships/oleObject" Target="../embeddings/oleObject26.bin"/><Relationship Id="rId3" Type="http://schemas.openxmlformats.org/officeDocument/2006/relationships/notesSlide" Target="../notesSlides/notesSlide32.xml"/><Relationship Id="rId7" Type="http://schemas.openxmlformats.org/officeDocument/2006/relationships/image" Target="../media/image46.emf"/><Relationship Id="rId12" Type="http://schemas.openxmlformats.org/officeDocument/2006/relationships/oleObject" Target="../embeddings/oleObject23.bin"/><Relationship Id="rId17" Type="http://schemas.openxmlformats.org/officeDocument/2006/relationships/image" Target="../media/image51.emf"/><Relationship Id="rId2" Type="http://schemas.openxmlformats.org/officeDocument/2006/relationships/slideLayout" Target="../slideLayouts/slideLayout4.xml"/><Relationship Id="rId16" Type="http://schemas.openxmlformats.org/officeDocument/2006/relationships/oleObject" Target="../embeddings/oleObject25.bin"/><Relationship Id="rId1" Type="http://schemas.openxmlformats.org/officeDocument/2006/relationships/vmlDrawing" Target="../drawings/vmlDrawing12.vml"/><Relationship Id="rId6" Type="http://schemas.openxmlformats.org/officeDocument/2006/relationships/oleObject" Target="../embeddings/oleObject20.bin"/><Relationship Id="rId11" Type="http://schemas.openxmlformats.org/officeDocument/2006/relationships/image" Target="../media/image48.emf"/><Relationship Id="rId5" Type="http://schemas.openxmlformats.org/officeDocument/2006/relationships/image" Target="../media/image45.emf"/><Relationship Id="rId15" Type="http://schemas.openxmlformats.org/officeDocument/2006/relationships/image" Target="../media/image50.emf"/><Relationship Id="rId10" Type="http://schemas.openxmlformats.org/officeDocument/2006/relationships/oleObject" Target="../embeddings/oleObject22.bin"/><Relationship Id="rId19" Type="http://schemas.openxmlformats.org/officeDocument/2006/relationships/image" Target="../media/image52.emf"/><Relationship Id="rId4" Type="http://schemas.openxmlformats.org/officeDocument/2006/relationships/oleObject" Target="../embeddings/oleObject19.bin"/><Relationship Id="rId9" Type="http://schemas.openxmlformats.org/officeDocument/2006/relationships/image" Target="../media/image47.emf"/><Relationship Id="rId14"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wmf"/><Relationship Id="rId4" Type="http://schemas.openxmlformats.org/officeDocument/2006/relationships/image" Target="../media/image56.png"/><Relationship Id="rId9" Type="http://schemas.openxmlformats.org/officeDocument/2006/relationships/image" Target="../media/image61.wmf"/></Relationships>
</file>

<file path=ppt/slides/_rels/slide6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76.emf"/><Relationship Id="rId3" Type="http://schemas.openxmlformats.org/officeDocument/2006/relationships/image" Target="../media/image78.png"/><Relationship Id="rId7" Type="http://schemas.openxmlformats.org/officeDocument/2006/relationships/image" Target="../media/image73.e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11" Type="http://schemas.openxmlformats.org/officeDocument/2006/relationships/image" Target="../media/image75.emf"/><Relationship Id="rId5" Type="http://schemas.openxmlformats.org/officeDocument/2006/relationships/image" Target="../media/image80.png"/><Relationship Id="rId15" Type="http://schemas.openxmlformats.org/officeDocument/2006/relationships/image" Target="../media/image77.emf"/><Relationship Id="rId10" Type="http://schemas.openxmlformats.org/officeDocument/2006/relationships/oleObject" Target="../embeddings/oleObject29.bin"/><Relationship Id="rId4" Type="http://schemas.openxmlformats.org/officeDocument/2006/relationships/image" Target="../media/image79.png"/><Relationship Id="rId9" Type="http://schemas.openxmlformats.org/officeDocument/2006/relationships/image" Target="../media/image74.emf"/><Relationship Id="rId14" Type="http://schemas.openxmlformats.org/officeDocument/2006/relationships/oleObject" Target="../embeddings/oleObject3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1" name="Rectangle 20"/>
          <p:cNvSpPr/>
          <p:nvPr/>
        </p:nvSpPr>
        <p:spPr>
          <a:xfrm>
            <a:off x="0" y="0"/>
            <a:ext cx="9143999" cy="685800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6077557"/>
            <a:ext cx="52578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Michigan State University Colloquium</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January 25, 2018</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685800" y="4570540"/>
            <a:ext cx="2362201" cy="1296859"/>
            <a:chOff x="1680" y="3140"/>
            <a:chExt cx="1872" cy="865"/>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0"/>
              <a:ext cx="1670" cy="852"/>
              <a:chOff x="1776" y="2666"/>
              <a:chExt cx="2208" cy="1282"/>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630" cy="491"/>
              </a:xfrm>
              <a:prstGeom prst="rect">
                <a:avLst/>
              </a:prstGeom>
              <a:noFill/>
              <a:ln w="9525">
                <a:noFill/>
                <a:miter lim="800000"/>
                <a:headEnd/>
                <a:tailEnd/>
              </a:ln>
            </p:spPr>
            <p:txBody>
              <a:bodyPr wrap="none">
                <a:spAutoFit/>
              </a:bodyPr>
              <a:lstStyle/>
              <a:p>
                <a:pPr eaLnBrk="0" hangingPunct="0"/>
                <a:r>
                  <a:rPr lang="en-US" altLang="ja-JP" sz="25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911" cy="491"/>
              </a:xfrm>
              <a:prstGeom prst="rect">
                <a:avLst/>
              </a:prstGeom>
              <a:noFill/>
              <a:ln w="9525">
                <a:noFill/>
                <a:miter lim="800000"/>
                <a:headEnd/>
                <a:tailEnd/>
              </a:ln>
            </p:spPr>
            <p:txBody>
              <a:bodyPr wrap="square">
                <a:spAutoFit/>
              </a:bodyPr>
              <a:lstStyle/>
              <a:p>
                <a:pPr eaLnBrk="0" hangingPunct="0"/>
                <a:r>
                  <a:rPr lang="en-US" altLang="ja-JP" sz="25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105" y="4900112"/>
            <a:ext cx="4756095" cy="65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fr-FR" smtClean="0"/>
              <a:t>Christine Aidala, MSU Colloquium, 1/25/18</a:t>
            </a:r>
            <a:endParaRPr lang="en-US"/>
          </a:p>
        </p:txBody>
      </p:sp>
      <p:sp>
        <p:nvSpPr>
          <p:cNvPr id="1169410" name="Rectangle 2"/>
          <p:cNvSpPr>
            <a:spLocks noGrp="1" noChangeArrowheads="1"/>
          </p:cNvSpPr>
          <p:nvPr>
            <p:ph type="title"/>
          </p:nvPr>
        </p:nvSpPr>
        <p:spPr>
          <a:xfrm>
            <a:off x="228600" y="228600"/>
            <a:ext cx="8686800" cy="762000"/>
          </a:xfrm>
        </p:spPr>
        <p:txBody>
          <a:bodyPr>
            <a:noAutofit/>
          </a:bodyPr>
          <a:lstStyle/>
          <a:p>
            <a:r>
              <a:rPr lang="en-US" sz="4000" dirty="0"/>
              <a:t>What have we learned in terms of this picture by now?</a:t>
            </a:r>
            <a:endParaRPr lang="en-US" sz="3800" dirty="0"/>
          </a:p>
        </p:txBody>
      </p:sp>
      <p:sp>
        <p:nvSpPr>
          <p:cNvPr id="1169411" name="Rectangle 3"/>
          <p:cNvSpPr>
            <a:spLocks noGrp="1" noChangeArrowheads="1"/>
          </p:cNvSpPr>
          <p:nvPr>
            <p:ph type="body" sz="half" idx="1"/>
          </p:nvPr>
        </p:nvSpPr>
        <p:spPr>
          <a:xfrm>
            <a:off x="228600" y="1447800"/>
            <a:ext cx="4267200" cy="4495800"/>
          </a:xfrm>
        </p:spPr>
        <p:txBody>
          <a:bodyPr>
            <a:normAutofit/>
          </a:bodyPr>
          <a:lstStyle/>
          <a:p>
            <a:r>
              <a:rPr lang="en-US" sz="2800" dirty="0" smtClean="0"/>
              <a:t>Up and down </a:t>
            </a:r>
            <a:r>
              <a:rPr lang="en-US" sz="2800" dirty="0" smtClean="0"/>
              <a:t>quark “valence</a:t>
            </a:r>
            <a:r>
              <a:rPr lang="en-US" sz="2800" dirty="0" smtClean="0"/>
              <a:t>” </a:t>
            </a:r>
            <a:r>
              <a:rPr lang="en-US" sz="2800" dirty="0" smtClean="0"/>
              <a:t>distributions </a:t>
            </a:r>
            <a:r>
              <a:rPr lang="en-US" sz="2800" dirty="0" smtClean="0"/>
              <a:t>peaked </a:t>
            </a:r>
            <a:r>
              <a:rPr lang="en-US" sz="2800" dirty="0" smtClean="0"/>
              <a:t>~1/3</a:t>
            </a:r>
            <a:endParaRPr lang="en-US" sz="2800" dirty="0" smtClean="0"/>
          </a:p>
          <a:p>
            <a:r>
              <a:rPr lang="en-US" sz="2800" dirty="0" smtClean="0"/>
              <a:t>Lots of sea quark-antiquark pairs and even more gluons!</a:t>
            </a:r>
          </a:p>
        </p:txBody>
      </p:sp>
      <p:sp>
        <p:nvSpPr>
          <p:cNvPr id="1169413" name="Text Box 5"/>
          <p:cNvSpPr txBox="1">
            <a:spLocks noChangeArrowheads="1"/>
          </p:cNvSpPr>
          <p:nvPr/>
        </p:nvSpPr>
        <p:spPr bwMode="auto">
          <a:xfrm>
            <a:off x="6756463" y="5410200"/>
            <a:ext cx="1930337" cy="323165"/>
          </a:xfrm>
          <a:prstGeom prst="rect">
            <a:avLst/>
          </a:prstGeom>
          <a:noFill/>
          <a:ln w="9525">
            <a:noFill/>
            <a:miter lim="800000"/>
            <a:headEnd/>
            <a:tailEnd/>
          </a:ln>
          <a:effectLst/>
        </p:spPr>
        <p:txBody>
          <a:bodyPr wrap="none">
            <a:spAutoFit/>
          </a:bodyPr>
          <a:lstStyle/>
          <a:p>
            <a:r>
              <a:rPr lang="en-US" sz="1500">
                <a:solidFill>
                  <a:srgbClr val="FFFFCC"/>
                </a:solidFill>
              </a:rPr>
              <a:t>PRD67, 012007 (2003)</a:t>
            </a:r>
          </a:p>
        </p:txBody>
      </p:sp>
      <p:pic>
        <p:nvPicPr>
          <p:cNvPr id="1169412" name="Picture 4"/>
          <p:cNvPicPr>
            <a:picLocks noChangeAspect="1" noChangeArrowheads="1"/>
          </p:cNvPicPr>
          <p:nvPr/>
        </p:nvPicPr>
        <p:blipFill>
          <a:blip r:embed="rId3" cstate="print"/>
          <a:srcRect/>
          <a:stretch>
            <a:fillRect/>
          </a:stretch>
        </p:blipFill>
        <p:spPr bwMode="auto">
          <a:xfrm>
            <a:off x="4859338" y="1304544"/>
            <a:ext cx="3903662" cy="4419600"/>
          </a:xfrm>
          <a:prstGeom prst="rect">
            <a:avLst/>
          </a:prstGeom>
          <a:noFill/>
          <a:ln w="9525">
            <a:noFill/>
            <a:miter lim="800000"/>
            <a:headEnd/>
            <a:tailEnd/>
          </a:ln>
          <a:effectLst/>
        </p:spPr>
      </p:pic>
      <p:sp>
        <p:nvSpPr>
          <p:cNvPr id="16" name="TextBox 15"/>
          <p:cNvSpPr txBox="1"/>
          <p:nvPr/>
        </p:nvSpPr>
        <p:spPr>
          <a:xfrm>
            <a:off x="6822072" y="5388561"/>
            <a:ext cx="171232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momentum fraction</a:t>
            </a:r>
            <a:endParaRPr lang="en-US" sz="1400" b="1" dirty="0">
              <a:latin typeface="Times New Roman" pitchFamily="18" charset="0"/>
              <a:cs typeface="Times New Roman" pitchFamily="18" charset="0"/>
            </a:endParaRPr>
          </a:p>
        </p:txBody>
      </p:sp>
      <p:sp>
        <p:nvSpPr>
          <p:cNvPr id="17" name="TextBox 16"/>
          <p:cNvSpPr txBox="1"/>
          <p:nvPr/>
        </p:nvSpPr>
        <p:spPr>
          <a:xfrm rot="16200000">
            <a:off x="3863545" y="3070658"/>
            <a:ext cx="233429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parton distribution function</a:t>
            </a:r>
            <a:endParaRPr lang="en-US" sz="1400" b="1" dirty="0">
              <a:latin typeface="Times New Roman" pitchFamily="18" charset="0"/>
              <a:cs typeface="Times New Roman" pitchFamily="18" charset="0"/>
            </a:endParaRPr>
          </a:p>
        </p:txBody>
      </p:sp>
      <p:pic>
        <p:nvPicPr>
          <p:cNvPr id="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75835"/>
            <a:ext cx="4535672" cy="45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Slide Number Placeholder 2"/>
          <p:cNvSpPr>
            <a:spLocks noGrp="1"/>
          </p:cNvSpPr>
          <p:nvPr>
            <p:ph type="sldNum" sz="quarter" idx="12"/>
          </p:nvPr>
        </p:nvSpPr>
        <p:spPr>
          <a:xfrm>
            <a:off x="6553200" y="6356350"/>
            <a:ext cx="2133600" cy="365125"/>
          </a:xfrm>
        </p:spPr>
        <p:txBody>
          <a:bodyPr/>
          <a:lstStyle/>
          <a:p>
            <a:r>
              <a:rPr lang="en-US" dirty="0"/>
              <a:t>6</a:t>
            </a:r>
          </a:p>
        </p:txBody>
      </p:sp>
      <p:pic>
        <p:nvPicPr>
          <p:cNvPr id="12" name="Picture 11" descr="threeGenerations"/>
          <p:cNvPicPr>
            <a:picLocks noChangeAspect="1" noChangeArrowheads="1"/>
          </p:cNvPicPr>
          <p:nvPr/>
        </p:nvPicPr>
        <p:blipFill>
          <a:blip r:embed="rId5">
            <a:extLst>
              <a:ext uri="{28A0092B-C50C-407E-A947-70E740481C1C}">
                <a14:useLocalDpi xmlns:a14="http://schemas.microsoft.com/office/drawing/2010/main" val="0"/>
              </a:ext>
            </a:extLst>
          </a:blip>
          <a:srcRect b="53999"/>
          <a:stretch>
            <a:fillRect/>
          </a:stretch>
        </p:blipFill>
        <p:spPr bwMode="auto">
          <a:xfrm>
            <a:off x="457200" y="4585637"/>
            <a:ext cx="3049520" cy="17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46632" y="4876800"/>
            <a:ext cx="762000" cy="147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5334000" y="15240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969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271700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5105400"/>
            <a:ext cx="6934200"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3200" i="1" dirty="0" smtClean="0">
                <a:latin typeface="Times New Roman" pitchFamily="18" charset="0"/>
                <a:cs typeface="Times New Roman" pitchFamily="18" charset="0"/>
              </a:rPr>
              <a:t>Provides one rigorous way of relating the fundamental field theory to a variety of physical observables!</a:t>
            </a:r>
            <a:endParaRPr lang="en-US" sz="32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751979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600" dirty="0"/>
              <a:t>S</a:t>
            </a:r>
            <a:r>
              <a:rPr lang="en-US" sz="2600" dirty="0" smtClean="0"/>
              <a:t>ystematically </a:t>
            </a:r>
            <a:r>
              <a:rPr lang="en-US" sz="2600" i="1" dirty="0" smtClean="0"/>
              <a:t>factorize</a:t>
            </a:r>
            <a:r>
              <a:rPr lang="en-US" sz="2600" dirty="0" smtClean="0"/>
              <a:t> short- and long-distance </a:t>
            </a:r>
            <a:r>
              <a:rPr lang="en-US" sz="2600" dirty="0" smtClean="0"/>
              <a:t>physics</a:t>
            </a:r>
          </a:p>
          <a:p>
            <a:pPr lvl="1"/>
            <a:r>
              <a:rPr lang="en-US" sz="2400" dirty="0" smtClean="0"/>
              <a:t>Observable </a:t>
            </a:r>
            <a:r>
              <a:rPr lang="en-US" sz="2400" dirty="0" smtClean="0"/>
              <a:t>physical QCD processes always involve at least one </a:t>
            </a:r>
            <a:r>
              <a:rPr lang="en-US" sz="2400" dirty="0" smtClean="0"/>
              <a:t>“long-distance” scale of ~10</a:t>
            </a:r>
            <a:r>
              <a:rPr lang="en-US" sz="2400" baseline="30000" dirty="0" smtClean="0"/>
              <a:t>-15</a:t>
            </a:r>
            <a:r>
              <a:rPr lang="en-US" sz="2400" dirty="0" smtClean="0"/>
              <a:t> m describing bound-state structure (confinement</a:t>
            </a:r>
            <a:r>
              <a:rPr lang="en-US" sz="2400" dirty="0" smtClean="0"/>
              <a:t>)!</a:t>
            </a:r>
          </a:p>
          <a:p>
            <a:r>
              <a:rPr lang="en-US" sz="2600" dirty="0" smtClean="0"/>
              <a:t>Long-distance (i.e. not </a:t>
            </a:r>
            <a:r>
              <a:rPr lang="en-US" sz="2600" dirty="0" err="1" smtClean="0"/>
              <a:t>perturbatively</a:t>
            </a:r>
            <a:r>
              <a:rPr lang="en-US" sz="2600" dirty="0" smtClean="0"/>
              <a:t> calculable) functions </a:t>
            </a:r>
            <a:r>
              <a:rPr lang="en-US" sz="2600" dirty="0" smtClean="0"/>
              <a:t>describing structure need </a:t>
            </a:r>
            <a:r>
              <a:rPr lang="en-US" sz="2600" dirty="0" smtClean="0"/>
              <a:t>to be </a:t>
            </a:r>
            <a:r>
              <a:rPr lang="en-US" sz="2600" i="1" dirty="0" smtClean="0"/>
              <a:t>universal</a:t>
            </a:r>
            <a:r>
              <a:rPr lang="en-US" sz="2600" dirty="0" smtClean="0"/>
              <a:t> </a:t>
            </a:r>
            <a:endParaRPr lang="en-US" sz="2600" dirty="0" smtClean="0"/>
          </a:p>
          <a:p>
            <a:pPr lvl="1"/>
            <a:r>
              <a:rPr lang="en-US" sz="2200" dirty="0" smtClean="0"/>
              <a:t>Physically meaningful descriptions</a:t>
            </a:r>
          </a:p>
          <a:p>
            <a:pPr lvl="1"/>
            <a:r>
              <a:rPr lang="en-US" sz="2200" dirty="0" smtClean="0"/>
              <a:t>Portable </a:t>
            </a:r>
            <a:r>
              <a:rPr lang="en-US" sz="2200" dirty="0" smtClean="0"/>
              <a:t>across calculations for many processes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6" name="Text Box 10"/>
          <p:cNvSpPr txBox="1">
            <a:spLocks noChangeArrowheads="1"/>
          </p:cNvSpPr>
          <p:nvPr/>
        </p:nvSpPr>
        <p:spPr bwMode="auto">
          <a:xfrm>
            <a:off x="838200" y="5059740"/>
            <a:ext cx="7211704"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sym typeface="Wingdings" pitchFamily="2" charset="2"/>
              </a:rPr>
              <a:t>C</a:t>
            </a:r>
            <a:r>
              <a:rPr lang="en-US" sz="2400" dirty="0" smtClean="0">
                <a:latin typeface="Times New Roman" pitchFamily="18" charset="0"/>
                <a:cs typeface="Times New Roman" pitchFamily="18" charset="0"/>
              </a:rPr>
              <a:t>onstrain </a:t>
            </a:r>
            <a:r>
              <a:rPr lang="en-US" sz="2400" dirty="0" smtClean="0">
                <a:latin typeface="Times New Roman" pitchFamily="18" charset="0"/>
                <a:cs typeface="Times New Roman" pitchFamily="18" charset="0"/>
              </a:rPr>
              <a:t>functions describing proton structure by </a:t>
            </a:r>
            <a:r>
              <a:rPr lang="en-US" sz="2400" dirty="0" smtClean="0">
                <a:latin typeface="Times New Roman" pitchFamily="18" charset="0"/>
                <a:cs typeface="Times New Roman" pitchFamily="18" charset="0"/>
              </a:rPr>
              <a:t>measuring scattering cross sections in many colliding systems over wide kinematic range and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5183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600" dirty="0"/>
              <a:t>S</a:t>
            </a:r>
            <a:r>
              <a:rPr lang="en-US" sz="2600" dirty="0" smtClean="0"/>
              <a:t>ystematically </a:t>
            </a:r>
            <a:r>
              <a:rPr lang="en-US" sz="2600" i="1" dirty="0" smtClean="0"/>
              <a:t>factorize</a:t>
            </a:r>
            <a:r>
              <a:rPr lang="en-US" sz="2600" dirty="0" smtClean="0"/>
              <a:t> short- and long-distance </a:t>
            </a:r>
            <a:r>
              <a:rPr lang="en-US" sz="2600" dirty="0" smtClean="0"/>
              <a:t>physics</a:t>
            </a:r>
          </a:p>
          <a:p>
            <a:pPr lvl="1"/>
            <a:r>
              <a:rPr lang="en-US" sz="2400" dirty="0" smtClean="0"/>
              <a:t>Observable </a:t>
            </a:r>
            <a:r>
              <a:rPr lang="en-US" sz="2400" dirty="0" smtClean="0"/>
              <a:t>physical QCD processes always involve at least one </a:t>
            </a:r>
            <a:r>
              <a:rPr lang="en-US" sz="2400" dirty="0" smtClean="0"/>
              <a:t>“long-distance” scale of ~10</a:t>
            </a:r>
            <a:r>
              <a:rPr lang="en-US" sz="2400" baseline="30000" dirty="0" smtClean="0"/>
              <a:t>-15</a:t>
            </a:r>
            <a:r>
              <a:rPr lang="en-US" sz="2400" dirty="0" smtClean="0"/>
              <a:t> m describing bound-state structure (confinement</a:t>
            </a:r>
            <a:r>
              <a:rPr lang="en-US" sz="2400" dirty="0" smtClean="0"/>
              <a:t>)!</a:t>
            </a:r>
          </a:p>
          <a:p>
            <a:r>
              <a:rPr lang="en-US" sz="2600" dirty="0" smtClean="0"/>
              <a:t>Long-distance (i.e. not </a:t>
            </a:r>
            <a:r>
              <a:rPr lang="en-US" sz="2600" dirty="0" err="1" smtClean="0"/>
              <a:t>perturbatively</a:t>
            </a:r>
            <a:r>
              <a:rPr lang="en-US" sz="2600" dirty="0" smtClean="0"/>
              <a:t> calculable) functions </a:t>
            </a:r>
            <a:r>
              <a:rPr lang="en-US" sz="2600" dirty="0" smtClean="0"/>
              <a:t>describing structure need </a:t>
            </a:r>
            <a:r>
              <a:rPr lang="en-US" sz="2600" dirty="0" smtClean="0"/>
              <a:t>to be </a:t>
            </a:r>
            <a:r>
              <a:rPr lang="en-US" sz="2600" i="1" dirty="0" smtClean="0"/>
              <a:t>universal</a:t>
            </a:r>
            <a:r>
              <a:rPr lang="en-US" sz="2600" dirty="0" smtClean="0"/>
              <a:t> </a:t>
            </a:r>
            <a:endParaRPr lang="en-US" sz="2600" dirty="0" smtClean="0"/>
          </a:p>
          <a:p>
            <a:pPr lvl="1"/>
            <a:r>
              <a:rPr lang="en-US" sz="2200" dirty="0" smtClean="0"/>
              <a:t>Physically meaningful descriptions</a:t>
            </a:r>
          </a:p>
          <a:p>
            <a:pPr lvl="1"/>
            <a:r>
              <a:rPr lang="en-US" sz="2200" dirty="0" smtClean="0"/>
              <a:t>Portable </a:t>
            </a:r>
            <a:r>
              <a:rPr lang="en-US" sz="2200" dirty="0" smtClean="0"/>
              <a:t>across calculations for many processes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6" name="Text Box 10"/>
          <p:cNvSpPr txBox="1">
            <a:spLocks noChangeArrowheads="1"/>
          </p:cNvSpPr>
          <p:nvPr/>
        </p:nvSpPr>
        <p:spPr bwMode="auto">
          <a:xfrm>
            <a:off x="838200" y="5059740"/>
            <a:ext cx="7211704"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sym typeface="Wingdings" pitchFamily="2" charset="2"/>
              </a:rPr>
              <a:t>C</a:t>
            </a:r>
            <a:r>
              <a:rPr lang="en-US" sz="2400" dirty="0" smtClean="0">
                <a:latin typeface="Times New Roman" pitchFamily="18" charset="0"/>
                <a:cs typeface="Times New Roman" pitchFamily="18" charset="0"/>
              </a:rPr>
              <a:t>onstrain </a:t>
            </a:r>
            <a:r>
              <a:rPr lang="en-US" sz="2400" dirty="0" smtClean="0">
                <a:latin typeface="Times New Roman" pitchFamily="18" charset="0"/>
                <a:cs typeface="Times New Roman" pitchFamily="18" charset="0"/>
              </a:rPr>
              <a:t>functions describing proton structure by </a:t>
            </a:r>
            <a:r>
              <a:rPr lang="en-US" sz="2400" dirty="0" smtClean="0">
                <a:latin typeface="Times New Roman" pitchFamily="18" charset="0"/>
                <a:cs typeface="Times New Roman" pitchFamily="18" charset="0"/>
              </a:rPr>
              <a:t>measuring scattering cross sections in many colliding systems over wide kinematic range and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r>
              <a:rPr lang="en-US" dirty="0" smtClean="0"/>
              <a:t>8</a:t>
            </a:r>
            <a:endParaRPr lang="en-US" dirty="0"/>
          </a:p>
        </p:txBody>
      </p:sp>
      <p:sp>
        <p:nvSpPr>
          <p:cNvPr id="7" name="Text Box 10"/>
          <p:cNvSpPr txBox="1">
            <a:spLocks noChangeArrowheads="1"/>
          </p:cNvSpPr>
          <p:nvPr/>
        </p:nvSpPr>
        <p:spPr bwMode="auto">
          <a:xfrm>
            <a:off x="5102216" y="3124200"/>
            <a:ext cx="3935104" cy="1785104"/>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sym typeface="Wingdings" pitchFamily="2" charset="2"/>
              </a:rPr>
              <a:t>Note: </a:t>
            </a:r>
            <a:r>
              <a:rPr lang="en-US" sz="2200" dirty="0" err="1" smtClean="0">
                <a:latin typeface="Times New Roman" pitchFamily="18" charset="0"/>
                <a:cs typeface="Times New Roman" pitchFamily="18" charset="0"/>
                <a:sym typeface="Wingdings" pitchFamily="2" charset="2"/>
              </a:rPr>
              <a:t>Nonperturbative</a:t>
            </a:r>
            <a:r>
              <a:rPr lang="en-US" sz="2200" dirty="0" smtClean="0">
                <a:latin typeface="Times New Roman" pitchFamily="18" charset="0"/>
                <a:cs typeface="Times New Roman" pitchFamily="18" charset="0"/>
                <a:sym typeface="Wingdings" pitchFamily="2" charset="2"/>
              </a:rPr>
              <a:t> lattice QCD techniques have made tremendous progress toward </a:t>
            </a:r>
            <a:r>
              <a:rPr lang="en-US" sz="2200" i="1" dirty="0" smtClean="0">
                <a:latin typeface="Times New Roman" pitchFamily="18" charset="0"/>
                <a:cs typeface="Times New Roman" pitchFamily="18" charset="0"/>
                <a:sym typeface="Wingdings" pitchFamily="2" charset="2"/>
              </a:rPr>
              <a:t>ab initio </a:t>
            </a:r>
            <a:r>
              <a:rPr lang="en-US" sz="2200" dirty="0" smtClean="0">
                <a:latin typeface="Times New Roman" pitchFamily="18" charset="0"/>
                <a:cs typeface="Times New Roman" pitchFamily="18" charset="0"/>
                <a:sym typeface="Wingdings" pitchFamily="2" charset="2"/>
              </a:rPr>
              <a:t>calculations of proton structure in last ~5 years!</a:t>
            </a:r>
            <a:endParaRPr lang="en-US" sz="2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81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a:t>
            </a:r>
            <a:r>
              <a:rPr lang="en-US" dirty="0" smtClean="0"/>
              <a:t>quark-gluon</a:t>
            </a:r>
            <a:r>
              <a:rPr lang="en-US" dirty="0" smtClean="0"/>
              <a:t> </a:t>
            </a:r>
            <a:r>
              <a:rPr lang="en-US" dirty="0" smtClean="0"/>
              <a:t>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9864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a:t>
            </a:r>
            <a:r>
              <a:rPr lang="en-US" dirty="0" smtClean="0"/>
              <a:t>quark-gluon</a:t>
            </a:r>
            <a:r>
              <a:rPr lang="en-US" dirty="0" smtClean="0"/>
              <a:t> </a:t>
            </a:r>
            <a:r>
              <a:rPr lang="en-US" dirty="0" smtClean="0"/>
              <a:t>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39885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a:t>
            </a:r>
            <a:r>
              <a:rPr lang="en-US" dirty="0" smtClean="0"/>
              <a:t>quark-gluon</a:t>
            </a:r>
            <a:r>
              <a:rPr lang="en-US" dirty="0" smtClean="0"/>
              <a:t> </a:t>
            </a:r>
            <a:r>
              <a:rPr lang="en-US" dirty="0" smtClean="0"/>
              <a:t>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Good</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6223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a:t>
            </a:r>
            <a:r>
              <a:rPr lang="en-US" dirty="0" smtClean="0"/>
              <a:t>quark-gluon</a:t>
            </a:r>
            <a:r>
              <a:rPr lang="en-US" dirty="0" smtClean="0"/>
              <a:t> </a:t>
            </a:r>
            <a:r>
              <a:rPr lang="en-US" dirty="0" smtClean="0"/>
              <a:t>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7822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a:t>
            </a:r>
            <a:r>
              <a:rPr lang="en-US" dirty="0" smtClean="0"/>
              <a:t>quark-gluon</a:t>
            </a:r>
            <a:r>
              <a:rPr lang="en-US" dirty="0" smtClean="0"/>
              <a:t> </a:t>
            </a:r>
            <a:r>
              <a:rPr lang="en-US" dirty="0" smtClean="0"/>
              <a:t>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flow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1778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Christine Aidala, MSU Colloquium, 1/25/18</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nuclear interactions</a:t>
            </a:r>
            <a:r>
              <a:rPr lang="en-US" sz="3800" dirty="0"/>
              <a:t>: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28721951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fr-FR" smtClean="0"/>
              <a:t>Christine Aidala, MSU Colloquium, 1/25/18</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704"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705"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fr-FR" smtClean="0"/>
              <a:t>Christine Aidala, MSU Colloquium, 1/25/18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287851731"/>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37298"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0" name="TextBox 9"/>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quark</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s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and/or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fr-FR" smtClean="0"/>
              <a:t>Christine Aidala, MSU Colloquium, 1/25/18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452871794"/>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53438"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5" name="TextBox 14"/>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quark</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s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and/or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6" name="Text Box 11"/>
          <p:cNvSpPr txBox="1">
            <a:spLocks noChangeArrowheads="1"/>
          </p:cNvSpPr>
          <p:nvPr/>
        </p:nvSpPr>
        <p:spPr bwMode="auto">
          <a:xfrm>
            <a:off x="457200" y="3806952"/>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a:latin typeface="Times New Roman" panose="02020603050405020304" pitchFamily="18" charset="0"/>
                <a:cs typeface="Times New Roman" panose="02020603050405020304" pitchFamily="18" charset="0"/>
              </a:rPr>
              <a:t>F</a:t>
            </a:r>
            <a:r>
              <a:rPr lang="en-US" sz="2400" i="1" dirty="0" smtClean="0">
                <a:solidFill>
                  <a:schemeClr val="tx1"/>
                </a:solidFill>
                <a:latin typeface="Times New Roman" panose="02020603050405020304" pitchFamily="18" charset="0"/>
                <a:cs typeface="Times New Roman" panose="02020603050405020304" pitchFamily="18" charset="0"/>
              </a:rPr>
              <a:t>irst </a:t>
            </a:r>
            <a:r>
              <a:rPr lang="en-US" sz="2400" i="1" dirty="0" smtClean="0">
                <a:latin typeface="Times New Roman" panose="02020603050405020304" pitchFamily="18" charset="0"/>
                <a:cs typeface="Times New Roman" panose="02020603050405020304" pitchFamily="18" charset="0"/>
              </a:rPr>
              <a:t>quark</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smtClean="0">
                <a:solidFill>
                  <a:schemeClr val="tx1"/>
                </a:solidFill>
                <a:latin typeface="Times New Roman" panose="02020603050405020304" pitchFamily="18" charset="0"/>
                <a:cs typeface="Times New Roman" panose="02020603050405020304" pitchFamily="18" charset="0"/>
              </a:rPr>
              <a:t>distribution function describing a spin-momentum correlation in the proton</a:t>
            </a:r>
          </a:p>
        </p:txBody>
      </p:sp>
      <p:sp>
        <p:nvSpPr>
          <p:cNvPr id="17"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41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980436779"/>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54462" name="Equation" r:id="rId4" imgW="711000" imgH="215640" progId="Equation.3">
                  <p:embed/>
                </p:oleObj>
              </mc:Choice>
              <mc:Fallback>
                <p:oleObj name="Equation" r:id="rId4" imgW="7110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9" name="Footer Placeholder 3"/>
          <p:cNvSpPr>
            <a:spLocks noGrp="1"/>
          </p:cNvSpPr>
          <p:nvPr>
            <p:ph type="ftr" sz="quarter" idx="11"/>
          </p:nvPr>
        </p:nvSpPr>
        <p:spPr/>
        <p:txBody>
          <a:bodyPr/>
          <a:lstStyle/>
          <a:p>
            <a:r>
              <a:rPr lang="fr-FR" smtClean="0"/>
              <a:t>Christine Aidala, MSU Colloquium, 1/25/18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6"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sp>
        <p:nvSpPr>
          <p:cNvPr id="1350667" name="Text Box 11"/>
          <p:cNvSpPr txBox="1">
            <a:spLocks noChangeArrowheads="1"/>
          </p:cNvSpPr>
          <p:nvPr/>
        </p:nvSpPr>
        <p:spPr bwMode="auto">
          <a:xfrm>
            <a:off x="457200" y="3806952"/>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a:latin typeface="Times New Roman" panose="02020603050405020304" pitchFamily="18" charset="0"/>
                <a:cs typeface="Times New Roman" panose="02020603050405020304" pitchFamily="18" charset="0"/>
              </a:rPr>
              <a:t>F</a:t>
            </a:r>
            <a:r>
              <a:rPr lang="en-US" sz="2400" i="1" dirty="0" smtClean="0">
                <a:solidFill>
                  <a:schemeClr val="tx1"/>
                </a:solidFill>
                <a:latin typeface="Times New Roman" panose="02020603050405020304" pitchFamily="18" charset="0"/>
                <a:cs typeface="Times New Roman" panose="02020603050405020304" pitchFamily="18" charset="0"/>
              </a:rPr>
              <a:t>irst </a:t>
            </a:r>
            <a:r>
              <a:rPr lang="en-US" sz="2400" i="1" dirty="0" smtClean="0">
                <a:latin typeface="Times New Roman" panose="02020603050405020304" pitchFamily="18" charset="0"/>
                <a:cs typeface="Times New Roman" panose="02020603050405020304" pitchFamily="18" charset="0"/>
              </a:rPr>
              <a:t>quark</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smtClean="0">
                <a:solidFill>
                  <a:schemeClr val="tx1"/>
                </a:solidFill>
                <a:latin typeface="Times New Roman" panose="02020603050405020304" pitchFamily="18" charset="0"/>
                <a:cs typeface="Times New Roman" panose="02020603050405020304" pitchFamily="18" charset="0"/>
              </a:rPr>
              <a:t>distribution function describing a spin-momentum correlation in the proton</a:t>
            </a:r>
          </a:p>
        </p:txBody>
      </p:sp>
      <p:sp>
        <p:nvSpPr>
          <p:cNvPr id="10" name="Text Box 11"/>
          <p:cNvSpPr txBox="1">
            <a:spLocks noChangeArrowheads="1"/>
          </p:cNvSpPr>
          <p:nvPr/>
        </p:nvSpPr>
        <p:spPr bwMode="auto">
          <a:xfrm>
            <a:off x="855662" y="4648200"/>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a:t>
            </a:r>
            <a:r>
              <a:rPr lang="en-US" sz="2800" i="1" dirty="0" smtClean="0">
                <a:latin typeface="Times New Roman" panose="02020603050405020304" pitchFamily="18" charset="0"/>
                <a:cs typeface="Times New Roman" panose="02020603050405020304" pitchFamily="18" charset="0"/>
              </a:rPr>
              <a:t>Quark</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QCD bound states, and in their formation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6"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quark</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s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and/or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6105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fr-FR" smtClean="0"/>
              <a:t>Christine Aidala, MSU Colloquium, 1/25/18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62022"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62023"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62024"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62025"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Tree>
    <p:extLst>
      <p:ext uri="{BB962C8B-B14F-4D97-AF65-F5344CB8AC3E}">
        <p14:creationId xmlns:p14="http://schemas.microsoft.com/office/powerpoint/2010/main" val="3637392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fr-FR" smtClean="0"/>
              <a:t>Christine Aidala, MSU Colloquium, 1/25/18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15141821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62961"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49851781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62962"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283692676"/>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62963"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785416069"/>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62964"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246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fr-FR" smtClean="0"/>
              <a:t>Christine Aidala, MSU Colloquium, 1/25/18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56050"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56051"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56052"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56053"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a:t>
            </a:r>
            <a:r>
              <a:rPr lang="en-US" sz="2400" dirty="0" smtClean="0">
                <a:solidFill>
                  <a:schemeClr val="tx1"/>
                </a:solidFill>
                <a:latin typeface="Times New Roman" panose="02020603050405020304" pitchFamily="18" charset="0"/>
                <a:cs typeface="Times New Roman" panose="02020603050405020304" pitchFamily="18" charset="0"/>
              </a:rPr>
              <a:t>12 </a:t>
            </a:r>
            <a:r>
              <a:rPr lang="en-US" sz="2400" dirty="0" smtClean="0">
                <a:solidFill>
                  <a:schemeClr val="tx1"/>
                </a:solidFill>
                <a:latin typeface="Times New Roman" panose="02020603050405020304" pitchFamily="18" charset="0"/>
                <a:cs typeface="Times New Roman" panose="02020603050405020304" pitchFamily="18" charset="0"/>
              </a:rPr>
              <a:t>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58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13</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fr-FR" smtClean="0"/>
              <a:t>Christine Aidala, MSU Colloquium, 1/25/18</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spTree>
    <p:extLst>
      <p:ext uri="{BB962C8B-B14F-4D97-AF65-F5344CB8AC3E}">
        <p14:creationId xmlns:p14="http://schemas.microsoft.com/office/powerpoint/2010/main" val="73634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13</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fr-FR" smtClean="0"/>
              <a:t>Christine Aidala, MSU Colloquium, 1/25/18</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107702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extLst/>
          </p:nvPr>
        </p:nvGraphicFramePr>
        <p:xfrm>
          <a:off x="1066800" y="5399913"/>
          <a:ext cx="2057400" cy="561975"/>
        </p:xfrm>
        <a:graphic>
          <a:graphicData uri="http://schemas.openxmlformats.org/presentationml/2006/ole">
            <mc:AlternateContent xmlns:mc="http://schemas.openxmlformats.org/markup-compatibility/2006">
              <mc:Choice xmlns:v="urn:schemas-microsoft-com:vml" Requires="v">
                <p:oleObj spid="_x0000_s66580"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99913"/>
                        <a:ext cx="2057400" cy="561975"/>
                      </a:xfrm>
                      <a:prstGeom prst="rect">
                        <a:avLst/>
                      </a:prstGeom>
                      <a:solidFill>
                        <a:schemeClr val="bg1"/>
                      </a:solidFill>
                    </p:spPr>
                  </p:pic>
                </p:oleObj>
              </mc:Fallback>
            </mc:AlternateContent>
          </a:graphicData>
        </a:graphic>
      </p:graphicFrame>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Slide Number Placeholder 6"/>
          <p:cNvSpPr>
            <a:spLocks noGrp="1"/>
          </p:cNvSpPr>
          <p:nvPr>
            <p:ph type="sldNum" sz="quarter" idx="12"/>
          </p:nvPr>
        </p:nvSpPr>
        <p:spPr>
          <a:xfrm>
            <a:off x="6553200" y="6356350"/>
            <a:ext cx="2133600" cy="365125"/>
          </a:xfrm>
        </p:spPr>
        <p:txBody>
          <a:bodyPr/>
          <a:lstStyle/>
          <a:p>
            <a:r>
              <a:rPr lang="en-US" dirty="0" smtClean="0"/>
              <a:t>14</a:t>
            </a:r>
            <a:endParaRPr lang="en-US" dirty="0"/>
          </a:p>
        </p:txBody>
      </p:sp>
      <p:sp>
        <p:nvSpPr>
          <p:cNvPr id="7" name="TextBox 6"/>
          <p:cNvSpPr txBox="1"/>
          <p:nvPr/>
        </p:nvSpPr>
        <p:spPr>
          <a:xfrm>
            <a:off x="228600" y="5029200"/>
            <a:ext cx="4652236" cy="369332"/>
          </a:xfrm>
          <a:prstGeom prst="rect">
            <a:avLst/>
          </a:prstGeom>
          <a:noFill/>
        </p:spPr>
        <p:txBody>
          <a:bodyPr wrap="none" rtlCol="0">
            <a:spAutoFit/>
          </a:bodyPr>
          <a:lstStyle/>
          <a:p>
            <a:r>
              <a:rPr lang="en-US" dirty="0" smtClean="0">
                <a:solidFill>
                  <a:srgbClr val="FFFFCC"/>
                </a:solidFill>
              </a:rPr>
              <a:t>Aidala, Bass, </a:t>
            </a:r>
            <a:r>
              <a:rPr lang="en-US" dirty="0" err="1" smtClean="0">
                <a:solidFill>
                  <a:srgbClr val="FFFFCC"/>
                </a:solidFill>
              </a:rPr>
              <a:t>Hasch</a:t>
            </a:r>
            <a:r>
              <a:rPr lang="en-US" dirty="0" smtClean="0">
                <a:solidFill>
                  <a:srgbClr val="FFFFCC"/>
                </a:solidFill>
              </a:rPr>
              <a:t>, </a:t>
            </a:r>
            <a:r>
              <a:rPr lang="en-US" dirty="0" err="1" smtClean="0">
                <a:solidFill>
                  <a:srgbClr val="FFFFCC"/>
                </a:solidFill>
              </a:rPr>
              <a:t>Mallot</a:t>
            </a:r>
            <a:r>
              <a:rPr lang="en-US" dirty="0" smtClean="0">
                <a:solidFill>
                  <a:srgbClr val="FFFFCC"/>
                </a:solidFill>
              </a:rPr>
              <a:t>, RMP 85, 655 (2013)</a:t>
            </a:r>
            <a:endParaRPr lang="en-US" dirty="0">
              <a:solidFill>
                <a:srgbClr val="FFFFCC"/>
              </a:solidFill>
            </a:endParaRPr>
          </a:p>
        </p:txBody>
      </p:sp>
    </p:spTree>
    <p:extLst>
      <p:ext uri="{BB962C8B-B14F-4D97-AF65-F5344CB8AC3E}">
        <p14:creationId xmlns:p14="http://schemas.microsoft.com/office/powerpoint/2010/main" val="2785360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fr-FR" smtClean="0"/>
              <a:t>Christine Aidala, MSU Colloquium, 1/25/18</a:t>
            </a:r>
            <a:endParaRPr lang="en-US"/>
          </a:p>
        </p:txBody>
      </p:sp>
      <p:sp>
        <p:nvSpPr>
          <p:cNvPr id="1360898" name="Rectangle 2"/>
          <p:cNvSpPr>
            <a:spLocks noGrp="1" noChangeArrowheads="1"/>
          </p:cNvSpPr>
          <p:nvPr>
            <p:ph type="ctrTitle" idx="4294967295"/>
          </p:nvPr>
        </p:nvSpPr>
        <p:spPr>
          <a:xfrm>
            <a:off x="609600" y="1828800"/>
            <a:ext cx="7924800" cy="3048000"/>
          </a:xfrm>
        </p:spPr>
        <p:txBody>
          <a:bodyPr>
            <a:normAutofit fontScale="90000"/>
          </a:bodyPr>
          <a:lstStyle/>
          <a:p>
            <a:r>
              <a:rPr lang="en-US" sz="4000" b="1" dirty="0"/>
              <a:t>How do we understand the visible matter in our </a:t>
            </a:r>
            <a:r>
              <a:rPr lang="en-US" sz="4000" b="1" dirty="0" smtClean="0"/>
              <a:t>universe in terms </a:t>
            </a:r>
            <a:r>
              <a:rPr lang="en-US" sz="4000" b="1" dirty="0"/>
              <a:t>of </a:t>
            </a:r>
            <a:r>
              <a:rPr lang="en-US" sz="4000" b="1" dirty="0" smtClean="0"/>
              <a:t>the quark </a:t>
            </a:r>
            <a:r>
              <a:rPr lang="en-US" sz="4000" b="1" dirty="0"/>
              <a:t>and </a:t>
            </a:r>
            <a:r>
              <a:rPr lang="en-US" sz="4000" b="1" dirty="0" smtClean="0"/>
              <a:t>gluon degrees of freedom </a:t>
            </a:r>
            <a:r>
              <a:rPr lang="en-US" sz="4000" b="1" dirty="0"/>
              <a:t>of </a:t>
            </a:r>
            <a:r>
              <a:rPr lang="en-US" sz="4000" b="1" dirty="0" smtClean="0"/>
              <a:t>quantum chromodynamics?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How can studying QCD systems teach us more about fundamental aspects of QCD as a theory?</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61589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extLst/>
          </p:nvPr>
        </p:nvGraphicFramePr>
        <p:xfrm>
          <a:off x="1066800" y="5399913"/>
          <a:ext cx="2057400" cy="561975"/>
        </p:xfrm>
        <a:graphic>
          <a:graphicData uri="http://schemas.openxmlformats.org/presentationml/2006/ole">
            <mc:AlternateContent xmlns:mc="http://schemas.openxmlformats.org/markup-compatibility/2006">
              <mc:Choice xmlns:v="urn:schemas-microsoft-com:vml" Requires="v">
                <p:oleObj spid="_x0000_s67604"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99913"/>
                        <a:ext cx="2057400" cy="561975"/>
                      </a:xfrm>
                      <a:prstGeom prst="rect">
                        <a:avLst/>
                      </a:prstGeom>
                      <a:solidFill>
                        <a:schemeClr val="bg1"/>
                      </a:solidFill>
                    </p:spPr>
                  </p:pic>
                </p:oleObj>
              </mc:Fallback>
            </mc:AlternateContent>
          </a:graphicData>
        </a:graphic>
      </p:graphicFrame>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Slide Number Placeholder 6"/>
          <p:cNvSpPr>
            <a:spLocks noGrp="1"/>
          </p:cNvSpPr>
          <p:nvPr>
            <p:ph type="sldNum" sz="quarter" idx="12"/>
          </p:nvPr>
        </p:nvSpPr>
        <p:spPr>
          <a:xfrm>
            <a:off x="6553200" y="6356350"/>
            <a:ext cx="2133600" cy="365125"/>
          </a:xfrm>
        </p:spPr>
        <p:txBody>
          <a:bodyPr/>
          <a:lstStyle/>
          <a:p>
            <a:r>
              <a:rPr lang="en-US" dirty="0" smtClean="0"/>
              <a:t>14</a:t>
            </a:r>
            <a:endParaRPr lang="en-US" dirty="0"/>
          </a:p>
        </p:txBody>
      </p:sp>
      <p:sp>
        <p:nvSpPr>
          <p:cNvPr id="7" name="TextBox 6"/>
          <p:cNvSpPr txBox="1"/>
          <p:nvPr/>
        </p:nvSpPr>
        <p:spPr>
          <a:xfrm>
            <a:off x="228600" y="5029200"/>
            <a:ext cx="4652236" cy="369332"/>
          </a:xfrm>
          <a:prstGeom prst="rect">
            <a:avLst/>
          </a:prstGeom>
          <a:noFill/>
        </p:spPr>
        <p:txBody>
          <a:bodyPr wrap="none" rtlCol="0">
            <a:spAutoFit/>
          </a:bodyPr>
          <a:lstStyle/>
          <a:p>
            <a:r>
              <a:rPr lang="en-US" dirty="0" smtClean="0">
                <a:solidFill>
                  <a:srgbClr val="FFFFCC"/>
                </a:solidFill>
              </a:rPr>
              <a:t>Aidala, Bass, </a:t>
            </a:r>
            <a:r>
              <a:rPr lang="en-US" dirty="0" err="1" smtClean="0">
                <a:solidFill>
                  <a:srgbClr val="FFFFCC"/>
                </a:solidFill>
              </a:rPr>
              <a:t>Hasch</a:t>
            </a:r>
            <a:r>
              <a:rPr lang="en-US" dirty="0" smtClean="0">
                <a:solidFill>
                  <a:srgbClr val="FFFFCC"/>
                </a:solidFill>
              </a:rPr>
              <a:t>, </a:t>
            </a:r>
            <a:r>
              <a:rPr lang="en-US" dirty="0" err="1" smtClean="0">
                <a:solidFill>
                  <a:srgbClr val="FFFFCC"/>
                </a:solidFill>
              </a:rPr>
              <a:t>Mallot</a:t>
            </a:r>
            <a:r>
              <a:rPr lang="en-US" dirty="0" smtClean="0">
                <a:solidFill>
                  <a:srgbClr val="FFFFCC"/>
                </a:solidFill>
              </a:rPr>
              <a:t>, RMP 85, 655 (2013)</a:t>
            </a:r>
            <a:endParaRPr lang="en-US" dirty="0">
              <a:solidFill>
                <a:srgbClr val="FFFFCC"/>
              </a:solidFill>
            </a:endParaRPr>
          </a:p>
        </p:txBody>
      </p:sp>
      <p:sp>
        <p:nvSpPr>
          <p:cNvPr id="25" name="Text Box 32"/>
          <p:cNvSpPr txBox="1">
            <a:spLocks noChangeArrowheads="1"/>
          </p:cNvSpPr>
          <p:nvPr/>
        </p:nvSpPr>
        <p:spPr bwMode="auto">
          <a:xfrm>
            <a:off x="486228" y="5135940"/>
            <a:ext cx="8266112" cy="830997"/>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Much larger spin-momentum correlations, and 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p:txBody>
      </p:sp>
    </p:spTree>
    <p:extLst>
      <p:ext uri="{BB962C8B-B14F-4D97-AF65-F5344CB8AC3E}">
        <p14:creationId xmlns:p14="http://schemas.microsoft.com/office/powerpoint/2010/main" val="40289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6968" y="1828800"/>
            <a:ext cx="4149897" cy="4191000"/>
          </a:xfrm>
          <a:prstGeom prst="rect">
            <a:avLst/>
          </a:prstGeom>
        </p:spPr>
      </p:pic>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a:t>
            </a:r>
            <a:r>
              <a:rPr lang="en-US" sz="3500" dirty="0" smtClean="0"/>
              <a:t>proton-proton </a:t>
            </a:r>
            <a:r>
              <a:rPr lang="en-US" sz="3500" dirty="0" smtClean="0"/>
              <a:t>collisions</a:t>
            </a:r>
            <a:endParaRPr lang="en-US" sz="3500"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15</a:t>
            </a:r>
            <a:endParaRPr lang="en-US" dirty="0"/>
          </a:p>
        </p:txBody>
      </p:sp>
      <p:sp>
        <p:nvSpPr>
          <p:cNvPr id="10" name="Rectangle 9"/>
          <p:cNvSpPr/>
          <p:nvPr/>
        </p:nvSpPr>
        <p:spPr>
          <a:xfrm>
            <a:off x="2790684" y="3025914"/>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36696" y="5257800"/>
            <a:ext cx="46390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3276600" y="1981200"/>
            <a:ext cx="1524000" cy="990600"/>
            <a:chOff x="152400" y="4876800"/>
            <a:chExt cx="1524000" cy="990600"/>
          </a:xfrm>
        </p:grpSpPr>
        <p:sp>
          <p:nvSpPr>
            <p:cNvPr id="15"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6"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grpSp>
        <p:nvGrpSpPr>
          <p:cNvPr id="18" name="Group 7"/>
          <p:cNvGrpSpPr>
            <a:grpSpLocks/>
          </p:cNvGrpSpPr>
          <p:nvPr/>
        </p:nvGrpSpPr>
        <p:grpSpPr bwMode="auto">
          <a:xfrm>
            <a:off x="5562600" y="4950354"/>
            <a:ext cx="2209800" cy="1186656"/>
            <a:chOff x="1680" y="3139"/>
            <a:chExt cx="1872" cy="897"/>
          </a:xfrm>
        </p:grpSpPr>
        <p:sp>
          <p:nvSpPr>
            <p:cNvPr id="19"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20" name="Group 9"/>
            <p:cNvGrpSpPr>
              <a:grpSpLocks/>
            </p:cNvGrpSpPr>
            <p:nvPr/>
          </p:nvGrpSpPr>
          <p:grpSpPr bwMode="auto">
            <a:xfrm>
              <a:off x="1776" y="3139"/>
              <a:ext cx="1670" cy="897"/>
              <a:chOff x="1776" y="2666"/>
              <a:chExt cx="2208" cy="1351"/>
            </a:xfrm>
          </p:grpSpPr>
          <p:sp>
            <p:nvSpPr>
              <p:cNvPr id="21"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22" name="Group 11"/>
              <p:cNvGrpSpPr>
                <a:grpSpLocks/>
              </p:cNvGrpSpPr>
              <p:nvPr/>
            </p:nvGrpSpPr>
            <p:grpSpPr bwMode="auto">
              <a:xfrm>
                <a:off x="2352" y="3072"/>
                <a:ext cx="288" cy="480"/>
                <a:chOff x="4320" y="1488"/>
                <a:chExt cx="288" cy="480"/>
              </a:xfrm>
            </p:grpSpPr>
            <p:sp>
              <p:nvSpPr>
                <p:cNvPr id="29"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30"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23"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24"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25"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26"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27" name="Text Box 18"/>
              <p:cNvSpPr txBox="1">
                <a:spLocks noChangeArrowheads="1"/>
              </p:cNvSpPr>
              <p:nvPr/>
            </p:nvSpPr>
            <p:spPr bwMode="auto">
              <a:xfrm>
                <a:off x="2823" y="2666"/>
                <a:ext cx="713" cy="561"/>
              </a:xfrm>
              <a:prstGeom prst="rect">
                <a:avLst/>
              </a:prstGeom>
              <a:noFill/>
              <a:ln w="9525">
                <a:noFill/>
                <a:miter lim="800000"/>
                <a:headEnd/>
                <a:tailEnd/>
              </a:ln>
            </p:spPr>
            <p:txBody>
              <a:bodyPr wrap="none">
                <a:spAutoFit/>
              </a:bodyPr>
              <a:lstStyle/>
              <a:p>
                <a:pPr eaLnBrk="0" hangingPunct="0"/>
                <a:r>
                  <a:rPr lang="en-US" altLang="ja-JP" sz="2600" dirty="0">
                    <a:solidFill>
                      <a:srgbClr val="FF3399"/>
                    </a:solidFill>
                    <a:ea typeface="ＭＳ Ｐゴシック"/>
                    <a:cs typeface="ＭＳ Ｐゴシック"/>
                  </a:rPr>
                  <a:t>left</a:t>
                </a:r>
              </a:p>
            </p:txBody>
          </p:sp>
          <p:sp>
            <p:nvSpPr>
              <p:cNvPr id="28" name="Text Box 19"/>
              <p:cNvSpPr txBox="1">
                <a:spLocks noChangeArrowheads="1"/>
              </p:cNvSpPr>
              <p:nvPr/>
            </p:nvSpPr>
            <p:spPr bwMode="auto">
              <a:xfrm>
                <a:off x="3073" y="3457"/>
                <a:ext cx="911" cy="560"/>
              </a:xfrm>
              <a:prstGeom prst="rect">
                <a:avLst/>
              </a:prstGeom>
              <a:noFill/>
              <a:ln w="9525">
                <a:noFill/>
                <a:miter lim="800000"/>
                <a:headEnd/>
                <a:tailEnd/>
              </a:ln>
            </p:spPr>
            <p:txBody>
              <a:bodyPr wrap="square">
                <a:spAutoFit/>
              </a:bodyPr>
              <a:lstStyle/>
              <a:p>
                <a:pPr eaLnBrk="0" hangingPunct="0"/>
                <a:r>
                  <a:rPr lang="en-US" altLang="ja-JP" sz="2600" dirty="0">
                    <a:solidFill>
                      <a:srgbClr val="FF3399"/>
                    </a:solidFill>
                    <a:ea typeface="ＭＳ Ｐゴシック"/>
                    <a:cs typeface="ＭＳ Ｐゴシック"/>
                  </a:rPr>
                  <a:t>right</a:t>
                </a:r>
              </a:p>
            </p:txBody>
          </p:sp>
        </p:grpSp>
      </p:grpSp>
      <p:sp>
        <p:nvSpPr>
          <p:cNvPr id="31" name="TextBox 30"/>
          <p:cNvSpPr txBox="1"/>
          <p:nvPr/>
        </p:nvSpPr>
        <p:spPr>
          <a:xfrm>
            <a:off x="1905000" y="1855113"/>
            <a:ext cx="1745544" cy="430887"/>
          </a:xfrm>
          <a:prstGeom prst="rect">
            <a:avLst/>
          </a:prstGeom>
          <a:solidFill>
            <a:schemeClr val="bg1"/>
          </a:solidFill>
        </p:spPr>
        <p:txBody>
          <a:bodyPr wrap="square" rtlCol="0">
            <a:spAutoFit/>
          </a:bodyPr>
          <a:lstStyle/>
          <a:p>
            <a:r>
              <a:rPr lang="en-US" sz="2200" dirty="0" smtClean="0"/>
              <a:t>A</a:t>
            </a:r>
            <a:r>
              <a:rPr lang="en-US" sz="2200" baseline="-25000" dirty="0" smtClean="0"/>
              <a:t>N</a:t>
            </a:r>
            <a:r>
              <a:rPr lang="en-US" sz="2200" dirty="0" smtClean="0"/>
              <a:t>    </a:t>
            </a:r>
            <a:r>
              <a:rPr lang="en-US" sz="2200" dirty="0" err="1" smtClean="0"/>
              <a:t>x</a:t>
            </a:r>
            <a:r>
              <a:rPr lang="en-US" sz="2200" baseline="-25000" dirty="0" err="1" smtClean="0"/>
              <a:t>F</a:t>
            </a:r>
            <a:r>
              <a:rPr lang="en-US" sz="2200" dirty="0" smtClean="0"/>
              <a:t> = 0.6</a:t>
            </a:r>
            <a:endParaRPr lang="en-US" sz="2200" dirty="0"/>
          </a:p>
        </p:txBody>
      </p:sp>
      <p:sp>
        <p:nvSpPr>
          <p:cNvPr id="32" name="TextBox 31"/>
          <p:cNvSpPr txBox="1"/>
          <p:nvPr/>
        </p:nvSpPr>
        <p:spPr>
          <a:xfrm rot="16200000">
            <a:off x="795173" y="1992628"/>
            <a:ext cx="532990" cy="430887"/>
          </a:xfrm>
          <a:prstGeom prst="rect">
            <a:avLst/>
          </a:prstGeom>
          <a:solidFill>
            <a:schemeClr val="bg1"/>
          </a:solidFill>
        </p:spPr>
        <p:txBody>
          <a:bodyPr wrap="square" rtlCol="0">
            <a:spAutoFit/>
          </a:bodyPr>
          <a:lstStyle/>
          <a:p>
            <a:r>
              <a:rPr lang="en-US" sz="2200" dirty="0" smtClean="0"/>
              <a:t>A</a:t>
            </a:r>
            <a:r>
              <a:rPr lang="en-US" sz="2200" baseline="-25000" dirty="0" smtClean="0"/>
              <a:t>N</a:t>
            </a:r>
            <a:r>
              <a:rPr lang="en-US" sz="2200" dirty="0" smtClean="0"/>
              <a:t>   </a:t>
            </a:r>
            <a:endParaRPr lang="en-US" sz="2200" dirty="0"/>
          </a:p>
        </p:txBody>
      </p:sp>
      <p:sp>
        <p:nvSpPr>
          <p:cNvPr id="33" name="Rectangle 32"/>
          <p:cNvSpPr/>
          <p:nvPr/>
        </p:nvSpPr>
        <p:spPr>
          <a:xfrm>
            <a:off x="826969" y="2432304"/>
            <a:ext cx="316032" cy="3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581400" y="5588913"/>
            <a:ext cx="1219200" cy="430887"/>
          </a:xfrm>
          <a:prstGeom prst="rect">
            <a:avLst/>
          </a:prstGeom>
          <a:solidFill>
            <a:schemeClr val="bg1"/>
          </a:solidFill>
        </p:spPr>
        <p:txBody>
          <a:bodyPr wrap="square" rtlCol="0">
            <a:spAutoFit/>
          </a:bodyPr>
          <a:lstStyle/>
          <a:p>
            <a:r>
              <a:rPr lang="en-US" sz="2200" dirty="0" err="1" smtClean="0"/>
              <a:t>p</a:t>
            </a:r>
            <a:r>
              <a:rPr lang="en-US" sz="2200" baseline="-25000" dirty="0" err="1" smtClean="0"/>
              <a:t>T</a:t>
            </a:r>
            <a:r>
              <a:rPr lang="en-US" sz="2200" dirty="0" smtClean="0"/>
              <a:t> GeV/c</a:t>
            </a:r>
            <a:endParaRPr lang="en-US" sz="2200" dirty="0"/>
          </a:p>
        </p:txBody>
      </p:sp>
      <p:grpSp>
        <p:nvGrpSpPr>
          <p:cNvPr id="11" name="Group 10"/>
          <p:cNvGrpSpPr/>
          <p:nvPr/>
        </p:nvGrpSpPr>
        <p:grpSpPr>
          <a:xfrm>
            <a:off x="5715000" y="1449338"/>
            <a:ext cx="2210258" cy="2172057"/>
            <a:chOff x="6610707" y="1449338"/>
            <a:chExt cx="2210258" cy="2172057"/>
          </a:xfrm>
        </p:grpSpPr>
        <p:pic>
          <p:nvPicPr>
            <p:cNvPr id="35" name="Picture 1"/>
            <p:cNvPicPr>
              <a:picLocks noChangeAspect="1" noChangeArrowheads="1"/>
            </p:cNvPicPr>
            <p:nvPr/>
          </p:nvPicPr>
          <p:blipFill>
            <a:blip r:embed="rId3" cstate="print"/>
            <a:srcRect/>
            <a:stretch>
              <a:fillRect/>
            </a:stretch>
          </p:blipFill>
          <p:spPr bwMode="auto">
            <a:xfrm>
              <a:off x="6610707" y="1449338"/>
              <a:ext cx="2210258" cy="2172057"/>
            </a:xfrm>
            <a:prstGeom prst="rect">
              <a:avLst/>
            </a:prstGeom>
            <a:noFill/>
            <a:ln w="9525">
              <a:noFill/>
              <a:miter lim="800000"/>
              <a:headEnd/>
              <a:tailEnd/>
            </a:ln>
          </p:spPr>
        </p:pic>
        <p:cxnSp>
          <p:nvCxnSpPr>
            <p:cNvPr id="9" name="Straight Connector 8"/>
            <p:cNvCxnSpPr/>
            <p:nvPr/>
          </p:nvCxnSpPr>
          <p:spPr>
            <a:xfrm flipV="1">
              <a:off x="7532076" y="2198076"/>
              <a:ext cx="0" cy="121920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cxnSp>
        <p:nvCxnSpPr>
          <p:cNvPr id="13" name="Straight Arrow Connector 12"/>
          <p:cNvCxnSpPr>
            <a:stCxn id="6" idx="7"/>
          </p:cNvCxnSpPr>
          <p:nvPr/>
        </p:nvCxnSpPr>
        <p:spPr>
          <a:xfrm flipV="1">
            <a:off x="4732662" y="3352800"/>
            <a:ext cx="1820538" cy="19496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62600" y="3878057"/>
            <a:ext cx="3352800" cy="2294143"/>
          </a:xfrm>
        </p:spPr>
        <p:txBody>
          <a:bodyPr>
            <a:normAutofit/>
          </a:bodyPr>
          <a:lstStyle/>
          <a:p>
            <a:pPr marL="0" indent="0">
              <a:buNone/>
            </a:pPr>
            <a:r>
              <a:rPr lang="en-US" sz="2000" dirty="0"/>
              <a:t>Effects persist to kinematic regimes where perturbative QCD techniques clearly apply </a:t>
            </a:r>
            <a:endParaRPr lang="en-US" sz="2000" dirty="0" smtClean="0"/>
          </a:p>
          <a:p>
            <a:endParaRPr lang="en-US" sz="2000" dirty="0" smtClean="0">
              <a:sym typeface="Wingdings" panose="05000000000000000000" pitchFamily="2" charset="2"/>
            </a:endParaRPr>
          </a:p>
        </p:txBody>
      </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roton-proton</a:t>
            </a:r>
            <a:r>
              <a:rPr lang="en-US" dirty="0" smtClean="0"/>
              <a:t> </a:t>
            </a:r>
            <a:r>
              <a:rPr lang="en-US" dirty="0" smtClean="0">
                <a:sym typeface="Wingdings" panose="05000000000000000000" pitchFamily="2" charset="2"/>
              </a:rPr>
              <a:t> </a:t>
            </a:r>
            <a:r>
              <a:rPr lang="en-US" dirty="0" smtClean="0">
                <a:sym typeface="Wingdings" panose="05000000000000000000" pitchFamily="2" charset="2"/>
              </a:rPr>
              <a:t>pi</a:t>
            </a:r>
            <a:r>
              <a:rPr lang="en-US" dirty="0" smtClean="0">
                <a:sym typeface="Wingdings" panose="05000000000000000000" pitchFamily="2" charset="2"/>
              </a:rPr>
              <a:t>on </a:t>
            </a:r>
            <a:r>
              <a:rPr lang="en-US" dirty="0" smtClean="0">
                <a:sym typeface="Wingdings" panose="05000000000000000000" pitchFamily="2" charset="2"/>
              </a:rPr>
              <a:t>+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a:t>
            </a:r>
            <a:r>
              <a:rPr lang="en-US" dirty="0" smtClean="0">
                <a:sym typeface="Wingdings" panose="05000000000000000000" pitchFamily="2" charset="2"/>
              </a:rPr>
              <a:t>(</a:t>
            </a:r>
            <a:r>
              <a:rPr lang="en-US" dirty="0" smtClean="0">
                <a:sym typeface="Wingdings" panose="05000000000000000000" pitchFamily="2" charset="2"/>
              </a:rPr>
              <a:t>pion formation</a:t>
            </a:r>
            <a:r>
              <a:rPr lang="en-US" dirty="0" smtClean="0">
                <a:sym typeface="Wingdings" panose="05000000000000000000" pitchFamily="2" charset="2"/>
              </a:rPr>
              <a:t>) </a:t>
            </a:r>
            <a:r>
              <a:rPr lang="en-US" dirty="0" smtClean="0">
                <a:sym typeface="Wingdings" panose="05000000000000000000" pitchFamily="2" charset="2"/>
              </a:rPr>
              <a:t>effects</a:t>
            </a:r>
          </a:p>
          <a:p>
            <a:endParaRPr lang="en-US" dirty="0">
              <a:sym typeface="Wingdings" panose="05000000000000000000" pitchFamily="2" charset="2"/>
            </a:endParaRPr>
          </a:p>
          <a:p>
            <a:r>
              <a:rPr lang="en-US" dirty="0" smtClean="0">
                <a:sym typeface="Wingdings" panose="05000000000000000000" pitchFamily="2" charset="2"/>
              </a:rPr>
              <a:t>Need to think more carefully . . .</a:t>
            </a:r>
            <a:endParaRPr lang="en-US" dirty="0"/>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r>
              <a:rPr lang="en-US" dirty="0" smtClean="0"/>
              <a:t>16</a:t>
            </a:r>
            <a:endParaRPr lang="en-US" dirty="0"/>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t>
            </a:r>
            <a:r>
              <a:rPr lang="en-US" dirty="0" smtClean="0"/>
              <a:t>a parity- and time-reversal (PT) </a:t>
            </a:r>
            <a:r>
              <a:rPr lang="en-US" dirty="0" smtClean="0"/>
              <a:t>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6" name="Rectangle 5"/>
          <p:cNvSpPr/>
          <p:nvPr/>
        </p:nvSpPr>
        <p:spPr>
          <a:xfrm>
            <a:off x="304800" y="3048000"/>
            <a:ext cx="8592313" cy="297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t>
            </a:r>
            <a:r>
              <a:rPr lang="en-US" dirty="0" smtClean="0"/>
              <a:t>a parity- and time-reversal (PT) </a:t>
            </a:r>
            <a:r>
              <a:rPr lang="en-US" dirty="0" smtClean="0"/>
              <a:t>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6" name="Rectangle 5"/>
          <p:cNvSpPr/>
          <p:nvPr/>
        </p:nvSpPr>
        <p:spPr>
          <a:xfrm>
            <a:off x="304800" y="4191000"/>
            <a:ext cx="8592313"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342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t>
            </a:r>
            <a:r>
              <a:rPr lang="en-US" dirty="0" smtClean="0"/>
              <a:t>a parity- and time-reversal (PT) </a:t>
            </a:r>
            <a:r>
              <a:rPr lang="en-US" dirty="0" smtClean="0"/>
              <a:t>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Tree>
    <p:extLst>
      <p:ext uri="{BB962C8B-B14F-4D97-AF65-F5344CB8AC3E}">
        <p14:creationId xmlns:p14="http://schemas.microsoft.com/office/powerpoint/2010/main" val="1356845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PT-odd correlations: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fr-FR" smtClean="0"/>
              <a:t>Christine Aidala, MSU Colloquium, 1/25/18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a:t>
            </a:r>
            <a:r>
              <a:rPr lang="en-US" sz="1900" b="1" dirty="0" smtClean="0">
                <a:solidFill>
                  <a:srgbClr val="FFFFCC"/>
                </a:solidFill>
                <a:latin typeface="Times" charset="0"/>
              </a:rPr>
              <a:t>lepton-nucleon </a:t>
            </a:r>
            <a:r>
              <a:rPr lang="en-US" sz="1900" b="1" dirty="0" smtClean="0">
                <a:solidFill>
                  <a:srgbClr val="FFFFCC"/>
                </a:solidFill>
                <a:latin typeface="Times" charset="0"/>
              </a:rPr>
              <a:t>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18</a:t>
            </a:r>
            <a:endParaRPr lang="en-US" dirty="0"/>
          </a:p>
        </p:txBody>
      </p:sp>
      <p:sp>
        <p:nvSpPr>
          <p:cNvPr id="7" name="TextBox 6"/>
          <p:cNvSpPr txBox="1"/>
          <p:nvPr/>
        </p:nvSpPr>
        <p:spPr>
          <a:xfrm>
            <a:off x="4940930" y="6143720"/>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Text Box 32"/>
          <p:cNvSpPr txBox="1">
            <a:spLocks noChangeArrowheads="1"/>
          </p:cNvSpPr>
          <p:nvPr/>
        </p:nvSpPr>
        <p:spPr bwMode="auto">
          <a:xfrm>
            <a:off x="272143" y="5047488"/>
            <a:ext cx="8458200" cy="120032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b="1" i="1" dirty="0">
                <a:latin typeface="Times" charset="0"/>
              </a:rPr>
              <a:t>Opposite sign</a:t>
            </a:r>
            <a:r>
              <a:rPr lang="en-US" sz="2400" b="1" dirty="0">
                <a:latin typeface="Times" charset="0"/>
              </a:rPr>
              <a:t> for PT-odd transverse-momentum-dependent </a:t>
            </a:r>
            <a:r>
              <a:rPr lang="en-US" sz="2400" b="1" dirty="0" smtClean="0">
                <a:latin typeface="Times" charset="0"/>
              </a:rPr>
              <a:t>distributions</a:t>
            </a:r>
            <a:r>
              <a:rPr lang="en-US" sz="2400" b="1" dirty="0" smtClean="0">
                <a:latin typeface="Times" charset="0"/>
              </a:rPr>
              <a:t> </a:t>
            </a:r>
            <a:r>
              <a:rPr lang="en-US" sz="2400" b="1" dirty="0">
                <a:latin typeface="Times" charset="0"/>
              </a:rPr>
              <a:t>measured in these two processes: </a:t>
            </a:r>
            <a:endParaRPr lang="en-US" sz="2400" b="1" dirty="0" smtClean="0">
              <a:latin typeface="Times" charset="0"/>
            </a:endParaRPr>
          </a:p>
          <a:p>
            <a:pPr algn="ctr"/>
            <a:r>
              <a:rPr lang="en-US" sz="2400" b="1" i="1" dirty="0" smtClean="0">
                <a:latin typeface="Times" charset="0"/>
              </a:rPr>
              <a:t>process-dependent</a:t>
            </a:r>
            <a:r>
              <a:rPr lang="en-US" sz="2400" b="1" dirty="0" smtClean="0">
                <a:latin typeface="Times" charset="0"/>
              </a:rPr>
              <a:t>!  </a:t>
            </a:r>
            <a:r>
              <a:rPr lang="en-US" sz="2000" b="1" dirty="0">
                <a:latin typeface="Times" charset="0"/>
              </a:rPr>
              <a:t>(Collins 2002)</a:t>
            </a: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universality: </a:t>
            </a:r>
            <a:br>
              <a:rPr lang="en-US" dirty="0" smtClean="0"/>
            </a:br>
            <a:r>
              <a:rPr lang="en-US" dirty="0" smtClean="0"/>
              <a:t>Initial experimental hints</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19</a:t>
            </a:r>
            <a:endParaRPr lang="en-US" dirty="0"/>
          </a:p>
        </p:txBody>
      </p:sp>
      <p:sp>
        <p:nvSpPr>
          <p:cNvPr id="27" name="Text Box 32"/>
          <p:cNvSpPr txBox="1">
            <a:spLocks noChangeArrowheads="1"/>
          </p:cNvSpPr>
          <p:nvPr/>
        </p:nvSpPr>
        <p:spPr bwMode="auto">
          <a:xfrm>
            <a:off x="272143" y="5181600"/>
            <a:ext cx="8458200" cy="144655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i="1" dirty="0" smtClean="0">
                <a:latin typeface="Times New Roman" pitchFamily="18" charset="0"/>
                <a:cs typeface="Times New Roman" pitchFamily="18" charset="0"/>
              </a:rPr>
              <a:t>First measurements by STAR at RHIC and </a:t>
            </a:r>
            <a:r>
              <a:rPr lang="en-US" sz="2200" i="1" dirty="0" smtClean="0">
                <a:solidFill>
                  <a:schemeClr val="tx1"/>
                </a:solidFill>
                <a:latin typeface="Times New Roman" pitchFamily="18" charset="0"/>
                <a:cs typeface="Times New Roman" pitchFamily="18" charset="0"/>
              </a:rPr>
              <a:t>COMPASS at CERN suggestive of predicted sign change in color-annihilation processes compared to </a:t>
            </a:r>
            <a:r>
              <a:rPr lang="en-US" sz="2200" i="1" dirty="0" smtClean="0">
                <a:latin typeface="Times New Roman" pitchFamily="18" charset="0"/>
                <a:cs typeface="Times New Roman" pitchFamily="18" charset="0"/>
              </a:rPr>
              <a:t>quark knock-out by an electron</a:t>
            </a:r>
            <a:r>
              <a:rPr lang="en-US" sz="2200" i="1" dirty="0" smtClean="0">
                <a:solidFill>
                  <a:schemeClr val="tx1"/>
                </a:solidFill>
                <a:latin typeface="Times New Roman" pitchFamily="18" charset="0"/>
                <a:cs typeface="Times New Roman" pitchFamily="18" charset="0"/>
              </a:rPr>
              <a:t>.  </a:t>
            </a:r>
          </a:p>
          <a:p>
            <a:pPr algn="ctr"/>
            <a:r>
              <a:rPr lang="en-US" sz="2200" i="1" dirty="0" smtClean="0">
                <a:solidFill>
                  <a:schemeClr val="tx1"/>
                </a:solidFill>
                <a:latin typeface="Times New Roman" pitchFamily="18" charset="0"/>
                <a:cs typeface="Times New Roman" pitchFamily="18" charset="0"/>
              </a:rPr>
              <a:t>More </a:t>
            </a:r>
            <a:r>
              <a:rPr lang="en-US" sz="2200" i="1" dirty="0" smtClean="0">
                <a:solidFill>
                  <a:schemeClr val="tx1"/>
                </a:solidFill>
                <a:latin typeface="Times New Roman" pitchFamily="18" charset="0"/>
                <a:cs typeface="Times New Roman" pitchFamily="18" charset="0"/>
              </a:rPr>
              <a:t>statistics </a:t>
            </a:r>
            <a:r>
              <a:rPr lang="en-US" sz="2200" i="1" dirty="0" smtClean="0">
                <a:solidFill>
                  <a:schemeClr val="tx1"/>
                </a:solidFill>
                <a:latin typeface="Times New Roman" pitchFamily="18" charset="0"/>
                <a:cs typeface="Times New Roman" pitchFamily="18" charset="0"/>
              </a:rPr>
              <a:t>forthcoming . . .</a:t>
            </a:r>
            <a:endParaRPr lang="en-US" sz="2200" i="1" dirty="0" smtClean="0">
              <a:solidFill>
                <a:schemeClr val="tx1"/>
              </a:solidFill>
              <a:latin typeface="Times New Roman" pitchFamily="18" charset="0"/>
              <a:cs typeface="Times New Roman" pitchFamily="18" charset="0"/>
            </a:endParaRPr>
          </a:p>
        </p:txBody>
      </p:sp>
      <p:pic>
        <p:nvPicPr>
          <p:cNvPr id="28" name="Picture 27" descr="hd_PaperFig_AsymAmpSqrt_chi2Fit.eps"/>
          <p:cNvPicPr>
            <a:picLocks noChangeAspect="1"/>
          </p:cNvPicPr>
          <p:nvPr/>
        </p:nvPicPr>
        <p:blipFill rotWithShape="1">
          <a:blip r:embed="rId2">
            <a:extLst>
              <a:ext uri="{28A0092B-C50C-407E-A947-70E740481C1C}">
                <a14:useLocalDpi xmlns:a14="http://schemas.microsoft.com/office/drawing/2010/main" val="0"/>
              </a:ext>
            </a:extLst>
          </a:blip>
          <a:srcRect l="51302" t="8494" r="1431" b="3709"/>
          <a:stretch/>
        </p:blipFill>
        <p:spPr>
          <a:xfrm>
            <a:off x="579105" y="1939867"/>
            <a:ext cx="2875861" cy="3165533"/>
          </a:xfrm>
          <a:prstGeom prst="rect">
            <a:avLst/>
          </a:prstGeom>
        </p:spPr>
      </p:pic>
      <p:grpSp>
        <p:nvGrpSpPr>
          <p:cNvPr id="7" name="Group 6"/>
          <p:cNvGrpSpPr/>
          <p:nvPr/>
        </p:nvGrpSpPr>
        <p:grpSpPr>
          <a:xfrm>
            <a:off x="2581656" y="3675888"/>
            <a:ext cx="999744" cy="685800"/>
            <a:chOff x="152400" y="4876800"/>
            <a:chExt cx="1524000" cy="990600"/>
          </a:xfrm>
        </p:grpSpPr>
        <p:sp>
          <p:nvSpPr>
            <p:cNvPr id="8"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9" name="Text Box 40"/>
            <p:cNvSpPr txBox="1">
              <a:spLocks noChangeArrowheads="1"/>
            </p:cNvSpPr>
            <p:nvPr/>
          </p:nvSpPr>
          <p:spPr bwMode="auto">
            <a:xfrm>
              <a:off x="526344" y="5148839"/>
              <a:ext cx="1150056" cy="489022"/>
            </a:xfrm>
            <a:prstGeom prst="rect">
              <a:avLst/>
            </a:prstGeom>
            <a:noFill/>
            <a:ln w="12700">
              <a:noFill/>
              <a:miter lim="800000"/>
              <a:headEnd type="none" w="sm" len="sm"/>
              <a:tailEnd type="none" w="sm" len="sm"/>
            </a:ln>
            <a:effectLst/>
          </p:spPr>
          <p:txBody>
            <a:bodyPr>
              <a:spAutoFit/>
            </a:bodyPr>
            <a:lstStyle/>
            <a:p>
              <a:r>
                <a:rPr lang="en-US" sz="16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5" name="TextBox 4"/>
          <p:cNvSpPr txBox="1"/>
          <p:nvPr/>
        </p:nvSpPr>
        <p:spPr>
          <a:xfrm>
            <a:off x="838200" y="4800600"/>
            <a:ext cx="2159566" cy="338554"/>
          </a:xfrm>
          <a:prstGeom prst="rect">
            <a:avLst/>
          </a:prstGeom>
          <a:noFill/>
        </p:spPr>
        <p:txBody>
          <a:bodyPr wrap="none" rtlCol="0">
            <a:spAutoFit/>
          </a:bodyPr>
          <a:lstStyle/>
          <a:p>
            <a:r>
              <a:rPr lang="en-US" sz="1600" dirty="0" smtClean="0"/>
              <a:t>PRL 116, 132301 (2016)</a:t>
            </a:r>
            <a:endParaRPr lang="en-US" sz="1600" dirty="0"/>
          </a:p>
        </p:txBody>
      </p:sp>
      <p:pic>
        <p:nvPicPr>
          <p:cNvPr id="6" name="Picture 5"/>
          <p:cNvPicPr>
            <a:picLocks noChangeAspect="1"/>
          </p:cNvPicPr>
          <p:nvPr/>
        </p:nvPicPr>
        <p:blipFill>
          <a:blip r:embed="rId3"/>
          <a:stretch>
            <a:fillRect/>
          </a:stretch>
        </p:blipFill>
        <p:spPr>
          <a:xfrm>
            <a:off x="4257493" y="2094487"/>
            <a:ext cx="4276907" cy="2929476"/>
          </a:xfrm>
          <a:prstGeom prst="rect">
            <a:avLst/>
          </a:prstGeom>
        </p:spPr>
      </p:pic>
      <p:sp>
        <p:nvSpPr>
          <p:cNvPr id="12" name="TextBox 11"/>
          <p:cNvSpPr txBox="1"/>
          <p:nvPr/>
        </p:nvSpPr>
        <p:spPr>
          <a:xfrm>
            <a:off x="4427410" y="4730270"/>
            <a:ext cx="2159566" cy="338554"/>
          </a:xfrm>
          <a:prstGeom prst="rect">
            <a:avLst/>
          </a:prstGeom>
          <a:noFill/>
        </p:spPr>
        <p:txBody>
          <a:bodyPr wrap="none" rtlCol="0">
            <a:spAutoFit/>
          </a:bodyPr>
          <a:lstStyle/>
          <a:p>
            <a:r>
              <a:rPr lang="en-US" sz="1600" dirty="0" smtClean="0"/>
              <a:t>PRL 119, 112002 (2017)</a:t>
            </a:r>
            <a:endParaRPr lang="en-US" sz="1600" dirty="0"/>
          </a:p>
        </p:txBody>
      </p:sp>
      <p:sp>
        <p:nvSpPr>
          <p:cNvPr id="10" name="TextBox 9"/>
          <p:cNvSpPr txBox="1"/>
          <p:nvPr/>
        </p:nvSpPr>
        <p:spPr>
          <a:xfrm>
            <a:off x="8079570" y="2514600"/>
            <a:ext cx="378630" cy="830997"/>
          </a:xfrm>
          <a:prstGeom prst="rect">
            <a:avLst/>
          </a:prstGeom>
          <a:noFill/>
        </p:spPr>
        <p:txBody>
          <a:bodyPr wrap="none" rtlCol="0">
            <a:spAutoFit/>
          </a:bodyPr>
          <a:lstStyle/>
          <a:p>
            <a:r>
              <a:rPr lang="en-US" sz="4800" dirty="0" smtClean="0"/>
              <a:t>}</a:t>
            </a:r>
            <a:endParaRPr lang="en-US" sz="4800" dirty="0"/>
          </a:p>
        </p:txBody>
      </p:sp>
      <p:cxnSp>
        <p:nvCxnSpPr>
          <p:cNvPr id="15" name="Straight Arrow Connector 14"/>
          <p:cNvCxnSpPr>
            <a:stCxn id="16" idx="3"/>
          </p:cNvCxnSpPr>
          <p:nvPr/>
        </p:nvCxnSpPr>
        <p:spPr>
          <a:xfrm>
            <a:off x="5638800" y="1744300"/>
            <a:ext cx="2440770" cy="9638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8585" y="1421134"/>
            <a:ext cx="2190215" cy="646331"/>
          </a:xfrm>
          <a:prstGeom prst="rect">
            <a:avLst/>
          </a:prstGeom>
          <a:noFill/>
        </p:spPr>
        <p:txBody>
          <a:bodyPr wrap="none" rtlCol="0">
            <a:spAutoFit/>
          </a:bodyPr>
          <a:lstStyle/>
          <a:p>
            <a:pPr algn="ctr"/>
            <a:r>
              <a:rPr lang="en-US" dirty="0" smtClean="0">
                <a:solidFill>
                  <a:srgbClr val="FFFFCC"/>
                </a:solidFill>
              </a:rPr>
              <a:t>Predictions including </a:t>
            </a:r>
            <a:br>
              <a:rPr lang="en-US" dirty="0" smtClean="0">
                <a:solidFill>
                  <a:srgbClr val="FFFFCC"/>
                </a:solidFill>
              </a:rPr>
            </a:br>
            <a:r>
              <a:rPr lang="en-US" dirty="0" smtClean="0">
                <a:solidFill>
                  <a:srgbClr val="FFFFCC"/>
                </a:solidFill>
              </a:rPr>
              <a:t>sign change</a:t>
            </a:r>
            <a:endParaRPr lang="en-US" dirty="0">
              <a:solidFill>
                <a:srgbClr val="FFFFCC"/>
              </a:solidFill>
            </a:endParaRPr>
          </a:p>
        </p:txBody>
      </p:sp>
      <p:cxnSp>
        <p:nvCxnSpPr>
          <p:cNvPr id="17" name="Straight Arrow Connector 16"/>
          <p:cNvCxnSpPr/>
          <p:nvPr/>
        </p:nvCxnSpPr>
        <p:spPr>
          <a:xfrm flipH="1">
            <a:off x="3124200" y="1901558"/>
            <a:ext cx="762000" cy="976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4990701" y="3788953"/>
            <a:ext cx="648099" cy="648099"/>
          </a:xfrm>
          <a:prstGeom prst="rect">
            <a:avLst/>
          </a:prstGeom>
        </p:spPr>
      </p:pic>
    </p:spTree>
    <p:extLst>
      <p:ext uri="{BB962C8B-B14F-4D97-AF65-F5344CB8AC3E}">
        <p14:creationId xmlns:p14="http://schemas.microsoft.com/office/powerpoint/2010/main" val="2859117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20</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708160"/>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From 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proton as a “laboratory” for studying QCD</a:t>
            </a:r>
            <a:endParaRPr lang="en-US" dirty="0"/>
          </a:p>
        </p:txBody>
      </p:sp>
      <p:sp>
        <p:nvSpPr>
          <p:cNvPr id="3" name="Content Placeholder 2"/>
          <p:cNvSpPr>
            <a:spLocks noGrp="1"/>
          </p:cNvSpPr>
          <p:nvPr>
            <p:ph sz="half" idx="1"/>
          </p:nvPr>
        </p:nvSpPr>
        <p:spPr/>
        <p:txBody>
          <a:bodyPr>
            <a:normAutofit/>
          </a:bodyPr>
          <a:lstStyle/>
          <a:p>
            <a:r>
              <a:rPr lang="en-US" dirty="0" smtClean="0"/>
              <a:t>Proton: simplest stable QCD bound state</a:t>
            </a:r>
          </a:p>
          <a:p>
            <a:endParaRPr lang="en-US" dirty="0" smtClean="0"/>
          </a:p>
          <a:p>
            <a:r>
              <a:rPr lang="en-US" dirty="0"/>
              <a:t>D</a:t>
            </a:r>
            <a:r>
              <a:rPr lang="en-US" dirty="0" smtClean="0"/>
              <a:t>ifferent energy scales offer information on different aspects of proton internal structure</a:t>
            </a:r>
            <a:endParaRPr lang="en-US" dirty="0"/>
          </a:p>
        </p:txBody>
      </p:sp>
      <p:sp>
        <p:nvSpPr>
          <p:cNvPr id="8" name="Content Placeholder 7"/>
          <p:cNvSpPr>
            <a:spLocks noGrp="1"/>
          </p:cNvSpPr>
          <p:nvPr>
            <p:ph sz="half" idx="2"/>
          </p:nvPr>
        </p:nvSpPr>
        <p:spPr/>
        <p:txBody>
          <a:bodyPr>
            <a:normAutofit/>
          </a:bodyPr>
          <a:lstStyle/>
          <a:p>
            <a:endParaRPr lang="en-US"/>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descr="Q2ForJohn4-WithBubbles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1172116" cy="369332"/>
          </a:xfrm>
          <a:prstGeom prst="rect">
            <a:avLst/>
          </a:prstGeom>
          <a:noFill/>
        </p:spPr>
        <p:txBody>
          <a:bodyPr wrap="none" rtlCol="0">
            <a:spAutoFit/>
          </a:bodyPr>
          <a:lstStyle/>
          <a:p>
            <a:r>
              <a:rPr lang="en-US" i="1" dirty="0" smtClean="0">
                <a:solidFill>
                  <a:srgbClr val="FFFFCC"/>
                </a:solidFill>
              </a:rPr>
              <a:t>Josh Rubin</a:t>
            </a:r>
            <a:endParaRPr lang="en-US" i="1" dirty="0">
              <a:solidFill>
                <a:srgbClr val="FFFFCC"/>
              </a:solidFill>
            </a:endParaRPr>
          </a:p>
        </p:txBody>
      </p:sp>
    </p:spTree>
    <p:extLst>
      <p:ext uri="{BB962C8B-B14F-4D97-AF65-F5344CB8AC3E}">
        <p14:creationId xmlns:p14="http://schemas.microsoft.com/office/powerpoint/2010/main" val="2667791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r>
              <a:rPr lang="en-US" dirty="0" smtClean="0"/>
              <a:t>22</a:t>
            </a:r>
            <a:endParaRPr lang="en-US" dirty="0"/>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fr-FR" smtClean="0"/>
              <a:t>Christine Aidala, MSU Colloquium, 1/25/18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23</a:t>
            </a:r>
            <a:endParaRPr lang="en-US" dirty="0"/>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Rectangle 39"/>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1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fr-FR" smtClean="0"/>
              <a:t>Christine Aidala, MSU Colloquium, 1/25/18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23</a:t>
            </a:r>
            <a:endParaRPr lang="en-US" dirty="0"/>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Rectangle 39"/>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197444" y="3216057"/>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a:t>
            </a:r>
            <a:r>
              <a:rPr lang="en-US" sz="2800" i="1" dirty="0" smtClean="0">
                <a:solidFill>
                  <a:schemeClr val="tx1"/>
                </a:solidFill>
                <a:latin typeface="Times New Roman" panose="02020603050405020304" pitchFamily="18" charset="0"/>
                <a:cs typeface="Times New Roman" pitchFamily="18" charset="0"/>
              </a:rPr>
              <a:t>role</a:t>
            </a:r>
            <a:r>
              <a:rPr lang="en-US" sz="2800" i="1" dirty="0">
                <a:solidFill>
                  <a:schemeClr val="tx1"/>
                </a:solidFill>
                <a:latin typeface="Times New Roman" panose="02020603050405020304" pitchFamily="18" charset="0"/>
                <a:cs typeface="Times New Roman" pitchFamily="18" charset="0"/>
              </a:rPr>
              <a:t>.</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377252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lnSpcReduction="10000"/>
          </a:bodyPr>
          <a:lstStyle/>
          <a:p>
            <a:pPr marL="342900" lvl="1" indent="-342900">
              <a:buFontTx/>
              <a:buChar char="•"/>
            </a:pPr>
            <a:r>
              <a:rPr lang="en-US" dirty="0"/>
              <a:t>2010: </a:t>
            </a:r>
            <a:r>
              <a:rPr lang="en-US" dirty="0" smtClean="0"/>
              <a:t>T.C. Rogers </a:t>
            </a:r>
            <a:r>
              <a:rPr lang="en-US" dirty="0"/>
              <a:t>and </a:t>
            </a:r>
            <a:r>
              <a:rPr lang="en-US" dirty="0" smtClean="0"/>
              <a:t>P.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smtClean="0"/>
              <a:t>p</a:t>
            </a:r>
            <a:r>
              <a:rPr lang="en-US" dirty="0" smtClean="0"/>
              <a:t>roton-proton</a:t>
            </a:r>
            <a:r>
              <a:rPr lang="en-US" dirty="0" smtClean="0"/>
              <a:t> </a:t>
            </a:r>
            <a:r>
              <a:rPr lang="en-US" dirty="0"/>
              <a:t>production of </a:t>
            </a:r>
            <a:r>
              <a:rPr lang="en-US" dirty="0" smtClean="0"/>
              <a:t>QCD bound states</a:t>
            </a:r>
            <a:r>
              <a:rPr lang="en-US" dirty="0" smtClean="0"/>
              <a:t> </a:t>
            </a:r>
            <a:r>
              <a:rPr lang="en-US" dirty="0"/>
              <a:t>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colliding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851"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923330"/>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lnSpcReduction="10000"/>
          </a:bodyPr>
          <a:lstStyle/>
          <a:p>
            <a:pPr marL="342900" lvl="1" indent="-342900">
              <a:buFontTx/>
              <a:buChar char="•"/>
            </a:pPr>
            <a:r>
              <a:rPr lang="en-US" dirty="0"/>
              <a:t>2010: </a:t>
            </a:r>
            <a:r>
              <a:rPr lang="en-US" dirty="0" smtClean="0"/>
              <a:t>T.C. Rogers </a:t>
            </a:r>
            <a:r>
              <a:rPr lang="en-US" dirty="0"/>
              <a:t>and </a:t>
            </a:r>
            <a:r>
              <a:rPr lang="en-US" dirty="0" smtClean="0"/>
              <a:t>P.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smtClean="0"/>
              <a:t>p</a:t>
            </a:r>
            <a:r>
              <a:rPr lang="en-US" dirty="0" smtClean="0"/>
              <a:t>roton-proton</a:t>
            </a:r>
            <a:r>
              <a:rPr lang="en-US" dirty="0" smtClean="0"/>
              <a:t> </a:t>
            </a:r>
            <a:r>
              <a:rPr lang="en-US" dirty="0"/>
              <a:t>production of </a:t>
            </a:r>
            <a:r>
              <a:rPr lang="en-US" dirty="0" smtClean="0"/>
              <a:t>QCD bound states</a:t>
            </a:r>
            <a:r>
              <a:rPr lang="en-US" dirty="0" smtClean="0"/>
              <a:t> </a:t>
            </a:r>
            <a:r>
              <a:rPr lang="en-US" dirty="0"/>
              <a:t>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colliding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68618"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923330"/>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409851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evidence of color entanglement at RHIC</a:t>
            </a:r>
            <a:endParaRPr lang="en-US" dirty="0"/>
          </a:p>
        </p:txBody>
      </p:sp>
      <p:sp>
        <p:nvSpPr>
          <p:cNvPr id="3" name="Content Placeholder 2"/>
          <p:cNvSpPr>
            <a:spLocks noGrp="1"/>
          </p:cNvSpPr>
          <p:nvPr>
            <p:ph idx="1"/>
          </p:nvPr>
        </p:nvSpPr>
        <p:spPr>
          <a:xfrm>
            <a:off x="457200" y="1600200"/>
            <a:ext cx="3962400" cy="4525963"/>
          </a:xfrm>
        </p:spPr>
        <p:txBody>
          <a:bodyPr>
            <a:normAutofit fontScale="62500" lnSpcReduction="20000"/>
          </a:bodyPr>
          <a:lstStyle/>
          <a:p>
            <a:r>
              <a:rPr lang="en-US" dirty="0" smtClean="0"/>
              <a:t>Need observable sensitive to a nonperturbative momentum scale</a:t>
            </a:r>
          </a:p>
          <a:p>
            <a:pPr lvl="1"/>
            <a:r>
              <a:rPr lang="en-US" dirty="0" smtClean="0"/>
              <a:t>Nearly back-to-back particle production</a:t>
            </a:r>
          </a:p>
          <a:p>
            <a:r>
              <a:rPr lang="en-US" dirty="0" smtClean="0"/>
              <a:t>Need 2 </a:t>
            </a:r>
            <a:r>
              <a:rPr lang="en-US" dirty="0" smtClean="0"/>
              <a:t>initial QCD bound states</a:t>
            </a:r>
            <a:endParaRPr lang="en-US" dirty="0" smtClean="0"/>
          </a:p>
          <a:p>
            <a:pPr lvl="1"/>
            <a:r>
              <a:rPr lang="en-US" dirty="0"/>
              <a:t>c</a:t>
            </a:r>
            <a:r>
              <a:rPr lang="en-US" dirty="0" smtClean="0"/>
              <a:t>olor exchange between a scattering </a:t>
            </a:r>
            <a:r>
              <a:rPr lang="en-US" dirty="0" smtClean="0"/>
              <a:t>quark</a:t>
            </a:r>
            <a:r>
              <a:rPr lang="en-US" dirty="0" smtClean="0"/>
              <a:t> </a:t>
            </a:r>
            <a:r>
              <a:rPr lang="en-US" dirty="0" smtClean="0"/>
              <a:t>and remnant of other proton </a:t>
            </a:r>
          </a:p>
          <a:p>
            <a:r>
              <a:rPr lang="en-US" dirty="0"/>
              <a:t>A</a:t>
            </a:r>
            <a:r>
              <a:rPr lang="en-US" dirty="0" smtClean="0"/>
              <a:t>nd at least 1 </a:t>
            </a:r>
            <a:r>
              <a:rPr lang="en-US" dirty="0" smtClean="0"/>
              <a:t>final QCD bound state</a:t>
            </a:r>
            <a:endParaRPr lang="en-US" dirty="0" smtClean="0"/>
          </a:p>
          <a:p>
            <a:pPr lvl="1"/>
            <a:r>
              <a:rPr lang="en-US" dirty="0" smtClean="0"/>
              <a:t>exchange between scattered </a:t>
            </a:r>
            <a:r>
              <a:rPr lang="en-US" dirty="0" smtClean="0"/>
              <a:t>quark</a:t>
            </a:r>
            <a:r>
              <a:rPr lang="en-US" dirty="0" smtClean="0"/>
              <a:t> </a:t>
            </a:r>
            <a:r>
              <a:rPr lang="en-US" dirty="0" smtClean="0"/>
              <a:t>and either remnant</a:t>
            </a:r>
          </a:p>
          <a:p>
            <a:pPr marL="0" indent="0">
              <a:buNone/>
            </a:pPr>
            <a:endParaRPr lang="en-US" dirty="0" smtClean="0">
              <a:sym typeface="Wingdings" panose="05000000000000000000" pitchFamily="2" charset="2"/>
            </a:endParaRPr>
          </a:p>
          <a:p>
            <a:pPr marL="0" indent="0">
              <a:buNone/>
            </a:pPr>
            <a:r>
              <a:rPr lang="en-US" dirty="0" smtClean="0">
                <a:sym typeface="Wingdings" panose="05000000000000000000" pitchFamily="2" charset="2"/>
              </a:rPr>
              <a:t> In </a:t>
            </a:r>
            <a:r>
              <a:rPr lang="en-US" dirty="0" err="1" smtClean="0">
                <a:sym typeface="Wingdings" panose="05000000000000000000" pitchFamily="2" charset="2"/>
              </a:rPr>
              <a:t>p+p</a:t>
            </a:r>
            <a:r>
              <a:rPr lang="en-US" dirty="0" smtClean="0">
                <a:sym typeface="Wingdings" panose="05000000000000000000" pitchFamily="2" charset="2"/>
              </a:rPr>
              <a:t> collisions, measure out-of-plane momentum component in nearly back-to-back photon-hadron and hadron-hadron production</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900" y="1824038"/>
            <a:ext cx="4331300"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2180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Out-of-plane momentum component distributions</a:t>
            </a:r>
            <a:endParaRPr lang="en-US" dirty="0"/>
          </a:p>
        </p:txBody>
      </p:sp>
      <p:sp>
        <p:nvSpPr>
          <p:cNvPr id="3" name="Content Placeholder 2"/>
          <p:cNvSpPr>
            <a:spLocks noGrp="1"/>
          </p:cNvSpPr>
          <p:nvPr>
            <p:ph idx="1"/>
          </p:nvPr>
        </p:nvSpPr>
        <p:spPr>
          <a:xfrm>
            <a:off x="0" y="1600200"/>
            <a:ext cx="3886200" cy="4525963"/>
          </a:xfrm>
        </p:spPr>
        <p:txBody>
          <a:bodyPr>
            <a:normAutofit fontScale="92500" lnSpcReduction="20000"/>
          </a:bodyPr>
          <a:lstStyle/>
          <a:p>
            <a:r>
              <a:rPr lang="en-US" dirty="0" smtClean="0"/>
              <a:t>Clear two-component distribution</a:t>
            </a:r>
          </a:p>
          <a:p>
            <a:pPr lvl="1"/>
            <a:r>
              <a:rPr lang="en-US" dirty="0" smtClean="0"/>
              <a:t>Gaussian near 0— nonperturbative transverse momentum</a:t>
            </a:r>
          </a:p>
          <a:p>
            <a:pPr lvl="1"/>
            <a:r>
              <a:rPr lang="en-US" dirty="0" smtClean="0"/>
              <a:t>Power-law at large p</a:t>
            </a:r>
            <a:r>
              <a:rPr lang="en-US" baseline="-25000" dirty="0" smtClean="0"/>
              <a:t>out</a:t>
            </a:r>
            <a:r>
              <a:rPr lang="en-US" dirty="0" smtClean="0"/>
              <a:t>—kicks from hard (perturbative) gluon radiation</a:t>
            </a:r>
          </a:p>
          <a:p>
            <a:r>
              <a:rPr lang="en-US" dirty="0" smtClean="0"/>
              <a:t>Different colors </a:t>
            </a:r>
            <a:r>
              <a:rPr lang="en-US" dirty="0" smtClean="0">
                <a:sym typeface="Wingdings" panose="05000000000000000000" pitchFamily="2" charset="2"/>
              </a:rPr>
              <a:t> different bins in hard interaction scale</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26</a:t>
            </a:r>
            <a:endParaRPr lang="en-US"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38326"/>
            <a:ext cx="5181600" cy="322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5105400"/>
            <a:ext cx="4876800" cy="646331"/>
          </a:xfrm>
          <a:prstGeom prst="rect">
            <a:avLst/>
          </a:prstGeom>
          <a:noFill/>
        </p:spPr>
        <p:txBody>
          <a:bodyPr wrap="square" rtlCol="0">
            <a:spAutoFit/>
          </a:bodyPr>
          <a:lstStyle/>
          <a:p>
            <a:r>
              <a:rPr lang="en-US" dirty="0" smtClean="0">
                <a:solidFill>
                  <a:srgbClr val="FFFFCC"/>
                </a:solidFill>
              </a:rPr>
              <a:t>Curves are fits to Gaussian and Kaplan functions, not calculations!</a:t>
            </a:r>
            <a:endParaRPr lang="en-US" dirty="0">
              <a:solidFill>
                <a:srgbClr val="FFFFCC"/>
              </a:solidFill>
            </a:endParaRPr>
          </a:p>
        </p:txBody>
      </p:sp>
      <p:sp>
        <p:nvSpPr>
          <p:cNvPr id="7" name="Rectangle 6"/>
          <p:cNvSpPr/>
          <p:nvPr/>
        </p:nvSpPr>
        <p:spPr>
          <a:xfrm>
            <a:off x="5873609" y="1459468"/>
            <a:ext cx="2279791" cy="369332"/>
          </a:xfrm>
          <a:prstGeom prst="rect">
            <a:avLst/>
          </a:prstGeom>
        </p:spPr>
        <p:txBody>
          <a:bodyPr wrap="none">
            <a:spAutoFit/>
          </a:bodyPr>
          <a:lstStyle/>
          <a:p>
            <a:r>
              <a:rPr lang="en-US" dirty="0">
                <a:solidFill>
                  <a:srgbClr val="FFFFCC"/>
                </a:solidFill>
              </a:rPr>
              <a:t>PRD95, 072002 (2017)</a:t>
            </a:r>
            <a:endParaRPr lang="en-US" dirty="0"/>
          </a:p>
        </p:txBody>
      </p:sp>
    </p:spTree>
    <p:extLst>
      <p:ext uri="{BB962C8B-B14F-4D97-AF65-F5344CB8AC3E}">
        <p14:creationId xmlns:p14="http://schemas.microsoft.com/office/powerpoint/2010/main" val="566908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Look at </a:t>
            </a:r>
            <a:r>
              <a:rPr lang="en-US" sz="3200" b="1" dirty="0" smtClean="0"/>
              <a:t>evolution</a:t>
            </a:r>
            <a:r>
              <a:rPr lang="en-US" sz="3200" dirty="0" smtClean="0"/>
              <a:t> of nonperturbative transverse momentum widths with hard scale (Q</a:t>
            </a:r>
            <a:r>
              <a:rPr lang="en-US" sz="3200" baseline="30000" dirty="0" smtClean="0"/>
              <a:t>2</a:t>
            </a:r>
            <a:r>
              <a:rPr lang="en-US" sz="3200" dirty="0" smtClean="0"/>
              <a:t>)</a:t>
            </a:r>
            <a:endParaRPr lang="en-US" sz="3200" dirty="0"/>
          </a:p>
        </p:txBody>
      </p:sp>
      <p:sp>
        <p:nvSpPr>
          <p:cNvPr id="3" name="Content Placeholder 2"/>
          <p:cNvSpPr>
            <a:spLocks noGrp="1"/>
          </p:cNvSpPr>
          <p:nvPr>
            <p:ph idx="1"/>
          </p:nvPr>
        </p:nvSpPr>
        <p:spPr>
          <a:xfrm>
            <a:off x="457200" y="1371600"/>
            <a:ext cx="8229600" cy="2478813"/>
          </a:xfrm>
        </p:spPr>
        <p:txBody>
          <a:bodyPr>
            <a:normAutofit fontScale="70000" lnSpcReduction="20000"/>
          </a:bodyPr>
          <a:lstStyle/>
          <a:p>
            <a:r>
              <a:rPr lang="en-US" dirty="0"/>
              <a:t>P</a:t>
            </a:r>
            <a:r>
              <a:rPr lang="en-US" dirty="0" smtClean="0"/>
              <a:t>roof of factorization </a:t>
            </a:r>
            <a:r>
              <a:rPr lang="en-US" dirty="0" smtClean="0"/>
              <a:t>(i.e. no entanglement) for </a:t>
            </a:r>
            <a:r>
              <a:rPr lang="en-US" dirty="0" smtClean="0"/>
              <a:t>processes sensitive to nonperturbative transverse momentum directly predicts that nonperturbative transverse momentum widths </a:t>
            </a:r>
            <a:r>
              <a:rPr lang="en-US" i="1" dirty="0" smtClean="0"/>
              <a:t>increase</a:t>
            </a:r>
            <a:r>
              <a:rPr lang="en-US" dirty="0" smtClean="0"/>
              <a:t> as a function of the hard scattering energy scale</a:t>
            </a:r>
          </a:p>
          <a:p>
            <a:pPr lvl="1"/>
            <a:r>
              <a:rPr lang="en-US" dirty="0" smtClean="0"/>
              <a:t>Increased phase space for gluon radiation</a:t>
            </a:r>
          </a:p>
          <a:p>
            <a:r>
              <a:rPr lang="en-US" dirty="0" smtClean="0"/>
              <a:t>Confirmed experimentally in semi-inclusive deep-inelastic lepton-nucleon scattering (left) and quark-antiquark annihilation to leptons (right)</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27</a:t>
            </a:r>
            <a:endParaRPr lang="en-US" dirty="0"/>
          </a:p>
        </p:txBody>
      </p:sp>
      <p:sp>
        <p:nvSpPr>
          <p:cNvPr id="10" name="Rectangle 9"/>
          <p:cNvSpPr/>
          <p:nvPr/>
        </p:nvSpPr>
        <p:spPr>
          <a:xfrm>
            <a:off x="457200" y="2819400"/>
            <a:ext cx="8439913" cy="297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658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Look at </a:t>
            </a:r>
            <a:r>
              <a:rPr lang="en-US" sz="3200" b="1" dirty="0" smtClean="0"/>
              <a:t>evolution</a:t>
            </a:r>
            <a:r>
              <a:rPr lang="en-US" sz="3200" dirty="0" smtClean="0"/>
              <a:t> of nonperturbative transverse momentum widths with hard scale (Q</a:t>
            </a:r>
            <a:r>
              <a:rPr lang="en-US" sz="3200" baseline="30000" dirty="0" smtClean="0"/>
              <a:t>2</a:t>
            </a:r>
            <a:r>
              <a:rPr lang="en-US" sz="3200" dirty="0" smtClean="0"/>
              <a:t>)</a:t>
            </a:r>
            <a:endParaRPr lang="en-US" sz="3200" dirty="0"/>
          </a:p>
        </p:txBody>
      </p:sp>
      <p:sp>
        <p:nvSpPr>
          <p:cNvPr id="3" name="Content Placeholder 2"/>
          <p:cNvSpPr>
            <a:spLocks noGrp="1"/>
          </p:cNvSpPr>
          <p:nvPr>
            <p:ph idx="1"/>
          </p:nvPr>
        </p:nvSpPr>
        <p:spPr>
          <a:xfrm>
            <a:off x="457200" y="1371600"/>
            <a:ext cx="8229600" cy="2478813"/>
          </a:xfrm>
        </p:spPr>
        <p:txBody>
          <a:bodyPr>
            <a:normAutofit fontScale="70000" lnSpcReduction="20000"/>
          </a:bodyPr>
          <a:lstStyle/>
          <a:p>
            <a:r>
              <a:rPr lang="en-US" dirty="0"/>
              <a:t>Proof of factorization </a:t>
            </a:r>
            <a:r>
              <a:rPr lang="en-US" dirty="0" smtClean="0"/>
              <a:t>(i.e. no entanglement) for </a:t>
            </a:r>
            <a:r>
              <a:rPr lang="en-US" dirty="0"/>
              <a:t>processes sensitive to nonperturbative transverse momentum directly predicts that </a:t>
            </a:r>
            <a:r>
              <a:rPr lang="en-US" dirty="0" smtClean="0"/>
              <a:t>nonperturbative </a:t>
            </a:r>
            <a:r>
              <a:rPr lang="en-US" dirty="0"/>
              <a:t>transverse momentum widths </a:t>
            </a:r>
            <a:r>
              <a:rPr lang="en-US" i="1" dirty="0"/>
              <a:t>increase</a:t>
            </a:r>
            <a:r>
              <a:rPr lang="en-US" dirty="0"/>
              <a:t> as a function of the hard scattering energy scale</a:t>
            </a:r>
          </a:p>
          <a:p>
            <a:pPr lvl="1"/>
            <a:r>
              <a:rPr lang="en-US" dirty="0" smtClean="0"/>
              <a:t>Increased phase space for gluon radiation</a:t>
            </a:r>
          </a:p>
          <a:p>
            <a:r>
              <a:rPr lang="en-US" dirty="0" smtClean="0"/>
              <a:t>Confirmed experimentally in </a:t>
            </a:r>
            <a:r>
              <a:rPr lang="en-US" dirty="0" smtClean="0"/>
              <a:t>deep-inelastic </a:t>
            </a:r>
            <a:r>
              <a:rPr lang="en-US" dirty="0" smtClean="0"/>
              <a:t>lepton-nucleon scattering (left) and quark-antiquark annihilation to leptons (right)</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27</a:t>
            </a:r>
            <a:endParaRPr lang="en-US" dirty="0"/>
          </a:p>
        </p:txBody>
      </p:sp>
      <p:pic>
        <p:nvPicPr>
          <p:cNvPr id="6"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711" y="3657600"/>
            <a:ext cx="3801889" cy="231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61" y="3698013"/>
            <a:ext cx="4824739" cy="216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199" y="5867400"/>
            <a:ext cx="5113511" cy="323165"/>
          </a:xfrm>
          <a:prstGeom prst="rect">
            <a:avLst/>
          </a:prstGeom>
          <a:noFill/>
        </p:spPr>
        <p:txBody>
          <a:bodyPr wrap="square" rtlCol="0">
            <a:spAutoFit/>
          </a:bodyPr>
          <a:lstStyle/>
          <a:p>
            <a:r>
              <a:rPr lang="en-US" sz="1500" dirty="0" smtClean="0">
                <a:solidFill>
                  <a:srgbClr val="FFFFCC"/>
                </a:solidFill>
              </a:rPr>
              <a:t>Aidala, Field, Gamberg, Rogers, Phys. Rev. D89, 094002 (2014)</a:t>
            </a:r>
            <a:endParaRPr lang="en-US" sz="1500" dirty="0">
              <a:solidFill>
                <a:srgbClr val="FFFFCC"/>
              </a:solidFill>
            </a:endParaRPr>
          </a:p>
        </p:txBody>
      </p:sp>
      <p:sp>
        <p:nvSpPr>
          <p:cNvPr id="9" name="TextBox 8"/>
          <p:cNvSpPr txBox="1"/>
          <p:nvPr/>
        </p:nvSpPr>
        <p:spPr>
          <a:xfrm>
            <a:off x="5070411" y="5955268"/>
            <a:ext cx="4454589" cy="323165"/>
          </a:xfrm>
          <a:prstGeom prst="rect">
            <a:avLst/>
          </a:prstGeom>
          <a:noFill/>
        </p:spPr>
        <p:txBody>
          <a:bodyPr wrap="square" rtlCol="0">
            <a:spAutoFit/>
          </a:bodyPr>
          <a:lstStyle/>
          <a:p>
            <a:r>
              <a:rPr lang="en-US" sz="1500" dirty="0" err="1" smtClean="0">
                <a:solidFill>
                  <a:srgbClr val="FFFFCC"/>
                </a:solidFill>
              </a:rPr>
              <a:t>Konychev</a:t>
            </a:r>
            <a:r>
              <a:rPr lang="en-US" sz="1500" dirty="0" smtClean="0">
                <a:solidFill>
                  <a:srgbClr val="FFFFCC"/>
                </a:solidFill>
              </a:rPr>
              <a:t> + Nadolsky, Phys. Lett. B633, 710 (2006)</a:t>
            </a:r>
            <a:endParaRPr lang="en-US" sz="1500" dirty="0">
              <a:solidFill>
                <a:srgbClr val="FFFFCC"/>
              </a:solidFill>
            </a:endParaRPr>
          </a:p>
        </p:txBody>
      </p:sp>
    </p:spTree>
    <p:extLst>
      <p:ext uri="{BB962C8B-B14F-4D97-AF65-F5344CB8AC3E}">
        <p14:creationId xmlns:p14="http://schemas.microsoft.com/office/powerpoint/2010/main" val="426810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4648200" y="1600200"/>
            <a:ext cx="4343400" cy="3630315"/>
          </a:xfrm>
        </p:spPr>
        <p:txBody>
          <a:bodyPr>
            <a:normAutofit fontScale="77500" lnSpcReduction="20000"/>
          </a:bodyPr>
          <a:lstStyle/>
          <a:p>
            <a:r>
              <a:rPr lang="en-US" dirty="0" smtClean="0"/>
              <a:t>Measurements s</a:t>
            </a:r>
            <a:r>
              <a:rPr lang="en-US" dirty="0" smtClean="0"/>
              <a:t>uggestive </a:t>
            </a:r>
            <a:r>
              <a:rPr lang="en-US" dirty="0" smtClean="0"/>
              <a:t>of quantum-correlated quarks across colliding protons?</a:t>
            </a:r>
          </a:p>
          <a:p>
            <a:endParaRPr lang="en-US" dirty="0" smtClean="0"/>
          </a:p>
          <a:p>
            <a:r>
              <a:rPr lang="en-US" dirty="0" smtClean="0"/>
              <a:t>However, correlations among measured kinematic variables make results inconclusive</a:t>
            </a:r>
          </a:p>
          <a:p>
            <a:endParaRPr lang="en-US" dirty="0" smtClean="0"/>
          </a:p>
          <a:p>
            <a:r>
              <a:rPr lang="en-US" dirty="0" smtClean="0"/>
              <a:t>Follow-up studies underway</a:t>
            </a:r>
          </a:p>
          <a:p>
            <a:pPr lvl="1"/>
            <a:endParaRPr lang="en-US" dirty="0"/>
          </a:p>
          <a:p>
            <a:pPr lvl="1"/>
            <a:endParaRPr lang="en-US" dirty="0" smtClean="0"/>
          </a:p>
        </p:txBody>
      </p:sp>
      <p:sp>
        <p:nvSpPr>
          <p:cNvPr id="2" name="Title 1"/>
          <p:cNvSpPr>
            <a:spLocks noGrp="1"/>
          </p:cNvSpPr>
          <p:nvPr>
            <p:ph type="title"/>
          </p:nvPr>
        </p:nvSpPr>
        <p:spPr/>
        <p:txBody>
          <a:bodyPr>
            <a:noAutofit/>
          </a:bodyPr>
          <a:lstStyle/>
          <a:p>
            <a:r>
              <a:rPr lang="en-US" sz="3000" dirty="0"/>
              <a:t>N</a:t>
            </a:r>
            <a:r>
              <a:rPr lang="en-US" sz="3000" dirty="0" smtClean="0"/>
              <a:t>onperturbative momentum widths may </a:t>
            </a:r>
            <a:r>
              <a:rPr lang="en-US" sz="3000" b="1" dirty="0" smtClean="0"/>
              <a:t>decrease</a:t>
            </a:r>
            <a:r>
              <a:rPr lang="en-US" sz="3000" dirty="0" smtClean="0"/>
              <a:t> in processes where entanglement </a:t>
            </a:r>
            <a:r>
              <a:rPr lang="en-US" sz="3000" dirty="0" smtClean="0"/>
              <a:t>predicted??</a:t>
            </a:r>
            <a:endParaRPr lang="en-US" sz="3000"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28</a:t>
            </a:r>
            <a:endParaRPr lang="en-US" dirty="0"/>
          </a:p>
        </p:txBody>
      </p:sp>
      <p:sp>
        <p:nvSpPr>
          <p:cNvPr id="7" name="TextBox 6"/>
          <p:cNvSpPr txBox="1"/>
          <p:nvPr/>
        </p:nvSpPr>
        <p:spPr>
          <a:xfrm>
            <a:off x="304800" y="4876800"/>
            <a:ext cx="3786614" cy="369332"/>
          </a:xfrm>
          <a:prstGeom prst="rect">
            <a:avLst/>
          </a:prstGeom>
          <a:noFill/>
        </p:spPr>
        <p:txBody>
          <a:bodyPr wrap="none" rtlCol="0">
            <a:spAutoFit/>
          </a:bodyPr>
          <a:lstStyle/>
          <a:p>
            <a:r>
              <a:rPr lang="en-US" dirty="0" smtClean="0">
                <a:solidFill>
                  <a:srgbClr val="FFFFCC"/>
                </a:solidFill>
              </a:rPr>
              <a:t>PHENIX Collab., PRD95, 072002 (2017)</a:t>
            </a:r>
          </a:p>
        </p:txBody>
      </p:sp>
      <p:sp>
        <p:nvSpPr>
          <p:cNvPr id="10" name="Rectangle 9"/>
          <p:cNvSpPr/>
          <p:nvPr/>
        </p:nvSpPr>
        <p:spPr>
          <a:xfrm>
            <a:off x="760779" y="3477768"/>
            <a:ext cx="31821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62400" y="3810000"/>
            <a:ext cx="31821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28600" y="1752600"/>
            <a:ext cx="4343400" cy="3062109"/>
            <a:chOff x="152400" y="1981200"/>
            <a:chExt cx="4343400" cy="3062109"/>
          </a:xfrm>
        </p:grpSpPr>
        <p:pic>
          <p:nvPicPr>
            <p:cNvPr id="6"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343400" cy="306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680950">
              <a:off x="1017052" y="3390651"/>
              <a:ext cx="3182314" cy="23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360000">
              <a:off x="830408" y="3520456"/>
              <a:ext cx="318231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24787" y="2487168"/>
              <a:ext cx="1537413" cy="42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0" y="2514600"/>
              <a:ext cx="182902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990600" y="5308937"/>
            <a:ext cx="7184556" cy="1015663"/>
          </a:xfrm>
          <a:prstGeom prst="rect">
            <a:avLst/>
          </a:prstGeom>
          <a:solidFill>
            <a:srgbClr val="00FFFF"/>
          </a:solidFill>
          <a:ln>
            <a:solidFill>
              <a:schemeClr val="tx1"/>
            </a:solidFill>
          </a:ln>
        </p:spPr>
        <p:txBody>
          <a:bodyPr wrap="square">
            <a:spAutoFit/>
          </a:bodyPr>
          <a:lstStyle/>
          <a:p>
            <a:pPr algn="ctr"/>
            <a:r>
              <a:rPr lang="en-US" sz="3000" i="1" dirty="0" smtClean="0">
                <a:solidFill>
                  <a:schemeClr val="tx1"/>
                </a:solidFill>
                <a:latin typeface="Times New Roman" panose="02020603050405020304" pitchFamily="18" charset="0"/>
                <a:cs typeface="Times New Roman" pitchFamily="18" charset="0"/>
              </a:rPr>
              <a:t>Discussions of other potential observables ongoing . . .</a:t>
            </a:r>
            <a:endParaRPr lang="en-US" sz="30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414109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fr-FR" smtClean="0"/>
              <a:t>Christine Aidala, MSU Colloquium, 1/25/18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a:t>
            </a:r>
            <a:r>
              <a:rPr lang="en-US" sz="3600" dirty="0" smtClean="0"/>
              <a:t>distribution </a:t>
            </a:r>
            <a:r>
              <a:rPr lang="en-US" sz="3600" dirty="0" smtClean="0"/>
              <a:t>functions </a:t>
            </a:r>
            <a:r>
              <a:rPr lang="en-US" sz="3600" dirty="0" smtClean="0"/>
              <a:t>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5" name="Rectangle 4"/>
          <p:cNvSpPr/>
          <p:nvPr/>
        </p:nvSpPr>
        <p:spPr>
          <a:xfrm>
            <a:off x="242062" y="4084100"/>
            <a:ext cx="4235450" cy="2155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79950" y="1828800"/>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988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normAutofit/>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29</a:t>
            </a:r>
            <a:endParaRPr lang="en-US" dirty="0"/>
          </a:p>
        </p:txBody>
      </p:sp>
    </p:spTree>
    <p:extLst>
      <p:ext uri="{BB962C8B-B14F-4D97-AF65-F5344CB8AC3E}">
        <p14:creationId xmlns:p14="http://schemas.microsoft.com/office/powerpoint/2010/main" val="3027369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1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
        <p:nvSpPr>
          <p:cNvPr id="7" name="Rectangle 6"/>
          <p:cNvSpPr/>
          <p:nvPr/>
        </p:nvSpPr>
        <p:spPr>
          <a:xfrm>
            <a:off x="381000" y="2200656"/>
            <a:ext cx="8516113" cy="297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1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Tree>
    <p:extLst>
      <p:ext uri="{BB962C8B-B14F-4D97-AF65-F5344CB8AC3E}">
        <p14:creationId xmlns:p14="http://schemas.microsoft.com/office/powerpoint/2010/main" val="255440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1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
        <p:nvSpPr>
          <p:cNvPr id="6" name="Rectangle 5"/>
          <p:cNvSpPr/>
          <p:nvPr/>
        </p:nvSpPr>
        <p:spPr>
          <a:xfrm>
            <a:off x="609600" y="5181600"/>
            <a:ext cx="7924800" cy="954107"/>
          </a:xfrm>
          <a:prstGeom prst="rect">
            <a:avLst/>
          </a:prstGeom>
          <a:solidFill>
            <a:srgbClr val="00FFFF"/>
          </a:solidFill>
          <a:ln>
            <a:solidFill>
              <a:schemeClr val="tx1"/>
            </a:solidFill>
          </a:ln>
        </p:spPr>
        <p:txBody>
          <a:bodyPr wrap="square">
            <a:spAutoFit/>
          </a:bodyPr>
          <a:lstStyle/>
          <a:p>
            <a:pPr algn="ctr"/>
            <a:r>
              <a:rPr lang="en-US" sz="2800" i="1" dirty="0">
                <a:latin typeface="Times New Roman" panose="02020603050405020304" pitchFamily="18" charset="0"/>
                <a:cs typeface="Times New Roman" panose="02020603050405020304" pitchFamily="18" charset="0"/>
              </a:rPr>
              <a:t>Will be exciting to continue testing and exploring these ideas and phenomena in upcoming years . . .</a:t>
            </a:r>
          </a:p>
        </p:txBody>
      </p:sp>
    </p:spTree>
    <p:extLst>
      <p:ext uri="{BB962C8B-B14F-4D97-AF65-F5344CB8AC3E}">
        <p14:creationId xmlns:p14="http://schemas.microsoft.com/office/powerpoint/2010/main" val="3424802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600200"/>
          </a:xfrm>
        </p:spPr>
        <p:txBody>
          <a:bodyPr>
            <a:normAutofit fontScale="90000"/>
          </a:bodyPr>
          <a:lstStyle/>
          <a:p>
            <a:r>
              <a:rPr lang="en-US" dirty="0" smtClean="0"/>
              <a:t>Afterword: </a:t>
            </a:r>
            <a:br>
              <a:rPr lang="en-US" dirty="0" smtClean="0"/>
            </a:br>
            <a:r>
              <a:rPr lang="en-US" dirty="0" smtClean="0"/>
              <a:t>QCD “versus” </a:t>
            </a:r>
            <a:r>
              <a:rPr lang="en-US" dirty="0" smtClean="0"/>
              <a:t>prot</a:t>
            </a:r>
            <a:r>
              <a:rPr lang="en-US" dirty="0" smtClean="0"/>
              <a:t>on </a:t>
            </a:r>
            <a:r>
              <a:rPr lang="en-US" dirty="0" smtClean="0"/>
              <a:t>structure?</a:t>
            </a:r>
            <a:br>
              <a:rPr lang="en-US" dirty="0" smtClean="0"/>
            </a:br>
            <a:r>
              <a:rPr lang="en-US" dirty="0" smtClean="0"/>
              <a:t>A personal perspective</a:t>
            </a:r>
            <a:endParaRPr lang="en-US" dirty="0"/>
          </a:p>
        </p:txBody>
      </p:sp>
      <p:sp>
        <p:nvSpPr>
          <p:cNvPr id="4" name="Footer Placeholder 3"/>
          <p:cNvSpPr>
            <a:spLocks noGrp="1"/>
          </p:cNvSpPr>
          <p:nvPr>
            <p:ph type="ftr" sz="quarter" idx="11"/>
          </p:nvPr>
        </p:nvSpPr>
        <p:spPr/>
        <p:txBody>
          <a:bodyPr/>
          <a:lstStyle/>
          <a:p>
            <a:r>
              <a:rPr lang="en-US"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31</a:t>
            </a:r>
            <a:endParaRPr lang="en-US" dirty="0"/>
          </a:p>
        </p:txBody>
      </p:sp>
    </p:spTree>
    <p:extLst>
      <p:ext uri="{BB962C8B-B14F-4D97-AF65-F5344CB8AC3E}">
        <p14:creationId xmlns:p14="http://schemas.microsoft.com/office/powerpoint/2010/main" val="1126790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32</a:t>
            </a:r>
            <a:endParaRPr lang="en-US" dirty="0"/>
          </a:p>
        </p:txBody>
      </p:sp>
      <p:sp>
        <p:nvSpPr>
          <p:cNvPr id="6" name="TextBox 5"/>
          <p:cNvSpPr txBox="1"/>
          <p:nvPr/>
        </p:nvSpPr>
        <p:spPr>
          <a:xfrm>
            <a:off x="633046" y="1869831"/>
            <a:ext cx="7794121" cy="3785652"/>
          </a:xfrm>
          <a:prstGeom prst="rect">
            <a:avLst/>
          </a:prstGeom>
          <a:noFill/>
        </p:spPr>
        <p:txBody>
          <a:bodyPr wrap="none" rtlCol="0">
            <a:spAutoFit/>
          </a:bodyPr>
          <a:lstStyle/>
          <a:p>
            <a:r>
              <a:rPr lang="en-US" sz="4000" i="1" dirty="0" smtClean="0">
                <a:solidFill>
                  <a:srgbClr val="FFFF00"/>
                </a:solidFill>
                <a:latin typeface="Times New Roman" pitchFamily="18" charset="0"/>
                <a:cs typeface="Times New Roman" pitchFamily="18" charset="0"/>
              </a:rPr>
              <a:t>We shall not cease from exploration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And the end of all our exploring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Will be to arrive where we started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And know the place for the first time.</a:t>
            </a:r>
          </a:p>
          <a:p>
            <a:endParaRPr lang="en-US" sz="4000" i="1" dirty="0" smtClean="0">
              <a:solidFill>
                <a:srgbClr val="FFFF00"/>
              </a:solidFill>
              <a:latin typeface="Times New Roman" pitchFamily="18" charset="0"/>
              <a:cs typeface="Times New Roman" pitchFamily="18" charset="0"/>
            </a:endParaRPr>
          </a:p>
          <a:p>
            <a:r>
              <a:rPr lang="en-US" sz="4000" i="1" dirty="0" smtClean="0">
                <a:solidFill>
                  <a:srgbClr val="FFFF00"/>
                </a:solidFill>
                <a:latin typeface="Times New Roman" pitchFamily="18" charset="0"/>
                <a:cs typeface="Times New Roman" pitchFamily="18" charset="0"/>
              </a:rPr>
              <a:t>						T.S. Eliot</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45473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2" name="Slide Number Placeholder 1"/>
          <p:cNvSpPr>
            <a:spLocks noGrp="1"/>
          </p:cNvSpPr>
          <p:nvPr>
            <p:ph type="sldNum" sz="quarter" idx="12"/>
          </p:nvPr>
        </p:nvSpPr>
        <p:spPr/>
        <p:txBody>
          <a:bodyPr/>
          <a:lstStyle/>
          <a:p>
            <a:r>
              <a:rPr lang="en-US" dirty="0" smtClean="0"/>
              <a:t>31</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i="1" dirty="0" smtClean="0"/>
              <a:t>Spatial</a:t>
            </a:r>
            <a:r>
              <a:rPr lang="en-US" sz="3800" dirty="0" smtClean="0"/>
              <a:t> distributions of partons in QCD bound states</a:t>
            </a:r>
          </a:p>
          <a:p>
            <a:pPr lvl="1"/>
            <a:endParaRPr lang="en-US" dirty="0" smtClean="0"/>
          </a:p>
          <a:p>
            <a:r>
              <a:rPr lang="en-US" sz="4400" dirty="0" smtClean="0"/>
              <a:t>Nonperturbative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r>
              <a:rPr lang="en-US" dirty="0" smtClean="0"/>
              <a:t>32</a:t>
            </a:r>
            <a:endParaRPr lang="en-US" dirty="0"/>
          </a:p>
        </p:txBody>
      </p:sp>
    </p:spTree>
    <p:extLst>
      <p:ext uri="{BB962C8B-B14F-4D97-AF65-F5344CB8AC3E}">
        <p14:creationId xmlns:p14="http://schemas.microsoft.com/office/powerpoint/2010/main" val="23145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blinds(horizontal)">
                                      <p:cBhvr>
                                        <p:cTn id="11" dur="5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Chiral Effective Theory, Heavy Quark Effective Theory, Non-Relativistic QCD, . . .</a:t>
            </a:r>
          </a:p>
          <a:p>
            <a:pPr lvl="1"/>
            <a:r>
              <a:rPr lang="en-US" dirty="0" smtClean="0"/>
              <a:t>Many effective theories for nonperturbative QCD – chiral symmetry breaking, . . .</a:t>
            </a:r>
          </a:p>
        </p:txBody>
      </p:sp>
      <p:sp>
        <p:nvSpPr>
          <p:cNvPr id="4" name="Footer Placeholder 3"/>
          <p:cNvSpPr>
            <a:spLocks noGrp="1"/>
          </p:cNvSpPr>
          <p:nvPr>
            <p:ph type="ftr" sz="quarter" idx="11"/>
          </p:nvPr>
        </p:nvSpPr>
        <p:spPr/>
        <p:txBody>
          <a:bodyPr/>
          <a:lstStyle/>
          <a:p>
            <a:r>
              <a:rPr lang="fr-FR" smtClean="0"/>
              <a:t>Christine Aidala, MSU Colloquium, 1/25/18</a:t>
            </a:r>
            <a:endParaRPr lang="en-US" dirty="0"/>
          </a:p>
        </p:txBody>
      </p:sp>
      <p:sp>
        <p:nvSpPr>
          <p:cNvPr id="5" name="Slide Number Placeholder 4"/>
          <p:cNvSpPr>
            <a:spLocks noGrp="1"/>
          </p:cNvSpPr>
          <p:nvPr>
            <p:ph type="sldNum" sz="quarter" idx="12"/>
          </p:nvPr>
        </p:nvSpPr>
        <p:spPr/>
        <p:txBody>
          <a:bodyPr/>
          <a:lstStyle/>
          <a:p>
            <a:r>
              <a:rPr lang="en-US" dirty="0" smtClean="0"/>
              <a:t>33</a:t>
            </a:r>
            <a:endParaRPr lang="en-US" dirty="0"/>
          </a:p>
        </p:txBody>
      </p:sp>
    </p:spTree>
    <p:extLst>
      <p:ext uri="{BB962C8B-B14F-4D97-AF65-F5344CB8AC3E}">
        <p14:creationId xmlns:p14="http://schemas.microsoft.com/office/powerpoint/2010/main" val="20821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fr-FR" smtClean="0"/>
              <a:t>Christine Aidala, MSU Colloquium, 1/25/18</a:t>
            </a:r>
            <a:endParaRPr lang="en-US"/>
          </a:p>
        </p:txBody>
      </p:sp>
      <p:sp>
        <p:nvSpPr>
          <p:cNvPr id="76" name="Slide Number Placeholder 6"/>
          <p:cNvSpPr>
            <a:spLocks noGrp="1"/>
          </p:cNvSpPr>
          <p:nvPr>
            <p:ph type="sldNum" sz="quarter" idx="12"/>
          </p:nvPr>
        </p:nvSpPr>
        <p:spPr/>
        <p:txBody>
          <a:bodyPr/>
          <a:lstStyle/>
          <a:p>
            <a:r>
              <a:rPr lang="en-US" dirty="0" smtClean="0"/>
              <a:t>34</a:t>
            </a:r>
            <a:endParaRPr lang="en-US" dirty="0"/>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66266"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66267"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66268"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66269"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66270"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66271"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66272"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smtClean="0">
                <a:solidFill>
                  <a:srgbClr val="00FF00"/>
                </a:solidFill>
              </a:rPr>
              <a:t>Partonic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76671"/>
            <a:ext cx="1996438" cy="871636"/>
            <a:chOff x="7193280" y="5227320"/>
            <a:chExt cx="1996438" cy="1076689"/>
          </a:xfrm>
        </p:grpSpPr>
        <p:sp>
          <p:nvSpPr>
            <p:cNvPr id="1414211" name="Rectangle 67"/>
            <p:cNvSpPr>
              <a:spLocks noChangeArrowheads="1"/>
            </p:cNvSpPr>
            <p:nvPr/>
          </p:nvSpPr>
          <p:spPr bwMode="auto">
            <a:xfrm>
              <a:off x="7513320" y="5227320"/>
              <a:ext cx="1676398" cy="1026490"/>
            </a:xfrm>
            <a:prstGeom prst="rect">
              <a:avLst/>
            </a:prstGeom>
            <a:noFill/>
            <a:ln w="12700">
              <a:noFill/>
              <a:miter lim="800000"/>
              <a:headEnd/>
              <a:tailEnd/>
            </a:ln>
            <a:effectLst/>
          </p:spPr>
          <p:txBody>
            <a:bodyPr wrap="square">
              <a:spAutoFit/>
            </a:bodyPr>
            <a:lstStyle/>
            <a:p>
              <a:pPr eaLnBrk="1" hangingPunct="1"/>
              <a:r>
                <a:rPr lang="en-US" sz="1600" dirty="0" smtClean="0">
                  <a:solidFill>
                    <a:schemeClr val="bg1"/>
                  </a:solidFill>
                  <a:effectLst>
                    <a:outerShdw blurRad="38100" dist="38100" dir="2700000" algn="tl">
                      <a:srgbClr val="000000"/>
                    </a:outerShdw>
                  </a:effectLst>
                  <a:latin typeface="Arial Rounded MT Bold" pitchFamily="34" charset="0"/>
                </a:rPr>
                <a:t>Universal non-</a:t>
              </a:r>
              <a:r>
                <a:rPr lang="en-US" sz="1600" dirty="0" err="1" smtClean="0">
                  <a:solidFill>
                    <a:schemeClr val="bg1"/>
                  </a:solidFill>
                  <a:effectLst>
                    <a:outerShdw blurRad="38100" dist="38100" dir="2700000" algn="tl">
                      <a:srgbClr val="000000"/>
                    </a:outerShdw>
                  </a:effectLst>
                  <a:latin typeface="Arial Rounded MT Bold" pitchFamily="34" charset="0"/>
                </a:rPr>
                <a:t>perturbative</a:t>
              </a:r>
              <a:r>
                <a:rPr lang="en-US" sz="1600" dirty="0" smtClean="0">
                  <a:solidFill>
                    <a:schemeClr val="bg1"/>
                  </a:solidFill>
                  <a:effectLst>
                    <a:outerShdw blurRad="38100" dist="38100" dir="2700000" algn="tl">
                      <a:srgbClr val="000000"/>
                    </a:outerShdw>
                  </a:effectLst>
                  <a:latin typeface="Arial Rounded MT Bold" pitchFamily="34" charset="0"/>
                </a:rPr>
                <a:t> factors</a:t>
              </a:r>
              <a:endParaRPr lang="en-US" sz="1600"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66273"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1520543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fr-FR" smtClean="0"/>
              <a:t>Christine Aidala, MSU Colloquium, 1/25/18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a:t>
            </a:r>
            <a:r>
              <a:rPr lang="en-US" sz="3600" dirty="0" smtClean="0"/>
              <a:t>distribution </a:t>
            </a:r>
            <a:r>
              <a:rPr lang="en-US" sz="3600" dirty="0" smtClean="0"/>
              <a:t>functions </a:t>
            </a:r>
            <a:r>
              <a:rPr lang="en-US" sz="3600" dirty="0" smtClean="0"/>
              <a:t>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a:t>5</a:t>
            </a:r>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79950" y="1828800"/>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2930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fr-FR" smtClean="0"/>
              <a:t>Christine Aidala, MSU Colloquium, 1/25/18</a:t>
            </a:r>
            <a:endParaRPr lang="en-US"/>
          </a:p>
        </p:txBody>
      </p:sp>
      <p:sp>
        <p:nvSpPr>
          <p:cNvPr id="6" name="Slide Number Placeholder 5"/>
          <p:cNvSpPr>
            <a:spLocks noGrp="1"/>
          </p:cNvSpPr>
          <p:nvPr>
            <p:ph type="sldNum" sz="quarter" idx="12"/>
          </p:nvPr>
        </p:nvSpPr>
        <p:spPr/>
        <p:txBody>
          <a:bodyPr/>
          <a:lstStyle/>
          <a:p>
            <a:r>
              <a:rPr lang="en-US" dirty="0" smtClean="0"/>
              <a:t>35</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7823169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Forward transverse single-spin asymmetries for neutral </a:t>
            </a:r>
            <a:r>
              <a:rPr lang="en-US" dirty="0" err="1" smtClean="0"/>
              <a:t>pions</a:t>
            </a:r>
            <a:endParaRPr lang="en-US" dirty="0"/>
          </a:p>
        </p:txBody>
      </p:sp>
      <p:sp>
        <p:nvSpPr>
          <p:cNvPr id="2" name="Footer Placeholder 1"/>
          <p:cNvSpPr>
            <a:spLocks noGrp="1"/>
          </p:cNvSpPr>
          <p:nvPr>
            <p:ph type="ftr" sz="quarter" idx="11"/>
          </p:nvPr>
        </p:nvSpPr>
        <p:spPr/>
        <p:txBody>
          <a:bodyPr/>
          <a:lstStyle/>
          <a:p>
            <a:r>
              <a:rPr lang="fr-FR" smtClean="0"/>
              <a:t>Christine Aidala, MSU Colloquium, 1/25/18</a:t>
            </a:r>
            <a:endParaRPr lang="en-US"/>
          </a:p>
        </p:txBody>
      </p:sp>
      <p:sp>
        <p:nvSpPr>
          <p:cNvPr id="3" name="Slide Number Placeholder 2"/>
          <p:cNvSpPr>
            <a:spLocks noGrp="1"/>
          </p:cNvSpPr>
          <p:nvPr>
            <p:ph type="sldNum" sz="quarter" idx="12"/>
          </p:nvPr>
        </p:nvSpPr>
        <p:spPr/>
        <p:txBody>
          <a:bodyPr/>
          <a:lstStyle/>
          <a:p>
            <a:r>
              <a:rPr lang="en-US" dirty="0" smtClean="0"/>
              <a:t>36</a:t>
            </a:r>
            <a:endParaRPr lang="en-US" dirty="0"/>
          </a:p>
        </p:txBody>
      </p:sp>
      <p:pic>
        <p:nvPicPr>
          <p:cNvPr id="4" name="Picture 3"/>
          <p:cNvPicPr>
            <a:picLocks noChangeAspect="1"/>
          </p:cNvPicPr>
          <p:nvPr/>
        </p:nvPicPr>
        <p:blipFill>
          <a:blip r:embed="rId2"/>
          <a:stretch>
            <a:fillRect/>
          </a:stretch>
        </p:blipFill>
        <p:spPr>
          <a:xfrm>
            <a:off x="2590800" y="1524000"/>
            <a:ext cx="3770325" cy="4204375"/>
          </a:xfrm>
          <a:prstGeom prst="rect">
            <a:avLst/>
          </a:prstGeom>
        </p:spPr>
      </p:pic>
    </p:spTree>
    <p:extLst>
      <p:ext uri="{BB962C8B-B14F-4D97-AF65-F5344CB8AC3E}">
        <p14:creationId xmlns:p14="http://schemas.microsoft.com/office/powerpoint/2010/main" val="437930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fr-FR" smtClean="0"/>
              <a:t>Christine Aidala, MSU Colloquium, 1/25/18</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62</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83394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Partonic process contributions for direct photon production</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38</a:t>
            </a:r>
            <a:endParaRPr lang="en-US" dirty="0"/>
          </a:p>
        </p:txBody>
      </p:sp>
      <p:pic>
        <p:nvPicPr>
          <p:cNvPr id="5" name="Picture 4"/>
          <p:cNvPicPr>
            <a:picLocks noChangeAspect="1"/>
          </p:cNvPicPr>
          <p:nvPr/>
        </p:nvPicPr>
        <p:blipFill>
          <a:blip r:embed="rId2"/>
          <a:stretch>
            <a:fillRect/>
          </a:stretch>
        </p:blipFill>
        <p:spPr>
          <a:xfrm>
            <a:off x="1066800" y="1905000"/>
            <a:ext cx="5022459" cy="3444438"/>
          </a:xfrm>
          <a:prstGeom prst="rect">
            <a:avLst/>
          </a:prstGeom>
        </p:spPr>
      </p:pic>
      <p:sp>
        <p:nvSpPr>
          <p:cNvPr id="6" name="TextBox 5"/>
          <p:cNvSpPr txBox="1"/>
          <p:nvPr/>
        </p:nvSpPr>
        <p:spPr>
          <a:xfrm>
            <a:off x="1364859" y="5410200"/>
            <a:ext cx="3390672" cy="923330"/>
          </a:xfrm>
          <a:prstGeom prst="rect">
            <a:avLst/>
          </a:prstGeom>
          <a:noFill/>
        </p:spPr>
        <p:txBody>
          <a:bodyPr wrap="none" rtlCol="0">
            <a:spAutoFit/>
          </a:bodyPr>
          <a:lstStyle/>
          <a:p>
            <a:r>
              <a:rPr lang="en-US" dirty="0" smtClean="0">
                <a:solidFill>
                  <a:srgbClr val="FFFFCC"/>
                </a:solidFill>
              </a:rPr>
              <a:t>PHENIX Collab., arXiv:1609.04769,</a:t>
            </a:r>
          </a:p>
          <a:p>
            <a:r>
              <a:rPr lang="en-US" dirty="0" smtClean="0">
                <a:solidFill>
                  <a:srgbClr val="FFFFCC"/>
                </a:solidFill>
              </a:rPr>
              <a:t>Submitted to PRD.</a:t>
            </a:r>
          </a:p>
          <a:p>
            <a:r>
              <a:rPr lang="en-US" dirty="0" smtClean="0">
                <a:solidFill>
                  <a:srgbClr val="FFFFCC"/>
                </a:solidFill>
              </a:rPr>
              <a:t>Calculation by T. Kaufmann</a:t>
            </a:r>
            <a:endParaRPr lang="en-US" dirty="0">
              <a:solidFill>
                <a:srgbClr val="FFFFCC"/>
              </a:solidFill>
            </a:endParaRPr>
          </a:p>
        </p:txBody>
      </p:sp>
      <p:sp>
        <p:nvSpPr>
          <p:cNvPr id="7" name="TextBox 6"/>
          <p:cNvSpPr txBox="1"/>
          <p:nvPr/>
        </p:nvSpPr>
        <p:spPr>
          <a:xfrm>
            <a:off x="6439128" y="2667000"/>
            <a:ext cx="2476272" cy="1200329"/>
          </a:xfrm>
          <a:prstGeom prst="rect">
            <a:avLst/>
          </a:prstGeom>
          <a:noFill/>
        </p:spPr>
        <p:txBody>
          <a:bodyPr wrap="square" rtlCol="0">
            <a:spAutoFit/>
          </a:bodyPr>
          <a:lstStyle/>
          <a:p>
            <a:r>
              <a:rPr lang="en-US" dirty="0" smtClean="0">
                <a:solidFill>
                  <a:srgbClr val="FFFFCC"/>
                </a:solidFill>
              </a:rPr>
              <a:t>Quark-gluon Compton scattering still dominates at NLO - </a:t>
            </a:r>
          </a:p>
          <a:p>
            <a:r>
              <a:rPr lang="en-US" dirty="0" smtClean="0">
                <a:solidFill>
                  <a:srgbClr val="FFFFCC"/>
                </a:solidFill>
              </a:rPr>
              <a:t>PLB140, 87 (1984)</a:t>
            </a:r>
            <a:endParaRPr lang="en-US" dirty="0">
              <a:solidFill>
                <a:srgbClr val="FFFFCC"/>
              </a:solidFill>
            </a:endParaRPr>
          </a:p>
        </p:txBody>
      </p:sp>
      <p:sp>
        <p:nvSpPr>
          <p:cNvPr id="8" name="Rectangle 7"/>
          <p:cNvSpPr/>
          <p:nvPr/>
        </p:nvSpPr>
        <p:spPr>
          <a:xfrm>
            <a:off x="2706624" y="1993392"/>
            <a:ext cx="198120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2438400"/>
            <a:ext cx="1371600" cy="646331"/>
          </a:xfrm>
          <a:prstGeom prst="rect">
            <a:avLst/>
          </a:prstGeom>
          <a:noFill/>
        </p:spPr>
        <p:txBody>
          <a:bodyPr wrap="square" rtlCol="0">
            <a:spAutoFit/>
          </a:bodyPr>
          <a:lstStyle/>
          <a:p>
            <a:r>
              <a:rPr lang="en-US" dirty="0" smtClean="0"/>
              <a:t>PHENIX data region</a:t>
            </a:r>
            <a:endParaRPr lang="en-US" dirty="0"/>
          </a:p>
        </p:txBody>
      </p:sp>
    </p:spTree>
    <p:extLst>
      <p:ext uri="{BB962C8B-B14F-4D97-AF65-F5344CB8AC3E}">
        <p14:creationId xmlns:p14="http://schemas.microsoft.com/office/powerpoint/2010/main" val="25129747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Two-particle correlation distributions show expected jet-like structure</a:t>
            </a:r>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39</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03771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32104" y="6031468"/>
            <a:ext cx="2279791" cy="369332"/>
          </a:xfrm>
          <a:prstGeom prst="rect">
            <a:avLst/>
          </a:prstGeom>
        </p:spPr>
        <p:txBody>
          <a:bodyPr wrap="none">
            <a:spAutoFit/>
          </a:bodyPr>
          <a:lstStyle/>
          <a:p>
            <a:r>
              <a:rPr lang="en-US" dirty="0">
                <a:solidFill>
                  <a:srgbClr val="FFFFCC"/>
                </a:solidFill>
              </a:rPr>
              <a:t>PRD95, 072002 (2017)</a:t>
            </a:r>
            <a:endParaRPr lang="en-US" dirty="0"/>
          </a:p>
        </p:txBody>
      </p:sp>
    </p:spTree>
    <p:extLst>
      <p:ext uri="{BB962C8B-B14F-4D97-AF65-F5344CB8AC3E}">
        <p14:creationId xmlns:p14="http://schemas.microsoft.com/office/powerpoint/2010/main" val="1019723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p</a:t>
            </a:r>
            <a:r>
              <a:rPr lang="en-US" baseline="-25000" dirty="0" smtClean="0"/>
              <a:t>out</a:t>
            </a:r>
            <a:r>
              <a:rPr lang="en-US" dirty="0" smtClean="0"/>
              <a:t> distributions</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40</a:t>
            </a:r>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00" y="1271588"/>
            <a:ext cx="8525400" cy="49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923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41</a:t>
            </a:r>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96212" cy="52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664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a:t>
            </a:r>
            <a:r>
              <a:rPr lang="en-US" dirty="0" err="1" smtClean="0"/>
              <a:t>Drell</a:t>
            </a:r>
            <a:r>
              <a:rPr lang="en-US" dirty="0" smtClean="0"/>
              <a:t>-Yan</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42</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2550"/>
            <a:ext cx="78957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62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Nonperturbative momentum measurements in </a:t>
            </a:r>
            <a:r>
              <a:rPr lang="en-US" sz="3600" dirty="0" err="1" smtClean="0"/>
              <a:t>Drell</a:t>
            </a:r>
            <a:r>
              <a:rPr lang="en-US" sz="3600" dirty="0" smtClean="0"/>
              <a:t>-Yan and Z production</a:t>
            </a:r>
            <a:endParaRPr lang="en-US" sz="3600"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43</a:t>
            </a:r>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39644"/>
            <a:ext cx="7239000" cy="513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477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00" y="1338263"/>
            <a:ext cx="7818679"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Autofit/>
          </a:bodyPr>
          <a:lstStyle/>
          <a:p>
            <a:r>
              <a:rPr lang="en-US" sz="3600" dirty="0" smtClean="0"/>
              <a:t>Other measurements showing decreasing nonperturbative momentum widths</a:t>
            </a:r>
            <a:endParaRPr lang="en-US" sz="3600"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44</a:t>
            </a:r>
            <a:endParaRPr lang="en-US" dirty="0"/>
          </a:p>
        </p:txBody>
      </p:sp>
      <p:sp>
        <p:nvSpPr>
          <p:cNvPr id="5" name="TextBox 4"/>
          <p:cNvSpPr txBox="1"/>
          <p:nvPr/>
        </p:nvSpPr>
        <p:spPr>
          <a:xfrm>
            <a:off x="6553200" y="5181600"/>
            <a:ext cx="1803314" cy="369332"/>
          </a:xfrm>
          <a:prstGeom prst="rect">
            <a:avLst/>
          </a:prstGeom>
          <a:noFill/>
        </p:spPr>
        <p:txBody>
          <a:bodyPr wrap="none" rtlCol="0">
            <a:spAutoFit/>
          </a:bodyPr>
          <a:lstStyle/>
          <a:p>
            <a:r>
              <a:rPr lang="en-US" dirty="0" smtClean="0"/>
              <a:t>STAR and PHENIX</a:t>
            </a:r>
            <a:endParaRPr lang="en-US" dirty="0"/>
          </a:p>
        </p:txBody>
      </p:sp>
    </p:spTree>
    <p:extLst>
      <p:ext uri="{BB962C8B-B14F-4D97-AF65-F5344CB8AC3E}">
        <p14:creationId xmlns:p14="http://schemas.microsoft.com/office/powerpoint/2010/main" val="97338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fr-FR" smtClean="0"/>
              <a:t>Christine Aidala, MSU Colloquium, 1/25/18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a:t>
            </a:r>
            <a:r>
              <a:rPr lang="en-US" sz="3600" dirty="0" smtClean="0"/>
              <a:t>distribution </a:t>
            </a:r>
            <a:r>
              <a:rPr lang="en-US" sz="3600" dirty="0" smtClean="0"/>
              <a:t>functions </a:t>
            </a:r>
            <a:r>
              <a:rPr lang="en-US" sz="3600" dirty="0" smtClean="0"/>
              <a:t>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smtClean="0"/>
              <a:t>5</a:t>
            </a:r>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93083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effects?</a:t>
            </a:r>
            <a:endParaRPr lang="en-US" dirty="0"/>
          </a:p>
        </p:txBody>
      </p:sp>
      <p:sp>
        <p:nvSpPr>
          <p:cNvPr id="7" name="Content Placeholder 6"/>
          <p:cNvSpPr>
            <a:spLocks noGrp="1"/>
          </p:cNvSpPr>
          <p:nvPr>
            <p:ph idx="1"/>
          </p:nvPr>
        </p:nvSpPr>
        <p:spPr>
          <a:xfrm>
            <a:off x="457200" y="1600200"/>
            <a:ext cx="3429000" cy="4525963"/>
          </a:xfrm>
        </p:spPr>
        <p:txBody>
          <a:bodyPr>
            <a:normAutofit fontScale="85000" lnSpcReduction="10000"/>
          </a:bodyPr>
          <a:lstStyle/>
          <a:p>
            <a:r>
              <a:rPr lang="en-US" dirty="0" smtClean="0"/>
              <a:t>Do stronger color fields lead to modified factorization breaking effects?</a:t>
            </a:r>
          </a:p>
          <a:p>
            <a:endParaRPr lang="en-US" dirty="0"/>
          </a:p>
          <a:p>
            <a:r>
              <a:rPr lang="en-US" dirty="0" err="1" smtClean="0"/>
              <a:t>p+Au</a:t>
            </a:r>
            <a:r>
              <a:rPr lang="en-US" dirty="0" smtClean="0"/>
              <a:t> shows steepest decreasing slope for most peripheral events—why??</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r>
              <a:rPr lang="en-US" dirty="0" smtClean="0"/>
              <a:t>45</a:t>
            </a:r>
            <a:endParaRPr lang="en-US" dirty="0"/>
          </a:p>
        </p:txBody>
      </p:sp>
      <p:pic>
        <p:nvPicPr>
          <p:cNvPr id="6" name="Picture 5"/>
          <p:cNvPicPr>
            <a:picLocks noChangeAspect="1"/>
          </p:cNvPicPr>
          <p:nvPr/>
        </p:nvPicPr>
        <p:blipFill>
          <a:blip r:embed="rId2"/>
          <a:stretch>
            <a:fillRect/>
          </a:stretch>
        </p:blipFill>
        <p:spPr>
          <a:xfrm>
            <a:off x="3986471" y="1752600"/>
            <a:ext cx="4703377" cy="3505200"/>
          </a:xfrm>
          <a:prstGeom prst="rect">
            <a:avLst/>
          </a:prstGeom>
        </p:spPr>
      </p:pic>
    </p:spTree>
    <p:extLst>
      <p:ext uri="{BB962C8B-B14F-4D97-AF65-F5344CB8AC3E}">
        <p14:creationId xmlns:p14="http://schemas.microsoft.com/office/powerpoint/2010/main" val="28865958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
            </a:r>
            <a:r>
              <a:rPr lang="en-US" dirty="0" smtClean="0"/>
              <a:t>inks to “color coherence” at </a:t>
            </a:r>
            <a:r>
              <a:rPr lang="en-US" dirty="0" err="1" smtClean="0"/>
              <a:t>Tevatron</a:t>
            </a:r>
            <a:r>
              <a:rPr lang="en-US" dirty="0" smtClean="0"/>
              <a:t> and LHC? </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D0, CDF, CMS have all published evidence for “color coherence effects”</a:t>
            </a:r>
          </a:p>
          <a:p>
            <a:pPr lvl="1"/>
            <a:r>
              <a:rPr lang="en-US" dirty="0" smtClean="0"/>
              <a:t>CMS: EPJ </a:t>
            </a:r>
            <a:r>
              <a:rPr lang="en-US" dirty="0"/>
              <a:t>C74, 2901 (2014</a:t>
            </a:r>
            <a:r>
              <a:rPr lang="en-US" dirty="0" smtClean="0"/>
              <a:t>)</a:t>
            </a:r>
          </a:p>
          <a:p>
            <a:pPr lvl="1"/>
            <a:r>
              <a:rPr lang="en-US" dirty="0" smtClean="0"/>
              <a:t>CDF: PRD50, 5562 (1994)</a:t>
            </a:r>
          </a:p>
          <a:p>
            <a:pPr lvl="1"/>
            <a:r>
              <a:rPr lang="en-US" dirty="0" smtClean="0"/>
              <a:t>D0: PLB414, 419 (1997)</a:t>
            </a:r>
          </a:p>
          <a:p>
            <a:r>
              <a:rPr lang="en-US" dirty="0" smtClean="0"/>
              <a:t>Few citations—relatively little-known work thus far.  Need to get different communities talking to explore detailed color effects more in upcoming years!</a:t>
            </a:r>
          </a:p>
          <a:p>
            <a:endParaRPr lang="en-US" dirty="0" smtClean="0"/>
          </a:p>
          <a:p>
            <a:endParaRPr lang="en-US" dirty="0"/>
          </a:p>
        </p:txBody>
      </p:sp>
      <p:sp>
        <p:nvSpPr>
          <p:cNvPr id="4" name="Footer Placeholder 3"/>
          <p:cNvSpPr>
            <a:spLocks noGrp="1"/>
          </p:cNvSpPr>
          <p:nvPr>
            <p:ph type="ftr" sz="quarter" idx="11"/>
          </p:nvPr>
        </p:nvSpPr>
        <p:spPr/>
        <p:txBody>
          <a:bodyPr/>
          <a:lstStyle/>
          <a:p>
            <a:r>
              <a:rPr lang="fr-FR" smtClean="0"/>
              <a:t>Christine Aidala, MSU Colloquium, 1/25/18</a:t>
            </a:r>
            <a:endParaRPr lang="en-US"/>
          </a:p>
        </p:txBody>
      </p:sp>
      <p:sp>
        <p:nvSpPr>
          <p:cNvPr id="5" name="Slide Number Placeholder 4"/>
          <p:cNvSpPr>
            <a:spLocks noGrp="1"/>
          </p:cNvSpPr>
          <p:nvPr>
            <p:ph type="sldNum" sz="quarter" idx="12"/>
          </p:nvPr>
        </p:nvSpPr>
        <p:spPr/>
        <p:txBody>
          <a:bodyPr/>
          <a:lstStyle/>
          <a:p>
            <a:r>
              <a:rPr lang="en-US" dirty="0" smtClean="0"/>
              <a:t>46</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1531513"/>
            <a:ext cx="3867150" cy="479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423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r>
              <a:rPr lang="en-US" dirty="0" smtClean="0"/>
              <a:t>48</a:t>
            </a:r>
            <a:endParaRPr lang="en-US" dirty="0"/>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69656"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69657"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69658"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69659"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69660"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fr-FR" smtClean="0"/>
              <a:t>Christine Aidala, MSU Colloquium, 1/25/18</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fr-FR" smtClean="0"/>
              <a:t>Christine Aidala, MSU Colloquium, 1/25/18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a:t>
            </a:r>
            <a:r>
              <a:rPr lang="en-US" sz="3600" dirty="0" smtClean="0"/>
              <a:t>distribution </a:t>
            </a:r>
            <a:r>
              <a:rPr lang="en-US" sz="3600" dirty="0" smtClean="0"/>
              <a:t>functions </a:t>
            </a:r>
            <a:r>
              <a:rPr lang="en-US" sz="3600" dirty="0" smtClean="0"/>
              <a:t>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a:t>5</a:t>
            </a:r>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Tree>
    <p:extLst>
      <p:ext uri="{BB962C8B-B14F-4D97-AF65-F5344CB8AC3E}">
        <p14:creationId xmlns:p14="http://schemas.microsoft.com/office/powerpoint/2010/main" val="2909710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fr-FR" smtClean="0"/>
              <a:t>Christine Aidala, MSU Colloquium, 1/25/18</a:t>
            </a:r>
            <a:endParaRPr lang="en-US"/>
          </a:p>
        </p:txBody>
      </p:sp>
      <p:sp>
        <p:nvSpPr>
          <p:cNvPr id="1169410" name="Rectangle 2"/>
          <p:cNvSpPr>
            <a:spLocks noGrp="1" noChangeArrowheads="1"/>
          </p:cNvSpPr>
          <p:nvPr>
            <p:ph type="title"/>
          </p:nvPr>
        </p:nvSpPr>
        <p:spPr>
          <a:xfrm>
            <a:off x="228600" y="228600"/>
            <a:ext cx="8686800" cy="762000"/>
          </a:xfrm>
        </p:spPr>
        <p:txBody>
          <a:bodyPr>
            <a:noAutofit/>
          </a:bodyPr>
          <a:lstStyle/>
          <a:p>
            <a:r>
              <a:rPr lang="en-US" sz="4000" dirty="0"/>
              <a:t>What have we learned in terms of this picture by now?</a:t>
            </a:r>
            <a:endParaRPr lang="en-US" sz="3800" dirty="0"/>
          </a:p>
        </p:txBody>
      </p:sp>
      <p:sp>
        <p:nvSpPr>
          <p:cNvPr id="1169411" name="Rectangle 3"/>
          <p:cNvSpPr>
            <a:spLocks noGrp="1" noChangeArrowheads="1"/>
          </p:cNvSpPr>
          <p:nvPr>
            <p:ph type="body" sz="half" idx="1"/>
          </p:nvPr>
        </p:nvSpPr>
        <p:spPr>
          <a:xfrm>
            <a:off x="228600" y="1447800"/>
            <a:ext cx="4267200" cy="4495800"/>
          </a:xfrm>
        </p:spPr>
        <p:txBody>
          <a:bodyPr>
            <a:normAutofit/>
          </a:bodyPr>
          <a:lstStyle/>
          <a:p>
            <a:r>
              <a:rPr lang="en-US" sz="2800" dirty="0" smtClean="0"/>
              <a:t>Up and </a:t>
            </a:r>
            <a:r>
              <a:rPr lang="en-US" sz="2800" dirty="0" smtClean="0"/>
              <a:t>down quark </a:t>
            </a:r>
            <a:r>
              <a:rPr lang="en-US" sz="2800" dirty="0" smtClean="0"/>
              <a:t>“valence” </a:t>
            </a:r>
            <a:r>
              <a:rPr lang="en-US" sz="2800" dirty="0" smtClean="0"/>
              <a:t>distributions </a:t>
            </a:r>
            <a:r>
              <a:rPr lang="en-US" sz="2800" dirty="0" smtClean="0"/>
              <a:t>peaked </a:t>
            </a:r>
            <a:r>
              <a:rPr lang="en-US" sz="2800" dirty="0" smtClean="0"/>
              <a:t>~1/3</a:t>
            </a:r>
            <a:endParaRPr lang="en-US" sz="2800" dirty="0" smtClean="0"/>
          </a:p>
          <a:p>
            <a:r>
              <a:rPr lang="en-US" sz="2800" dirty="0" smtClean="0"/>
              <a:t>Lots of sea quark-antiquark pairs and even more gluons!</a:t>
            </a:r>
          </a:p>
        </p:txBody>
      </p:sp>
      <p:sp>
        <p:nvSpPr>
          <p:cNvPr id="1169413" name="Text Box 5"/>
          <p:cNvSpPr txBox="1">
            <a:spLocks noChangeArrowheads="1"/>
          </p:cNvSpPr>
          <p:nvPr/>
        </p:nvSpPr>
        <p:spPr bwMode="auto">
          <a:xfrm>
            <a:off x="6756463" y="5410200"/>
            <a:ext cx="1930337" cy="323165"/>
          </a:xfrm>
          <a:prstGeom prst="rect">
            <a:avLst/>
          </a:prstGeom>
          <a:noFill/>
          <a:ln w="9525">
            <a:noFill/>
            <a:miter lim="800000"/>
            <a:headEnd/>
            <a:tailEnd/>
          </a:ln>
          <a:effectLst/>
        </p:spPr>
        <p:txBody>
          <a:bodyPr wrap="none">
            <a:spAutoFit/>
          </a:bodyPr>
          <a:lstStyle/>
          <a:p>
            <a:r>
              <a:rPr lang="en-US" sz="1500">
                <a:solidFill>
                  <a:srgbClr val="FFFFCC"/>
                </a:solidFill>
              </a:rPr>
              <a:t>PRD67, 012007 (2003)</a:t>
            </a:r>
          </a:p>
        </p:txBody>
      </p:sp>
      <p:pic>
        <p:nvPicPr>
          <p:cNvPr id="1169412" name="Picture 4"/>
          <p:cNvPicPr>
            <a:picLocks noChangeAspect="1" noChangeArrowheads="1"/>
          </p:cNvPicPr>
          <p:nvPr/>
        </p:nvPicPr>
        <p:blipFill>
          <a:blip r:embed="rId3" cstate="print"/>
          <a:srcRect/>
          <a:stretch>
            <a:fillRect/>
          </a:stretch>
        </p:blipFill>
        <p:spPr bwMode="auto">
          <a:xfrm>
            <a:off x="4859338" y="1304544"/>
            <a:ext cx="3903662" cy="4419600"/>
          </a:xfrm>
          <a:prstGeom prst="rect">
            <a:avLst/>
          </a:prstGeom>
          <a:noFill/>
          <a:ln w="9525">
            <a:noFill/>
            <a:miter lim="800000"/>
            <a:headEnd/>
            <a:tailEnd/>
          </a:ln>
          <a:effectLst/>
        </p:spPr>
      </p:pic>
      <p:sp>
        <p:nvSpPr>
          <p:cNvPr id="16" name="TextBox 15"/>
          <p:cNvSpPr txBox="1"/>
          <p:nvPr/>
        </p:nvSpPr>
        <p:spPr>
          <a:xfrm>
            <a:off x="6822072" y="5388561"/>
            <a:ext cx="171232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momentum fraction</a:t>
            </a:r>
            <a:endParaRPr lang="en-US" sz="1400" b="1" dirty="0">
              <a:latin typeface="Times New Roman" pitchFamily="18" charset="0"/>
              <a:cs typeface="Times New Roman" pitchFamily="18" charset="0"/>
            </a:endParaRPr>
          </a:p>
        </p:txBody>
      </p:sp>
      <p:sp>
        <p:nvSpPr>
          <p:cNvPr id="17" name="TextBox 16"/>
          <p:cNvSpPr txBox="1"/>
          <p:nvPr/>
        </p:nvSpPr>
        <p:spPr>
          <a:xfrm rot="16200000">
            <a:off x="4122430" y="2811773"/>
            <a:ext cx="181652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distribution </a:t>
            </a:r>
            <a:r>
              <a:rPr lang="en-US" sz="1400" b="1" dirty="0" smtClean="0">
                <a:latin typeface="Times New Roman" pitchFamily="18" charset="0"/>
                <a:cs typeface="Times New Roman" pitchFamily="18" charset="0"/>
              </a:rPr>
              <a:t>function</a:t>
            </a:r>
            <a:endParaRPr lang="en-US" sz="1400" b="1" dirty="0">
              <a:latin typeface="Times New Roman" pitchFamily="18" charset="0"/>
              <a:cs typeface="Times New Roman" pitchFamily="18" charset="0"/>
            </a:endParaRPr>
          </a:p>
        </p:txBody>
      </p:sp>
      <p:sp>
        <p:nvSpPr>
          <p:cNvPr id="13" name="Slide Number Placeholder 2"/>
          <p:cNvSpPr>
            <a:spLocks noGrp="1"/>
          </p:cNvSpPr>
          <p:nvPr>
            <p:ph type="sldNum" sz="quarter" idx="12"/>
          </p:nvPr>
        </p:nvSpPr>
        <p:spPr>
          <a:xfrm>
            <a:off x="6553200" y="6356350"/>
            <a:ext cx="2133600" cy="365125"/>
          </a:xfrm>
        </p:spPr>
        <p:txBody>
          <a:bodyPr/>
          <a:lstStyle/>
          <a:p>
            <a:r>
              <a:rPr lang="en-US" dirty="0"/>
              <a:t>6</a:t>
            </a:r>
          </a:p>
        </p:txBody>
      </p:sp>
      <p:pic>
        <p:nvPicPr>
          <p:cNvPr id="10" name="Picture 11" descr="threeGenerations"/>
          <p:cNvPicPr>
            <a:picLocks noChangeAspect="1" noChangeArrowheads="1"/>
          </p:cNvPicPr>
          <p:nvPr/>
        </p:nvPicPr>
        <p:blipFill>
          <a:blip r:embed="rId4">
            <a:extLst>
              <a:ext uri="{28A0092B-C50C-407E-A947-70E740481C1C}">
                <a14:useLocalDpi xmlns:a14="http://schemas.microsoft.com/office/drawing/2010/main" val="0"/>
              </a:ext>
            </a:extLst>
          </a:blip>
          <a:srcRect b="53999"/>
          <a:stretch>
            <a:fillRect/>
          </a:stretch>
        </p:blipFill>
        <p:spPr bwMode="auto">
          <a:xfrm>
            <a:off x="457200" y="4585637"/>
            <a:ext cx="3049520" cy="17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46632" y="4876800"/>
            <a:ext cx="762000" cy="147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6798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63483</TotalTime>
  <Words>4215</Words>
  <Application>Microsoft Office PowerPoint</Application>
  <PresentationFormat>On-screen Show (4:3)</PresentationFormat>
  <Paragraphs>782</Paragraphs>
  <Slides>73</Slides>
  <Notes>33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7" baseType="lpstr">
      <vt:lpstr>ＭＳ Ｐゴシック</vt:lpstr>
      <vt:lpstr>宋体</vt:lpstr>
      <vt:lpstr>Arial</vt:lpstr>
      <vt:lpstr>Arial Rounded MT Bold</vt:lpstr>
      <vt:lpstr>Calibri</vt:lpstr>
      <vt:lpstr>Comic Sans MS</vt:lpstr>
      <vt:lpstr>Helvetica</vt:lpstr>
      <vt:lpstr>Symbol</vt:lpstr>
      <vt:lpstr>Times</vt:lpstr>
      <vt:lpstr>Times New Roman</vt:lpstr>
      <vt:lpstr>Wingdings</vt:lpstr>
      <vt:lpstr>Office Theme</vt:lpstr>
      <vt:lpstr>Equation</vt:lpstr>
      <vt:lpstr>Document</vt:lpstr>
      <vt:lpstr>Spin-Momentum Correlations, Aharonov-Bohm, and  Color Entanglement in Quantum Chromodynamics</vt:lpstr>
      <vt:lpstr>Theory of strong nuclear interactions:  Quantum Chromodynamics</vt:lpstr>
      <vt:lpstr>How do we understand the visible matter in our universe in terms of the quark and gluon degrees of freedom of quantum chromodynamics?    How can studying QCD systems teach us more about fundamental aspects of QCD as a theory? </vt:lpstr>
      <vt:lpstr>The proton as a “laboratory” for studying QCD</vt:lpstr>
      <vt:lpstr>Quark distribution functions inside the proton:  The language we’ve developed (so far!)</vt:lpstr>
      <vt:lpstr>Quark distribution functions inside the proton:  The language we’ve developed (so far!)</vt:lpstr>
      <vt:lpstr>Quark distribution functions inside the proton:  The language we’ve developed (so far!)</vt:lpstr>
      <vt:lpstr>Quark distribution functions inside the proton:  The language we’ve developed (so far!)</vt:lpstr>
      <vt:lpstr>What have we learned in terms of this picture by now?</vt:lpstr>
      <vt:lpstr>What have we learned in terms of this picture by now?</vt:lpstr>
      <vt:lpstr>Perturbative QCD</vt:lpstr>
      <vt:lpstr>Perturbative QCD</vt:lpstr>
      <vt:lpstr>Factorization and universality in perturbative QCD</vt:lpstr>
      <vt:lpstr>Factorization and universality in perturbative QCD</vt:lpstr>
      <vt:lpstr>Mapping out the quark-gluon structure  of the proton</vt:lpstr>
      <vt:lpstr>Mapping out the quark-gluon structure  of the proton</vt:lpstr>
      <vt:lpstr>Mapping out the quark-gluon structure  of the proton</vt:lpstr>
      <vt:lpstr>Mapping out the quark-gluon structure  of the proton</vt:lpstr>
      <vt:lpstr>Mapping out the quark-gluon structure  of the proton</vt:lpstr>
      <vt:lpstr>Spin-momentum correlations: 1976 discovery in p+p collisions</vt:lpstr>
      <vt:lpstr>Transverse-momentum-dependent distributions and single-spin asymmetries</vt:lpstr>
      <vt:lpstr>Transverse-momentum-dependent distributions and single-spin asymmetries</vt:lpstr>
      <vt:lpstr>Transverse-momentum-dependent distributions and single-spin asymmetries</vt:lpstr>
      <vt:lpstr>Spin-spin and spin-momentum correlations in QCD bound states</vt:lpstr>
      <vt:lpstr>Spin-spin and spin-momentum correlations in QCD bound states</vt:lpstr>
      <vt:lpstr>Spin-spin and spin-momentum correlations in QCD bound states</vt:lpstr>
      <vt:lpstr>PowerPoint Presentation</vt:lpstr>
      <vt:lpstr>PowerPoint Presentation</vt:lpstr>
      <vt:lpstr>But what about proton-proton collisions?</vt:lpstr>
      <vt:lpstr>But what about proton-proton collisions?</vt:lpstr>
      <vt:lpstr>Single-spin asymmetries in transversely polarized proton-proton collisions</vt:lpstr>
      <vt:lpstr>proton-proton  pion + X:  Challenging to interpret</vt:lpstr>
      <vt:lpstr>Different symmetry properties for different spin-momentum correlations</vt:lpstr>
      <vt:lpstr>Different symmetry properties for different spin-momentum correlations</vt:lpstr>
      <vt:lpstr>Different symmetry properties for different spin-momentum correlations</vt:lpstr>
      <vt:lpstr>Modified universality of PT-odd correlations:  Color in action! </vt:lpstr>
      <vt:lpstr>Modified universality:  Initial experimental hints</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vt:lpstr>
      <vt:lpstr>Physical consequences of a  gauge-invariant quantum theory:  Aharonov-Bohm effect in QCD!!</vt:lpstr>
      <vt:lpstr>QCD Aharonov-Bohm effect:  Color entanglement</vt:lpstr>
      <vt:lpstr>QCD Aharonov-Bohm effect:  Color entanglement</vt:lpstr>
      <vt:lpstr>Searching for evidence of color entanglement at RHIC</vt:lpstr>
      <vt:lpstr>Out-of-plane momentum component distributions</vt:lpstr>
      <vt:lpstr>Look at evolution of nonperturbative transverse momentum widths with hard scale (Q2)</vt:lpstr>
      <vt:lpstr>Look at evolution of nonperturbative transverse momentum widths with hard scale (Q2)</vt:lpstr>
      <vt:lpstr>Nonperturbative momentum widths may decrease in processes where entanglement predicted??</vt:lpstr>
      <vt:lpstr>A cyclical process</vt:lpstr>
      <vt:lpstr>Summary</vt:lpstr>
      <vt:lpstr>Summary</vt:lpstr>
      <vt:lpstr>Summary</vt:lpstr>
      <vt:lpstr>Afterword:  QCD “versus” proton structure? A personal perspective</vt:lpstr>
      <vt:lpstr>PowerPoint Presentation</vt:lpstr>
      <vt:lpstr>Extra</vt:lpstr>
      <vt:lpstr>Advancing into the era of quantitative QCD: Theory has been forging ahead</vt:lpstr>
      <vt:lpstr>Effective field theories</vt:lpstr>
      <vt:lpstr>Parton distribution functions in perturbative QCD calculations of observables</vt:lpstr>
      <vt:lpstr>Spin-spin and spin-momentum correlations in QCD bound states</vt:lpstr>
      <vt:lpstr>Forward transverse single-spin asymmetries for neutral pions</vt:lpstr>
      <vt:lpstr>PowerPoint Presentation</vt:lpstr>
      <vt:lpstr>Partonic process contributions for direct photon production</vt:lpstr>
      <vt:lpstr>Two-particle correlation distributions show expected jet-like structure</vt:lpstr>
      <vt:lpstr>PYTHIA pout distributions</vt:lpstr>
      <vt:lpstr>PowerPoint Presentation</vt:lpstr>
      <vt:lpstr>PYTHIA Drell-Yan</vt:lpstr>
      <vt:lpstr>Nonperturbative momentum measurements in Drell-Yan and Z production</vt:lpstr>
      <vt:lpstr>Other measurements showing decreasing nonperturbative momentum widths</vt:lpstr>
      <vt:lpstr>Nuclear effects?</vt:lpstr>
      <vt:lpstr>Links to “color coherence” at Tevatron and LHC? </vt:lpstr>
      <vt:lpstr>Magnetic and electric A-B effects; Type-I and Type-II A-B effects</vt:lpstr>
      <vt:lpstr>Opportunities to see color-induced phases in QCD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Spin-Momentum Correlations, Aharonov-Bohm, and Color Entanglement in QCD</dc:title>
  <dc:creator>Christine Aidala</dc:creator>
  <cp:lastModifiedBy>Aidala, Christine</cp:lastModifiedBy>
  <cp:revision>2178</cp:revision>
  <dcterms:created xsi:type="dcterms:W3CDTF">2006-08-16T00:00:00Z</dcterms:created>
  <dcterms:modified xsi:type="dcterms:W3CDTF">2018-01-25T04:35:39Z</dcterms:modified>
</cp:coreProperties>
</file>