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619" r:id="rId3"/>
    <p:sldId id="702" r:id="rId4"/>
    <p:sldId id="704" r:id="rId5"/>
    <p:sldId id="703" r:id="rId6"/>
    <p:sldId id="632" r:id="rId7"/>
    <p:sldId id="677" r:id="rId8"/>
    <p:sldId id="678" r:id="rId9"/>
    <p:sldId id="646" r:id="rId10"/>
    <p:sldId id="680" r:id="rId11"/>
    <p:sldId id="660" r:id="rId12"/>
    <p:sldId id="682" r:id="rId13"/>
    <p:sldId id="683" r:id="rId14"/>
    <p:sldId id="684" r:id="rId15"/>
    <p:sldId id="649" r:id="rId16"/>
    <p:sldId id="650" r:id="rId17"/>
    <p:sldId id="687" r:id="rId18"/>
    <p:sldId id="661" r:id="rId19"/>
    <p:sldId id="662" r:id="rId20"/>
    <p:sldId id="688" r:id="rId21"/>
    <p:sldId id="690" r:id="rId22"/>
    <p:sldId id="594" r:id="rId23"/>
    <p:sldId id="584" r:id="rId24"/>
    <p:sldId id="692" r:id="rId25"/>
    <p:sldId id="657" r:id="rId26"/>
    <p:sldId id="613" r:id="rId27"/>
    <p:sldId id="579" r:id="rId28"/>
    <p:sldId id="580" r:id="rId29"/>
    <p:sldId id="581" r:id="rId30"/>
    <p:sldId id="693" r:id="rId31"/>
    <p:sldId id="583" r:id="rId32"/>
    <p:sldId id="615" r:id="rId33"/>
    <p:sldId id="616" r:id="rId34"/>
    <p:sldId id="674" r:id="rId35"/>
    <p:sldId id="327" r:id="rId36"/>
    <p:sldId id="514" r:id="rId37"/>
    <p:sldId id="515" r:id="rId38"/>
    <p:sldId id="546" r:id="rId39"/>
    <p:sldId id="651" r:id="rId40"/>
    <p:sldId id="653" r:id="rId41"/>
    <p:sldId id="654" r:id="rId42"/>
    <p:sldId id="659" r:id="rId43"/>
    <p:sldId id="698" r:id="rId44"/>
    <p:sldId id="699" r:id="rId45"/>
    <p:sldId id="672" r:id="rId46"/>
    <p:sldId id="665" r:id="rId47"/>
    <p:sldId id="666" r:id="rId48"/>
    <p:sldId id="667" r:id="rId49"/>
    <p:sldId id="668" r:id="rId50"/>
    <p:sldId id="669" r:id="rId51"/>
    <p:sldId id="694" r:id="rId52"/>
    <p:sldId id="695" r:id="rId53"/>
    <p:sldId id="696" r:id="rId54"/>
    <p:sldId id="675" r:id="rId55"/>
    <p:sldId id="676" r:id="rId56"/>
    <p:sldId id="7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4B0A2697-7D25-4CEE-BE5A-62A101544021}" type="presOf" srcId="{13AAFF9A-4D3C-4DF0-8969-13DDE1DA2D1E}" destId="{DFB8EA87-B38D-42FF-B965-A05280A66E2E}" srcOrd="0" destOrd="0" presId="urn:microsoft.com/office/officeart/2005/8/layout/cycle2"/>
    <dgm:cxn modelId="{EFC44D34-B797-497C-9EF6-0AF38C90F139}" type="presOf" srcId="{BD80141F-7488-4CC1-B7D5-2542D409FDED}" destId="{A3C25C5D-A733-4768-B7D4-5E4187BCB7E9}" srcOrd="0" destOrd="0" presId="urn:microsoft.com/office/officeart/2005/8/layout/cycle2"/>
    <dgm:cxn modelId="{996733E4-99C6-491E-885B-18467EA747DB}" type="presOf" srcId="{106D6D7F-7036-49D6-8336-079E6A082115}" destId="{2CC9F3FB-B798-4659-9AC2-BEA5085B8035}" srcOrd="0" destOrd="0" presId="urn:microsoft.com/office/officeart/2005/8/layout/cycle2"/>
    <dgm:cxn modelId="{1AADA7B5-8047-4FF8-A236-FF50705D630A}" type="presOf" srcId="{46857B63-E6B3-4BB0-914F-7A11BEC4C56D}" destId="{A1FC8608-DB5A-4BCA-86F5-2C7F5B986F00}" srcOrd="0" destOrd="0" presId="urn:microsoft.com/office/officeart/2005/8/layout/cycle2"/>
    <dgm:cxn modelId="{A3B5E6FD-F56A-4993-9581-442234E101A2}" type="presOf" srcId="{13AAFF9A-4D3C-4DF0-8969-13DDE1DA2D1E}" destId="{714E3A83-3028-42D2-9012-88717C27C18A}" srcOrd="1" destOrd="0" presId="urn:microsoft.com/office/officeart/2005/8/layout/cycle2"/>
    <dgm:cxn modelId="{37D1F362-CE12-4364-8A07-9128460E635D}" type="presOf" srcId="{34CAC0AA-771D-4444-B208-00ABE4F225F7}" destId="{946C4D24-66D6-4177-9139-5E869D112BBC}" srcOrd="0" destOrd="0" presId="urn:microsoft.com/office/officeart/2005/8/layout/cycle2"/>
    <dgm:cxn modelId="{284230BA-81AC-4259-9CD2-C4E6B002B6A3}" type="presOf" srcId="{106D6D7F-7036-49D6-8336-079E6A082115}" destId="{01876DF0-12C5-411E-AAB8-BB4E13E67891}" srcOrd="1"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061F625-4EEC-4C4E-89C0-A407BCD6571B}" type="presParOf" srcId="{946C4D24-66D6-4177-9139-5E869D112BBC}" destId="{A3C25C5D-A733-4768-B7D4-5E4187BCB7E9}" srcOrd="0" destOrd="0" presId="urn:microsoft.com/office/officeart/2005/8/layout/cycle2"/>
    <dgm:cxn modelId="{A8D923FD-42B0-461D-891F-225D42FC741E}" type="presParOf" srcId="{946C4D24-66D6-4177-9139-5E869D112BBC}" destId="{DFB8EA87-B38D-42FF-B965-A05280A66E2E}" srcOrd="1" destOrd="0" presId="urn:microsoft.com/office/officeart/2005/8/layout/cycle2"/>
    <dgm:cxn modelId="{7A5D06AE-5C14-4E50-8D04-880DFBC8B4E4}" type="presParOf" srcId="{DFB8EA87-B38D-42FF-B965-A05280A66E2E}" destId="{714E3A83-3028-42D2-9012-88717C27C18A}" srcOrd="0" destOrd="0" presId="urn:microsoft.com/office/officeart/2005/8/layout/cycle2"/>
    <dgm:cxn modelId="{BAD650E7-CF88-4A84-87F4-962AFA9919D1}" type="presParOf" srcId="{946C4D24-66D6-4177-9139-5E869D112BBC}" destId="{A1FC8608-DB5A-4BCA-86F5-2C7F5B986F00}" srcOrd="2" destOrd="0" presId="urn:microsoft.com/office/officeart/2005/8/layout/cycle2"/>
    <dgm:cxn modelId="{9C4A34D7-2098-4AC9-BBC2-CC370B2638D2}" type="presParOf" srcId="{946C4D24-66D6-4177-9139-5E869D112BBC}" destId="{2CC9F3FB-B798-4659-9AC2-BEA5085B8035}" srcOrd="3" destOrd="0" presId="urn:microsoft.com/office/officeart/2005/8/layout/cycle2"/>
    <dgm:cxn modelId="{515C9D7E-04B9-4F6B-ACDA-C274D972085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image" Target="../media/image67.emf"/><Relationship Id="rId6" Type="http://schemas.openxmlformats.org/officeDocument/2006/relationships/image" Target="../media/image72.emf"/><Relationship Id="rId5" Type="http://schemas.openxmlformats.org/officeDocument/2006/relationships/image" Target="../media/image71.wmf"/><Relationship Id="rId4" Type="http://schemas.openxmlformats.org/officeDocument/2006/relationships/image" Target="../media/image7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5" Type="http://schemas.openxmlformats.org/officeDocument/2006/relationships/image" Target="../media/image84.emf"/><Relationship Id="rId4" Type="http://schemas.openxmlformats.org/officeDocument/2006/relationships/image" Target="../media/image8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3/29/2015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19</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20</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22</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26</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30</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36</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337E4-7656-437A-AF54-7390E5479A0F}" type="slidenum">
              <a:rPr lang="en-US"/>
              <a:pPr/>
              <a:t>39</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40</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41</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43</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4</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11</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16</a:t>
            </a:fld>
            <a:endParaRPr lang="en-US"/>
          </a:p>
        </p:txBody>
      </p:sp>
    </p:spTree>
    <p:extLst>
      <p:ext uri="{BB962C8B-B14F-4D97-AF65-F5344CB8AC3E}">
        <p14:creationId xmlns:p14="http://schemas.microsoft.com/office/powerpoint/2010/main" val="78706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18</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43459CC-A5B1-4698-A3F6-55A9ED840D4F}" type="datetime1">
              <a:rPr lang="en-US" smtClean="0"/>
              <a:t>3/29/2015</a:t>
            </a:fld>
            <a:endParaRPr lang="en-US"/>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9872D-E1F4-4651-8830-7D388EBD2C27}" type="datetime1">
              <a:rPr lang="en-US" smtClean="0"/>
              <a:t>3/29/2015</a:t>
            </a:fld>
            <a:endParaRPr lang="en-US"/>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4CCE5-3403-40EA-B5FF-588F192C0726}" type="datetime1">
              <a:rPr lang="en-US" smtClean="0"/>
              <a:t>3/29/2015</a:t>
            </a:fld>
            <a:endParaRPr lang="en-US"/>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7C741F4-31DF-485A-97E0-04EAAC765ADD}" type="datetime1">
              <a:rPr lang="en-US" smtClean="0"/>
              <a:t>3/29/2015</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U. of Kansas, March 30, 2015</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6721DA-F72F-489B-BA05-C3CE7FCF7DE8}" type="datetime1">
              <a:rPr lang="en-US" smtClean="0"/>
              <a:t>3/29/2015</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B451F-5136-4FD8-A909-B961B6AFA053}" type="datetime1">
              <a:rPr lang="en-US" smtClean="0"/>
              <a:t>3/29/2015</a:t>
            </a:fld>
            <a:endParaRPr lang="en-US"/>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9F310-E0A9-4F95-941C-BA94D0BC7A53}" type="datetime1">
              <a:rPr lang="en-US" smtClean="0"/>
              <a:t>3/29/2015</a:t>
            </a:fld>
            <a:endParaRPr lang="en-US"/>
          </a:p>
        </p:txBody>
      </p:sp>
      <p:sp>
        <p:nvSpPr>
          <p:cNvPr id="6" name="Footer Placeholder 5"/>
          <p:cNvSpPr>
            <a:spLocks noGrp="1"/>
          </p:cNvSpPr>
          <p:nvPr>
            <p:ph type="ftr" sz="quarter" idx="11"/>
          </p:nvPr>
        </p:nvSpPr>
        <p:spPr/>
        <p:txBody>
          <a:bodyPr/>
          <a:lstStyle/>
          <a:p>
            <a:r>
              <a:rPr lang="en-US" smtClean="0"/>
              <a:t>C. Aidala, U. of Kansas, March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B5444-8617-4E97-928D-8137A9A584B5}" type="datetime1">
              <a:rPr lang="en-US" smtClean="0"/>
              <a:t>3/29/2015</a:t>
            </a:fld>
            <a:endParaRPr lang="en-US"/>
          </a:p>
        </p:txBody>
      </p:sp>
      <p:sp>
        <p:nvSpPr>
          <p:cNvPr id="8" name="Footer Placeholder 7"/>
          <p:cNvSpPr>
            <a:spLocks noGrp="1"/>
          </p:cNvSpPr>
          <p:nvPr>
            <p:ph type="ftr" sz="quarter" idx="11"/>
          </p:nvPr>
        </p:nvSpPr>
        <p:spPr/>
        <p:txBody>
          <a:bodyPr/>
          <a:lstStyle/>
          <a:p>
            <a:r>
              <a:rPr lang="en-US" smtClean="0"/>
              <a:t>C. Aidala, U. of Kansas, March 30,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6D0FF-69DB-4E79-B21A-0365B7ADF3A9}" type="datetime1">
              <a:rPr lang="en-US" smtClean="0"/>
              <a:t>3/29/2015</a:t>
            </a:fld>
            <a:endParaRPr lang="en-US"/>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81541-369C-4B2B-8962-3E31EFB2F9D1}" type="datetime1">
              <a:rPr lang="en-US" smtClean="0"/>
              <a:t>3/29/2015</a:t>
            </a:fld>
            <a:endParaRPr lang="en-US"/>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4A0D5-AD55-44CD-87D6-EF338D2C1A2E}" type="datetime1">
              <a:rPr lang="en-US" smtClean="0"/>
              <a:t>3/29/2015</a:t>
            </a:fld>
            <a:endParaRPr lang="en-US"/>
          </a:p>
        </p:txBody>
      </p:sp>
      <p:sp>
        <p:nvSpPr>
          <p:cNvPr id="6" name="Footer Placeholder 5"/>
          <p:cNvSpPr>
            <a:spLocks noGrp="1"/>
          </p:cNvSpPr>
          <p:nvPr>
            <p:ph type="ftr" sz="quarter" idx="11"/>
          </p:nvPr>
        </p:nvSpPr>
        <p:spPr/>
        <p:txBody>
          <a:bodyPr/>
          <a:lstStyle/>
          <a:p>
            <a:r>
              <a:rPr lang="en-US" smtClean="0"/>
              <a:t>C. Aidala, U. of Kansas, March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21B-60C7-4698-A18E-7E88234D7A1B}" type="datetime1">
              <a:rPr lang="en-US" smtClean="0"/>
              <a:t>3/29/2015</a:t>
            </a:fld>
            <a:endParaRPr lang="en-US"/>
          </a:p>
        </p:txBody>
      </p:sp>
      <p:sp>
        <p:nvSpPr>
          <p:cNvPr id="6" name="Footer Placeholder 5"/>
          <p:cNvSpPr>
            <a:spLocks noGrp="1"/>
          </p:cNvSpPr>
          <p:nvPr>
            <p:ph type="ftr" sz="quarter" idx="11"/>
          </p:nvPr>
        </p:nvSpPr>
        <p:spPr/>
        <p:txBody>
          <a:bodyPr/>
          <a:lstStyle/>
          <a:p>
            <a:r>
              <a:rPr lang="en-US" smtClean="0"/>
              <a:t>C. Aidala, U. of Kansas, March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79083-3883-4465-A08B-F5BAE35E3969}" type="datetime1">
              <a:rPr lang="en-US" smtClean="0"/>
              <a:t>3/29/2015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U. of Kansas, March 30,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image" Target="../media/image18.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oleObject" Target="../embeddings/oleObject9.bin"/><Relationship Id="rId12"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6.emf"/><Relationship Id="rId11" Type="http://schemas.openxmlformats.org/officeDocument/2006/relationships/image" Target="../media/image29.jpeg"/><Relationship Id="rId5" Type="http://schemas.openxmlformats.org/officeDocument/2006/relationships/oleObject" Target="../embeddings/Microsoft_Word_97_-_2003_Document2.doc"/><Relationship Id="rId10" Type="http://schemas.openxmlformats.org/officeDocument/2006/relationships/oleObject" Target="../embeddings/oleObject11.bin"/><Relationship Id="rId4" Type="http://schemas.openxmlformats.org/officeDocument/2006/relationships/image" Target="../media/image18.wmf"/><Relationship Id="rId9"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6.png"/><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13.bin"/><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wmf"/><Relationship Id="rId4" Type="http://schemas.openxmlformats.org/officeDocument/2006/relationships/image" Target="../media/image50.png"/><Relationship Id="rId9" Type="http://schemas.openxmlformats.org/officeDocument/2006/relationships/image" Target="../media/image55.wmf"/></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0.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62.png"/><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1.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15.bin"/><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71.wmf"/><Relationship Id="rId18" Type="http://schemas.openxmlformats.org/officeDocument/2006/relationships/oleObject" Target="../embeddings/oleObject24.bin"/><Relationship Id="rId3" Type="http://schemas.openxmlformats.org/officeDocument/2006/relationships/notesSlide" Target="../notesSlides/notesSlide22.xml"/><Relationship Id="rId7" Type="http://schemas.openxmlformats.org/officeDocument/2006/relationships/image" Target="../media/image68.emf"/><Relationship Id="rId12" Type="http://schemas.openxmlformats.org/officeDocument/2006/relationships/oleObject" Target="../embeddings/oleObject21.bin"/><Relationship Id="rId17" Type="http://schemas.openxmlformats.org/officeDocument/2006/relationships/image" Target="../media/image73.emf"/><Relationship Id="rId2" Type="http://schemas.openxmlformats.org/officeDocument/2006/relationships/slideLayout" Target="../slideLayouts/slideLayout4.xml"/><Relationship Id="rId16" Type="http://schemas.openxmlformats.org/officeDocument/2006/relationships/oleObject" Target="../embeddings/oleObject23.bin"/><Relationship Id="rId1" Type="http://schemas.openxmlformats.org/officeDocument/2006/relationships/vmlDrawing" Target="../drawings/vmlDrawing11.vml"/><Relationship Id="rId6" Type="http://schemas.openxmlformats.org/officeDocument/2006/relationships/oleObject" Target="../embeddings/oleObject18.bin"/><Relationship Id="rId11" Type="http://schemas.openxmlformats.org/officeDocument/2006/relationships/image" Target="../media/image70.emf"/><Relationship Id="rId5" Type="http://schemas.openxmlformats.org/officeDocument/2006/relationships/image" Target="../media/image67.emf"/><Relationship Id="rId15" Type="http://schemas.openxmlformats.org/officeDocument/2006/relationships/image" Target="../media/image72.emf"/><Relationship Id="rId10" Type="http://schemas.openxmlformats.org/officeDocument/2006/relationships/oleObject" Target="../embeddings/oleObject20.bin"/><Relationship Id="rId19" Type="http://schemas.openxmlformats.org/officeDocument/2006/relationships/image" Target="../media/image74.emf"/><Relationship Id="rId4" Type="http://schemas.openxmlformats.org/officeDocument/2006/relationships/oleObject" Target="../embeddings/oleObject17.bin"/><Relationship Id="rId9" Type="http://schemas.openxmlformats.org/officeDocument/2006/relationships/image" Target="../media/image69.emf"/><Relationship Id="rId1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3.emf"/><Relationship Id="rId3" Type="http://schemas.openxmlformats.org/officeDocument/2006/relationships/image" Target="../media/image85.png"/><Relationship Id="rId7" Type="http://schemas.openxmlformats.org/officeDocument/2006/relationships/image" Target="../media/image80.e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82.emf"/><Relationship Id="rId5" Type="http://schemas.openxmlformats.org/officeDocument/2006/relationships/image" Target="../media/image87.png"/><Relationship Id="rId15" Type="http://schemas.openxmlformats.org/officeDocument/2006/relationships/image" Target="../media/image84.emf"/><Relationship Id="rId10" Type="http://schemas.openxmlformats.org/officeDocument/2006/relationships/oleObject" Target="../embeddings/oleObject27.bin"/><Relationship Id="rId4" Type="http://schemas.openxmlformats.org/officeDocument/2006/relationships/image" Target="../media/image86.png"/><Relationship Id="rId9" Type="http://schemas.openxmlformats.org/officeDocument/2006/relationships/image" Target="../media/image81.emf"/><Relationship Id="rId1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90.jpeg"/><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8.wmf"/><Relationship Id="rId5" Type="http://schemas.openxmlformats.org/officeDocument/2006/relationships/oleObject" Target="../embeddings/oleObject30.bin"/><Relationship Id="rId4" Type="http://schemas.openxmlformats.org/officeDocument/2006/relationships/image" Target="../media/image91.jpeg"/></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486400"/>
            <a:ext cx="52578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Kansas</a:t>
            </a:r>
            <a:endPar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30, 2015</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228600" y="4267200"/>
            <a:ext cx="3048000" cy="1566863"/>
            <a:chOff x="1680" y="3141"/>
            <a:chExt cx="1872" cy="864"/>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1"/>
              <a:ext cx="1579" cy="845"/>
              <a:chOff x="1776" y="2666"/>
              <a:chExt cx="2088" cy="1271"/>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56348"/>
            <a:ext cx="5294978" cy="7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
          <p:cNvPicPr>
            <a:picLocks noChangeAspect="1" noChangeArrowheads="1"/>
          </p:cNvPicPr>
          <p:nvPr/>
        </p:nvPicPr>
        <p:blipFill>
          <a:blip r:embed="rId4" cstate="print"/>
          <a:srcRect/>
          <a:stretch>
            <a:fillRect/>
          </a:stretch>
        </p:blipFill>
        <p:spPr bwMode="auto">
          <a:xfrm>
            <a:off x="6885651" y="3200399"/>
            <a:ext cx="1877349" cy="1478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a:t>
            </a:r>
            <a:endParaRPr lang="en-US" sz="3400"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44132"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72857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U. of Kansas, March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5354"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5355"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5356"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5357"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11</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4" name="Rectangle 3"/>
          <p:cNvSpPr/>
          <p:nvPr/>
        </p:nvSpPr>
        <p:spPr>
          <a:xfrm>
            <a:off x="5410200" y="3810000"/>
            <a:ext cx="2930857" cy="646331"/>
          </a:xfrm>
          <a:prstGeom prst="rect">
            <a:avLst/>
          </a:prstGeom>
        </p:spPr>
        <p:txBody>
          <a:bodyPr wrap="square">
            <a:spAutoFit/>
          </a:bodyPr>
          <a:lstStyle/>
          <a:p>
            <a:r>
              <a:rPr lang="en-US" dirty="0"/>
              <a:t>Ralston and </a:t>
            </a:r>
            <a:r>
              <a:rPr lang="en-US" dirty="0" err="1"/>
              <a:t>Soper</a:t>
            </a:r>
            <a:r>
              <a:rPr lang="en-US" dirty="0"/>
              <a:t>, </a:t>
            </a:r>
          </a:p>
          <a:p>
            <a:r>
              <a:rPr lang="en-US" dirty="0" err="1"/>
              <a:t>Nucl</a:t>
            </a:r>
            <a:r>
              <a:rPr lang="en-US" dirty="0"/>
              <a:t>. Phys. B152, 109 (1979)</a:t>
            </a:r>
            <a:endParaRPr lang="en-US" dirty="0"/>
          </a:p>
        </p:txBody>
      </p:sp>
      <p:cxnSp>
        <p:nvCxnSpPr>
          <p:cNvPr id="6" name="Straight Arrow Connector 5"/>
          <p:cNvCxnSpPr/>
          <p:nvPr/>
        </p:nvCxnSpPr>
        <p:spPr>
          <a:xfrm flipH="1" flipV="1">
            <a:off x="4953000" y="3352800"/>
            <a:ext cx="457200" cy="5119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7001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219200"/>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en-US" smtClean="0"/>
              <a:t>C. Aidala, U. of Kansas, March 30, 2015</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12</a:t>
            </a:fld>
            <a:endParaRPr lang="en-US"/>
          </a:p>
        </p:txBody>
      </p:sp>
      <p:sp>
        <p:nvSpPr>
          <p:cNvPr id="11" name="TextBox 10"/>
          <p:cNvSpPr txBox="1"/>
          <p:nvPr/>
        </p:nvSpPr>
        <p:spPr>
          <a:xfrm>
            <a:off x="5791200" y="26670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495800"/>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a:t>
            </a:r>
            <a:endParaRPr lang="en-US" dirty="0">
              <a:solidFill>
                <a:srgbClr val="FFFFCC"/>
              </a:solidFill>
            </a:endParaRPr>
          </a:p>
        </p:txBody>
      </p:sp>
      <p:sp>
        <p:nvSpPr>
          <p:cNvPr id="5" name="TextBox 4"/>
          <p:cNvSpPr txBox="1"/>
          <p:nvPr/>
        </p:nvSpPr>
        <p:spPr>
          <a:xfrm>
            <a:off x="685800" y="5257800"/>
            <a:ext cx="7620000" cy="1015663"/>
          </a:xfrm>
          <a:prstGeom prst="rect">
            <a:avLst/>
          </a:prstGeom>
          <a:noFill/>
        </p:spPr>
        <p:txBody>
          <a:bodyPr wrap="square" rtlCol="0">
            <a:spAutoFit/>
          </a:bodyPr>
          <a:lstStyle/>
          <a:p>
            <a:r>
              <a:rPr lang="en-US" sz="2000" dirty="0" smtClean="0">
                <a:solidFill>
                  <a:srgbClr val="FFFFCC"/>
                </a:solidFill>
              </a:rPr>
              <a:t>Similarly, exclusive J/Psi meson production in </a:t>
            </a:r>
            <a:r>
              <a:rPr lang="en-US" sz="2000" dirty="0" err="1" smtClean="0">
                <a:solidFill>
                  <a:srgbClr val="FFFFCC"/>
                </a:solidFill>
              </a:rPr>
              <a:t>ultraperipheral</a:t>
            </a:r>
            <a:r>
              <a:rPr lang="en-US" sz="2000" dirty="0" smtClean="0">
                <a:solidFill>
                  <a:srgbClr val="FFFFCC"/>
                </a:solidFill>
              </a:rPr>
              <a:t>  nuclear collisions—sensitive to spatial distribution of gluons in the nucleus</a:t>
            </a:r>
          </a:p>
          <a:p>
            <a:r>
              <a:rPr lang="en-US" sz="2000" dirty="0" smtClean="0">
                <a:solidFill>
                  <a:srgbClr val="FFFFCC"/>
                </a:solidFill>
              </a:rPr>
              <a:t>-M. Murray, D. Tapia </a:t>
            </a:r>
            <a:r>
              <a:rPr lang="en-US" sz="2000" dirty="0" err="1" smtClean="0">
                <a:solidFill>
                  <a:srgbClr val="FFFFCC"/>
                </a:solidFill>
              </a:rPr>
              <a:t>Takaki</a:t>
            </a:r>
            <a:endParaRPr lang="en-US" sz="2000" dirty="0">
              <a:solidFill>
                <a:srgbClr val="FFFFCC"/>
              </a:solidFill>
            </a:endParaRPr>
          </a:p>
        </p:txBody>
      </p:sp>
    </p:spTree>
    <p:extLst>
      <p:ext uri="{BB962C8B-B14F-4D97-AF65-F5344CB8AC3E}">
        <p14:creationId xmlns:p14="http://schemas.microsoft.com/office/powerpoint/2010/main" val="27515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Progress in lattice QCD</a:t>
            </a:r>
            <a:endParaRPr lang="en-US"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553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67000" y="3375648"/>
            <a:ext cx="4755955" cy="3329952"/>
          </a:xfrm>
          <a:prstGeom prst="rect">
            <a:avLst/>
          </a:prstGeom>
          <a:noFill/>
          <a:ln w="9525">
            <a:noFill/>
            <a:miter lim="800000"/>
            <a:headEnd/>
            <a:tailEnd/>
          </a:ln>
        </p:spPr>
      </p:pic>
      <p:sp>
        <p:nvSpPr>
          <p:cNvPr id="7" name="TextBox 6"/>
          <p:cNvSpPr txBox="1"/>
          <p:nvPr/>
        </p:nvSpPr>
        <p:spPr>
          <a:xfrm>
            <a:off x="3733800" y="532507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8" name="TextBox 7"/>
          <p:cNvSpPr txBox="1"/>
          <p:nvPr/>
        </p:nvSpPr>
        <p:spPr>
          <a:xfrm>
            <a:off x="7424448" y="3429000"/>
            <a:ext cx="1871952" cy="2369880"/>
          </a:xfrm>
          <a:prstGeom prst="rect">
            <a:avLst/>
          </a:prstGeom>
          <a:noFill/>
        </p:spPr>
        <p:txBody>
          <a:bodyPr wrap="square" rtlCol="0">
            <a:spAutoFit/>
          </a:bodyPr>
          <a:lstStyle/>
          <a:p>
            <a:r>
              <a:rPr lang="en-US" sz="2000" dirty="0" smtClean="0">
                <a:solidFill>
                  <a:srgbClr val="FFFFCC"/>
                </a:solidFill>
              </a:rPr>
              <a:t>First calculations at physical pion mass 135 MeV</a:t>
            </a:r>
          </a:p>
          <a:p>
            <a:endParaRPr lang="en-US" sz="2000" dirty="0" smtClean="0">
              <a:solidFill>
                <a:srgbClr val="FFFFCC"/>
              </a:solidFill>
            </a:endParaRPr>
          </a:p>
          <a:p>
            <a:r>
              <a:rPr lang="en-US" sz="1600" dirty="0" smtClean="0">
                <a:solidFill>
                  <a:srgbClr val="FFFFCC"/>
                </a:solidFill>
              </a:rPr>
              <a:t>Figure from 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9" name="TextBox 8"/>
          <p:cNvSpPr txBox="1"/>
          <p:nvPr/>
        </p:nvSpPr>
        <p:spPr>
          <a:xfrm>
            <a:off x="6934200" y="1524000"/>
            <a:ext cx="1871952" cy="830997"/>
          </a:xfrm>
          <a:prstGeom prst="rect">
            <a:avLst/>
          </a:prstGeom>
          <a:noFill/>
        </p:spPr>
        <p:txBody>
          <a:bodyPr wrap="square" rtlCol="0">
            <a:spAutoFit/>
          </a:bodyPr>
          <a:lstStyle/>
          <a:p>
            <a:r>
              <a:rPr lang="en-US" sz="1600" dirty="0" smtClean="0">
                <a:solidFill>
                  <a:srgbClr val="FFFFCC"/>
                </a:solidFill>
              </a:rPr>
              <a:t>Slide from J.-C. Peng, Transversity 2014</a:t>
            </a:r>
            <a:endParaRPr lang="en-US" sz="1600" dirty="0">
              <a:solidFill>
                <a:srgbClr val="FFFFCC"/>
              </a:solidFill>
            </a:endParaRPr>
          </a:p>
        </p:txBody>
      </p:sp>
      <p:sp>
        <p:nvSpPr>
          <p:cNvPr id="5" name="Oval 4"/>
          <p:cNvSpPr/>
          <p:nvPr/>
        </p:nvSpPr>
        <p:spPr>
          <a:xfrm>
            <a:off x="3325504" y="61858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3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713220" y="5105400"/>
            <a:ext cx="7821180"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Transverse momentum distribution for </a:t>
            </a:r>
            <a:r>
              <a:rPr lang="en-US" sz="2400" dirty="0" err="1" smtClean="0">
                <a:solidFill>
                  <a:srgbClr val="FFFFCC"/>
                </a:solidFill>
              </a:rPr>
              <a:t>gluon+gluon</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spTree>
    <p:extLst>
      <p:ext uri="{BB962C8B-B14F-4D97-AF65-F5344CB8AC3E}">
        <p14:creationId xmlns:p14="http://schemas.microsoft.com/office/powerpoint/2010/main" val="749551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Good</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17167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6842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smtClean="0"/>
              <a:t>Need to systematically </a:t>
            </a:r>
            <a:r>
              <a:rPr lang="en-US" sz="2800" i="1" dirty="0" smtClean="0"/>
              <a:t>factorize</a:t>
            </a:r>
            <a:r>
              <a:rPr lang="en-US" sz="2800" dirty="0" smtClean="0"/>
              <a:t> short- and long-distance physics—observable physical QCD processes always involve at least one long-distance scale (confinement)!</a:t>
            </a:r>
          </a:p>
          <a:p>
            <a:r>
              <a:rPr lang="en-US" sz="2800" dirty="0" smtClean="0"/>
              <a:t>Long-distance (i.e. </a:t>
            </a:r>
            <a:r>
              <a:rPr lang="en-US" sz="2800" dirty="0" smtClean="0"/>
              <a:t>not </a:t>
            </a:r>
            <a:r>
              <a:rPr lang="en-US" sz="2800" dirty="0" err="1" smtClean="0"/>
              <a:t>perturbatively</a:t>
            </a:r>
            <a:r>
              <a:rPr lang="en-US" sz="2800" dirty="0" smtClean="0"/>
              <a:t> calculable) </a:t>
            </a:r>
            <a:r>
              <a:rPr lang="en-US" sz="2800" dirty="0" smtClean="0"/>
              <a:t>functions need to be </a:t>
            </a:r>
            <a:r>
              <a:rPr lang="en-US" sz="2800" i="1" dirty="0" smtClean="0"/>
              <a:t>universal</a:t>
            </a:r>
            <a:r>
              <a:rPr lang="en-US" sz="2800" dirty="0" smtClean="0"/>
              <a:t> in order to be portable across calculations for many processes</a:t>
            </a: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6" name="Text Box 10"/>
          <p:cNvSpPr txBox="1">
            <a:spLocks noChangeArrowheads="1"/>
          </p:cNvSpPr>
          <p:nvPr/>
        </p:nvSpPr>
        <p:spPr bwMode="auto">
          <a:xfrm>
            <a:off x="560696" y="4876800"/>
            <a:ext cx="78486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Measure </a:t>
            </a:r>
            <a:r>
              <a:rPr lang="en-US" sz="2400" dirty="0" err="1" smtClean="0">
                <a:latin typeface="Times New Roman" pitchFamily="18" charset="0"/>
                <a:cs typeface="Times New Roman" pitchFamily="18" charset="0"/>
              </a:rPr>
              <a:t>nonperturbative</a:t>
            </a:r>
            <a:r>
              <a:rPr lang="en-US" sz="2400" dirty="0" smtClean="0">
                <a:latin typeface="Times New Roman" pitchFamily="18" charset="0"/>
                <a:cs typeface="Times New Roman" pitchFamily="18" charset="0"/>
              </a:rPr>
              <a:t> parton distribution functions (pdfs) and fragmentation functions in many colliding systems over a wide kinematic </a:t>
            </a:r>
            <a:r>
              <a:rPr lang="en-US" sz="2400" dirty="0" err="1" smtClean="0">
                <a:latin typeface="Times New Roman" pitchFamily="18" charset="0"/>
                <a:cs typeface="Times New Roman" pitchFamily="18" charset="0"/>
              </a:rPr>
              <a:t>range</a:t>
            </a:r>
            <a:r>
              <a:rPr lang="en-US" sz="2400" dirty="0" err="1"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rPr>
              <a:t>constrain</a:t>
            </a:r>
            <a:r>
              <a:rPr lang="en-US" sz="2400" dirty="0" smtClean="0">
                <a:latin typeface="Times New Roman" pitchFamily="18" charset="0"/>
                <a:cs typeface="Times New Roman" pitchFamily="18" charset="0"/>
              </a:rPr>
              <a:t> by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6368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en-US" smtClean="0"/>
              <a:t>C. Aidala, U. of Kansas, March 30, 2015</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106"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107"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DBCAA7B0-FB55-442B-B730-0F02697EC4DB}" type="slidenum">
              <a:rPr lang="en-US" smtClean="0"/>
              <a:pPr/>
              <a:t>18</a:t>
            </a:fld>
            <a:endParaRPr lang="en-US"/>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C. Aidala, U. of Kansas, March 30, 2015</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286232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“Sivers </a:t>
            </a:r>
            <a:r>
              <a:rPr lang="en-US" sz="2000" dirty="0">
                <a:solidFill>
                  <a:srgbClr val="FFFFCC"/>
                </a:solidFill>
                <a:latin typeface="Times New Roman" panose="02020603050405020304" pitchFamily="18" charset="0"/>
                <a:cs typeface="Times New Roman" panose="02020603050405020304" pitchFamily="18" charset="0"/>
              </a:rPr>
              <a:t>mechanism” </a:t>
            </a:r>
            <a:r>
              <a:rPr lang="en-US" sz="2000" dirty="0" smtClean="0">
                <a:solidFill>
                  <a:srgbClr val="FFFFCC"/>
                </a:solidFill>
                <a:latin typeface="Times New Roman" panose="02020603050405020304" pitchFamily="18" charset="0"/>
                <a:cs typeface="Times New Roman" panose="02020603050405020304" pitchFamily="18" charset="0"/>
              </a:rPr>
              <a:t>proposed in </a:t>
            </a:r>
            <a:r>
              <a:rPr lang="en-US" sz="2000" dirty="0">
                <a:solidFill>
                  <a:srgbClr val="FFFFCC"/>
                </a:solidFill>
                <a:latin typeface="Times New Roman" panose="02020603050405020304" pitchFamily="18" charset="0"/>
                <a:cs typeface="Times New Roman" panose="02020603050405020304" pitchFamily="18" charset="0"/>
              </a:rPr>
              <a:t>attempt to </a:t>
            </a:r>
            <a:r>
              <a:rPr lang="en-US" sz="2000" dirty="0" smtClean="0">
                <a:solidFill>
                  <a:srgbClr val="FFFFCC"/>
                </a:solidFill>
                <a:latin typeface="Times New Roman" panose="02020603050405020304" pitchFamily="18" charset="0"/>
                <a:cs typeface="Times New Roman" panose="02020603050405020304" pitchFamily="18" charset="0"/>
              </a:rPr>
              <a:t>understand </a:t>
            </a:r>
            <a:r>
              <a:rPr lang="en-US" sz="2000" dirty="0">
                <a:solidFill>
                  <a:srgbClr val="FFFFCC"/>
                </a:solidFill>
                <a:latin typeface="Times New Roman" panose="02020603050405020304" pitchFamily="18" charset="0"/>
                <a:cs typeface="Times New Roman" panose="02020603050405020304" pitchFamily="18" charset="0"/>
              </a:rPr>
              <a:t>observed </a:t>
            </a:r>
            <a:r>
              <a:rPr lang="en-US" sz="2000" dirty="0" smtClean="0">
                <a:solidFill>
                  <a:srgbClr val="FFFFCC"/>
                </a:solidFill>
                <a:latin typeface="Times New Roman" panose="02020603050405020304" pitchFamily="18" charset="0"/>
                <a:cs typeface="Times New Roman" panose="02020603050405020304" pitchFamily="18" charset="0"/>
              </a:rPr>
              <a:t>asymmetries</a:t>
            </a:r>
          </a:p>
          <a:p>
            <a:pPr marL="342900" indent="-342900">
              <a:buFont typeface="Arial" panose="020B0604020202020204" pitchFamily="34" charset="0"/>
              <a:buChar char="•"/>
            </a:pPr>
            <a:endParaRPr lang="en-US" sz="2000" dirty="0" smtClean="0">
              <a:solidFill>
                <a:srgbClr val="FFFF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FFCC"/>
                </a:solidFill>
                <a:latin typeface="Times New Roman" panose="02020603050405020304" pitchFamily="18" charset="0"/>
                <a:cs typeface="Times New Roman" panose="02020603050405020304" pitchFamily="18" charset="0"/>
              </a:rPr>
              <a:t>Departs 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CC80A51C-0834-4D37-9F6C-E61A03BDE5A5}" type="slidenum">
              <a:rPr lang="en-US" smtClean="0"/>
              <a:pPr/>
              <a:t>19</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64919824"/>
              </p:ext>
            </p:extLst>
          </p:nvPr>
        </p:nvGraphicFramePr>
        <p:xfrm>
          <a:off x="4114800" y="5799363"/>
          <a:ext cx="1981200" cy="601437"/>
        </p:xfrm>
        <a:graphic>
          <a:graphicData uri="http://schemas.openxmlformats.org/presentationml/2006/ole">
            <mc:AlternateContent xmlns:mc="http://schemas.openxmlformats.org/markup-compatibility/2006">
              <mc:Choice xmlns:v="urn:schemas-microsoft-com:vml" Requires="v">
                <p:oleObj spid="_x0000_s36998"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799363"/>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6172200" y="5799892"/>
            <a:ext cx="2709663"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partons and/or hadrons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350667" name="Text Box 11"/>
          <p:cNvSpPr txBox="1">
            <a:spLocks noChangeArrowheads="1"/>
          </p:cNvSpPr>
          <p:nvPr/>
        </p:nvSpPr>
        <p:spPr bwMode="auto">
          <a:xfrm>
            <a:off x="457200" y="3886200"/>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Sivers </a:t>
            </a:r>
            <a:r>
              <a:rPr lang="en-US" sz="2400" i="1" dirty="0">
                <a:solidFill>
                  <a:schemeClr val="tx1"/>
                </a:solidFill>
                <a:latin typeface="Times New Roman" panose="02020603050405020304" pitchFamily="18" charset="0"/>
                <a:cs typeface="Times New Roman" panose="02020603050405020304" pitchFamily="18" charset="0"/>
              </a:rPr>
              <a:t>distribution</a:t>
            </a:r>
            <a:r>
              <a:rPr lang="en-US" sz="2400" i="1" dirty="0" smtClean="0">
                <a:solidFill>
                  <a:schemeClr val="tx1"/>
                </a:solidFill>
                <a:latin typeface="Times New Roman" panose="02020603050405020304" pitchFamily="18" charset="0"/>
                <a:cs typeface="Times New Roman" panose="02020603050405020304" pitchFamily="18" charset="0"/>
              </a:rPr>
              <a:t>: first </a:t>
            </a:r>
            <a:r>
              <a:rPr lang="en-US" sz="2400" i="1" dirty="0">
                <a:solidFill>
                  <a:schemeClr val="tx1"/>
                </a:solidFill>
                <a:latin typeface="Times New Roman" panose="02020603050405020304" pitchFamily="18" charset="0"/>
                <a:cs typeface="Times New Roman" panose="02020603050405020304" pitchFamily="18" charset="0"/>
              </a:rPr>
              <a:t>transverse-momentum-dependent </a:t>
            </a:r>
            <a:r>
              <a:rPr lang="en-US" sz="2400" i="1" dirty="0" smtClean="0">
                <a:solidFill>
                  <a:schemeClr val="tx1"/>
                </a:solidFill>
                <a:latin typeface="Times New Roman" panose="02020603050405020304" pitchFamily="18" charset="0"/>
                <a:cs typeface="Times New Roman" panose="02020603050405020304" pitchFamily="18" charset="0"/>
              </a:rPr>
              <a:t>parton distribution function describing a spin-momentum correlation</a:t>
            </a:r>
          </a:p>
        </p:txBody>
      </p:sp>
      <p:sp>
        <p:nvSpPr>
          <p:cNvPr id="10" name="Text Box 11"/>
          <p:cNvSpPr txBox="1">
            <a:spLocks noChangeArrowheads="1"/>
          </p:cNvSpPr>
          <p:nvPr/>
        </p:nvSpPr>
        <p:spPr bwMode="auto">
          <a:xfrm>
            <a:off x="855662" y="4760893"/>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Parton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hadrons, and in the </a:t>
            </a:r>
            <a:r>
              <a:rPr lang="en-US" sz="2800" i="1" dirty="0" err="1" smtClean="0">
                <a:solidFill>
                  <a:schemeClr val="tx1"/>
                </a:solidFill>
                <a:latin typeface="Times New Roman" panose="02020603050405020304" pitchFamily="18" charset="0"/>
                <a:cs typeface="Times New Roman" panose="02020603050405020304" pitchFamily="18" charset="0"/>
              </a:rPr>
              <a:t>hadronization</a:t>
            </a:r>
            <a:r>
              <a:rPr lang="en-US" sz="2800" i="1" dirty="0" smtClean="0">
                <a:solidFill>
                  <a:schemeClr val="tx1"/>
                </a:solidFill>
                <a:latin typeface="Times New Roman" panose="02020603050405020304" pitchFamily="18" charset="0"/>
                <a:cs typeface="Times New Roman" panose="02020603050405020304" pitchFamily="18" charset="0"/>
              </a:rPr>
              <a:t>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 Aidala, U. of Kansas, March 30, 2015</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dirty="0"/>
              <a:t>i</a:t>
            </a:r>
            <a:r>
              <a:rPr lang="en-US" sz="3800" dirty="0" smtClean="0"/>
              <a:t>nteractions</a:t>
            </a:r>
            <a:r>
              <a:rPr lang="en-US" sz="3800" dirty="0"/>
              <a:t>: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145082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U. of Kansas, March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15141821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46405"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49851781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46406"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283692676"/>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46407"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785416069"/>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46408"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20</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~10 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U. of Kansas, March 30,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217282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12566"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22</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35940"/>
            <a:ext cx="8266112"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a:p>
            <a:pPr algn="ct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Continuum between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nonpartonic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and perturbative/partonic descriptions of this </a:t>
            </a:r>
            <a:r>
              <a:rPr lang="en-US" sz="2400" u="sng"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structure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5304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a:t>
            </a:r>
            <a:r>
              <a:rPr lang="en-US" sz="3500" dirty="0" err="1" smtClean="0"/>
              <a:t>p+p</a:t>
            </a:r>
            <a:r>
              <a:rPr lang="en-US" sz="3500" dirty="0" smtClean="0"/>
              <a:t> collisions</a:t>
            </a:r>
            <a:endParaRPr lang="en-US" sz="3500" dirty="0"/>
          </a:p>
        </p:txBody>
      </p:sp>
      <p:sp>
        <p:nvSpPr>
          <p:cNvPr id="3" name="Content Placeholder 2"/>
          <p:cNvSpPr>
            <a:spLocks noGrp="1"/>
          </p:cNvSpPr>
          <p:nvPr>
            <p:ph idx="1"/>
          </p:nvPr>
        </p:nvSpPr>
        <p:spPr>
          <a:xfrm>
            <a:off x="5715000" y="1600200"/>
            <a:ext cx="3200400" cy="4876800"/>
          </a:xfrm>
        </p:spPr>
        <p:txBody>
          <a:bodyPr>
            <a:normAutofit/>
          </a:bodyPr>
          <a:lstStyle/>
          <a:p>
            <a:r>
              <a:rPr lang="en-US" sz="2800" dirty="0"/>
              <a:t>Effects persist to kinematic regimes where perturbative QCD techniques clearly apply </a:t>
            </a:r>
            <a:endParaRPr lang="en-US" sz="2800" dirty="0" smtClean="0"/>
          </a:p>
          <a:p>
            <a:r>
              <a:rPr lang="en-US" sz="2800" dirty="0" err="1" smtClean="0"/>
              <a:t>p</a:t>
            </a:r>
            <a:r>
              <a:rPr lang="en-US" sz="2800" baseline="-25000" dirty="0" err="1" smtClean="0"/>
              <a:t>T</a:t>
            </a:r>
            <a:r>
              <a:rPr lang="en-US" sz="2800" dirty="0" smtClean="0"/>
              <a:t> </a:t>
            </a:r>
            <a:r>
              <a:rPr lang="en-US" sz="2800" dirty="0"/>
              <a:t>= 7 GeV </a:t>
            </a:r>
            <a:endParaRPr lang="en-US" sz="2800" dirty="0" smtClean="0"/>
          </a:p>
          <a:p>
            <a:pPr marL="0" indent="0">
              <a:buNone/>
            </a:pPr>
            <a:r>
              <a:rPr lang="en-US" sz="2800" dirty="0" smtClean="0">
                <a:sym typeface="Wingdings" panose="05000000000000000000" pitchFamily="2" charset="2"/>
              </a:rPr>
              <a:t>     </a:t>
            </a:r>
            <a:r>
              <a:rPr lang="en-US" sz="2800" dirty="0">
                <a:sym typeface="Wingdings" panose="05000000000000000000" pitchFamily="2" charset="2"/>
              </a:rPr>
              <a:t>Q</a:t>
            </a:r>
            <a:r>
              <a:rPr lang="en-US" sz="2800" baseline="30000" dirty="0">
                <a:sym typeface="Wingdings" panose="05000000000000000000" pitchFamily="2" charset="2"/>
              </a:rPr>
              <a:t>2</a:t>
            </a:r>
            <a:r>
              <a:rPr lang="en-US" sz="2800" dirty="0">
                <a:sym typeface="Wingdings" panose="05000000000000000000" pitchFamily="2" charset="2"/>
              </a:rPr>
              <a:t> ~ 49 GeV</a:t>
            </a:r>
            <a:r>
              <a:rPr lang="en-US" sz="2800" baseline="30000" dirty="0">
                <a:sym typeface="Wingdings" panose="05000000000000000000" pitchFamily="2" charset="2"/>
              </a:rPr>
              <a:t>2</a:t>
            </a:r>
            <a:r>
              <a:rPr lang="en-US" sz="2800" dirty="0" smtClean="0">
                <a:sym typeface="Wingdings" panose="05000000000000000000" pitchFamily="2" charset="2"/>
              </a:rPr>
              <a:t>!</a:t>
            </a:r>
            <a:endParaRPr lang="en-US" sz="2800" dirty="0"/>
          </a:p>
          <a:p>
            <a:endParaRPr lang="en-US" sz="2800"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334000" cy="40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43400" y="5181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6256" y="22098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3257742"/>
            <a:ext cx="1066574" cy="369332"/>
          </a:xfrm>
          <a:prstGeom prst="rect">
            <a:avLst/>
          </a:prstGeom>
          <a:noFill/>
        </p:spPr>
        <p:txBody>
          <a:bodyPr wrap="none" rtlCol="0">
            <a:spAutoFit/>
          </a:bodyPr>
          <a:lstStyle/>
          <a:p>
            <a:r>
              <a:rPr lang="en-US" dirty="0" smtClean="0">
                <a:solidFill>
                  <a:srgbClr val="0000FF"/>
                </a:solidFill>
              </a:rPr>
              <a:t>(forward)</a:t>
            </a:r>
            <a:endParaRPr lang="en-US" dirty="0">
              <a:solidFill>
                <a:srgbClr val="0000FF"/>
              </a:solidFill>
            </a:endParaRPr>
          </a:p>
        </p:txBody>
      </p:sp>
      <p:sp>
        <p:nvSpPr>
          <p:cNvPr id="12" name="TextBox 11"/>
          <p:cNvSpPr txBox="1"/>
          <p:nvPr/>
        </p:nvSpPr>
        <p:spPr>
          <a:xfrm>
            <a:off x="3733800" y="4673516"/>
            <a:ext cx="1232132" cy="369332"/>
          </a:xfrm>
          <a:prstGeom prst="rect">
            <a:avLst/>
          </a:prstGeom>
          <a:noFill/>
        </p:spPr>
        <p:txBody>
          <a:bodyPr wrap="none" rtlCol="0">
            <a:spAutoFit/>
          </a:bodyPr>
          <a:lstStyle/>
          <a:p>
            <a:r>
              <a:rPr lang="en-US" dirty="0" smtClean="0">
                <a:solidFill>
                  <a:schemeClr val="accent6"/>
                </a:solidFill>
              </a:rPr>
              <a:t>(backward)</a:t>
            </a:r>
            <a:endParaRPr lang="en-US" dirty="0">
              <a:solidFill>
                <a:schemeClr val="accent6"/>
              </a:solidFill>
            </a:endParaRPr>
          </a:p>
        </p:txBody>
      </p:sp>
      <p:sp>
        <p:nvSpPr>
          <p:cNvPr id="13" name="Rectangle 12"/>
          <p:cNvSpPr/>
          <p:nvPr/>
        </p:nvSpPr>
        <p:spPr>
          <a:xfrm>
            <a:off x="2002808" y="22098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p+p</a:t>
            </a:r>
            <a:r>
              <a:rPr lang="en-US" dirty="0" smtClean="0"/>
              <a:t> </a:t>
            </a:r>
            <a:r>
              <a:rPr lang="en-US" dirty="0" smtClean="0">
                <a:sym typeface="Wingdings" panose="05000000000000000000" pitchFamily="2" charset="2"/>
              </a:rPr>
              <a:t> hadron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(hadronization) effects</a:t>
            </a:r>
            <a:endParaRPr lang="en-US" dirty="0"/>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24</a:t>
            </a:fld>
            <a:endParaRPr lang="en-US"/>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naïve-T-odd spin-momentum correlation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Sivers transverse-momentum-dependent parton distribution function is odd under “naïve-time-reversal” (actually a PT transformation)</a:t>
            </a:r>
          </a:p>
          <a:p>
            <a:pPr lvl="1"/>
            <a:r>
              <a:rPr lang="en-US" dirty="0" smtClean="0"/>
              <a:t>As is Boer-Mulders spin-momentum correlation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certain 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U. of Kansas, March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1" name="Text Box 32"/>
          <p:cNvSpPr txBox="1">
            <a:spLocks noChangeArrowheads="1"/>
          </p:cNvSpPr>
          <p:nvPr/>
        </p:nvSpPr>
        <p:spPr bwMode="auto">
          <a:xfrm>
            <a:off x="304800" y="51081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solidFill>
                  <a:schemeClr val="tx1"/>
                </a:solidFill>
                <a:latin typeface="Times New Roman" pitchFamily="18" charset="0"/>
                <a:cs typeface="Times New Roman" pitchFamily="18" charset="0"/>
              </a:rPr>
              <a:t>Still waiting for a polarized quark-antiquark annihilation measurement to compare to existing lepton-nucleon scattering measurements . . .</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26</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384995"/>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 and gluon</a:t>
            </a:r>
            <a:r>
              <a:rPr lang="en-US" dirty="0" smtClean="0"/>
              <a:t> </a:t>
            </a:r>
            <a:r>
              <a:rPr lang="en-US" dirty="0" smtClean="0"/>
              <a:t>structure of the nucleon</a:t>
            </a:r>
            <a:endParaRPr lang="en-US" dirty="0"/>
          </a:p>
        </p:txBody>
      </p:sp>
      <p:sp>
        <p:nvSpPr>
          <p:cNvPr id="3" name="Content Placeholder 2"/>
          <p:cNvSpPr>
            <a:spLocks noGrp="1"/>
          </p:cNvSpPr>
          <p:nvPr>
            <p:ph sz="half" idx="1"/>
          </p:nvPr>
        </p:nvSpPr>
        <p:spPr/>
        <p:txBody>
          <a:bodyPr/>
          <a:lstStyle/>
          <a:p>
            <a:r>
              <a:rPr lang="en-US" dirty="0" smtClean="0"/>
              <a:t>Probing the proton at different energy scales offers information on different aspects of </a:t>
            </a:r>
            <a:r>
              <a:rPr lang="en-US" dirty="0" smtClean="0"/>
              <a:t>its internal</a:t>
            </a:r>
            <a:r>
              <a:rPr lang="en-US" dirty="0" smtClean="0"/>
              <a:t> </a:t>
            </a:r>
            <a:r>
              <a:rPr lang="en-US" dirty="0" smtClean="0"/>
              <a:t>structure</a:t>
            </a:r>
            <a:endParaRPr lang="en-US" dirty="0"/>
          </a:p>
        </p:txBody>
      </p:sp>
      <p:sp>
        <p:nvSpPr>
          <p:cNvPr id="8" name="Content Placeholder 7"/>
          <p:cNvSpPr>
            <a:spLocks noGrp="1"/>
          </p:cNvSpPr>
          <p:nvPr>
            <p:ph sz="half" idx="2"/>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descr="Q2ForJohn4-WithBubbles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2245038" cy="369332"/>
          </a:xfrm>
          <a:prstGeom prst="rect">
            <a:avLst/>
          </a:prstGeom>
          <a:noFill/>
        </p:spPr>
        <p:txBody>
          <a:bodyPr wrap="none" rtlCol="0">
            <a:spAutoFit/>
          </a:bodyPr>
          <a:lstStyle/>
          <a:p>
            <a:r>
              <a:rPr lang="en-US" i="1" dirty="0" smtClean="0">
                <a:solidFill>
                  <a:srgbClr val="FFFFCC"/>
                </a:solidFill>
              </a:rPr>
              <a:t>Graphic by Josh Rubin</a:t>
            </a:r>
            <a:endParaRPr lang="en-US" i="1" dirty="0">
              <a:solidFill>
                <a:srgbClr val="FFFFCC"/>
              </a:solidFill>
            </a:endParaRPr>
          </a:p>
        </p:txBody>
      </p:sp>
    </p:spTree>
    <p:extLst>
      <p:ext uri="{BB962C8B-B14F-4D97-AF65-F5344CB8AC3E}">
        <p14:creationId xmlns:p14="http://schemas.microsoft.com/office/powerpoint/2010/main" val="2667791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r>
              <a:rPr lang="en-US" sz="3200" dirty="0" smtClean="0"/>
              <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U. of Kansas, March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30</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
        <p:nvSpPr>
          <p:cNvPr id="17" name="Rectangle 16"/>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97444" y="2086705"/>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105244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551"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U. of Kansas, March 30, 2015</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3"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grpSp>
        <p:nvGrpSpPr>
          <p:cNvPr id="30" name="Group 29"/>
          <p:cNvGrpSpPr/>
          <p:nvPr/>
        </p:nvGrpSpPr>
        <p:grpSpPr>
          <a:xfrm>
            <a:off x="4572000" y="1143000"/>
            <a:ext cx="4575530" cy="3429000"/>
            <a:chOff x="4358505" y="1143000"/>
            <a:chExt cx="4789025" cy="3476625"/>
          </a:xfrm>
        </p:grpSpPr>
        <p:pic>
          <p:nvPicPr>
            <p:cNvPr id="13" name="Picture 2"/>
            <p:cNvPicPr>
              <a:picLocks noChangeAspect="1" noChangeArrowheads="1"/>
            </p:cNvPicPr>
            <p:nvPr/>
          </p:nvPicPr>
          <p:blipFill>
            <a:blip r:embed="rId4" cstate="print"/>
            <a:srcRect/>
            <a:stretch>
              <a:fillRect/>
            </a:stretch>
          </p:blipFill>
          <p:spPr bwMode="auto">
            <a:xfrm>
              <a:off x="4358505" y="1143000"/>
              <a:ext cx="4789025" cy="3476625"/>
            </a:xfrm>
            <a:prstGeom prst="rect">
              <a:avLst/>
            </a:prstGeom>
            <a:noFill/>
            <a:ln w="9525">
              <a:noFill/>
              <a:miter lim="800000"/>
              <a:headEnd/>
              <a:tailEnd/>
            </a:ln>
          </p:spPr>
        </p:pic>
        <p:sp>
          <p:nvSpPr>
            <p:cNvPr id="17" name="TextBox 16"/>
            <p:cNvSpPr txBox="1"/>
            <p:nvPr/>
          </p:nvSpPr>
          <p:spPr>
            <a:xfrm>
              <a:off x="6921674" y="1500052"/>
              <a:ext cx="1727029" cy="1404231"/>
            </a:xfrm>
            <a:prstGeom prst="rect">
              <a:avLst/>
            </a:prstGeom>
            <a:solidFill>
              <a:schemeClr val="bg1">
                <a:lumMod val="95000"/>
              </a:schemeClr>
            </a:solidFill>
          </p:spPr>
          <p:txBody>
            <a:bodyPr wrap="square" rtlCol="0">
              <a:spAutoFit/>
            </a:bodyPr>
            <a:lstStyle/>
            <a:p>
              <a:r>
                <a:rPr lang="en-US" sz="2100" dirty="0" smtClean="0">
                  <a:solidFill>
                    <a:schemeClr val="tx1"/>
                  </a:solidFill>
                </a:rPr>
                <a:t>Z boson production,</a:t>
              </a:r>
            </a:p>
            <a:p>
              <a:r>
                <a:rPr lang="en-US" sz="2100" dirty="0" err="1" smtClean="0">
                  <a:solidFill>
                    <a:schemeClr val="tx1"/>
                  </a:solidFill>
                </a:rPr>
                <a:t>Tevatron</a:t>
              </a:r>
              <a:r>
                <a:rPr lang="en-US" sz="2100" dirty="0" smtClean="0">
                  <a:solidFill>
                    <a:schemeClr val="tx1"/>
                  </a:solidFill>
                </a:rPr>
                <a:t> CDF</a:t>
              </a:r>
              <a:endParaRPr lang="en-US" sz="21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20000"/>
          </a:bodyPr>
          <a:lstStyle/>
          <a:p>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pdfs from world data</a:t>
            </a:r>
          </a:p>
          <a:p>
            <a:pPr lvl="1"/>
            <a:r>
              <a:rPr lang="en-US" sz="1800" dirty="0"/>
              <a:t>Can put better constraints on unpolarized predictions because of more available </a:t>
            </a:r>
            <a:r>
              <a:rPr lang="en-US" sz="1800" dirty="0" smtClean="0"/>
              <a:t>data</a:t>
            </a:r>
            <a:endParaRPr lang="en-US" sz="1800" dirty="0"/>
          </a:p>
        </p:txBody>
      </p:sp>
      <p:sp>
        <p:nvSpPr>
          <p:cNvPr id="6" name="Slide Number Placeholder 5"/>
          <p:cNvSpPr>
            <a:spLocks noGrp="1"/>
          </p:cNvSpPr>
          <p:nvPr>
            <p:ph type="sldNum" sz="quarter" idx="12"/>
          </p:nvPr>
        </p:nvSpPr>
        <p:spPr/>
        <p:txBody>
          <a:bodyPr/>
          <a:lstStyle/>
          <a:p>
            <a:fld id="{9CCA4942-7CEE-491C-9F3A-ADE7BC2C4973}" type="slidenum">
              <a:rPr lang="en-US" smtClean="0"/>
              <a:pPr/>
              <a:t>32</a:t>
            </a:fld>
            <a:endParaRPr lang="en-US"/>
          </a:p>
        </p:txBody>
      </p:sp>
      <p:sp>
        <p:nvSpPr>
          <p:cNvPr id="16" name="Oval 15"/>
          <p:cNvSpPr/>
          <p:nvPr/>
        </p:nvSpPr>
        <p:spPr>
          <a:xfrm rot="592611">
            <a:off x="4893160" y="1494711"/>
            <a:ext cx="764237"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495800"/>
            <a:ext cx="1338584" cy="877163"/>
          </a:xfrm>
          <a:prstGeom prst="rect">
            <a:avLst/>
          </a:prstGeom>
          <a:noFill/>
        </p:spPr>
        <p:txBody>
          <a:bodyPr wrap="square" rtlCol="0">
            <a:spAutoFit/>
          </a:bodyPr>
          <a:lstStyle/>
          <a:p>
            <a:r>
              <a:rPr lang="en-US" sz="1700" u="sng" dirty="0" smtClean="0">
                <a:solidFill>
                  <a:schemeClr val="tx1"/>
                </a:solidFill>
              </a:rPr>
              <a:t>CAA</a:t>
            </a:r>
            <a:r>
              <a:rPr lang="en-US" sz="1700" dirty="0" smtClean="0">
                <a:solidFill>
                  <a:schemeClr val="tx1"/>
                </a:solidFill>
              </a:rPr>
              <a:t>, </a:t>
            </a:r>
          </a:p>
          <a:p>
            <a:r>
              <a:rPr lang="en-US" sz="1700" dirty="0" smtClean="0">
                <a:solidFill>
                  <a:schemeClr val="tx1"/>
                </a:solidFill>
              </a:rPr>
              <a:t>T.C. Rogers, in progress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rot="16200000" flipH="1">
            <a:off x="483870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710535"/>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5" name="Rectangle 4"/>
          <p:cNvSpPr/>
          <p:nvPr/>
        </p:nvSpPr>
        <p:spPr>
          <a:xfrm>
            <a:off x="970302" y="5405735"/>
            <a:ext cx="2230098" cy="461665"/>
          </a:xfrm>
          <a:prstGeom prst="rect">
            <a:avLst/>
          </a:prstGeom>
        </p:spPr>
        <p:txBody>
          <a:bodyPr wrap="none">
            <a:spAutoFit/>
          </a:bodyPr>
          <a:lstStyle/>
          <a:p>
            <a:r>
              <a:rPr lang="en-US" dirty="0" err="1" smtClean="0">
                <a:solidFill>
                  <a:schemeClr val="tx1"/>
                </a:solidFill>
              </a:rPr>
              <a:t>p+p</a:t>
            </a:r>
            <a:r>
              <a:rPr lang="en-US" dirty="0" smtClean="0">
                <a:solidFill>
                  <a:schemeClr val="tx1"/>
                </a:solidFill>
              </a:rPr>
              <a:t> </a:t>
            </a:r>
            <a:r>
              <a:rPr lang="en-US"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+X</a:t>
            </a:r>
            <a:endParaRPr lang="en-US" dirty="0">
              <a:solidFill>
                <a:schemeClr val="tx1"/>
              </a:solidFill>
            </a:endParaRPr>
          </a:p>
        </p:txBody>
      </p:sp>
    </p:spTree>
    <p:extLst>
      <p:ext uri="{BB962C8B-B14F-4D97-AF65-F5344CB8AC3E}">
        <p14:creationId xmlns:p14="http://schemas.microsoft.com/office/powerpoint/2010/main" val="243808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632537"/>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30875" y="1371600"/>
            <a:ext cx="1819665" cy="353943"/>
          </a:xfrm>
          <a:prstGeom prst="rect">
            <a:avLst/>
          </a:prstGeom>
          <a:noFill/>
        </p:spPr>
        <p:txBody>
          <a:bodyPr wrap="none" rtlCol="0">
            <a:spAutoFit/>
          </a:bodyPr>
          <a:lstStyle/>
          <a:p>
            <a:r>
              <a:rPr lang="en-US" sz="1700" dirty="0" smtClean="0">
                <a:solidFill>
                  <a:schemeClr val="tx1"/>
                </a:solidFill>
              </a:rPr>
              <a:t>Landry et al., 2002</a:t>
            </a:r>
            <a:endParaRPr lang="en-US" sz="1700" dirty="0">
              <a:solidFill>
                <a:schemeClr val="tx1"/>
              </a:solidFill>
            </a:endParaRPr>
          </a:p>
        </p:txBody>
      </p:sp>
      <p:grpSp>
        <p:nvGrpSpPr>
          <p:cNvPr id="25" name="Group 24"/>
          <p:cNvGrpSpPr/>
          <p:nvPr/>
        </p:nvGrpSpPr>
        <p:grpSpPr>
          <a:xfrm>
            <a:off x="4419600" y="1371600"/>
            <a:ext cx="4460901" cy="4239902"/>
            <a:chOff x="4530699" y="1702476"/>
            <a:chExt cx="4460901" cy="42399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800" y="1702476"/>
              <a:ext cx="4417800" cy="4239902"/>
            </a:xfrm>
            <a:prstGeom prst="rect">
              <a:avLst/>
            </a:prstGeom>
          </p:spPr>
        </p:pic>
        <p:sp>
          <p:nvSpPr>
            <p:cNvPr id="17" name="Rectangle 16"/>
            <p:cNvSpPr/>
            <p:nvPr/>
          </p:nvSpPr>
          <p:spPr>
            <a:xfrm>
              <a:off x="5169063" y="1752600"/>
              <a:ext cx="3066866" cy="461665"/>
            </a:xfrm>
            <a:prstGeom prst="rect">
              <a:avLst/>
            </a:prstGeom>
          </p:spPr>
          <p:txBody>
            <a:bodyPr wrap="none">
              <a:spAutoFit/>
            </a:bodyPr>
            <a:lstStyle/>
            <a:p>
              <a:r>
                <a:rPr lang="en-US" dirty="0">
                  <a:solidFill>
                    <a:schemeClr val="tx1"/>
                  </a:solidFill>
                </a:rPr>
                <a:t>PRD82, 072001 (2010)</a:t>
              </a:r>
            </a:p>
          </p:txBody>
        </p:sp>
        <p:sp>
          <p:nvSpPr>
            <p:cNvPr id="24" name="Rectangle 23"/>
            <p:cNvSpPr/>
            <p:nvPr/>
          </p:nvSpPr>
          <p:spPr>
            <a:xfrm>
              <a:off x="4530699" y="5589896"/>
              <a:ext cx="3188694" cy="323165"/>
            </a:xfrm>
            <a:prstGeom prst="rect">
              <a:avLst/>
            </a:prstGeom>
          </p:spPr>
          <p:txBody>
            <a:bodyPr wrap="none">
              <a:spAutoFit/>
            </a:bodyPr>
            <a:lstStyle/>
            <a:p>
              <a:r>
                <a:rPr lang="en-US" sz="1500" b="1" dirty="0">
                  <a:solidFill>
                    <a:schemeClr val="tx1"/>
                  </a:solidFill>
                </a:rPr>
                <a:t>Out-of-plane momentum component</a:t>
              </a:r>
            </a:p>
          </p:txBody>
        </p:sp>
        <p:pic>
          <p:nvPicPr>
            <p:cNvPr id="26" name="Picture 76" descr="PHENIX big logo"/>
            <p:cNvPicPr>
              <a:picLocks noChangeAspect="1" noChangeArrowheads="1"/>
            </p:cNvPicPr>
            <p:nvPr/>
          </p:nvPicPr>
          <p:blipFill>
            <a:blip r:embed="rId4" cstate="print"/>
            <a:srcRect/>
            <a:stretch>
              <a:fillRect/>
            </a:stretch>
          </p:blipFill>
          <p:spPr bwMode="auto">
            <a:xfrm>
              <a:off x="5260043" y="2286000"/>
              <a:ext cx="1263853" cy="412126"/>
            </a:xfrm>
            <a:prstGeom prst="rect">
              <a:avLst/>
            </a:prstGeom>
            <a:noFill/>
          </p:spPr>
        </p:pic>
      </p:grpSp>
      <p:sp>
        <p:nvSpPr>
          <p:cNvPr id="20" name="Slide Number Placeholder 19"/>
          <p:cNvSpPr>
            <a:spLocks noGrp="1"/>
          </p:cNvSpPr>
          <p:nvPr>
            <p:ph type="sldNum" sz="quarter" idx="12"/>
          </p:nvPr>
        </p:nvSpPr>
        <p:spPr/>
        <p:txBody>
          <a:bodyPr/>
          <a:lstStyle/>
          <a:p>
            <a:fld id="{B6F15528-21DE-4FAA-801E-634DDDAF4B2B}" type="slidenum">
              <a:rPr lang="en-US" smtClean="0"/>
              <a:pPr/>
              <a:t>33</a:t>
            </a:fld>
            <a:endParaRPr lang="en-US"/>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709277"/>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9" name="TextBox 8"/>
          <p:cNvSpPr txBox="1"/>
          <p:nvPr/>
        </p:nvSpPr>
        <p:spPr>
          <a:xfrm>
            <a:off x="4302099" y="5678269"/>
            <a:ext cx="4841901" cy="677108"/>
          </a:xfrm>
          <a:prstGeom prst="rect">
            <a:avLst/>
          </a:prstGeom>
          <a:noFill/>
        </p:spPr>
        <p:txBody>
          <a:bodyPr wrap="square" rtlCol="0">
            <a:spAutoFit/>
          </a:bodyPr>
          <a:lstStyle/>
          <a:p>
            <a:r>
              <a:rPr lang="en-US" sz="1900" dirty="0" smtClean="0">
                <a:solidFill>
                  <a:srgbClr val="FFFFCC"/>
                </a:solidFill>
              </a:rPr>
              <a:t>Make predictions for processes where entanglement </a:t>
            </a:r>
            <a:r>
              <a:rPr lang="en-US" sz="1900" i="1" dirty="0" smtClean="0">
                <a:solidFill>
                  <a:srgbClr val="FFFFCC"/>
                </a:solidFill>
              </a:rPr>
              <a:t>is</a:t>
            </a:r>
            <a:r>
              <a:rPr lang="en-US" sz="1900" dirty="0" smtClean="0">
                <a:solidFill>
                  <a:srgbClr val="FFFFCC"/>
                </a:solidFill>
              </a:rPr>
              <a:t> expected; look for deviation </a:t>
            </a:r>
            <a:endParaRPr lang="en-US" sz="1900" dirty="0">
              <a:solidFill>
                <a:srgbClr val="FFFFCC"/>
              </a:solidFill>
            </a:endParaRPr>
          </a:p>
        </p:txBody>
      </p:sp>
      <p:sp>
        <p:nvSpPr>
          <p:cNvPr id="10" name="Bent-Up Arrow 9"/>
          <p:cNvSpPr/>
          <p:nvPr/>
        </p:nvSpPr>
        <p:spPr>
          <a:xfrm rot="5400000">
            <a:off x="3095244" y="531723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8712" y="1918170"/>
            <a:ext cx="2895600" cy="646331"/>
          </a:xfrm>
          <a:prstGeom prst="rect">
            <a:avLst/>
          </a:prstGeom>
          <a:solidFill>
            <a:schemeClr val="bg1"/>
          </a:solidFill>
        </p:spPr>
        <p:txBody>
          <a:bodyPr wrap="square" rtlCol="0">
            <a:spAutoFit/>
          </a:bodyPr>
          <a:lstStyle/>
          <a:p>
            <a:r>
              <a:rPr lang="en-US" dirty="0" smtClean="0"/>
              <a:t>Quark-antiquark annihilation to lepton pairs </a:t>
            </a:r>
            <a:endParaRPr lang="en-US" dirty="0"/>
          </a:p>
        </p:txBody>
      </p:sp>
      <p:sp>
        <p:nvSpPr>
          <p:cNvPr id="22" name="TextBox 21"/>
          <p:cNvSpPr txBox="1"/>
          <p:nvPr/>
        </p:nvSpPr>
        <p:spPr>
          <a:xfrm>
            <a:off x="7086600" y="3254514"/>
            <a:ext cx="1524000" cy="707886"/>
          </a:xfrm>
          <a:prstGeom prst="rect">
            <a:avLst/>
          </a:prstGeom>
          <a:solidFill>
            <a:schemeClr val="bg1"/>
          </a:solidFill>
        </p:spPr>
        <p:txBody>
          <a:bodyPr wrap="square" rtlCol="0">
            <a:spAutoFit/>
          </a:bodyPr>
          <a:lstStyle/>
          <a:p>
            <a:r>
              <a:rPr lang="en-US" sz="2000" dirty="0" smtClean="0"/>
              <a:t>Hadron pair production</a:t>
            </a:r>
            <a:endParaRPr lang="en-US" sz="2000" dirty="0"/>
          </a:p>
        </p:txBody>
      </p:sp>
    </p:spTree>
    <p:extLst>
      <p:ext uri="{BB962C8B-B14F-4D97-AF65-F5344CB8AC3E}">
        <p14:creationId xmlns:p14="http://schemas.microsoft.com/office/powerpoint/2010/main" val="50265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Early years of rewarding new era of quantitative basic research in QCD!</a:t>
            </a:r>
          </a:p>
          <a:p>
            <a:r>
              <a:rPr lang="en-US" dirty="0" smtClean="0"/>
              <a:t>Gradually shifting to think about QCD systems in new ways, focusing on topics/ideas/concepts that have long been familiar to the world of condensed matter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a:p>
            <a:r>
              <a:rPr lang="en-US" dirty="0" smtClean="0"/>
              <a:t>Will be exciting </a:t>
            </a:r>
            <a:r>
              <a:rPr lang="en-US" dirty="0"/>
              <a:t>to continue testing and exploring these </a:t>
            </a:r>
            <a:r>
              <a:rPr lang="en-US" dirty="0" smtClean="0"/>
              <a:t>ideas and phenomena </a:t>
            </a:r>
            <a:r>
              <a:rPr lang="en-US" dirty="0"/>
              <a:t>in upcoming years . . .</a:t>
            </a: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C. Aidala, U. of Kansas, March 30, 2015</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36</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3736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p</a:t>
            </a:r>
            <a:r>
              <a:rPr lang="en-US" dirty="0" err="1" smtClean="0"/>
              <a:t>+p</a:t>
            </a:r>
            <a:r>
              <a:rPr lang="en-US" dirty="0" smtClean="0"/>
              <a:t> </a:t>
            </a:r>
            <a:r>
              <a:rPr lang="en-US" dirty="0">
                <a:latin typeface="Symbol" panose="05050102010706020507" pitchFamily="18" charset="2"/>
              </a:rPr>
              <a:t>h</a:t>
            </a:r>
            <a:r>
              <a:rPr lang="en-US" dirty="0" smtClean="0"/>
              <a:t> A</a:t>
            </a:r>
            <a:r>
              <a:rPr lang="en-US" baseline="-25000" dirty="0" smtClean="0"/>
              <a:t>N</a:t>
            </a:r>
            <a:r>
              <a:rPr lang="en-US" dirty="0" smtClean="0"/>
              <a:t> larger than  </a:t>
            </a:r>
            <a:r>
              <a:rPr lang="en-US" dirty="0" smtClean="0">
                <a:latin typeface="Symbol" panose="05050102010706020507" pitchFamily="18" charset="2"/>
              </a:rPr>
              <a:t>p</a:t>
            </a:r>
            <a:r>
              <a:rPr lang="en-US" baseline="30000" dirty="0" smtClean="0"/>
              <a:t>0</a:t>
            </a:r>
            <a:r>
              <a:rPr lang="en-US" dirty="0" smtClean="0"/>
              <a:t>??  Same?</a:t>
            </a:r>
            <a:endParaRPr lang="en-US" dirty="0"/>
          </a:p>
        </p:txBody>
      </p:sp>
      <p:sp>
        <p:nvSpPr>
          <p:cNvPr id="2" name="Footer Placeholder 1"/>
          <p:cNvSpPr>
            <a:spLocks noGrp="1"/>
          </p:cNvSpPr>
          <p:nvPr>
            <p:ph type="ftr" sz="quarter" idx="11"/>
          </p:nvPr>
        </p:nvSpPr>
        <p:spPr/>
        <p:txBody>
          <a:bodyPr/>
          <a:lstStyle/>
          <a:p>
            <a:r>
              <a:rPr lang="en-US" smtClean="0"/>
              <a:t>C. Aidala, U. of Kansas, March 30,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43453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4340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410200"/>
            <a:ext cx="4267200" cy="923330"/>
          </a:xfrm>
          <a:prstGeom prst="rect">
            <a:avLst/>
          </a:prstGeom>
          <a:noFill/>
        </p:spPr>
        <p:txBody>
          <a:bodyPr wrap="square" rtlCol="0">
            <a:spAutoFit/>
          </a:bodyPr>
          <a:lstStyle/>
          <a:p>
            <a:r>
              <a:rPr lang="en-US" dirty="0" smtClean="0">
                <a:solidFill>
                  <a:srgbClr val="FFFFCC"/>
                </a:solidFill>
              </a:rPr>
              <a:t>Related talks by L. Bland, D. </a:t>
            </a:r>
            <a:r>
              <a:rPr lang="en-US" dirty="0" err="1" smtClean="0">
                <a:solidFill>
                  <a:srgbClr val="FFFFCC"/>
                </a:solidFill>
              </a:rPr>
              <a:t>Kleinjan</a:t>
            </a:r>
            <a:r>
              <a:rPr lang="en-US" dirty="0" smtClean="0">
                <a:solidFill>
                  <a:srgbClr val="FFFFCC"/>
                </a:solidFill>
              </a:rPr>
              <a:t>, </a:t>
            </a:r>
          </a:p>
          <a:p>
            <a:r>
              <a:rPr lang="en-US" dirty="0" smtClean="0">
                <a:solidFill>
                  <a:srgbClr val="FFFFCC"/>
                </a:solidFill>
              </a:rPr>
              <a:t>A. </a:t>
            </a:r>
            <a:r>
              <a:rPr lang="en-US" dirty="0" err="1" smtClean="0">
                <a:solidFill>
                  <a:srgbClr val="FFFFCC"/>
                </a:solidFill>
              </a:rPr>
              <a:t>Vossen</a:t>
            </a:r>
            <a:r>
              <a:rPr lang="en-US" dirty="0" smtClean="0">
                <a:solidFill>
                  <a:srgbClr val="FFFFCC"/>
                </a:solidFill>
              </a:rPr>
              <a:t>, A. Ogawa, Y. Koike, D. </a:t>
            </a:r>
            <a:r>
              <a:rPr lang="en-US" dirty="0" err="1" smtClean="0">
                <a:solidFill>
                  <a:srgbClr val="FFFFCC"/>
                </a:solidFill>
              </a:rPr>
              <a:t>Pitonyak</a:t>
            </a:r>
            <a:r>
              <a:rPr lang="en-US" dirty="0" smtClean="0">
                <a:solidFill>
                  <a:srgbClr val="FFFFCC"/>
                </a:solidFill>
              </a:rPr>
              <a:t>, C. Pisano</a:t>
            </a:r>
            <a:endParaRPr lang="en-US" dirty="0">
              <a:solidFill>
                <a:srgbClr val="FFFFCC"/>
              </a:solidFill>
            </a:endParaRPr>
          </a:p>
        </p:txBody>
      </p:sp>
      <p:sp>
        <p:nvSpPr>
          <p:cNvPr id="8" name="Rectangle 7"/>
          <p:cNvSpPr/>
          <p:nvPr/>
        </p:nvSpPr>
        <p:spPr>
          <a:xfrm>
            <a:off x="624538" y="2901731"/>
            <a:ext cx="7924800" cy="1292662"/>
          </a:xfrm>
          <a:prstGeom prst="rect">
            <a:avLst/>
          </a:prstGeom>
          <a:solidFill>
            <a:srgbClr val="00FFFF"/>
          </a:solidFill>
          <a:ln>
            <a:solidFill>
              <a:schemeClr val="tx1"/>
            </a:solidFill>
          </a:ln>
        </p:spPr>
        <p:txBody>
          <a:bodyPr wrap="square">
            <a:spAutoFit/>
          </a:bodyPr>
          <a:lstStyle/>
          <a:p>
            <a:pPr algn="ctr"/>
            <a:r>
              <a:rPr lang="en-US" sz="2600" dirty="0" smtClean="0">
                <a:latin typeface="Times New Roman" panose="02020603050405020304" pitchFamily="18" charset="0"/>
                <a:cs typeface="Times New Roman" pitchFamily="18" charset="0"/>
              </a:rPr>
              <a:t>In addition to sea quarks, need to explore dynamics of gluons in more depth—talks by M. </a:t>
            </a:r>
            <a:r>
              <a:rPr lang="en-US" sz="2600" dirty="0" err="1" smtClean="0">
                <a:latin typeface="Times New Roman" panose="02020603050405020304" pitchFamily="18" charset="0"/>
                <a:cs typeface="Times New Roman" pitchFamily="18" charset="0"/>
              </a:rPr>
              <a:t>Echevarria</a:t>
            </a:r>
            <a:r>
              <a:rPr lang="en-US" sz="2600" dirty="0" smtClean="0">
                <a:latin typeface="Times New Roman" panose="02020603050405020304" pitchFamily="18" charset="0"/>
                <a:cs typeface="Times New Roman" pitchFamily="18" charset="0"/>
              </a:rPr>
              <a:t>, M. Schlegel, </a:t>
            </a:r>
            <a:r>
              <a:rPr lang="en-US" sz="2600" dirty="0" err="1" smtClean="0">
                <a:latin typeface="Times New Roman" panose="02020603050405020304" pitchFamily="18" charset="0"/>
                <a:cs typeface="Times New Roman" pitchFamily="18" charset="0"/>
              </a:rPr>
              <a:t>A.Szabelski</a:t>
            </a:r>
            <a:r>
              <a:rPr lang="en-US" sz="2600" dirty="0" smtClean="0">
                <a:latin typeface="Times New Roman" panose="02020603050405020304" pitchFamily="18" charset="0"/>
                <a:cs typeface="Times New Roman" pitchFamily="18" charset="0"/>
              </a:rPr>
              <a:t>, Y. Koike</a:t>
            </a:r>
            <a:endParaRPr lang="en-US" sz="2600" dirty="0">
              <a:solidFill>
                <a:schemeClr val="tx1"/>
              </a:solidFill>
              <a:latin typeface="Times New Roman" pitchFamily="18" charset="0"/>
              <a:cs typeface="Times New Roman" pitchFamily="18" charset="0"/>
            </a:endParaRPr>
          </a:p>
        </p:txBody>
      </p:sp>
      <p:sp>
        <p:nvSpPr>
          <p:cNvPr id="5" name="TextBox 4"/>
          <p:cNvSpPr txBox="1"/>
          <p:nvPr/>
        </p:nvSpPr>
        <p:spPr>
          <a:xfrm>
            <a:off x="5257800" y="5075414"/>
            <a:ext cx="1709122" cy="369332"/>
          </a:xfrm>
          <a:prstGeom prst="rect">
            <a:avLst/>
          </a:prstGeom>
          <a:noFill/>
        </p:spPr>
        <p:txBody>
          <a:bodyPr wrap="none" rtlCol="0">
            <a:spAutoFit/>
          </a:bodyPr>
          <a:lstStyle/>
          <a:p>
            <a:r>
              <a:rPr lang="en-US" dirty="0" smtClean="0"/>
              <a:t>arXiv:1406.3541</a:t>
            </a:r>
            <a:endParaRPr lang="en-US" dirty="0"/>
          </a:p>
        </p:txBody>
      </p:sp>
    </p:spTree>
    <p:extLst>
      <p:ext uri="{BB962C8B-B14F-4D97-AF65-F5344CB8AC3E}">
        <p14:creationId xmlns:p14="http://schemas.microsoft.com/office/powerpoint/2010/main" val="4278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Hadronization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Not as far along as nucleon structure—less of a focus in earlier years</a:t>
            </a:r>
          </a:p>
          <a:p>
            <a:r>
              <a:rPr lang="en-US" dirty="0" smtClean="0"/>
              <a:t>Recent advances via</a:t>
            </a:r>
          </a:p>
          <a:p>
            <a:pPr lvl="1"/>
            <a:r>
              <a:rPr lang="en-US" dirty="0" smtClean="0"/>
              <a:t>TMD FFs</a:t>
            </a:r>
          </a:p>
          <a:p>
            <a:pPr lvl="1"/>
            <a:r>
              <a:rPr lang="en-US" dirty="0" smtClean="0"/>
              <a:t>Collinear twist-3 functions to describe hadronization</a:t>
            </a:r>
          </a:p>
          <a:p>
            <a:pPr lvl="1"/>
            <a:r>
              <a:rPr lang="en-US" dirty="0" err="1" smtClean="0"/>
              <a:t>Dihadron</a:t>
            </a:r>
            <a:r>
              <a:rPr lang="en-US" dirty="0" smtClean="0"/>
              <a:t> (interference) FF</a:t>
            </a:r>
          </a:p>
          <a:p>
            <a:pPr lvl="1"/>
            <a:r>
              <a:rPr lang="en-US" dirty="0" smtClean="0"/>
              <a:t>Hadronization from nuclei</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8" name="TextBox 7"/>
          <p:cNvSpPr txBox="1"/>
          <p:nvPr/>
        </p:nvSpPr>
        <p:spPr>
          <a:xfrm>
            <a:off x="1219200" y="5385137"/>
            <a:ext cx="6324600" cy="1015663"/>
          </a:xfrm>
          <a:prstGeom prst="rect">
            <a:avLst/>
          </a:prstGeom>
          <a:noFill/>
        </p:spPr>
        <p:txBody>
          <a:bodyPr wrap="square" rtlCol="0">
            <a:spAutoFit/>
          </a:bodyPr>
          <a:lstStyle/>
          <a:p>
            <a:r>
              <a:rPr lang="en-US" sz="2000" dirty="0" smtClean="0">
                <a:solidFill>
                  <a:schemeClr val="bg1"/>
                </a:solidFill>
              </a:rPr>
              <a:t>Related talks by M. </a:t>
            </a:r>
            <a:r>
              <a:rPr lang="en-US" sz="2000" dirty="0" err="1" smtClean="0">
                <a:solidFill>
                  <a:schemeClr val="bg1"/>
                </a:solidFill>
              </a:rPr>
              <a:t>Radici</a:t>
            </a:r>
            <a:r>
              <a:rPr lang="en-US" sz="2000" dirty="0" smtClean="0">
                <a:solidFill>
                  <a:schemeClr val="bg1"/>
                </a:solidFill>
              </a:rPr>
              <a:t>, A. </a:t>
            </a:r>
            <a:r>
              <a:rPr lang="en-US" sz="2000" dirty="0" err="1" smtClean="0">
                <a:solidFill>
                  <a:schemeClr val="bg1"/>
                </a:solidFill>
              </a:rPr>
              <a:t>Kotzinian</a:t>
            </a:r>
            <a:r>
              <a:rPr lang="en-US" sz="2000" dirty="0" smtClean="0">
                <a:solidFill>
                  <a:schemeClr val="bg1"/>
                </a:solidFill>
              </a:rPr>
              <a:t>, I. </a:t>
            </a:r>
            <a:r>
              <a:rPr lang="en-US" sz="2000" dirty="0" err="1" smtClean="0">
                <a:solidFill>
                  <a:schemeClr val="bg1"/>
                </a:solidFill>
              </a:rPr>
              <a:t>Garzia</a:t>
            </a:r>
            <a:r>
              <a:rPr lang="en-US" sz="2000" dirty="0" smtClean="0">
                <a:solidFill>
                  <a:schemeClr val="bg1"/>
                </a:solidFill>
              </a:rPr>
              <a:t>, M. Grosse </a:t>
            </a:r>
            <a:r>
              <a:rPr lang="en-US" sz="2000" dirty="0" err="1" smtClean="0">
                <a:solidFill>
                  <a:schemeClr val="bg1"/>
                </a:solidFill>
              </a:rPr>
              <a:t>Perdekamp</a:t>
            </a:r>
            <a:r>
              <a:rPr lang="en-US" sz="2000" dirty="0" smtClean="0">
                <a:solidFill>
                  <a:schemeClr val="bg1"/>
                </a:solidFill>
              </a:rPr>
              <a:t>, F. Giordano, M. </a:t>
            </a:r>
            <a:r>
              <a:rPr lang="en-US" sz="2000" dirty="0" err="1" smtClean="0">
                <a:solidFill>
                  <a:schemeClr val="bg1"/>
                </a:solidFill>
              </a:rPr>
              <a:t>Contalbrigo</a:t>
            </a:r>
            <a:r>
              <a:rPr lang="en-US" sz="2000" dirty="0" smtClean="0">
                <a:solidFill>
                  <a:schemeClr val="bg1"/>
                </a:solidFill>
              </a:rPr>
              <a:t>, Y. Guan, O. Eyser, A. </a:t>
            </a:r>
            <a:r>
              <a:rPr lang="en-US" sz="2000" dirty="0" err="1" smtClean="0">
                <a:solidFill>
                  <a:schemeClr val="bg1"/>
                </a:solidFill>
              </a:rPr>
              <a:t>Vossen</a:t>
            </a:r>
            <a:r>
              <a:rPr lang="en-US" sz="2000" dirty="0" smtClean="0">
                <a:solidFill>
                  <a:schemeClr val="bg1"/>
                </a:solidFill>
              </a:rPr>
              <a:t>, + other </a:t>
            </a:r>
            <a:r>
              <a:rPr lang="en-US" sz="2000" dirty="0" err="1" smtClean="0">
                <a:solidFill>
                  <a:schemeClr val="bg1"/>
                </a:solidFill>
              </a:rPr>
              <a:t>p+p</a:t>
            </a:r>
            <a:r>
              <a:rPr lang="en-US" sz="2000" dirty="0" smtClean="0">
                <a:solidFill>
                  <a:schemeClr val="bg1"/>
                </a:solidFill>
              </a:rPr>
              <a:t> talks and all SIDIS talks . . .</a:t>
            </a:r>
            <a:endParaRPr lang="en-US" sz="2000" dirty="0">
              <a:solidFill>
                <a:schemeClr val="bg1"/>
              </a:solidFill>
            </a:endParaRPr>
          </a:p>
        </p:txBody>
      </p:sp>
    </p:spTree>
    <p:extLst>
      <p:ext uri="{BB962C8B-B14F-4D97-AF65-F5344CB8AC3E}">
        <p14:creationId xmlns:p14="http://schemas.microsoft.com/office/powerpoint/2010/main" val="3130478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C. Aidala, U. of Kansas, March 30, 2015</a:t>
            </a:r>
            <a:endParaRPr lang="en-US"/>
          </a:p>
        </p:txBody>
      </p:sp>
      <p:sp>
        <p:nvSpPr>
          <p:cNvPr id="1167362" name="Rectangle 2"/>
          <p:cNvSpPr>
            <a:spLocks noGrp="1" noChangeArrowheads="1"/>
          </p:cNvSpPr>
          <p:nvPr>
            <p:ph type="title"/>
          </p:nvPr>
        </p:nvSpPr>
        <p:spPr/>
        <p:txBody>
          <a:bodyPr>
            <a:normAutofit fontScale="90000"/>
          </a:bodyPr>
          <a:lstStyle/>
          <a:p>
            <a:r>
              <a:rPr lang="en-US" sz="4000" dirty="0" smtClean="0"/>
              <a:t>Deep-inelastic lepton-nucleon scattering</a:t>
            </a:r>
            <a:r>
              <a:rPr lang="en-US" sz="4000" dirty="0"/>
              <a:t>: </a:t>
            </a:r>
            <a:br>
              <a:rPr lang="en-US" sz="4000" dirty="0"/>
            </a:br>
            <a:r>
              <a:rPr lang="en-US" sz="4000" dirty="0"/>
              <a:t>A </a:t>
            </a:r>
            <a:r>
              <a:rPr lang="en-US" sz="4000" dirty="0" smtClean="0"/>
              <a:t>tool </a:t>
            </a:r>
            <a:r>
              <a:rPr lang="en-US" sz="4000" dirty="0"/>
              <a:t>of the </a:t>
            </a:r>
            <a:r>
              <a:rPr lang="en-US" sz="4000" dirty="0" smtClean="0"/>
              <a:t>trade</a:t>
            </a:r>
            <a:endParaRPr lang="en-US" sz="4000" dirty="0"/>
          </a:p>
        </p:txBody>
      </p:sp>
      <p:sp>
        <p:nvSpPr>
          <p:cNvPr id="1167363" name="Rectangle 3"/>
          <p:cNvSpPr>
            <a:spLocks noGrp="1" noChangeArrowheads="1"/>
          </p:cNvSpPr>
          <p:nvPr>
            <p:ph type="body" idx="1"/>
          </p:nvPr>
        </p:nvSpPr>
        <p:spPr>
          <a:xfrm>
            <a:off x="228600" y="3733800"/>
            <a:ext cx="8686800" cy="2819400"/>
          </a:xfrm>
        </p:spPr>
        <p:txBody>
          <a:bodyPr/>
          <a:lstStyle/>
          <a:p>
            <a:r>
              <a:rPr lang="en-US" sz="2800"/>
              <a:t>Probe nucleon with an electron or muon beam</a:t>
            </a:r>
          </a:p>
          <a:p>
            <a:r>
              <a:rPr lang="en-US" sz="2800"/>
              <a:t>Interacts electromagnetically with (charged) quarks and antiquarks</a:t>
            </a:r>
          </a:p>
          <a:p>
            <a:r>
              <a:rPr lang="en-US" sz="2800"/>
              <a:t>“Clean” process theoretically—quantum electrodynamics well understood and easy to calculate!</a:t>
            </a:r>
          </a:p>
        </p:txBody>
      </p:sp>
      <p:pic>
        <p:nvPicPr>
          <p:cNvPr id="1167364" name="Picture 4"/>
          <p:cNvPicPr>
            <a:picLocks noChangeAspect="1" noChangeArrowheads="1"/>
          </p:cNvPicPr>
          <p:nvPr/>
        </p:nvPicPr>
        <p:blipFill>
          <a:blip r:embed="rId3" cstate="print"/>
          <a:srcRect/>
          <a:stretch>
            <a:fillRect/>
          </a:stretch>
        </p:blipFill>
        <p:spPr bwMode="auto">
          <a:xfrm>
            <a:off x="3048000" y="1399736"/>
            <a:ext cx="3148013" cy="2286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087088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en-US" smtClean="0"/>
              <a:t>C. Aidala, U. of Kansas, March 30, 2015</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Parton distribution functions inside a nucleon: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343400"/>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1360488" y="6140450"/>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7" name="Text Box 7"/>
          <p:cNvSpPr txBox="1">
            <a:spLocks noChangeArrowheads="1"/>
          </p:cNvSpPr>
          <p:nvPr/>
        </p:nvSpPr>
        <p:spPr bwMode="auto">
          <a:xfrm>
            <a:off x="3276600" y="3551238"/>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8" name="Text Box 8"/>
          <p:cNvSpPr txBox="1">
            <a:spLocks noChangeArrowheads="1"/>
          </p:cNvSpPr>
          <p:nvPr/>
        </p:nvSpPr>
        <p:spPr bwMode="auto">
          <a:xfrm>
            <a:off x="3352800" y="5776913"/>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9" name="Text Box 9"/>
          <p:cNvSpPr txBox="1">
            <a:spLocks noChangeArrowheads="1"/>
          </p:cNvSpPr>
          <p:nvPr/>
        </p:nvSpPr>
        <p:spPr bwMode="auto">
          <a:xfrm>
            <a:off x="4038600" y="3505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696200" y="5562600"/>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51" name="Text Box 11"/>
          <p:cNvSpPr txBox="1">
            <a:spLocks noChangeArrowheads="1"/>
          </p:cNvSpPr>
          <p:nvPr/>
        </p:nvSpPr>
        <p:spPr bwMode="auto">
          <a:xfrm>
            <a:off x="4191000" y="5715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2" name="Text Box 12"/>
          <p:cNvSpPr txBox="1">
            <a:spLocks noChangeArrowheads="1"/>
          </p:cNvSpPr>
          <p:nvPr/>
        </p:nvSpPr>
        <p:spPr bwMode="auto">
          <a:xfrm>
            <a:off x="8534400" y="5410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2971800" y="5715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4" name="Text Box 14"/>
          <p:cNvSpPr txBox="1">
            <a:spLocks noChangeArrowheads="1"/>
          </p:cNvSpPr>
          <p:nvPr/>
        </p:nvSpPr>
        <p:spPr bwMode="auto">
          <a:xfrm>
            <a:off x="7467600" y="54102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800975" y="3581400"/>
            <a:ext cx="914400" cy="396875"/>
          </a:xfrm>
          <a:prstGeom prst="rect">
            <a:avLst/>
          </a:prstGeom>
          <a:solidFill>
            <a:schemeClr val="bg1"/>
          </a:solidFill>
          <a:ln w="9525">
            <a:noFill/>
            <a:miter lim="800000"/>
            <a:headEnd/>
            <a:tailEnd/>
          </a:ln>
          <a:effectLst/>
        </p:spPr>
        <p:txBody>
          <a:bodyPr>
            <a:spAutoFit/>
          </a:bodyPr>
          <a:lstStyle/>
          <a:p>
            <a:r>
              <a:rPr lang="en-US" sz="2000" dirty="0" err="1">
                <a:solidFill>
                  <a:schemeClr val="tx1"/>
                </a:solidFill>
              </a:rPr>
              <a:t>x</a:t>
            </a:r>
            <a:r>
              <a:rPr lang="en-US" sz="2000" baseline="-14000" dirty="0" err="1">
                <a:solidFill>
                  <a:schemeClr val="tx1"/>
                </a:solidFill>
              </a:rPr>
              <a:t>Bjorken</a:t>
            </a:r>
            <a:endParaRPr lang="en-US" sz="2000" baseline="-14000" dirty="0">
              <a:solidFill>
                <a:schemeClr val="tx1"/>
              </a:solidFill>
            </a:endParaRPr>
          </a:p>
        </p:txBody>
      </p:sp>
      <p:sp>
        <p:nvSpPr>
          <p:cNvPr id="1239056" name="Text Box 16"/>
          <p:cNvSpPr txBox="1">
            <a:spLocks noChangeArrowheads="1"/>
          </p:cNvSpPr>
          <p:nvPr/>
        </p:nvSpPr>
        <p:spPr bwMode="auto">
          <a:xfrm>
            <a:off x="7543800" y="3429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7" name="Text Box 17"/>
          <p:cNvSpPr txBox="1">
            <a:spLocks noChangeArrowheads="1"/>
          </p:cNvSpPr>
          <p:nvPr/>
        </p:nvSpPr>
        <p:spPr bwMode="auto">
          <a:xfrm>
            <a:off x="8534400" y="3429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72425" y="4329113"/>
            <a:ext cx="850900"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Valence</a:t>
            </a:r>
          </a:p>
        </p:txBody>
      </p:sp>
      <p:sp>
        <p:nvSpPr>
          <p:cNvPr id="1239059" name="Text Box 19"/>
          <p:cNvSpPr txBox="1">
            <a:spLocks noChangeArrowheads="1"/>
          </p:cNvSpPr>
          <p:nvPr/>
        </p:nvSpPr>
        <p:spPr bwMode="auto">
          <a:xfrm>
            <a:off x="7289800" y="3854450"/>
            <a:ext cx="477838"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16775" y="4267200"/>
            <a:ext cx="457200" cy="1096963"/>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795932"/>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70645" y="3575447"/>
            <a:ext cx="2970237" cy="615553"/>
          </a:xfrm>
          <a:prstGeom prst="rect">
            <a:avLst/>
          </a:prstGeom>
          <a:noFill/>
          <a:ln w="9525">
            <a:noFill/>
            <a:miter lim="800000"/>
            <a:headEnd/>
            <a:tailEnd/>
          </a:ln>
          <a:effectLst/>
        </p:spPr>
        <p:txBody>
          <a:bodyPr wrap="none">
            <a:spAutoFit/>
          </a:bodyPr>
          <a:lstStyle/>
          <a:p>
            <a:r>
              <a:rPr lang="en-US" sz="1700" dirty="0">
                <a:solidFill>
                  <a:schemeClr val="tx1"/>
                </a:solidFill>
              </a:rPr>
              <a:t>3 bound valence quarks </a:t>
            </a:r>
            <a:r>
              <a:rPr lang="en-US" sz="1700" dirty="0" smtClean="0"/>
              <a:t>+ some</a:t>
            </a:r>
            <a:endParaRPr lang="en-US" sz="1700" dirty="0">
              <a:solidFill>
                <a:schemeClr val="tx1"/>
              </a:solidFill>
            </a:endParaRPr>
          </a:p>
          <a:p>
            <a:r>
              <a:rPr lang="en-US" sz="1700" dirty="0" smtClean="0"/>
              <a:t>low-momentum</a:t>
            </a:r>
            <a:r>
              <a:rPr lang="en-US" sz="1700" dirty="0" smtClean="0">
                <a:solidFill>
                  <a:schemeClr val="tx1"/>
                </a:solidFill>
              </a:rPr>
              <a:t> </a:t>
            </a:r>
            <a:r>
              <a:rPr lang="en-US" sz="17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45988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C. Aidala, U. of Kansas, March 30, 2015</a:t>
            </a:r>
            <a:endParaRPr lang="en-US"/>
          </a:p>
        </p:txBody>
      </p:sp>
      <p:sp>
        <p:nvSpPr>
          <p:cNvPr id="1169410" name="Rectangle 2"/>
          <p:cNvSpPr>
            <a:spLocks noGrp="1" noChangeArrowheads="1"/>
          </p:cNvSpPr>
          <p:nvPr>
            <p:ph type="title"/>
          </p:nvPr>
        </p:nvSpPr>
        <p:spPr/>
        <p:txBody>
          <a:bodyPr>
            <a:normAutofit fontScale="90000"/>
          </a:bodyPr>
          <a:lstStyle/>
          <a:p>
            <a:r>
              <a:rPr lang="en-US" sz="3400" dirty="0"/>
              <a:t>Decades of </a:t>
            </a:r>
            <a:r>
              <a:rPr lang="en-US" sz="3400" dirty="0" smtClean="0"/>
              <a:t>deep-inelastic lepton-nucleon scattering data</a:t>
            </a:r>
            <a:r>
              <a:rPr lang="en-US" sz="3400" dirty="0"/>
              <a:t>: What </a:t>
            </a:r>
            <a:r>
              <a:rPr lang="en-US" sz="3400" dirty="0" smtClean="0"/>
              <a:t>have we </a:t>
            </a:r>
            <a:r>
              <a:rPr lang="en-US" sz="3400" dirty="0"/>
              <a:t>l</a:t>
            </a:r>
            <a:r>
              <a:rPr lang="en-US" sz="3400" dirty="0" smtClean="0"/>
              <a:t>earned</a:t>
            </a:r>
            <a:r>
              <a:rPr lang="en-US" sz="3400" dirty="0"/>
              <a:t>?</a:t>
            </a:r>
          </a:p>
        </p:txBody>
      </p:sp>
      <p:sp>
        <p:nvSpPr>
          <p:cNvPr id="1169411" name="Rectangle 3"/>
          <p:cNvSpPr>
            <a:spLocks noGrp="1" noChangeArrowheads="1"/>
          </p:cNvSpPr>
          <p:nvPr>
            <p:ph type="body" sz="half" idx="1"/>
          </p:nvPr>
        </p:nvSpPr>
        <p:spPr>
          <a:xfrm>
            <a:off x="228600" y="1828800"/>
            <a:ext cx="4267200" cy="4495800"/>
          </a:xfrm>
        </p:spPr>
        <p:txBody>
          <a:bodyPr/>
          <a:lstStyle/>
          <a:p>
            <a:r>
              <a:rPr lang="en-US" sz="2800" dirty="0"/>
              <a:t>Wealth of data largely thanks to proton-electron collider, HERA, in Hamburg, which </a:t>
            </a:r>
            <a:r>
              <a:rPr lang="en-US" sz="2800" dirty="0" smtClean="0"/>
              <a:t>run 1992-2007</a:t>
            </a:r>
            <a:endParaRPr lang="en-US" sz="2800" dirty="0"/>
          </a:p>
          <a:p>
            <a:r>
              <a:rPr lang="en-US" sz="2800" dirty="0"/>
              <a:t>Rich structure at low </a:t>
            </a:r>
            <a:r>
              <a:rPr lang="en-US" sz="2800" i="1" dirty="0"/>
              <a:t>x</a:t>
            </a:r>
          </a:p>
          <a:p>
            <a:r>
              <a:rPr lang="en-US" sz="2800" dirty="0"/>
              <a:t>Half proton’s linear momentum carried by gluons!</a:t>
            </a:r>
          </a:p>
        </p:txBody>
      </p:sp>
      <p:sp>
        <p:nvSpPr>
          <p:cNvPr id="1169413" name="Text Box 5"/>
          <p:cNvSpPr txBox="1">
            <a:spLocks noChangeArrowheads="1"/>
          </p:cNvSpPr>
          <p:nvPr/>
        </p:nvSpPr>
        <p:spPr bwMode="auto">
          <a:xfrm>
            <a:off x="5529263" y="5562600"/>
            <a:ext cx="2800350" cy="427038"/>
          </a:xfrm>
          <a:prstGeom prst="rect">
            <a:avLst/>
          </a:prstGeom>
          <a:noFill/>
          <a:ln w="9525">
            <a:noFill/>
            <a:miter lim="800000"/>
            <a:headEnd/>
            <a:tailEnd/>
          </a:ln>
          <a:effectLst/>
        </p:spPr>
        <p:txBody>
          <a:bodyPr wrap="none">
            <a:spAutoFit/>
          </a:bodyPr>
          <a:lstStyle/>
          <a:p>
            <a:r>
              <a:rPr lang="en-US" sz="2200">
                <a:solidFill>
                  <a:srgbClr val="FFFFCC"/>
                </a:solidFill>
              </a:rPr>
              <a:t>PRD67, 012007 (2003)</a:t>
            </a:r>
          </a:p>
        </p:txBody>
      </p:sp>
      <p:pic>
        <p:nvPicPr>
          <p:cNvPr id="1169412" name="Picture 4"/>
          <p:cNvPicPr>
            <a:picLocks noChangeAspect="1" noChangeArrowheads="1"/>
          </p:cNvPicPr>
          <p:nvPr/>
        </p:nvPicPr>
        <p:blipFill>
          <a:blip r:embed="rId4" cstate="print"/>
          <a:srcRect/>
          <a:stretch>
            <a:fillRect/>
          </a:stretch>
        </p:blipFill>
        <p:spPr bwMode="auto">
          <a:xfrm>
            <a:off x="4859338" y="1066800"/>
            <a:ext cx="3903662" cy="4419600"/>
          </a:xfrm>
          <a:prstGeom prst="rect">
            <a:avLst/>
          </a:prstGeom>
          <a:noFill/>
          <a:ln w="9525">
            <a:noFill/>
            <a:miter lim="800000"/>
            <a:headEnd/>
            <a:tailEnd/>
          </a:ln>
          <a:effectLst/>
        </p:spPr>
      </p:pic>
      <p:pic>
        <p:nvPicPr>
          <p:cNvPr id="1169415" name="Picture 7"/>
          <p:cNvPicPr>
            <a:picLocks noChangeAspect="1" noChangeArrowheads="1"/>
          </p:cNvPicPr>
          <p:nvPr/>
        </p:nvPicPr>
        <p:blipFill>
          <a:blip r:embed="rId5" cstate="print"/>
          <a:srcRect/>
          <a:stretch>
            <a:fillRect/>
          </a:stretch>
        </p:blipFill>
        <p:spPr bwMode="auto">
          <a:xfrm>
            <a:off x="4840288" y="1066800"/>
            <a:ext cx="3998912" cy="5334000"/>
          </a:xfrm>
          <a:prstGeom prst="rect">
            <a:avLst/>
          </a:prstGeom>
          <a:noFill/>
          <a:ln w="9525">
            <a:noFill/>
            <a:miter lim="800000"/>
            <a:headEnd/>
            <a:tailEnd/>
          </a:ln>
          <a:effectLst/>
        </p:spPr>
      </p:pic>
      <p:sp>
        <p:nvSpPr>
          <p:cNvPr id="1169416" name="Oval 8"/>
          <p:cNvSpPr>
            <a:spLocks noChangeArrowheads="1"/>
          </p:cNvSpPr>
          <p:nvPr/>
        </p:nvSpPr>
        <p:spPr bwMode="auto">
          <a:xfrm>
            <a:off x="5410200" y="1219200"/>
            <a:ext cx="1752600" cy="2209800"/>
          </a:xfrm>
          <a:prstGeom prst="ellipse">
            <a:avLst/>
          </a:prstGeom>
          <a:noFill/>
          <a:ln w="25400">
            <a:solidFill>
              <a:srgbClr val="FF0000"/>
            </a:solidFill>
            <a:round/>
            <a:headEnd/>
            <a:tailEnd/>
          </a:ln>
          <a:effectLst/>
        </p:spPr>
        <p:txBody>
          <a:bodyPr wrap="none" anchor="ctr"/>
          <a:lstStyle/>
          <a:p>
            <a:endParaRPr lang="en-US"/>
          </a:p>
        </p:txBody>
      </p:sp>
      <p:graphicFrame>
        <p:nvGraphicFramePr>
          <p:cNvPr id="1169417" name="Object 9"/>
          <p:cNvGraphicFramePr>
            <a:graphicFrameLocks noGrp="1" noChangeAspect="1"/>
          </p:cNvGraphicFramePr>
          <p:nvPr>
            <p:ph sz="half" idx="2"/>
            <p:extLst>
              <p:ext uri="{D42A27DB-BD31-4B8C-83A1-F6EECF244321}">
                <p14:modId xmlns:p14="http://schemas.microsoft.com/office/powerpoint/2010/main" val="1848126687"/>
              </p:ext>
            </p:extLst>
          </p:nvPr>
        </p:nvGraphicFramePr>
        <p:xfrm>
          <a:off x="33338" y="1155700"/>
          <a:ext cx="4767262" cy="673100"/>
        </p:xfrm>
        <a:graphic>
          <a:graphicData uri="http://schemas.openxmlformats.org/presentationml/2006/ole">
            <mc:AlternateContent xmlns:mc="http://schemas.openxmlformats.org/markup-compatibility/2006">
              <mc:Choice xmlns:v="urn:schemas-microsoft-com:vml" Requires="v">
                <p:oleObj spid="_x0000_s31896" name="Equation" r:id="rId6" imgW="3606480" imgH="507960" progId="Equation.3">
                  <p:embed/>
                </p:oleObj>
              </mc:Choice>
              <mc:Fallback>
                <p:oleObj name="Equation" r:id="rId6" imgW="360648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8" y="1155700"/>
                        <a:ext cx="4767262" cy="673100"/>
                      </a:xfrm>
                      <a:prstGeom prst="rect">
                        <a:avLst/>
                      </a:prstGeom>
                      <a:solidFill>
                        <a:schemeClr val="bg1"/>
                      </a:solidFill>
                    </p:spPr>
                  </p:pic>
                </p:oleObj>
              </mc:Fallback>
            </mc:AlternateContent>
          </a:graphicData>
        </a:graphic>
      </p:graphicFrame>
      <p:sp>
        <p:nvSpPr>
          <p:cNvPr id="2" name="Slide Number Placeholder 1"/>
          <p:cNvSpPr>
            <a:spLocks noGrp="1"/>
          </p:cNvSpPr>
          <p:nvPr>
            <p:ph type="sldNum" sz="quarter" idx="12"/>
          </p:nvPr>
        </p:nvSpPr>
        <p:spPr/>
        <p:txBody>
          <a:bodyPr/>
          <a:lstStyle/>
          <a:p>
            <a:fld id="{33787017-3038-4AF4-9EAC-D148795E31DD}" type="slidenum">
              <a:rPr lang="en-US" smtClean="0"/>
              <a:pPr/>
              <a:t>40</a:t>
            </a:fld>
            <a:endParaRPr lang="en-US"/>
          </a:p>
        </p:txBody>
      </p:sp>
    </p:spTree>
    <p:extLst>
      <p:ext uri="{BB962C8B-B14F-4D97-AF65-F5344CB8AC3E}">
        <p14:creationId xmlns:p14="http://schemas.microsoft.com/office/powerpoint/2010/main" val="1294606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9416"/>
                                        </p:tgtEl>
                                        <p:attrNameLst>
                                          <p:attrName>style.visibility</p:attrName>
                                        </p:attrNameLst>
                                      </p:cBhvr>
                                      <p:to>
                                        <p:strVal val="visible"/>
                                      </p:to>
                                    </p:set>
                                    <p:animEffect transition="in" filter="box(in)">
                                      <p:cBhvr>
                                        <p:cTn id="7" dur="2000"/>
                                        <p:tgtEl>
                                          <p:spTgt spid="11694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69416"/>
                                        </p:tgtEl>
                                      </p:cBhvr>
                                    </p:animEffect>
                                    <p:set>
                                      <p:cBhvr>
                                        <p:cTn id="12" dur="1" fill="hold">
                                          <p:stCondLst>
                                            <p:cond delay="499"/>
                                          </p:stCondLst>
                                        </p:cTn>
                                        <p:tgtEl>
                                          <p:spTgt spid="1169416"/>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169415"/>
                                        </p:tgtEl>
                                      </p:cBhvr>
                                    </p:animEffect>
                                    <p:set>
                                      <p:cBhvr>
                                        <p:cTn id="15" dur="1" fill="hold">
                                          <p:stCondLst>
                                            <p:cond delay="499"/>
                                          </p:stCondLst>
                                        </p:cTn>
                                        <p:tgtEl>
                                          <p:spTgt spid="1169415"/>
                                        </p:tgtEl>
                                        <p:attrNameLst>
                                          <p:attrName>style.visibility</p:attrName>
                                        </p:attrNameLst>
                                      </p:cBhvr>
                                      <p:to>
                                        <p:strVal val="hidden"/>
                                      </p:to>
                                    </p:se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169412"/>
                                        </p:tgtEl>
                                        <p:attrNameLst>
                                          <p:attrName>style.visibility</p:attrName>
                                        </p:attrNameLst>
                                      </p:cBhvr>
                                      <p:to>
                                        <p:strVal val="visible"/>
                                      </p:to>
                                    </p:set>
                                    <p:animEffect transition="in" filter="blinds(horizontal)">
                                      <p:cBhvr>
                                        <p:cTn id="19" dur="500"/>
                                        <p:tgtEl>
                                          <p:spTgt spid="1169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nimBg="1"/>
      <p:bldP spid="11694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smtClean="0"/>
              <a:t>C. Aidala, U. of Kansas, March 30, 2015</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a:t>And a </a:t>
            </a:r>
            <a:r>
              <a:rPr lang="en-US" sz="4000" dirty="0" smtClean="0"/>
              <a:t>(relatively</a:t>
            </a:r>
            <a:r>
              <a:rPr lang="en-US" sz="4000" dirty="0"/>
              <a:t>) </a:t>
            </a:r>
            <a:r>
              <a:rPr lang="en-US" sz="4000" dirty="0" smtClean="0"/>
              <a:t>recent surprise </a:t>
            </a:r>
            <a:r>
              <a:rPr lang="en-US" sz="4000" dirty="0"/>
              <a:t>f</a:t>
            </a:r>
            <a:r>
              <a:rPr lang="en-US" sz="4000" dirty="0" smtClean="0"/>
              <a:t>rom </a:t>
            </a:r>
            <a:br>
              <a:rPr lang="en-US" sz="4000" dirty="0" smtClean="0"/>
            </a:br>
            <a:r>
              <a:rPr lang="en-US" sz="4000" dirty="0" err="1" smtClean="0"/>
              <a:t>p+hydrogen</a:t>
            </a:r>
            <a:r>
              <a:rPr lang="en-US" sz="4000" dirty="0" smtClean="0"/>
              <a:t>, </a:t>
            </a:r>
            <a:r>
              <a:rPr lang="en-US" sz="4000" dirty="0" err="1" smtClean="0"/>
              <a:t>p+deuterium</a:t>
            </a:r>
            <a:r>
              <a:rPr lang="en-US" sz="4000" dirty="0" smtClean="0"/>
              <a:t> collisions</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85000" lnSpcReduction="2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smtClean="0"/>
              <a:t>Would expect anti-up/anti-down ratio of 1 if sea quarks are only generated dynamically by gluon splitting into quark-antiquark pairs</a:t>
            </a:r>
          </a:p>
          <a:p>
            <a:pPr>
              <a:lnSpc>
                <a:spcPct val="90000"/>
              </a:lnSpc>
            </a:pPr>
            <a:r>
              <a:rPr lang="en-US" sz="2800" dirty="0" smtClean="0"/>
              <a:t>Measured flavor </a:t>
            </a:r>
            <a:r>
              <a:rPr lang="en-US" sz="2800" dirty="0"/>
              <a:t>asymmetry in the quark </a:t>
            </a:r>
            <a:r>
              <a:rPr lang="en-US" sz="2800" dirty="0" smtClean="0"/>
              <a:t>sea, </a:t>
            </a:r>
            <a:r>
              <a:rPr lang="en-US" sz="2800" dirty="0"/>
              <a:t>with striking </a:t>
            </a:r>
            <a:r>
              <a:rPr lang="en-US" sz="2800" i="1" dirty="0"/>
              <a:t>x</a:t>
            </a:r>
            <a:r>
              <a:rPr lang="en-US" sz="2800" dirty="0"/>
              <a:t> </a:t>
            </a:r>
            <a:r>
              <a:rPr lang="en-US" sz="2800" dirty="0" smtClean="0"/>
              <a:t>behavior</a:t>
            </a:r>
          </a:p>
          <a:p>
            <a:pPr>
              <a:lnSpc>
                <a:spcPct val="90000"/>
              </a:lnSpc>
            </a:pPr>
            <a:r>
              <a:rPr lang="en-US" sz="2800" dirty="0" smtClean="0"/>
              <a:t>Indicates some kind of “primordial” sea quarks!</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extLst>
              <p:ext uri="{D42A27DB-BD31-4B8C-83A1-F6EECF244321}">
                <p14:modId xmlns:p14="http://schemas.microsoft.com/office/powerpoint/2010/main" val="4247532366"/>
              </p:ext>
            </p:extLst>
          </p:nvPr>
        </p:nvGraphicFramePr>
        <p:xfrm>
          <a:off x="990600" y="2514600"/>
          <a:ext cx="2819400" cy="611188"/>
        </p:xfrm>
        <a:graphic>
          <a:graphicData uri="http://schemas.openxmlformats.org/presentationml/2006/ole">
            <mc:AlternateContent xmlns:mc="http://schemas.openxmlformats.org/markup-compatibility/2006">
              <mc:Choice xmlns:v="urn:schemas-microsoft-com:vml" Requires="v">
                <p:oleObj spid="_x0000_s33070" name="Equation" r:id="rId5" imgW="1054080" imgH="228600" progId="Equation.3">
                  <p:embed/>
                </p:oleObj>
              </mc:Choice>
              <mc:Fallback>
                <p:oleObj name="Equation" r:id="rId5" imgW="1054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33071" name="Equation" r:id="rId7" imgW="279360" imgH="355320" progId="Equation.3">
                  <p:embed/>
                </p:oleObj>
              </mc:Choice>
              <mc:Fallback>
                <p:oleObj name="Equation" r:id="rId7" imgW="279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5562600" y="3502152"/>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73514" name="Text Box 10"/>
          <p:cNvSpPr txBox="1">
            <a:spLocks noChangeArrowheads="1"/>
          </p:cNvSpPr>
          <p:nvPr/>
        </p:nvSpPr>
        <p:spPr bwMode="auto">
          <a:xfrm>
            <a:off x="838200" y="2806700"/>
            <a:ext cx="7224932" cy="1692771"/>
          </a:xfrm>
          <a:prstGeom prst="rect">
            <a:avLst/>
          </a:prstGeom>
          <a:solidFill>
            <a:srgbClr val="00FFFF"/>
          </a:solidFill>
          <a:ln w="9525">
            <a:solidFill>
              <a:schemeClr val="tx1"/>
            </a:solidFill>
            <a:miter lim="800000"/>
            <a:headEnd/>
            <a:tailEnd/>
          </a:ln>
          <a:effectLst/>
        </p:spPr>
        <p:txBody>
          <a:bodyPr wrap="square">
            <a:spAutoFit/>
          </a:bodyPr>
          <a:lstStyle/>
          <a:p>
            <a:r>
              <a:rPr lang="en-US" sz="2600" i="1" dirty="0">
                <a:solidFill>
                  <a:schemeClr val="tx1"/>
                </a:solidFill>
                <a:latin typeface="Times New Roman" pitchFamily="18" charset="0"/>
                <a:cs typeface="Times New Roman" pitchFamily="18" charset="0"/>
              </a:rPr>
              <a:t>Hadronic collisions play a complementary role to </a:t>
            </a:r>
            <a:r>
              <a:rPr lang="en-US" sz="2600" i="1" dirty="0" smtClean="0">
                <a:latin typeface="Times New Roman" pitchFamily="18" charset="0"/>
                <a:cs typeface="Times New Roman" pitchFamily="18" charset="0"/>
              </a:rPr>
              <a:t>electron-nucleon scattering</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and have let us continue to find surprises in the rich linear momentum structure of the proton, even after &gt; 40 years!</a:t>
            </a:r>
          </a:p>
        </p:txBody>
      </p:sp>
      <p:sp>
        <p:nvSpPr>
          <p:cNvPr id="4" name="Slide Number Placeholder 3"/>
          <p:cNvSpPr>
            <a:spLocks noGrp="1"/>
          </p:cNvSpPr>
          <p:nvPr>
            <p:ph type="sldNum" sz="quarter" idx="12"/>
          </p:nvPr>
        </p:nvSpPr>
        <p:spPr/>
        <p:txBody>
          <a:bodyPr/>
          <a:lstStyle/>
          <a:p>
            <a:fld id="{33787017-3038-4AF4-9EAC-D148795E31DD}" type="slidenum">
              <a:rPr lang="en-US" smtClean="0"/>
              <a:pPr/>
              <a:t>41</a:t>
            </a:fld>
            <a:endParaRPr lang="en-US"/>
          </a:p>
        </p:txBody>
      </p:sp>
    </p:spTree>
    <p:extLst>
      <p:ext uri="{BB962C8B-B14F-4D97-AF65-F5344CB8AC3E}">
        <p14:creationId xmlns:p14="http://schemas.microsoft.com/office/powerpoint/2010/main" val="3278546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2" end="2"/>
                                            </p:txEl>
                                          </p:spTgt>
                                        </p:tgtEl>
                                        <p:attrNameLst>
                                          <p:attrName>style.visibility</p:attrName>
                                        </p:attrNameLst>
                                      </p:cBhvr>
                                      <p:to>
                                        <p:strVal val="visible"/>
                                      </p:to>
                                    </p:set>
                                    <p:animEffect transition="in" filter="blinds(horizontal)">
                                      <p:cBhvr>
                                        <p:cTn id="7" dur="500"/>
                                        <p:tgtEl>
                                          <p:spTgt spid="1173507">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11" dur="500"/>
                                        <p:tgtEl>
                                          <p:spTgt spid="1173507">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3507">
                                            <p:txEl>
                                              <p:pRg st="4" end="4"/>
                                            </p:txEl>
                                          </p:spTgt>
                                        </p:tgtEl>
                                        <p:attrNameLst>
                                          <p:attrName>style.visibility</p:attrName>
                                        </p:attrNameLst>
                                      </p:cBhvr>
                                      <p:to>
                                        <p:strVal val="visible"/>
                                      </p:to>
                                    </p:set>
                                    <p:animEffect transition="in" filter="blinds(horizontal)">
                                      <p:cBhvr>
                                        <p:cTn id="15" dur="500"/>
                                        <p:tgtEl>
                                          <p:spTgt spid="117350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73514"/>
                                        </p:tgtEl>
                                        <p:attrNameLst>
                                          <p:attrName>style.visibility</p:attrName>
                                        </p:attrNameLst>
                                      </p:cBhvr>
                                      <p:to>
                                        <p:strVal val="visible"/>
                                      </p:to>
                                    </p:set>
                                    <p:anim calcmode="lin" valueType="num">
                                      <p:cBhvr additive="base">
                                        <p:cTn id="20" dur="500" fill="hold"/>
                                        <p:tgtEl>
                                          <p:spTgt spid="1173514"/>
                                        </p:tgtEl>
                                        <p:attrNameLst>
                                          <p:attrName>ppt_x</p:attrName>
                                        </p:attrNameLst>
                                      </p:cBhvr>
                                      <p:tavLst>
                                        <p:tav tm="0">
                                          <p:val>
                                            <p:strVal val="#ppt_x"/>
                                          </p:val>
                                        </p:tav>
                                        <p:tav tm="100000">
                                          <p:val>
                                            <p:strVal val="#ppt_x"/>
                                          </p:val>
                                        </p:tav>
                                      </p:tavLst>
                                    </p:anim>
                                    <p:anim calcmode="lin" valueType="num">
                                      <p:cBhvr additive="base">
                                        <p:cTn id="21"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28024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U. of Kansas, March 30, 2015</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43</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50386"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50387"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50388"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50389"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50390"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50391"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50392"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err="1" smtClean="0">
                <a:solidFill>
                  <a:srgbClr val="00FF00"/>
                </a:solidFill>
              </a:rPr>
              <a:t>Partonic</a:t>
            </a:r>
            <a:r>
              <a:rPr lang="en-US" sz="2000" dirty="0" smtClean="0">
                <a:solidFill>
                  <a:srgbClr val="00FF00"/>
                </a:solidFill>
              </a:rPr>
              <a:t>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57800"/>
            <a:ext cx="1996438" cy="971729"/>
            <a:chOff x="7193280" y="5227320"/>
            <a:chExt cx="1996438" cy="1200329"/>
          </a:xfrm>
        </p:grpSpPr>
        <p:sp>
          <p:nvSpPr>
            <p:cNvPr id="1414211" name="Rectangle 67"/>
            <p:cNvSpPr>
              <a:spLocks noChangeArrowheads="1"/>
            </p:cNvSpPr>
            <p:nvPr/>
          </p:nvSpPr>
          <p:spPr bwMode="auto">
            <a:xfrm>
              <a:off x="7513320" y="5227320"/>
              <a:ext cx="1676398" cy="1200329"/>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effectLst>
                    <a:outerShdw blurRad="38100" dist="38100" dir="2700000" algn="tl">
                      <a:srgbClr val="000000"/>
                    </a:outerShdw>
                  </a:effectLst>
                  <a:latin typeface="Arial Rounded MT Bold" pitchFamily="34" charset="0"/>
                </a:rPr>
                <a:t>Universal non-</a:t>
              </a:r>
              <a:r>
                <a:rPr lang="en-US" dirty="0" err="1" smtClean="0">
                  <a:solidFill>
                    <a:schemeClr val="bg1"/>
                  </a:solidFill>
                  <a:effectLst>
                    <a:outerShdw blurRad="38100" dist="38100" dir="2700000" algn="tl">
                      <a:srgbClr val="000000"/>
                    </a:outerShdw>
                  </a:effectLst>
                  <a:latin typeface="Arial Rounded MT Bold" pitchFamily="34" charset="0"/>
                </a:rPr>
                <a:t>perturbative</a:t>
              </a:r>
              <a:r>
                <a:rPr lang="en-US" dirty="0" smtClean="0">
                  <a:solidFill>
                    <a:schemeClr val="bg1"/>
                  </a:solidFill>
                  <a:effectLst>
                    <a:outerShdw blurRad="38100" dist="38100" dir="2700000" algn="tl">
                      <a:srgbClr val="000000"/>
                    </a:outerShdw>
                  </a:effectLst>
                  <a:latin typeface="Arial Rounded MT Bold" pitchFamily="34" charset="0"/>
                </a:rPr>
                <a:t> factors</a:t>
              </a:r>
              <a:endParaRPr lang="en-US"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50393"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12805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en-US" smtClean="0"/>
              <a:t>C. Aidala, U. of Kansas, March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490270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High-energy QCD: Thinking in terms of individual partons</a:t>
            </a:r>
            <a:endParaRPr lang="en-US" dirty="0"/>
          </a:p>
        </p:txBody>
      </p:sp>
      <p:sp>
        <p:nvSpPr>
          <p:cNvPr id="3" name="Content Placeholder 2"/>
          <p:cNvSpPr>
            <a:spLocks noGrp="1"/>
          </p:cNvSpPr>
          <p:nvPr>
            <p:ph idx="1"/>
          </p:nvPr>
        </p:nvSpPr>
        <p:spPr/>
        <p:txBody>
          <a:bodyPr>
            <a:normAutofit/>
          </a:bodyPr>
          <a:lstStyle/>
          <a:p>
            <a:r>
              <a:rPr lang="en-US" dirty="0" smtClean="0"/>
              <a:t>Pdfs are </a:t>
            </a:r>
            <a:r>
              <a:rPr lang="en-US" i="1" dirty="0" smtClean="0"/>
              <a:t>single-parton</a:t>
            </a:r>
            <a:r>
              <a:rPr lang="en-US" dirty="0" smtClean="0"/>
              <a:t> functions in </a:t>
            </a:r>
            <a:r>
              <a:rPr lang="en-US" i="1" dirty="0" smtClean="0"/>
              <a:t>single</a:t>
            </a:r>
            <a:r>
              <a:rPr lang="en-US" dirty="0" smtClean="0"/>
              <a:t> nucleons</a:t>
            </a:r>
          </a:p>
          <a:p>
            <a:pPr lvl="1"/>
            <a:r>
              <a:rPr lang="en-US" dirty="0" smtClean="0"/>
              <a:t>Or in nuclei, but typically still think of partons in individual nucleons within nucleus</a:t>
            </a:r>
          </a:p>
          <a:p>
            <a:endParaRPr lang="en-US" dirty="0" smtClean="0"/>
          </a:p>
          <a:p>
            <a:r>
              <a:rPr lang="en-US" dirty="0" smtClean="0"/>
              <a:t>Can we go beyond this single-parton picture while staying in the hard (short-distance) limit of perturbative QCD?</a:t>
            </a:r>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141522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An alternative approach to describing the large single-spin asymmetries: </a:t>
            </a:r>
            <a:br>
              <a:rPr lang="en-US" sz="3500" dirty="0" smtClean="0"/>
            </a:br>
            <a:r>
              <a:rPr lang="en-US" sz="3500" dirty="0" smtClean="0"/>
              <a:t>Higher-twist </a:t>
            </a:r>
            <a:r>
              <a:rPr lang="en-US" sz="3500" dirty="0" err="1" smtClean="0"/>
              <a:t>multiparton</a:t>
            </a:r>
            <a:r>
              <a:rPr lang="en-US" sz="3500" dirty="0" smtClean="0"/>
              <a:t> correlations</a:t>
            </a:r>
            <a:endParaRPr lang="en-US" sz="3500" dirty="0"/>
          </a:p>
        </p:txBody>
      </p:sp>
      <p:sp>
        <p:nvSpPr>
          <p:cNvPr id="5" name="Content Placeholder 4"/>
          <p:cNvSpPr>
            <a:spLocks noGrp="1"/>
          </p:cNvSpPr>
          <p:nvPr>
            <p:ph idx="1"/>
          </p:nvPr>
        </p:nvSpPr>
        <p:spPr>
          <a:xfrm>
            <a:off x="457200" y="1798637"/>
            <a:ext cx="8229600" cy="4525963"/>
          </a:xfrm>
        </p:spPr>
        <p:txBody>
          <a:bodyPr>
            <a:normAutofit fontScale="85000" lnSpcReduction="20000"/>
          </a:bodyPr>
          <a:lstStyle/>
          <a:p>
            <a:r>
              <a:rPr lang="en-US" dirty="0" smtClean="0"/>
              <a:t>Extend </a:t>
            </a:r>
            <a:r>
              <a:rPr lang="en-US" dirty="0"/>
              <a:t>our ideas about (single-parton) pdfs to correlation functions that can’t be associated with a single </a:t>
            </a:r>
            <a:r>
              <a:rPr lang="en-US" dirty="0" smtClean="0"/>
              <a:t>parton</a:t>
            </a:r>
            <a:endParaRPr lang="en-US" dirty="0"/>
          </a:p>
          <a:p>
            <a:r>
              <a:rPr lang="en-US" dirty="0"/>
              <a:t>N</a:t>
            </a:r>
            <a:r>
              <a:rPr lang="en-US" dirty="0" smtClean="0"/>
              <a:t>on-perturbative structure </a:t>
            </a:r>
            <a:r>
              <a:rPr lang="en-US" dirty="0" smtClean="0">
                <a:sym typeface="Wingdings" panose="05000000000000000000" pitchFamily="2" charset="2"/>
              </a:rPr>
              <a:t></a:t>
            </a:r>
            <a:r>
              <a:rPr lang="en-US" dirty="0" smtClean="0"/>
              <a:t> matrix elements involving the quantum mechanical </a:t>
            </a:r>
            <a:r>
              <a:rPr lang="en-US" i="1" dirty="0" smtClean="0"/>
              <a:t>interference</a:t>
            </a:r>
            <a:r>
              <a:rPr lang="en-US" dirty="0" smtClean="0"/>
              <a:t> between scattering off of a (</a:t>
            </a:r>
            <a:r>
              <a:rPr lang="en-US" dirty="0" err="1" smtClean="0"/>
              <a:t>quark+gluon</a:t>
            </a:r>
            <a:r>
              <a:rPr lang="en-US" dirty="0" smtClean="0"/>
              <a:t>) and scattering off of a single quark (of the same flavor and at the same </a:t>
            </a:r>
            <a:r>
              <a:rPr lang="en-US" i="1" dirty="0" smtClean="0"/>
              <a:t>x</a:t>
            </a:r>
            <a:r>
              <a:rPr lang="en-US" dirty="0" smtClean="0"/>
              <a:t>)</a:t>
            </a:r>
          </a:p>
          <a:p>
            <a:pPr lvl="1"/>
            <a:r>
              <a:rPr lang="en-US" dirty="0" smtClean="0"/>
              <a:t>Can also have interference between (</a:t>
            </a:r>
            <a:r>
              <a:rPr lang="en-US" dirty="0" err="1" smtClean="0"/>
              <a:t>gluon+gluon</a:t>
            </a:r>
            <a:r>
              <a:rPr lang="en-US" dirty="0" smtClean="0"/>
              <a:t>) and single gluon</a:t>
            </a:r>
          </a:p>
          <a:p>
            <a:pPr lvl="1"/>
            <a:r>
              <a:rPr lang="en-US" dirty="0" smtClean="0"/>
              <a:t>No explicit dependence on partonic transverse momentum</a:t>
            </a:r>
          </a:p>
          <a:p>
            <a:pPr lvl="1"/>
            <a:r>
              <a:rPr lang="en-US" dirty="0" err="1"/>
              <a:t>Efremov+Teryaev</a:t>
            </a:r>
            <a:r>
              <a:rPr lang="en-US" dirty="0"/>
              <a:t> </a:t>
            </a:r>
            <a:r>
              <a:rPr lang="en-US" dirty="0" smtClean="0"/>
              <a:t>1981, 84</a:t>
            </a:r>
            <a:r>
              <a:rPr lang="en-US" dirty="0"/>
              <a:t>; </a:t>
            </a:r>
            <a:r>
              <a:rPr lang="en-US" dirty="0" err="1"/>
              <a:t>Qiu+Sterman</a:t>
            </a:r>
            <a:r>
              <a:rPr lang="en-US" dirty="0"/>
              <a:t> 1991, </a:t>
            </a:r>
            <a:r>
              <a:rPr lang="en-US" dirty="0" smtClean="0"/>
              <a:t>98</a:t>
            </a:r>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356986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Beware: Two common usages of the term “twist”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Formal definition of twist: “mass dimension minus spin” of the operator in a matrix element within the Operator Product Expansion</a:t>
            </a:r>
          </a:p>
          <a:p>
            <a:pPr lvl="1"/>
            <a:r>
              <a:rPr lang="en-US" dirty="0" smtClean="0"/>
              <a:t>“Leading twist” is twist-2</a:t>
            </a:r>
          </a:p>
          <a:p>
            <a:pPr lvl="1"/>
            <a:r>
              <a:rPr lang="en-US" dirty="0" smtClean="0"/>
              <a:t>Twist-n </a:t>
            </a:r>
            <a:r>
              <a:rPr lang="en-US" i="1" dirty="0" smtClean="0"/>
              <a:t>matrix element</a:t>
            </a:r>
            <a:r>
              <a:rPr lang="en-US" dirty="0" smtClean="0"/>
              <a:t> carries a factor of 1/Q</a:t>
            </a:r>
            <a:r>
              <a:rPr lang="en-US" baseline="30000" dirty="0" smtClean="0"/>
              <a:t>(n-2)</a:t>
            </a:r>
          </a:p>
          <a:p>
            <a:endParaRPr lang="en-US" dirty="0" smtClean="0"/>
          </a:p>
          <a:p>
            <a:r>
              <a:rPr lang="en-US" dirty="0" smtClean="0"/>
              <a:t>But – </a:t>
            </a:r>
            <a:r>
              <a:rPr lang="en-US" i="1" dirty="0" smtClean="0"/>
              <a:t>observables</a:t>
            </a:r>
            <a:r>
              <a:rPr lang="en-US" dirty="0" smtClean="0"/>
              <a:t> with measurable contributions from terms suppressed by a factor of </a:t>
            </a:r>
            <a:r>
              <a:rPr lang="en-US" dirty="0"/>
              <a:t>1/Q</a:t>
            </a:r>
            <a:r>
              <a:rPr lang="en-US" baseline="30000" dirty="0"/>
              <a:t>(n-2) </a:t>
            </a:r>
            <a:r>
              <a:rPr lang="en-US" dirty="0" smtClean="0"/>
              <a:t>often referred to as sensitive to “twist-n” contributions</a:t>
            </a:r>
          </a:p>
          <a:p>
            <a:pPr lvl="1"/>
            <a:r>
              <a:rPr lang="en-US" dirty="0" smtClean="0"/>
              <a:t>Never measure a matrix element, only matrix elements squared!</a:t>
            </a:r>
          </a:p>
          <a:p>
            <a:pPr lvl="1"/>
            <a:r>
              <a:rPr lang="en-US" dirty="0" smtClean="0"/>
              <a:t>To get 1/Q term describing an </a:t>
            </a:r>
            <a:r>
              <a:rPr lang="en-US" i="1" dirty="0" smtClean="0"/>
              <a:t>observable</a:t>
            </a:r>
            <a:r>
              <a:rPr lang="en-US" dirty="0" smtClean="0"/>
              <a:t>, need interference term in the square modulus: </a:t>
            </a:r>
          </a:p>
          <a:p>
            <a:pPr lvl="2"/>
            <a:r>
              <a:rPr lang="en-US" dirty="0" smtClean="0"/>
              <a:t>A = order 1 + order 1/Q + order 1/Q</a:t>
            </a:r>
            <a:r>
              <a:rPr lang="en-US" baseline="30000" dirty="0" smtClean="0"/>
              <a:t>2</a:t>
            </a:r>
            <a:r>
              <a:rPr lang="en-US" dirty="0" smtClean="0"/>
              <a:t> + …</a:t>
            </a:r>
            <a:endParaRPr lang="en-US" baseline="30000" dirty="0" smtClean="0"/>
          </a:p>
          <a:p>
            <a:pPr lvl="2"/>
            <a:r>
              <a:rPr lang="en-US" dirty="0" smtClean="0"/>
              <a:t>|A|</a:t>
            </a:r>
            <a:r>
              <a:rPr lang="en-US" baseline="30000" dirty="0" smtClean="0"/>
              <a:t>2</a:t>
            </a:r>
            <a:r>
              <a:rPr lang="en-US" dirty="0" smtClean="0"/>
              <a:t> = |order 1|</a:t>
            </a:r>
            <a:r>
              <a:rPr lang="en-US" baseline="30000" dirty="0" smtClean="0"/>
              <a:t>2</a:t>
            </a:r>
            <a:r>
              <a:rPr lang="en-US" dirty="0" smtClean="0"/>
              <a:t> + |order 1/Q|</a:t>
            </a:r>
            <a:r>
              <a:rPr lang="en-US" baseline="30000" dirty="0" smtClean="0"/>
              <a:t>2</a:t>
            </a:r>
            <a:r>
              <a:rPr lang="en-US" dirty="0" smtClean="0"/>
              <a:t> +  </a:t>
            </a:r>
            <a:r>
              <a:rPr lang="en-US" dirty="0" smtClean="0">
                <a:solidFill>
                  <a:srgbClr val="FFFF00"/>
                </a:solidFill>
              </a:rPr>
              <a:t>(order 1)(order 1/Q)* + (order 1)*(order 1/Q) </a:t>
            </a:r>
            <a:r>
              <a:rPr lang="en-US" dirty="0" smtClean="0"/>
              <a:t>+ …</a:t>
            </a:r>
          </a:p>
          <a:p>
            <a:pPr lvl="1"/>
            <a:r>
              <a:rPr lang="en-US" dirty="0" smtClean="0"/>
              <a:t>So twist-3 term in matrix element times </a:t>
            </a:r>
            <a:r>
              <a:rPr lang="en-US" i="1" dirty="0" smtClean="0"/>
              <a:t>twist-2</a:t>
            </a:r>
            <a:r>
              <a:rPr lang="en-US" dirty="0" smtClean="0"/>
              <a:t> term gives 1/Q</a:t>
            </a:r>
          </a:p>
          <a:p>
            <a:pPr lvl="1"/>
            <a:r>
              <a:rPr lang="en-US" dirty="0"/>
              <a:t>S</a:t>
            </a:r>
            <a:r>
              <a:rPr lang="en-US" dirty="0" smtClean="0"/>
              <a:t>quare modulus of</a:t>
            </a:r>
            <a:r>
              <a:rPr lang="en-US" i="1" dirty="0" smtClean="0"/>
              <a:t> twist-3</a:t>
            </a:r>
            <a:r>
              <a:rPr lang="en-US" dirty="0" smtClean="0"/>
              <a:t> term gives 1/Q</a:t>
            </a:r>
            <a:r>
              <a:rPr lang="en-US" baseline="30000" dirty="0" smtClean="0"/>
              <a:t>2</a:t>
            </a:r>
            <a:r>
              <a:rPr lang="en-US" dirty="0" smtClean="0"/>
              <a:t>, sometimes referred to as “twist-4”</a:t>
            </a:r>
            <a:endParaRPr lang="en-US" baseline="30000"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93284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Transverse single-spin asymmetries provide </a:t>
            </a:r>
            <a:r>
              <a:rPr lang="en-US" sz="3600" u="sng" dirty="0" smtClean="0"/>
              <a:t>new</a:t>
            </a:r>
            <a:r>
              <a:rPr lang="en-US" sz="3600" dirty="0" smtClean="0"/>
              <a:t> information on hadron structure</a:t>
            </a:r>
            <a:endParaRPr lang="en-US" sz="3600" dirty="0"/>
          </a:p>
        </p:txBody>
      </p:sp>
      <p:sp>
        <p:nvSpPr>
          <p:cNvPr id="3" name="Content Placeholder 2"/>
          <p:cNvSpPr>
            <a:spLocks noGrp="1"/>
          </p:cNvSpPr>
          <p:nvPr>
            <p:ph idx="1"/>
          </p:nvPr>
        </p:nvSpPr>
        <p:spPr/>
        <p:txBody>
          <a:bodyPr/>
          <a:lstStyle/>
          <a:p>
            <a:r>
              <a:rPr lang="en-US" u="sng" dirty="0" smtClean="0"/>
              <a:t>Leading</a:t>
            </a:r>
            <a:r>
              <a:rPr lang="en-US" dirty="0" smtClean="0"/>
              <a:t> contribution to transverse single-spin asymmetries comes from </a:t>
            </a:r>
            <a:r>
              <a:rPr lang="en-US" i="1" dirty="0" smtClean="0"/>
              <a:t>either</a:t>
            </a:r>
            <a:r>
              <a:rPr lang="en-US" dirty="0" smtClean="0"/>
              <a:t>:</a:t>
            </a:r>
          </a:p>
          <a:p>
            <a:pPr lvl="1"/>
            <a:r>
              <a:rPr lang="en-US" dirty="0" smtClean="0"/>
              <a:t>Convolution of two twist-2 </a:t>
            </a:r>
            <a:r>
              <a:rPr lang="en-US" i="1" dirty="0" smtClean="0"/>
              <a:t>transverse-momentum-dependent</a:t>
            </a:r>
            <a:r>
              <a:rPr lang="en-US" dirty="0" smtClean="0"/>
              <a:t> parton distribution functions and/or fragmentation functions, or . . .</a:t>
            </a:r>
          </a:p>
          <a:p>
            <a:pPr lvl="1"/>
            <a:r>
              <a:rPr lang="en-US" dirty="0" smtClean="0"/>
              <a:t>Convolution of one twist-2 collinear pdf or fragmentation function and one twist-3 (collinear) </a:t>
            </a:r>
            <a:r>
              <a:rPr lang="en-US" i="1" dirty="0" err="1" smtClean="0"/>
              <a:t>multiparton</a:t>
            </a:r>
            <a:r>
              <a:rPr lang="en-US" i="1" dirty="0" smtClean="0"/>
              <a:t> correlation</a:t>
            </a:r>
            <a:r>
              <a:rPr lang="en-US" dirty="0" smtClean="0"/>
              <a:t> matrix element</a:t>
            </a: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4076527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Multiparton</a:t>
            </a:r>
            <a:r>
              <a:rPr lang="en-US" dirty="0" smtClean="0"/>
              <a:t> correlations in hadronization</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Traditional fragmentation functions describe probability of single parton to </a:t>
            </a:r>
            <a:r>
              <a:rPr lang="en-US" dirty="0" err="1" smtClean="0"/>
              <a:t>hadronize</a:t>
            </a:r>
            <a:r>
              <a:rPr lang="en-US" dirty="0" smtClean="0"/>
              <a:t> into  particular hadron, as function of momentum fraction (</a:t>
            </a:r>
            <a:r>
              <a:rPr lang="en-US" i="1" dirty="0" smtClean="0"/>
              <a:t>z</a:t>
            </a:r>
            <a:r>
              <a:rPr lang="en-US" dirty="0" smtClean="0"/>
              <a:t>) of parton carried by the final hadron</a:t>
            </a:r>
          </a:p>
          <a:p>
            <a:r>
              <a:rPr lang="en-US" dirty="0" smtClean="0"/>
              <a:t>Can have matrix elements describing </a:t>
            </a:r>
            <a:r>
              <a:rPr lang="en-US" i="1" dirty="0" err="1" smtClean="0"/>
              <a:t>multiparton</a:t>
            </a:r>
            <a:r>
              <a:rPr lang="en-US" i="1" dirty="0" smtClean="0"/>
              <a:t> correlations in hadronization</a:t>
            </a:r>
            <a:r>
              <a:rPr lang="en-US" dirty="0" smtClean="0"/>
              <a:t> </a:t>
            </a:r>
          </a:p>
          <a:p>
            <a:pPr lvl="1"/>
            <a:r>
              <a:rPr lang="en-US" dirty="0" smtClean="0"/>
              <a:t>Interference between a (</a:t>
            </a:r>
            <a:r>
              <a:rPr lang="en-US" dirty="0" err="1" smtClean="0"/>
              <a:t>quark+gluon</a:t>
            </a:r>
            <a:r>
              <a:rPr lang="en-US" dirty="0" smtClean="0"/>
              <a:t>) </a:t>
            </a:r>
            <a:r>
              <a:rPr lang="en-US" dirty="0" err="1" smtClean="0"/>
              <a:t>hadronizing</a:t>
            </a:r>
            <a:r>
              <a:rPr lang="en-US" dirty="0" smtClean="0"/>
              <a:t> and only a quark</a:t>
            </a:r>
          </a:p>
          <a:p>
            <a:pPr lvl="1"/>
            <a:r>
              <a:rPr lang="en-US" dirty="0" smtClean="0"/>
              <a:t>Similarly, interference between (</a:t>
            </a:r>
            <a:r>
              <a:rPr lang="en-US" dirty="0" err="1" smtClean="0"/>
              <a:t>gluon+gluon</a:t>
            </a:r>
            <a:r>
              <a:rPr lang="en-US" dirty="0" smtClean="0"/>
              <a:t>) and only a single gluon</a:t>
            </a:r>
          </a:p>
          <a:p>
            <a:pPr lvl="1"/>
            <a:r>
              <a:rPr lang="en-US" dirty="0" err="1" smtClean="0"/>
              <a:t>Kanazawa+Koike</a:t>
            </a:r>
            <a:r>
              <a:rPr lang="en-US" smtClean="0"/>
              <a:t>, 2000</a:t>
            </a:r>
            <a:endParaRPr lang="en-US" dirty="0" smtClean="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12214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the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5105400"/>
            <a:ext cx="6934200"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3200" i="1" dirty="0" smtClean="0">
                <a:latin typeface="Times New Roman" pitchFamily="18" charset="0"/>
                <a:cs typeface="Times New Roman" pitchFamily="18" charset="0"/>
              </a:rPr>
              <a:t>Provides </a:t>
            </a:r>
            <a:r>
              <a:rPr lang="en-US" sz="3200" i="1" dirty="0" smtClean="0">
                <a:latin typeface="Times New Roman" pitchFamily="18" charset="0"/>
                <a:cs typeface="Times New Roman" pitchFamily="18" charset="0"/>
              </a:rPr>
              <a:t>a rigorous way of relating the fundamental field theory to a variety of physical observables!</a:t>
            </a:r>
            <a:endParaRPr lang="en-US" sz="32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170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t>
            </a:r>
            <a:r>
              <a:rPr lang="en-US" sz="3600" dirty="0" smtClean="0"/>
              <a:t>ransverse-momentum-dependent functions and twist-3 </a:t>
            </a:r>
            <a:r>
              <a:rPr lang="en-US" sz="3600" dirty="0" err="1" smtClean="0"/>
              <a:t>multiparton</a:t>
            </a:r>
            <a:r>
              <a:rPr lang="en-US" sz="3600" dirty="0" smtClean="0"/>
              <a:t> </a:t>
            </a:r>
            <a:r>
              <a:rPr lang="en-US" sz="3600" dirty="0" err="1" smtClean="0"/>
              <a:t>correlators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Twist-3 (collinear) </a:t>
            </a:r>
            <a:r>
              <a:rPr lang="en-US" dirty="0" err="1" smtClean="0"/>
              <a:t>multiparton</a:t>
            </a:r>
            <a:r>
              <a:rPr lang="en-US" dirty="0" smtClean="0"/>
              <a:t> </a:t>
            </a:r>
            <a:r>
              <a:rPr lang="en-US" dirty="0" err="1" smtClean="0"/>
              <a:t>correlators</a:t>
            </a:r>
            <a:r>
              <a:rPr lang="en-US" dirty="0" smtClean="0"/>
              <a:t> believed to be related to </a:t>
            </a:r>
            <a:r>
              <a:rPr lang="en-US" dirty="0" err="1" smtClean="0"/>
              <a:t>k</a:t>
            </a:r>
            <a:r>
              <a:rPr lang="en-US" baseline="-25000" dirty="0" err="1" smtClean="0"/>
              <a:t>T</a:t>
            </a:r>
            <a:r>
              <a:rPr lang="en-US" dirty="0" smtClean="0"/>
              <a:t>-moments of (twist-2)TMD pdfs and fragmentation functions</a:t>
            </a:r>
          </a:p>
          <a:p>
            <a:pPr lvl="1"/>
            <a:r>
              <a:rPr lang="en-US" dirty="0" smtClean="0"/>
              <a:t>NPB667, 201 (2003); PRL97, 082002 (2006)</a:t>
            </a:r>
          </a:p>
          <a:p>
            <a:r>
              <a:rPr lang="en-US" dirty="0" smtClean="0"/>
              <a:t>To directly constrain TMD functions with experimental data, need </a:t>
            </a:r>
            <a:r>
              <a:rPr lang="en-US" i="1" dirty="0" smtClean="0"/>
              <a:t>two</a:t>
            </a:r>
            <a:r>
              <a:rPr lang="en-US" dirty="0" smtClean="0"/>
              <a:t> scales</a:t>
            </a:r>
          </a:p>
          <a:p>
            <a:pPr lvl="1"/>
            <a:r>
              <a:rPr lang="en-US" dirty="0"/>
              <a:t>H</a:t>
            </a:r>
            <a:r>
              <a:rPr lang="en-US" dirty="0" smtClean="0"/>
              <a:t>ard momentum </a:t>
            </a:r>
          </a:p>
          <a:p>
            <a:pPr lvl="1"/>
            <a:r>
              <a:rPr lang="en-US" dirty="0" smtClean="0"/>
              <a:t>Observable sensitive to parton intrinsic momentum</a:t>
            </a:r>
          </a:p>
          <a:p>
            <a:pPr lvl="1"/>
            <a:r>
              <a:rPr lang="en-US" dirty="0" smtClean="0"/>
              <a:t>Note: Original hadronic asymmetries only measured a single scale</a:t>
            </a:r>
          </a:p>
          <a:p>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385387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Twist-3 </a:t>
            </a:r>
            <a:r>
              <a:rPr lang="en-US" dirty="0" err="1" smtClean="0"/>
              <a:t>multiparton</a:t>
            </a:r>
            <a:r>
              <a:rPr lang="en-US" dirty="0" smtClean="0"/>
              <a:t> correlations to interpret inclusive A</a:t>
            </a:r>
            <a:r>
              <a:rPr lang="en-US" baseline="-25000" dirty="0" smtClean="0"/>
              <a:t>N</a:t>
            </a:r>
            <a:r>
              <a:rPr lang="en-US" dirty="0" smtClean="0"/>
              <a:t> data from RHIC</a:t>
            </a:r>
            <a:endParaRPr lang="en-US" dirty="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85" y="1533510"/>
            <a:ext cx="6895615" cy="25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23890"/>
            <a:ext cx="6487318" cy="26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3733800"/>
            <a:ext cx="1295401" cy="769441"/>
          </a:xfrm>
          <a:prstGeom prst="rect">
            <a:avLst/>
          </a:prstGeom>
          <a:noFill/>
        </p:spPr>
        <p:txBody>
          <a:bodyPr wrap="square" rtlCol="0">
            <a:spAutoFit/>
          </a:bodyPr>
          <a:lstStyle/>
          <a:p>
            <a:r>
              <a:rPr lang="en-US" sz="2200" dirty="0" smtClean="0">
                <a:solidFill>
                  <a:schemeClr val="bg1"/>
                </a:solidFill>
              </a:rPr>
              <a:t>Making progress!</a:t>
            </a:r>
            <a:endParaRPr lang="en-US" sz="2200" dirty="0">
              <a:solidFill>
                <a:schemeClr val="bg1"/>
              </a:solidFill>
            </a:endParaRPr>
          </a:p>
        </p:txBody>
      </p:sp>
    </p:spTree>
    <p:extLst>
      <p:ext uri="{BB962C8B-B14F-4D97-AF65-F5344CB8AC3E}">
        <p14:creationId xmlns:p14="http://schemas.microsoft.com/office/powerpoint/2010/main" val="2054550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hadron A</a:t>
            </a:r>
            <a:r>
              <a:rPr lang="en-US" baseline="-25000" dirty="0" smtClean="0"/>
              <a:t>N</a:t>
            </a:r>
            <a:r>
              <a:rPr lang="en-US" dirty="0" smtClean="0"/>
              <a:t> in </a:t>
            </a:r>
            <a:r>
              <a:rPr lang="en-US" dirty="0" err="1" smtClean="0"/>
              <a:t>e+p</a:t>
            </a:r>
            <a:endParaRPr lang="en-US"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342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658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fld id="{C37BFEDE-E383-DF47-856B-CF8E7D2F32D8}" type="slidenum">
              <a:rPr lang="en-US" smtClean="0"/>
              <a:pPr>
                <a:defRPr/>
              </a:pPr>
              <a:t>54</a:t>
            </a:fld>
            <a:endParaRPr lang="en-US"/>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41537"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41538"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41539"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41540"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41541"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C. Aidala, U. of Kansas, March 30, 2015</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9CFFA92B-F630-447C-A5C9-9CB7A8E33D51}" type="slidenum">
              <a:rPr lang="en-US" altLang="en-US" sz="1400">
                <a:latin typeface="Arial" pitchFamily="34" charset="0"/>
              </a:rPr>
              <a:pPr eaLnBrk="1" hangingPunct="1"/>
              <a:t>55</a:t>
            </a:fld>
            <a:endParaRPr lang="en-US" altLang="en-US" sz="1400" dirty="0">
              <a:latin typeface="Arial" pitchFamily="34" charset="0"/>
            </a:endParaRPr>
          </a:p>
        </p:txBody>
      </p:sp>
      <p:sp>
        <p:nvSpPr>
          <p:cNvPr id="306178" name="Rectangle 2"/>
          <p:cNvSpPr>
            <a:spLocks noGrp="1" noChangeArrowheads="1"/>
          </p:cNvSpPr>
          <p:nvPr>
            <p:ph type="title"/>
          </p:nvPr>
        </p:nvSpPr>
        <p:spPr>
          <a:xfrm>
            <a:off x="533400" y="274638"/>
            <a:ext cx="8077200" cy="1143000"/>
          </a:xfrm>
        </p:spPr>
        <p:txBody>
          <a:bodyPr>
            <a:noAutofit/>
          </a:bodyPr>
          <a:lstStyle/>
          <a:p>
            <a:pPr eaLnBrk="1" hangingPunct="1">
              <a:defRPr/>
            </a:pPr>
            <a:r>
              <a:rPr lang="en-US" sz="4000" dirty="0" smtClean="0">
                <a:ea typeface="+mj-ea"/>
                <a:cs typeface="+mj-cs"/>
              </a:rPr>
              <a:t>Featuring: phases in gauge theories</a:t>
            </a:r>
          </a:p>
        </p:txBody>
      </p:sp>
      <p:pic>
        <p:nvPicPr>
          <p:cNvPr id="306179" name="Picture 3" descr="bohmaharono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127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80" name="Picture 4" descr="bohmahar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0"/>
            <a:ext cx="45624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6181" name="Object 5"/>
          <p:cNvGraphicFramePr>
            <a:graphicFrameLocks noChangeAspect="1"/>
          </p:cNvGraphicFramePr>
          <p:nvPr>
            <p:extLst>
              <p:ext uri="{D42A27DB-BD31-4B8C-83A1-F6EECF244321}">
                <p14:modId xmlns:p14="http://schemas.microsoft.com/office/powerpoint/2010/main" val="1194376265"/>
              </p:ext>
            </p:extLst>
          </p:nvPr>
        </p:nvGraphicFramePr>
        <p:xfrm>
          <a:off x="4146550" y="5410200"/>
          <a:ext cx="4237038" cy="750888"/>
        </p:xfrm>
        <a:graphic>
          <a:graphicData uri="http://schemas.openxmlformats.org/presentationml/2006/ole">
            <mc:AlternateContent xmlns:mc="http://schemas.openxmlformats.org/markup-compatibility/2006">
              <mc:Choice xmlns:v="urn:schemas-microsoft-com:vml" Requires="v">
                <p:oleObj spid="_x0000_s39145" name="Equation" r:id="rId5" imgW="2005729" imgH="355446" progId="Equation.DSMT4">
                  <p:embed/>
                </p:oleObj>
              </mc:Choice>
              <mc:Fallback>
                <p:oleObj name="Equation" r:id="rId5" imgW="2005729" imgH="3554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6550" y="5410200"/>
                        <a:ext cx="4237038" cy="750888"/>
                      </a:xfrm>
                      <a:prstGeom prst="rect">
                        <a:avLst/>
                      </a:prstGeom>
                      <a:solidFill>
                        <a:schemeClr val="bg1"/>
                      </a:solidFill>
                      <a:ln>
                        <a:noFill/>
                      </a:ln>
                      <a:effec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717705583"/>
              </p:ext>
            </p:extLst>
          </p:nvPr>
        </p:nvGraphicFramePr>
        <p:xfrm>
          <a:off x="788988" y="5486400"/>
          <a:ext cx="2081212" cy="647700"/>
        </p:xfrm>
        <a:graphic>
          <a:graphicData uri="http://schemas.openxmlformats.org/presentationml/2006/ole">
            <mc:AlternateContent xmlns:mc="http://schemas.openxmlformats.org/markup-compatibility/2006">
              <mc:Choice xmlns:v="urn:schemas-microsoft-com:vml" Requires="v">
                <p:oleObj spid="_x0000_s39146" name="Equation" r:id="rId7" imgW="939392" imgH="291973" progId="Equation.DSMT4">
                  <p:embed/>
                </p:oleObj>
              </mc:Choice>
              <mc:Fallback>
                <p:oleObj name="Equation" r:id="rId7" imgW="939392"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5486400"/>
                        <a:ext cx="2081212" cy="647700"/>
                      </a:xfrm>
                      <a:prstGeom prst="rect">
                        <a:avLst/>
                      </a:prstGeom>
                      <a:solidFill>
                        <a:schemeClr val="bg1"/>
                      </a:solid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C. Aidala, U. of Kansas, March 30, 2015</a:t>
            </a:r>
            <a:endParaRPr lang="en-US"/>
          </a:p>
        </p:txBody>
      </p:sp>
      <p:sp>
        <p:nvSpPr>
          <p:cNvPr id="11" name="TextBox 6"/>
          <p:cNvSpPr txBox="1">
            <a:spLocks noChangeArrowheads="1"/>
          </p:cNvSpPr>
          <p:nvPr/>
        </p:nvSpPr>
        <p:spPr bwMode="auto">
          <a:xfrm>
            <a:off x="228600" y="1143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67972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Fits to quark and gluon distributions including much wider range of data </a:t>
            </a:r>
            <a:endParaRPr lang="en-US" dirty="0"/>
          </a:p>
        </p:txBody>
      </p:sp>
      <p:sp>
        <p:nvSpPr>
          <p:cNvPr id="3" name="Content Placeholder 2"/>
          <p:cNvSpPr>
            <a:spLocks noGrp="1"/>
          </p:cNvSpPr>
          <p:nvPr>
            <p:ph idx="1"/>
          </p:nvPr>
        </p:nvSpPr>
        <p:spPr>
          <a:xfrm>
            <a:off x="381000" y="1828800"/>
            <a:ext cx="3624262" cy="4648200"/>
          </a:xfrm>
        </p:spPr>
        <p:txBody>
          <a:bodyPr>
            <a:normAutofit fontScale="85000" lnSpcReduction="10000"/>
          </a:bodyPr>
          <a:lstStyle/>
          <a:p>
            <a:r>
              <a:rPr lang="en-US" dirty="0" smtClean="0"/>
              <a:t>Incorporate corrections for target mass, “higher-twist,” and nuclear effects</a:t>
            </a:r>
          </a:p>
          <a:p>
            <a:endParaRPr lang="en-US" dirty="0" smtClean="0"/>
          </a:p>
          <a:p>
            <a:r>
              <a:rPr lang="en-US" dirty="0" smtClean="0"/>
              <a:t>Can in turn make predictions for future measurements in  extended kinematic regions</a:t>
            </a: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grpSp>
        <p:nvGrpSpPr>
          <p:cNvPr id="8" name="Group 7"/>
          <p:cNvGrpSpPr/>
          <p:nvPr/>
        </p:nvGrpSpPr>
        <p:grpSpPr>
          <a:xfrm>
            <a:off x="4081462" y="2162876"/>
            <a:ext cx="4757738" cy="3780724"/>
            <a:chOff x="4081462" y="1905000"/>
            <a:chExt cx="4757738" cy="3780724"/>
          </a:xfrm>
        </p:grpSpPr>
        <p:sp>
          <p:nvSpPr>
            <p:cNvPr id="7" name="Rectangle 6"/>
            <p:cNvSpPr/>
            <p:nvPr/>
          </p:nvSpPr>
          <p:spPr>
            <a:xfrm>
              <a:off x="4081462" y="5410200"/>
              <a:ext cx="4757738" cy="275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905000"/>
              <a:ext cx="4757738" cy="355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696" y="5298744"/>
              <a:ext cx="3111301" cy="369332"/>
            </a:xfrm>
            <a:prstGeom prst="rect">
              <a:avLst/>
            </a:prstGeom>
            <a:solidFill>
              <a:schemeClr val="bg1"/>
            </a:solidFill>
            <a:ln>
              <a:noFill/>
            </a:ln>
          </p:spPr>
          <p:txBody>
            <a:bodyPr wrap="none" rtlCol="0">
              <a:spAutoFit/>
            </a:bodyPr>
            <a:lstStyle/>
            <a:p>
              <a:r>
                <a:rPr lang="en-US" dirty="0" smtClean="0"/>
                <a:t>Collinear momentum fraction </a:t>
              </a:r>
              <a:r>
                <a:rPr lang="en-US" i="1" dirty="0" smtClean="0"/>
                <a:t>x</a:t>
              </a:r>
              <a:endParaRPr lang="en-US" dirty="0"/>
            </a:p>
          </p:txBody>
        </p:sp>
      </p:grpSp>
      <p:sp>
        <p:nvSpPr>
          <p:cNvPr id="10" name="TextBox 9"/>
          <p:cNvSpPr txBox="1"/>
          <p:nvPr/>
        </p:nvSpPr>
        <p:spPr>
          <a:xfrm>
            <a:off x="4079544" y="1996350"/>
            <a:ext cx="4758803" cy="338554"/>
          </a:xfrm>
          <a:prstGeom prst="rect">
            <a:avLst/>
          </a:prstGeom>
          <a:solidFill>
            <a:schemeClr val="bg1"/>
          </a:solidFill>
          <a:ln>
            <a:noFill/>
          </a:ln>
        </p:spPr>
        <p:txBody>
          <a:bodyPr wrap="none" rtlCol="0">
            <a:spAutoFit/>
          </a:bodyPr>
          <a:lstStyle/>
          <a:p>
            <a:r>
              <a:rPr lang="en-US" sz="1600" dirty="0" smtClean="0"/>
              <a:t>Owens, Accardi, </a:t>
            </a:r>
            <a:r>
              <a:rPr lang="en-US" sz="1600" dirty="0" err="1" smtClean="0"/>
              <a:t>Melnitchouk</a:t>
            </a:r>
            <a:r>
              <a:rPr lang="en-US" sz="1600" dirty="0" smtClean="0"/>
              <a:t>, PRD87, 094012 (2013)    </a:t>
            </a:r>
            <a:endParaRPr lang="en-US" sz="1600" dirty="0"/>
          </a:p>
        </p:txBody>
      </p:sp>
      <p:sp>
        <p:nvSpPr>
          <p:cNvPr id="9" name="TextBox 8"/>
          <p:cNvSpPr txBox="1"/>
          <p:nvPr/>
        </p:nvSpPr>
        <p:spPr>
          <a:xfrm>
            <a:off x="5181600" y="2590800"/>
            <a:ext cx="1981200" cy="646331"/>
          </a:xfrm>
          <a:prstGeom prst="rect">
            <a:avLst/>
          </a:prstGeom>
          <a:noFill/>
        </p:spPr>
        <p:txBody>
          <a:bodyPr wrap="square" rtlCol="0">
            <a:spAutoFit/>
          </a:bodyPr>
          <a:lstStyle/>
          <a:p>
            <a:r>
              <a:rPr lang="en-US" dirty="0" smtClean="0"/>
              <a:t>CTEQ-</a:t>
            </a:r>
            <a:r>
              <a:rPr lang="en-US" dirty="0" err="1" smtClean="0"/>
              <a:t>JLab</a:t>
            </a:r>
            <a:r>
              <a:rPr lang="en-US" dirty="0" smtClean="0"/>
              <a:t> collaboration</a:t>
            </a:r>
            <a:endParaRPr lang="en-US" dirty="0"/>
          </a:p>
        </p:txBody>
      </p:sp>
    </p:spTree>
    <p:extLst>
      <p:ext uri="{BB962C8B-B14F-4D97-AF65-F5344CB8AC3E}">
        <p14:creationId xmlns:p14="http://schemas.microsoft.com/office/powerpoint/2010/main" val="334222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p:txBody>
          <a:bodyPr>
            <a:normAutofit/>
          </a:bodyPr>
          <a:lstStyle/>
          <a:p>
            <a:r>
              <a:rPr lang="en-US" dirty="0" smtClean="0"/>
              <a:t>QCD is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sp>
        <p:nvSpPr>
          <p:cNvPr id="6" name="Rectangle 5"/>
          <p:cNvSpPr/>
          <p:nvPr/>
        </p:nvSpPr>
        <p:spPr>
          <a:xfrm>
            <a:off x="990600" y="4681716"/>
            <a:ext cx="7239000" cy="1261884"/>
          </a:xfrm>
          <a:prstGeom prst="rect">
            <a:avLst/>
          </a:prstGeom>
          <a:solidFill>
            <a:srgbClr val="00FFFF"/>
          </a:solidFill>
          <a:ln>
            <a:solidFill>
              <a:schemeClr val="tx1"/>
            </a:solidFill>
          </a:ln>
        </p:spPr>
        <p:txBody>
          <a:bodyPr wrap="square">
            <a:spAutoFit/>
          </a:bodyPr>
          <a:lstStyle/>
          <a:p>
            <a:pPr algn="ctr"/>
            <a:r>
              <a:rPr lang="en-US" sz="3800" i="1" dirty="0" smtClean="0">
                <a:latin typeface="Times New Roman" pitchFamily="18" charset="0"/>
                <a:cs typeface="Times New Roman" pitchFamily="18" charset="0"/>
              </a:rPr>
              <a:t>Now early years of second phase: </a:t>
            </a:r>
          </a:p>
          <a:p>
            <a:pPr algn="ctr"/>
            <a:r>
              <a:rPr lang="en-US" sz="3800" b="1" i="1" dirty="0" smtClean="0">
                <a:latin typeface="Times New Roman" pitchFamily="18" charset="0"/>
                <a:cs typeface="Times New Roman" pitchFamily="18" charset="0"/>
              </a:rPr>
              <a:t>quantitative QCD</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408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i="1" dirty="0" smtClean="0"/>
              <a:t>Spatial</a:t>
            </a:r>
            <a:r>
              <a:rPr lang="en-US" sz="3800" dirty="0" smtClean="0"/>
              <a:t> </a:t>
            </a:r>
            <a:r>
              <a:rPr lang="en-US" sz="3800" dirty="0" smtClean="0"/>
              <a:t>distributions of partons in QCD bound states</a:t>
            </a:r>
          </a:p>
          <a:p>
            <a:pPr lvl="1"/>
            <a:endParaRPr lang="en-US" dirty="0" smtClean="0"/>
          </a:p>
          <a:p>
            <a:r>
              <a:rPr lang="en-US" sz="4400" dirty="0" err="1" smtClean="0"/>
              <a:t>Nonperturbative</a:t>
            </a:r>
            <a:r>
              <a:rPr lang="en-US" sz="4400" dirty="0" smtClean="0"/>
              <a:t>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en-US" smtClean="0"/>
              <a:t>C. Aidala, U. of Kansas, March 30, 2015</a:t>
            </a:r>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5976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5016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blinds(horizontal)">
                                      <p:cBhvr>
                                        <p:cTn id="11" dur="5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en-US" smtClean="0"/>
              <a:t>C. Aidala, U. of Kansas, March 30, 2015</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332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resummation” </a:t>
            </a:r>
            <a:r>
              <a:rPr lang="en-US" sz="4000" dirty="0" smtClean="0"/>
              <a:t>Extending perturbative calculations to lower energies </a:t>
            </a:r>
            <a:endParaRPr lang="en-US" sz="4000" dirty="0"/>
          </a:p>
        </p:txBody>
      </p:sp>
      <p:sp>
        <p:nvSpPr>
          <p:cNvPr id="12" name="Footer Placeholder 11"/>
          <p:cNvSpPr>
            <a:spLocks noGrp="1"/>
          </p:cNvSpPr>
          <p:nvPr>
            <p:ph type="ftr" sz="quarter" idx="11"/>
          </p:nvPr>
        </p:nvSpPr>
        <p:spPr/>
        <p:txBody>
          <a:bodyPr/>
          <a:lstStyle/>
          <a:p>
            <a:r>
              <a:rPr lang="en-US" smtClean="0"/>
              <a:t>C. Aidala, U. of Kansas, March 30, 2015</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399525570"/>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29849"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in the strong coupling constant </a:t>
            </a: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318511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48276</TotalTime>
  <Words>4092</Words>
  <Application>Microsoft Office PowerPoint</Application>
  <PresentationFormat>On-screen Show (4:3)</PresentationFormat>
  <Paragraphs>549</Paragraphs>
  <Slides>56</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Equation</vt:lpstr>
      <vt:lpstr>Document</vt:lpstr>
      <vt:lpstr>Spin-Momentum Correlations, Aharonov-Bohm, and  Color Entanglement in Quantum Chromodynamics</vt:lpstr>
      <vt:lpstr>Theory of strong interactions:  Quantum Chromodynamics</vt:lpstr>
      <vt:lpstr>Quark and gluon structure of the nucleon</vt:lpstr>
      <vt:lpstr>Parton distribution functions inside a nucleon:  The language we’ve developed (so far!)</vt:lpstr>
      <vt:lpstr>Perturbative QCD</vt:lpstr>
      <vt:lpstr>QCD: How far have we come?</vt:lpstr>
      <vt:lpstr>Advancing into the era of quantitative QCD: Theory has been forging ahead</vt:lpstr>
      <vt:lpstr>Effective field theories</vt:lpstr>
      <vt:lpstr>Example: “Threshold resummation” Extending perturbative calculations to lower energies </vt:lpstr>
      <vt:lpstr>Example: Phenomenological applications of a non-linear gluon saturation regime</vt:lpstr>
      <vt:lpstr>Example: Spin-spin and spin-momentum correlations in QCD bound states</vt:lpstr>
      <vt:lpstr>Example: Exploring spatial distributions</vt:lpstr>
      <vt:lpstr>Example: Progress in lattice QCD</vt:lpstr>
      <vt:lpstr>Example: Effective field theories</vt:lpstr>
      <vt:lpstr>Mapping out the partonic structure  of the proton</vt:lpstr>
      <vt:lpstr>A cyclical process</vt:lpstr>
      <vt:lpstr>Factorization and universality in perturbative QCD</vt:lpstr>
      <vt:lpstr>Spin-momentum correlations: 1976 discovery in p+p collisions</vt:lpstr>
      <vt:lpstr>Transverse-momentum-dependent distributions and single-spin asymmetries</vt:lpstr>
      <vt:lpstr>Spin-spin and spin-momentum correlations in QCD bound states</vt:lpstr>
      <vt:lpstr>PowerPoint Presentation</vt:lpstr>
      <vt:lpstr>But what about proton-proton collisions?</vt:lpstr>
      <vt:lpstr>Single-spin asymmetries in transversely polarized p+p collisions</vt:lpstr>
      <vt:lpstr>p+p  hadron + X:  Challenging to interpret</vt:lpstr>
      <vt:lpstr>Properties of naïve-T-odd spin-momentum correlation functions</vt:lpstr>
      <vt:lpstr>Modified universality of certain transverse-momentum-dependent distributions:  Color in action! </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 </vt:lpstr>
      <vt:lpstr>QCD Aharonov-Bohm effect:  Color entanglement</vt:lpstr>
      <vt:lpstr>Testing the Aharonov-Bohm effect in QCD as a non-Abelian gauge theory</vt:lpstr>
      <vt:lpstr>Testing the Aharonov-Bohm effect in QCD as a non-Abelian gauge theory</vt:lpstr>
      <vt:lpstr>Summary</vt:lpstr>
      <vt:lpstr>Extra</vt:lpstr>
      <vt:lpstr>PowerPoint Presentation</vt:lpstr>
      <vt:lpstr>p+p h AN larger than  p0??  Same?</vt:lpstr>
      <vt:lpstr>Hadronization</vt:lpstr>
      <vt:lpstr>Deep-inelastic lepton-nucleon scattering:  A tool of the trade</vt:lpstr>
      <vt:lpstr>Decades of deep-inelastic lepton-nucleon scattering data: What have we learned?</vt:lpstr>
      <vt:lpstr>And a (relatively) recent surprise from  p+hydrogen, p+deuterium collisions</vt:lpstr>
      <vt:lpstr>Complementarity of Drell-Yan and DIS</vt:lpstr>
      <vt:lpstr>Parton distribution functions in perturbative QCD calculations of observables</vt:lpstr>
      <vt:lpstr>Spin-spin and spin-momentum correlations in QCD bound states</vt:lpstr>
      <vt:lpstr>High-energy QCD: Thinking in terms of individual partons</vt:lpstr>
      <vt:lpstr>An alternative approach to describing the large single-spin asymmetries:  Higher-twist multiparton correlations</vt:lpstr>
      <vt:lpstr>Beware: Two common usages of the term “twist”</vt:lpstr>
      <vt:lpstr>Transverse single-spin asymmetries provide new information on hadron structure</vt:lpstr>
      <vt:lpstr>Multiparton correlations in hadronization</vt:lpstr>
      <vt:lpstr>Transverse-momentum-dependent functions and twist-3 multiparton correlators</vt:lpstr>
      <vt:lpstr>Twist-3 multiparton correlations to interpret inclusive AN data from RHIC</vt:lpstr>
      <vt:lpstr>Inclusive hadron AN in e+p</vt:lpstr>
      <vt:lpstr>Magnetic and electric A-B effects; Type-I and Type-II A-B effects</vt:lpstr>
      <vt:lpstr>Opportunities to see color-induced phases in QCD</vt:lpstr>
      <vt:lpstr>Featuring: phases in gauge theories</vt:lpstr>
      <vt:lpstr>Example: Fits to quark and gluon distributions including much wider range of data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1922</cp:revision>
  <dcterms:created xsi:type="dcterms:W3CDTF">2006-08-16T00:00:00Z</dcterms:created>
  <dcterms:modified xsi:type="dcterms:W3CDTF">2015-03-30T15:21:14Z</dcterms:modified>
</cp:coreProperties>
</file>