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3"/>
  </p:notesMasterIdLst>
  <p:handoutMasterIdLst>
    <p:handoutMasterId r:id="rId74"/>
  </p:handoutMasterIdLst>
  <p:sldIdLst>
    <p:sldId id="957" r:id="rId2"/>
    <p:sldId id="1024" r:id="rId3"/>
    <p:sldId id="763" r:id="rId4"/>
    <p:sldId id="1026" r:id="rId5"/>
    <p:sldId id="1038" r:id="rId6"/>
    <p:sldId id="1039" r:id="rId7"/>
    <p:sldId id="1040" r:id="rId8"/>
    <p:sldId id="1041" r:id="rId9"/>
    <p:sldId id="1042" r:id="rId10"/>
    <p:sldId id="1031" r:id="rId11"/>
    <p:sldId id="1034" r:id="rId12"/>
    <p:sldId id="857" r:id="rId13"/>
    <p:sldId id="816" r:id="rId14"/>
    <p:sldId id="1037" r:id="rId15"/>
    <p:sldId id="646" r:id="rId16"/>
    <p:sldId id="963" r:id="rId17"/>
    <p:sldId id="1043" r:id="rId18"/>
    <p:sldId id="1044" r:id="rId19"/>
    <p:sldId id="960" r:id="rId20"/>
    <p:sldId id="853" r:id="rId21"/>
    <p:sldId id="969" r:id="rId22"/>
    <p:sldId id="861" r:id="rId23"/>
    <p:sldId id="981" r:id="rId24"/>
    <p:sldId id="971" r:id="rId25"/>
    <p:sldId id="972" r:id="rId26"/>
    <p:sldId id="982" r:id="rId27"/>
    <p:sldId id="983" r:id="rId28"/>
    <p:sldId id="968" r:id="rId29"/>
    <p:sldId id="964" r:id="rId30"/>
    <p:sldId id="965" r:id="rId31"/>
    <p:sldId id="966" r:id="rId32"/>
    <p:sldId id="961" r:id="rId33"/>
    <p:sldId id="990" r:id="rId34"/>
    <p:sldId id="869" r:id="rId35"/>
    <p:sldId id="842" r:id="rId36"/>
    <p:sldId id="843" r:id="rId37"/>
    <p:sldId id="1050" r:id="rId38"/>
    <p:sldId id="925" r:id="rId39"/>
    <p:sldId id="991" r:id="rId40"/>
    <p:sldId id="1000" r:id="rId41"/>
    <p:sldId id="999" r:id="rId42"/>
    <p:sldId id="871" r:id="rId43"/>
    <p:sldId id="874" r:id="rId44"/>
    <p:sldId id="875" r:id="rId45"/>
    <p:sldId id="908" r:id="rId46"/>
    <p:sldId id="876" r:id="rId47"/>
    <p:sldId id="353" r:id="rId48"/>
    <p:sldId id="995" r:id="rId49"/>
    <p:sldId id="807" r:id="rId50"/>
    <p:sldId id="1047" r:id="rId51"/>
    <p:sldId id="868" r:id="rId52"/>
    <p:sldId id="943" r:id="rId53"/>
    <p:sldId id="944" r:id="rId54"/>
    <p:sldId id="1045" r:id="rId55"/>
    <p:sldId id="1046" r:id="rId56"/>
    <p:sldId id="950" r:id="rId57"/>
    <p:sldId id="951" r:id="rId58"/>
    <p:sldId id="894" r:id="rId59"/>
    <p:sldId id="1023" r:id="rId60"/>
    <p:sldId id="1022" r:id="rId61"/>
    <p:sldId id="900" r:id="rId62"/>
    <p:sldId id="901" r:id="rId63"/>
    <p:sldId id="903" r:id="rId64"/>
    <p:sldId id="1049" r:id="rId65"/>
    <p:sldId id="918" r:id="rId66"/>
    <p:sldId id="919" r:id="rId67"/>
    <p:sldId id="920" r:id="rId68"/>
    <p:sldId id="924" r:id="rId69"/>
    <p:sldId id="994" r:id="rId70"/>
    <p:sldId id="947" r:id="rId71"/>
    <p:sldId id="993" r:id="rId72"/>
  </p:sldIdLst>
  <p:sldSz cx="9144000" cy="6858000" type="screen4x3"/>
  <p:notesSz cx="6985000" cy="9271000"/>
  <p:defaultTextStyle>
    <a:defPPr>
      <a:defRPr lang="en-US"/>
    </a:defPPr>
    <a:lvl1pPr algn="ctr" rtl="0" eaLnBrk="0" fontAlgn="base" hangingPunct="0">
      <a:spcBef>
        <a:spcPct val="0"/>
      </a:spcBef>
      <a:spcAft>
        <a:spcPct val="0"/>
      </a:spcAft>
      <a:defRPr sz="2400" kern="1200">
        <a:solidFill>
          <a:srgbClr val="FFFF99"/>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FFFF99"/>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FFFF99"/>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FFFF99"/>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FFFF99"/>
        </a:solidFill>
        <a:latin typeface="Times New Roman" pitchFamily="18" charset="0"/>
        <a:ea typeface="+mn-ea"/>
        <a:cs typeface="+mn-cs"/>
      </a:defRPr>
    </a:lvl5pPr>
    <a:lvl6pPr marL="2286000" algn="l" defTabSz="914400" rtl="0" eaLnBrk="1" latinLnBrk="0" hangingPunct="1">
      <a:defRPr sz="2400" kern="1200">
        <a:solidFill>
          <a:srgbClr val="FFFF99"/>
        </a:solidFill>
        <a:latin typeface="Times New Roman" pitchFamily="18" charset="0"/>
        <a:ea typeface="+mn-ea"/>
        <a:cs typeface="+mn-cs"/>
      </a:defRPr>
    </a:lvl6pPr>
    <a:lvl7pPr marL="2743200" algn="l" defTabSz="914400" rtl="0" eaLnBrk="1" latinLnBrk="0" hangingPunct="1">
      <a:defRPr sz="2400" kern="1200">
        <a:solidFill>
          <a:srgbClr val="FFFF99"/>
        </a:solidFill>
        <a:latin typeface="Times New Roman" pitchFamily="18" charset="0"/>
        <a:ea typeface="+mn-ea"/>
        <a:cs typeface="+mn-cs"/>
      </a:defRPr>
    </a:lvl7pPr>
    <a:lvl8pPr marL="3200400" algn="l" defTabSz="914400" rtl="0" eaLnBrk="1" latinLnBrk="0" hangingPunct="1">
      <a:defRPr sz="2400" kern="1200">
        <a:solidFill>
          <a:srgbClr val="FFFF99"/>
        </a:solidFill>
        <a:latin typeface="Times New Roman" pitchFamily="18" charset="0"/>
        <a:ea typeface="+mn-ea"/>
        <a:cs typeface="+mn-cs"/>
      </a:defRPr>
    </a:lvl8pPr>
    <a:lvl9pPr marL="3657600" algn="l" defTabSz="914400" rtl="0" eaLnBrk="1" latinLnBrk="0" hangingPunct="1">
      <a:defRPr sz="2400"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99"/>
    <a:srgbClr val="00FFCC"/>
    <a:srgbClr val="66FFCC"/>
    <a:srgbClr val="FF66CC"/>
    <a:srgbClr val="FFFF00"/>
    <a:srgbClr val="F8F8F8"/>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276"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516"/>
    </p:cViewPr>
  </p:sorterViewPr>
  <p:notesViewPr>
    <p:cSldViewPr>
      <p:cViewPr varScale="1">
        <p:scale>
          <a:sx n="52" d="100"/>
          <a:sy n="52" d="100"/>
        </p:scale>
        <p:origin x="-1854" y="-84"/>
      </p:cViewPr>
      <p:guideLst>
        <p:guide orient="horz" pos="2920"/>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png"/><Relationship Id="rId11" Type="http://schemas.openxmlformats.org/officeDocument/2006/relationships/image" Target="../media/image52.wmf"/><Relationship Id="rId5" Type="http://schemas.openxmlformats.org/officeDocument/2006/relationships/image" Target="../media/image46.wmf"/><Relationship Id="rId10" Type="http://schemas.openxmlformats.org/officeDocument/2006/relationships/image" Target="../media/image51.wmf"/><Relationship Id="rId4" Type="http://schemas.openxmlformats.org/officeDocument/2006/relationships/image" Target="../media/image45.wmf"/><Relationship Id="rId9"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png"/><Relationship Id="rId11" Type="http://schemas.openxmlformats.org/officeDocument/2006/relationships/image" Target="../media/image52.wmf"/><Relationship Id="rId5" Type="http://schemas.openxmlformats.org/officeDocument/2006/relationships/image" Target="../media/image46.wmf"/><Relationship Id="rId10" Type="http://schemas.openxmlformats.org/officeDocument/2006/relationships/image" Target="../media/image51.wmf"/><Relationship Id="rId4" Type="http://schemas.openxmlformats.org/officeDocument/2006/relationships/image" Target="../media/image45.wmf"/><Relationship Id="rId9" Type="http://schemas.openxmlformats.org/officeDocument/2006/relationships/image" Target="../media/image5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png"/><Relationship Id="rId11" Type="http://schemas.openxmlformats.org/officeDocument/2006/relationships/image" Target="../media/image52.wmf"/><Relationship Id="rId5" Type="http://schemas.openxmlformats.org/officeDocument/2006/relationships/image" Target="../media/image46.wmf"/><Relationship Id="rId10" Type="http://schemas.openxmlformats.org/officeDocument/2006/relationships/image" Target="../media/image51.wmf"/><Relationship Id="rId4" Type="http://schemas.openxmlformats.org/officeDocument/2006/relationships/image" Target="../media/image45.wmf"/><Relationship Id="rId9" Type="http://schemas.openxmlformats.org/officeDocument/2006/relationships/image" Target="../media/image5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5" Type="http://schemas.openxmlformats.org/officeDocument/2006/relationships/image" Target="../media/image105.wmf"/><Relationship Id="rId4" Type="http://schemas.openxmlformats.org/officeDocument/2006/relationships/image" Target="../media/image10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png"/><Relationship Id="rId11" Type="http://schemas.openxmlformats.org/officeDocument/2006/relationships/image" Target="../media/image52.wmf"/><Relationship Id="rId5" Type="http://schemas.openxmlformats.org/officeDocument/2006/relationships/image" Target="../media/image46.wmf"/><Relationship Id="rId10" Type="http://schemas.openxmlformats.org/officeDocument/2006/relationships/image" Target="../media/image51.wmf"/><Relationship Id="rId4" Type="http://schemas.openxmlformats.org/officeDocument/2006/relationships/image" Target="../media/image45.wmf"/><Relationship Id="rId9"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66915"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66916"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66917"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DA240BDF-8803-4EDE-8C8F-CB5E1E0753F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1176338" y="695325"/>
            <a:ext cx="4635500" cy="3476625"/>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240BCBA4-9E5C-46A1-A02A-C15FF80F0D3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A2F8E-0601-430F-B247-44BE0D759DB4}" type="slidenum">
              <a:rPr lang="en-US"/>
              <a:pPr/>
              <a:t>1</a:t>
            </a:fld>
            <a:endParaRPr 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feel that the overarching question that those of us</a:t>
            </a:r>
            <a:r>
              <a:rPr lang="en-US" baseline="0" dirty="0" smtClean="0"/>
              <a:t> working on the proton structure program at RHIC would like to contribute to answering is . . .</a:t>
            </a:r>
            <a:endParaRPr lang="en-US"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10750-BB7C-4B12-96B2-1A20A7C44D94}" type="slidenum">
              <a:rPr lang="en-US"/>
              <a:pPr/>
              <a:t>10</a:t>
            </a:fld>
            <a:endParaRPr lang="en-US"/>
          </a:p>
        </p:txBody>
      </p:sp>
      <p:sp>
        <p:nvSpPr>
          <p:cNvPr id="1184770" name="Rectangle 2"/>
          <p:cNvSpPr>
            <a:spLocks noGrp="1" noRot="1" noChangeAspect="1" noChangeArrowheads="1" noTextEdit="1"/>
          </p:cNvSpPr>
          <p:nvPr>
            <p:ph type="sldImg"/>
          </p:nvPr>
        </p:nvSpPr>
        <p:spPr>
          <a:ln/>
        </p:spPr>
      </p:sp>
      <p:sp>
        <p:nvSpPr>
          <p:cNvPr id="1184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E8C63F-8E01-42EC-A48F-E614CE796DDF}" type="slidenum">
              <a:rPr lang="en-US"/>
              <a:pPr/>
              <a:t>11</a:t>
            </a:fld>
            <a:endParaRPr lang="en-US"/>
          </a:p>
        </p:txBody>
      </p:sp>
      <p:sp>
        <p:nvSpPr>
          <p:cNvPr id="1277954" name="Rectangle 2"/>
          <p:cNvSpPr>
            <a:spLocks noGrp="1" noRot="1" noChangeAspect="1" noChangeArrowheads="1" noTextEdit="1"/>
          </p:cNvSpPr>
          <p:nvPr>
            <p:ph type="sldImg"/>
          </p:nvPr>
        </p:nvSpPr>
        <p:spPr>
          <a:ln/>
        </p:spPr>
      </p:sp>
      <p:sp>
        <p:nvSpPr>
          <p:cNvPr id="1277955" name="Rectangle 3"/>
          <p:cNvSpPr>
            <a:spLocks noGrp="1" noChangeArrowheads="1"/>
          </p:cNvSpPr>
          <p:nvPr>
            <p:ph type="body" idx="1"/>
          </p:nvPr>
        </p:nvSpPr>
        <p:spPr>
          <a:xfrm>
            <a:off x="930275" y="4403725"/>
            <a:ext cx="5124450" cy="4171950"/>
          </a:xfrm>
        </p:spPr>
        <p:txBody>
          <a:bodyPr lIns="94076" tIns="47039" rIns="94076" bIns="47039"/>
          <a:lstStyle/>
          <a:p>
            <a:r>
              <a:rPr lang="en-US"/>
              <a:t>RHIC is (was) visible from space and is located on Eastern Long Island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A338E-72FA-4FB5-B5ED-33074B1DC29E}" type="slidenum">
              <a:rPr lang="en-US"/>
              <a:pPr/>
              <a:t>12</a:t>
            </a:fld>
            <a:endParaRPr lang="en-US"/>
          </a:p>
        </p:txBody>
      </p:sp>
      <p:sp>
        <p:nvSpPr>
          <p:cNvPr id="1423362" name="Rectangle 2"/>
          <p:cNvSpPr>
            <a:spLocks noGrp="1" noRot="1" noChangeAspect="1" noChangeArrowheads="1" noTextEdit="1"/>
          </p:cNvSpPr>
          <p:nvPr>
            <p:ph type="sldImg"/>
          </p:nvPr>
        </p:nvSpPr>
        <p:spPr>
          <a:xfrm>
            <a:off x="1143000" y="690563"/>
            <a:ext cx="4687888" cy="3516312"/>
          </a:xfrm>
          <a:ln w="12700" cap="flat"/>
        </p:spPr>
      </p:sp>
      <p:sp>
        <p:nvSpPr>
          <p:cNvPr id="1423363" name="Rectangle 3"/>
          <p:cNvSpPr>
            <a:spLocks noGrp="1" noChangeArrowheads="1"/>
          </p:cNvSpPr>
          <p:nvPr>
            <p:ph type="body" idx="1"/>
          </p:nvPr>
        </p:nvSpPr>
        <p:spPr>
          <a:xfrm>
            <a:off x="920750" y="4437063"/>
            <a:ext cx="5130800" cy="4130675"/>
          </a:xfrm>
          <a:noFill/>
          <a:ln/>
        </p:spPr>
        <p:txBody>
          <a:bodyPr lIns="92483" tIns="46243" rIns="92483" bIns="46243"/>
          <a:lstStyle/>
          <a:p>
            <a:r>
              <a:rPr lang="en-US" dirty="0"/>
              <a:t>RHIC, as a high-energy polarized proton collider, really represents an outstanding achievement in accelerator physics.  . . . [equipment].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BDC6C-4ED3-4EC3-89F8-2980694FEDE6}" type="slidenum">
              <a:rPr lang="en-US"/>
              <a:pPr/>
              <a:t>13</a:t>
            </a:fld>
            <a:endParaRPr lang="en-US"/>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871846-7274-4617-A3CA-5CFE959B16D0}" type="slidenum">
              <a:rPr lang="en-US"/>
              <a:pPr/>
              <a:t>14</a:t>
            </a:fld>
            <a:endParaRPr lang="en-US"/>
          </a:p>
        </p:txBody>
      </p:sp>
      <p:sp>
        <p:nvSpPr>
          <p:cNvPr id="806914" name="Rectangle 2"/>
          <p:cNvSpPr>
            <a:spLocks noGrp="1" noRot="1" noChangeAspect="1" noChangeArrowheads="1" noTextEdit="1"/>
          </p:cNvSpPr>
          <p:nvPr>
            <p:ph type="sldImg"/>
          </p:nvPr>
        </p:nvSpPr>
        <p:spPr>
          <a:xfrm>
            <a:off x="1177925" y="695325"/>
            <a:ext cx="4635500" cy="3476625"/>
          </a:xfrm>
          <a:ln/>
        </p:spPr>
      </p:sp>
      <p:sp>
        <p:nvSpPr>
          <p:cNvPr id="806915" name="Rectangle 3"/>
          <p:cNvSpPr>
            <a:spLocks noGrp="1" noChangeArrowheads="1"/>
          </p:cNvSpPr>
          <p:nvPr>
            <p:ph type="body" idx="1"/>
          </p:nvPr>
        </p:nvSpPr>
        <p:spPr>
          <a:xfrm>
            <a:off x="930275" y="4403725"/>
            <a:ext cx="5124450" cy="4171950"/>
          </a:xfrm>
        </p:spPr>
        <p:txBody>
          <a:bodyPr lIns="94071" tIns="47035" rIns="94071" bIns="47035"/>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43637-3E0C-4317-AE85-49B374A9C102}" type="slidenum">
              <a:rPr lang="en-US"/>
              <a:pPr/>
              <a:t>15</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16</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BC5B4-321A-4B1B-8C68-D524FE000650}" type="slidenum">
              <a:rPr lang="en-US"/>
              <a:pPr/>
              <a:t>17</a:t>
            </a:fld>
            <a:endParaRPr lang="en-US"/>
          </a:p>
        </p:txBody>
      </p:sp>
      <p:sp>
        <p:nvSpPr>
          <p:cNvPr id="1302530" name="Rectangle 2"/>
          <p:cNvSpPr>
            <a:spLocks noGrp="1" noRot="1" noChangeAspect="1" noChangeArrowheads="1" noTextEdit="1"/>
          </p:cNvSpPr>
          <p:nvPr>
            <p:ph type="sldImg"/>
          </p:nvPr>
        </p:nvSpPr>
        <p:spPr>
          <a:ln/>
        </p:spPr>
      </p:sp>
      <p:sp>
        <p:nvSpPr>
          <p:cNvPr id="130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7107E-AFE5-41D1-88B0-989D8B159C09}" type="slidenum">
              <a:rPr lang="en-US"/>
              <a:pPr/>
              <a:t>18</a:t>
            </a:fld>
            <a:endParaRPr lang="en-US"/>
          </a:p>
        </p:txBody>
      </p:sp>
      <p:sp>
        <p:nvSpPr>
          <p:cNvPr id="1286146" name="Rectangle 2"/>
          <p:cNvSpPr>
            <a:spLocks noGrp="1" noRot="1" noChangeAspect="1" noChangeArrowheads="1" noTextEdit="1"/>
          </p:cNvSpPr>
          <p:nvPr>
            <p:ph type="sldImg"/>
          </p:nvPr>
        </p:nvSpPr>
        <p:spPr>
          <a:xfrm>
            <a:off x="1174750" y="695325"/>
            <a:ext cx="4635500" cy="3476625"/>
          </a:xfrm>
          <a:ln/>
        </p:spPr>
      </p:sp>
      <p:sp>
        <p:nvSpPr>
          <p:cNvPr id="1286147" name="Rectangle 3"/>
          <p:cNvSpPr>
            <a:spLocks noGrp="1" noChangeArrowheads="1"/>
          </p:cNvSpPr>
          <p:nvPr>
            <p:ph type="body" idx="1"/>
          </p:nvPr>
        </p:nvSpPr>
        <p:spPr>
          <a:xfrm>
            <a:off x="698500" y="4403725"/>
            <a:ext cx="5588000" cy="4171950"/>
          </a:xfrm>
        </p:spPr>
        <p:txBody>
          <a:bodyPr/>
          <a:lstStyle/>
          <a:p>
            <a:r>
              <a:rPr lang="en-US"/>
              <a:t>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619F3-C1C4-454C-8BF9-21B8F5FCFC6A}" type="slidenum">
              <a:rPr lang="en-US"/>
              <a:pPr/>
              <a:t>2</a:t>
            </a:fld>
            <a:endParaRPr lang="en-US"/>
          </a:p>
        </p:txBody>
      </p:sp>
      <p:sp>
        <p:nvSpPr>
          <p:cNvPr id="1166338" name="Rectangle 2"/>
          <p:cNvSpPr>
            <a:spLocks noGrp="1" noRot="1" noChangeAspec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6E543-E700-4C9B-BAE4-D2CBE73B919B}" type="slidenum">
              <a:rPr lang="en-US"/>
              <a:pPr/>
              <a:t>20</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21</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82B5B-F0B5-4426-ADAB-B2CC5767D4D0}" type="slidenum">
              <a:rPr lang="en-US"/>
              <a:pPr/>
              <a:t>22</a:t>
            </a:fld>
            <a:endParaRPr lang="en-US"/>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r>
              <a:rPr lang="en-US"/>
              <a:t>Let me now show you some highlights from the helicity program at RHIC.</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87729-98CE-4A43-82B9-CB9A78DB7A92}" type="slidenum">
              <a:rPr lang="en-US"/>
              <a:pPr/>
              <a:t>23</a:t>
            </a:fld>
            <a:endParaRPr lang="en-US"/>
          </a:p>
        </p:txBody>
      </p:sp>
      <p:sp>
        <p:nvSpPr>
          <p:cNvPr id="1435650" name="Rectangle 2"/>
          <p:cNvSpPr>
            <a:spLocks noGrp="1" noRot="1" noChangeAspect="1" noChangeArrowheads="1" noTextEdit="1"/>
          </p:cNvSpPr>
          <p:nvPr>
            <p:ph type="sldImg"/>
          </p:nvPr>
        </p:nvSpPr>
        <p:spPr>
          <a:ln/>
        </p:spPr>
      </p:sp>
      <p:sp>
        <p:nvSpPr>
          <p:cNvPr id="1435651" name="Rectangle 3"/>
          <p:cNvSpPr>
            <a:spLocks noGrp="1" noChangeArrowheads="1"/>
          </p:cNvSpPr>
          <p:nvPr>
            <p:ph type="body" idx="1"/>
          </p:nvPr>
        </p:nvSpPr>
        <p:spPr/>
        <p:txBody>
          <a:bodyPr/>
          <a:lstStyle/>
          <a:p>
            <a:r>
              <a:rPr lang="en-US"/>
              <a:t>“Quality of data fits versus gluon spin in measured region”</a:t>
            </a:r>
          </a:p>
          <a:p>
            <a:r>
              <a:rPr lang="en-US"/>
              <a:t>How do we know that we can trust pqcd in extracting gluon spin?</a:t>
            </a:r>
          </a:p>
          <a:p>
            <a:r>
              <a:rPr lang="en-US"/>
              <a:t>“pQCD works well at RHIC energies”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FE731E-CF3E-4E1F-9819-90553A0D7C5F}" type="slidenum">
              <a:rPr lang="en-US"/>
              <a:pPr/>
              <a:t>24</a:t>
            </a:fld>
            <a:endParaRPr lang="en-US"/>
          </a:p>
        </p:txBody>
      </p:sp>
      <p:sp>
        <p:nvSpPr>
          <p:cNvPr id="727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0DBE564D-3AE1-425B-B88C-3CA512F18911}" type="slidenum">
              <a:rPr lang="en-US" sz="1200"/>
              <a:pPr algn="r" eaLnBrk="1" hangingPunct="1"/>
              <a:t>24</a:t>
            </a:fld>
            <a:endParaRPr lang="en-US" sz="1200" dirty="0"/>
          </a:p>
        </p:txBody>
      </p:sp>
      <p:sp>
        <p:nvSpPr>
          <p:cNvPr id="727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3D7142-6E71-4B17-8805-8C3E49E73F37}" type="slidenum">
              <a:rPr lang="en-US"/>
              <a:pPr/>
              <a:t>25</a:t>
            </a:fld>
            <a:endParaRPr lang="en-US"/>
          </a:p>
        </p:txBody>
      </p:sp>
      <p:sp>
        <p:nvSpPr>
          <p:cNvPr id="983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DFB7CC1B-DE8F-4792-AADB-160F0DD26CB2}" type="slidenum">
              <a:rPr lang="en-US" sz="1200"/>
              <a:pPr algn="r" eaLnBrk="1" hangingPunct="1"/>
              <a:t>25</a:t>
            </a:fld>
            <a:endParaRPr lang="en-US" sz="1200" dirty="0"/>
          </a:p>
        </p:txBody>
      </p:sp>
      <p:sp>
        <p:nvSpPr>
          <p:cNvPr id="983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983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8979-E53C-4365-BE71-ECC7A1BC30AC}" type="slidenum">
              <a:rPr lang="en-US"/>
              <a:pPr/>
              <a:t>26</a:t>
            </a:fld>
            <a:endParaRPr lang="en-US"/>
          </a:p>
        </p:txBody>
      </p:sp>
      <p:sp>
        <p:nvSpPr>
          <p:cNvPr id="1445890" name="Rectangle 2"/>
          <p:cNvSpPr>
            <a:spLocks noGrp="1" noRot="1" noChangeAspect="1" noChangeArrowheads="1" noTextEdit="1"/>
          </p:cNvSpPr>
          <p:nvPr>
            <p:ph type="sldImg"/>
          </p:nvPr>
        </p:nvSpPr>
        <p:spPr>
          <a:xfrm>
            <a:off x="1174750" y="695325"/>
            <a:ext cx="4635500" cy="3476625"/>
          </a:xfrm>
          <a:ln/>
        </p:spPr>
      </p:sp>
      <p:sp>
        <p:nvSpPr>
          <p:cNvPr id="1445891" name="Rectangle 3"/>
          <p:cNvSpPr>
            <a:spLocks noGrp="1" noChangeArrowheads="1"/>
          </p:cNvSpPr>
          <p:nvPr>
            <p:ph type="body" idx="1"/>
          </p:nvPr>
        </p:nvSpPr>
        <p:spPr>
          <a:xfrm>
            <a:off x="698500" y="4403725"/>
            <a:ext cx="5588000" cy="4171950"/>
          </a:xfrm>
        </p:spPr>
        <p:txBody>
          <a:bodyPr/>
          <a:lstStyle/>
          <a:p>
            <a:r>
              <a:rPr lang="en-US"/>
              <a:t>If you consider the thousands of points going into standard global fits of unpolarized pdf’s, we’ve still got a long way to go!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62BA4-929F-46A1-ADDA-87CD17C88496}" type="slidenum">
              <a:rPr lang="en-US"/>
              <a:pPr/>
              <a:t>27</a:t>
            </a:fld>
            <a:endParaRPr lang="en-US"/>
          </a:p>
        </p:txBody>
      </p:sp>
      <p:sp>
        <p:nvSpPr>
          <p:cNvPr id="1583106"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28</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859A5-586F-41B6-B227-59C51CA110DB}" type="slidenum">
              <a:rPr lang="en-US"/>
              <a:pPr/>
              <a:t>29</a:t>
            </a:fld>
            <a:endParaRPr lang="en-US"/>
          </a:p>
        </p:txBody>
      </p:sp>
      <p:sp>
        <p:nvSpPr>
          <p:cNvPr id="1257474" name="Rectangle 2"/>
          <p:cNvSpPr>
            <a:spLocks noGrp="1" noRot="1" noChangeAspect="1" noChangeArrowheads="1" noTextEdit="1"/>
          </p:cNvSpPr>
          <p:nvPr>
            <p:ph type="sldImg"/>
          </p:nvPr>
        </p:nvSpPr>
        <p:spPr>
          <a:xfrm>
            <a:off x="1174750" y="695325"/>
            <a:ext cx="4635500" cy="3476625"/>
          </a:xfrm>
          <a:ln/>
        </p:spPr>
      </p:sp>
      <p:sp>
        <p:nvSpPr>
          <p:cNvPr id="1257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BA817-5A74-43B8-8AE9-D06756D32881}" type="slidenum">
              <a:rPr lang="en-US"/>
              <a:pPr/>
              <a:t>3</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B14DA-B571-4EB9-A466-1E3D45FE2CFA}" type="slidenum">
              <a:rPr lang="en-US"/>
              <a:pPr/>
              <a:t>30</a:t>
            </a:fld>
            <a:endParaRPr lang="en-US"/>
          </a:p>
        </p:txBody>
      </p:sp>
      <p:sp>
        <p:nvSpPr>
          <p:cNvPr id="1462274" name="Rectangle 2"/>
          <p:cNvSpPr>
            <a:spLocks noGrp="1" noRot="1" noChangeAspect="1" noChangeArrowheads="1" noTextEdit="1"/>
          </p:cNvSpPr>
          <p:nvPr>
            <p:ph type="sldImg"/>
          </p:nvPr>
        </p:nvSpPr>
        <p:spPr>
          <a:xfrm>
            <a:off x="1174750" y="695325"/>
            <a:ext cx="4635500" cy="3476625"/>
          </a:xfrm>
          <a:ln/>
        </p:spPr>
      </p:sp>
      <p:sp>
        <p:nvSpPr>
          <p:cNvPr id="14622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F7264-FD2D-47BF-90BB-948698B7A220}"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33</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DDA83-7040-478C-AC70-A1446DEEB198}" type="slidenum">
              <a:rPr lang="en-US"/>
              <a:pPr/>
              <a:t>34</a:t>
            </a:fld>
            <a:endParaRPr lang="en-US"/>
          </a:p>
        </p:txBody>
      </p:sp>
      <p:sp>
        <p:nvSpPr>
          <p:cNvPr id="1449986" name="Rectangle 2"/>
          <p:cNvSpPr>
            <a:spLocks noGrp="1" noRot="1" noChangeAspect="1" noChangeArrowheads="1" noTextEdit="1"/>
          </p:cNvSpPr>
          <p:nvPr>
            <p:ph type="sldImg"/>
          </p:nvPr>
        </p:nvSpPr>
        <p:spPr>
          <a:ln/>
        </p:spPr>
      </p:sp>
      <p:sp>
        <p:nvSpPr>
          <p:cNvPr id="144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20AE-41F4-4469-9579-19A0FB643898}" type="slidenum">
              <a:rPr lang="en-US"/>
              <a:pPr/>
              <a:t>35</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1136-A50F-4F60-AB62-044721978AB8}" type="slidenum">
              <a:rPr lang="en-US"/>
              <a:pPr/>
              <a:t>36</a:t>
            </a:fld>
            <a:endParaRPr lang="en-US"/>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38</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39</a:t>
            </a:fld>
            <a:endParaRPr lang="en-US"/>
          </a:p>
        </p:txBody>
      </p:sp>
      <p:sp>
        <p:nvSpPr>
          <p:cNvPr id="1353730" name="Rectangle 2"/>
          <p:cNvSpPr>
            <a:spLocks noGrp="1" noRot="1" noChangeAspect="1" noChangeArrowheads="1" noTextEdit="1"/>
          </p:cNvSpPr>
          <p:nvPr>
            <p:ph type="sldImg"/>
          </p:nvPr>
        </p:nvSpPr>
        <p:spPr>
          <a:xfrm>
            <a:off x="1165225" y="684213"/>
            <a:ext cx="4668838" cy="3502025"/>
          </a:xfrm>
          <a:ln/>
        </p:spPr>
      </p:sp>
      <p:sp>
        <p:nvSpPr>
          <p:cNvPr id="1353731" name="Rectangle 3"/>
          <p:cNvSpPr>
            <a:spLocks noGrp="1" noChangeArrowheads="1"/>
          </p:cNvSpPr>
          <p:nvPr>
            <p:ph type="body" idx="1"/>
          </p:nvPr>
        </p:nvSpPr>
        <p:spPr>
          <a:xfrm>
            <a:off x="912813" y="4414838"/>
            <a:ext cx="5172075" cy="418623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4C4FEA-FD1C-4B6B-A482-9C5EB4FB8E62}" type="slidenum">
              <a:rPr lang="en-US"/>
              <a:pPr/>
              <a:t>4</a:t>
            </a:fld>
            <a:endParaRPr lang="en-US"/>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40</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41</a:t>
            </a:fld>
            <a:endParaRPr lang="en-US"/>
          </a:p>
        </p:txBody>
      </p:sp>
      <p:sp>
        <p:nvSpPr>
          <p:cNvPr id="138242" name="Rectangle 1026"/>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42</a:t>
            </a:fld>
            <a:endParaRPr lang="en-US"/>
          </a:p>
        </p:txBody>
      </p:sp>
      <p:sp>
        <p:nvSpPr>
          <p:cNvPr id="1454082" name="Rectangle 2"/>
          <p:cNvSpPr>
            <a:spLocks noGrp="1" noRot="1" noChangeAspect="1" noChangeArrowheads="1" noTextEdit="1"/>
          </p:cNvSpPr>
          <p:nvPr>
            <p:ph type="sldImg"/>
          </p:nvPr>
        </p:nvSpPr>
        <p:spPr>
          <a:xfrm>
            <a:off x="1174750" y="695325"/>
            <a:ext cx="4635500" cy="3476625"/>
          </a:xfrm>
          <a:ln/>
        </p:spPr>
      </p:sp>
      <p:sp>
        <p:nvSpPr>
          <p:cNvPr id="145408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2E477-98FD-43D7-8C78-EDA938D9E88E}" type="slidenum">
              <a:rPr lang="en-US"/>
              <a:pPr/>
              <a:t>43</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B49490-1E61-4337-A1D4-C2AD30EF634A}" type="slidenum">
              <a:rPr lang="en-US"/>
              <a:pPr/>
              <a:t>44</a:t>
            </a:fld>
            <a:endParaRPr lang="en-US"/>
          </a:p>
        </p:txBody>
      </p:sp>
      <p:sp>
        <p:nvSpPr>
          <p:cNvPr id="1462274" name="Rectangle 2"/>
          <p:cNvSpPr>
            <a:spLocks noGrp="1" noRot="1" noChangeAspect="1" noChangeArrowheads="1" noTextEdit="1"/>
          </p:cNvSpPr>
          <p:nvPr>
            <p:ph type="sldImg"/>
          </p:nvPr>
        </p:nvSpPr>
        <p:spPr>
          <a:ln/>
        </p:spPr>
      </p:sp>
      <p:sp>
        <p:nvSpPr>
          <p:cNvPr id="146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5D76E-EF01-422B-84A1-CA838A445EC1}" type="slidenum">
              <a:rPr lang="en-US"/>
              <a:pPr/>
              <a:t>45</a:t>
            </a:fld>
            <a:endParaRPr lang="en-US"/>
          </a:p>
        </p:txBody>
      </p:sp>
      <p:sp>
        <p:nvSpPr>
          <p:cNvPr id="1529858" name="Rectangle 2"/>
          <p:cNvSpPr>
            <a:spLocks noGrp="1" noRot="1" noChangeAspect="1" noChangeArrowheads="1" noTextEdit="1"/>
          </p:cNvSpPr>
          <p:nvPr>
            <p:ph type="sldImg"/>
          </p:nvPr>
        </p:nvSpPr>
        <p:spPr>
          <a:ln/>
        </p:spPr>
      </p:sp>
      <p:sp>
        <p:nvSpPr>
          <p:cNvPr id="152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4D8A-FE05-4190-B051-3C9470C4A10A}" type="slidenum">
              <a:rPr lang="en-US"/>
              <a:pPr/>
              <a:t>46</a:t>
            </a:fld>
            <a:endParaRPr lang="en-US"/>
          </a:p>
        </p:txBody>
      </p:sp>
      <p:sp>
        <p:nvSpPr>
          <p:cNvPr id="1464322" name="Rectangle 2"/>
          <p:cNvSpPr>
            <a:spLocks noGrp="1" noRot="1" noChangeAspect="1" noChangeArrowheads="1" noTextEdit="1"/>
          </p:cNvSpPr>
          <p:nvPr>
            <p:ph type="sldImg"/>
          </p:nvPr>
        </p:nvSpPr>
        <p:spPr>
          <a:ln/>
        </p:spPr>
      </p:sp>
      <p:sp>
        <p:nvSpPr>
          <p:cNvPr id="146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0FC61-7A92-4C65-8F02-8429D7C6CB4A}" type="slidenum">
              <a:rPr lang="en-US"/>
              <a:pPr/>
              <a:t>47</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39189-5F81-41F0-9118-1F3B846DEBF2}" type="slidenum">
              <a:rPr lang="en-US"/>
              <a:pPr/>
              <a:t>48</a:t>
            </a:fld>
            <a:endParaRPr lang="en-US"/>
          </a:p>
        </p:txBody>
      </p:sp>
      <p:sp>
        <p:nvSpPr>
          <p:cNvPr id="1163266" name="Rectangle 2"/>
          <p:cNvSpPr>
            <a:spLocks noGrp="1" noRot="1" noChangeAspect="1" noChangeArrowheads="1" noTextEdit="1"/>
          </p:cNvSpPr>
          <p:nvPr>
            <p:ph type="sldImg"/>
          </p:nvPr>
        </p:nvSpPr>
        <p:spPr>
          <a:xfrm>
            <a:off x="1174750" y="695325"/>
            <a:ext cx="4635500" cy="3476625"/>
          </a:xfrm>
          <a:ln/>
        </p:spPr>
      </p:sp>
      <p:sp>
        <p:nvSpPr>
          <p:cNvPr id="1163267"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41227-AAA4-46DB-BE48-6C9D9BCF81D7}" type="slidenum">
              <a:rPr lang="en-US"/>
              <a:pPr/>
              <a:t>49</a:t>
            </a:fld>
            <a:endParaRPr lang="en-US"/>
          </a:p>
        </p:txBody>
      </p:sp>
      <p:sp>
        <p:nvSpPr>
          <p:cNvPr id="1261570" name="Rectangle 2"/>
          <p:cNvSpPr>
            <a:spLocks noGrp="1" noRot="1" noChangeAspect="1" noChangeArrowheads="1" noTextEdit="1"/>
          </p:cNvSpPr>
          <p:nvPr>
            <p:ph type="sldImg"/>
          </p:nvPr>
        </p:nvSpPr>
        <p:spPr>
          <a:xfrm>
            <a:off x="1174750" y="695325"/>
            <a:ext cx="4635500" cy="3476625"/>
          </a:xfrm>
          <a:ln/>
        </p:spPr>
      </p:sp>
      <p:sp>
        <p:nvSpPr>
          <p:cNvPr id="126157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012FE-C59E-476C-A48C-31E901EDAACE}" type="slidenum">
              <a:rPr lang="en-US"/>
              <a:pPr/>
              <a:t>5</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There are a number</a:t>
            </a:r>
            <a:r>
              <a:rPr lang="en-US" baseline="0" dirty="0" smtClean="0"/>
              <a:t> of useful ways to look at and describe nucleon structure.  For example in addition to the structure functions such as F2 shown here, which, if you will, lets you “see” the asymptotic freedom of QCD, you can also describe the proton in terms of </a:t>
            </a:r>
            <a:r>
              <a:rPr lang="en-US" baseline="0" dirty="0" err="1" smtClean="0"/>
              <a:t>parton</a:t>
            </a:r>
            <a:r>
              <a:rPr lang="en-US" baseline="0" dirty="0" smtClean="0"/>
              <a:t> distribution functions, . . .  In any case, we’ve learned quite a lot from decades of DIS data on the linear momentum structure of the proton, but even in the age of HERA, . .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3A45-4512-4529-B99E-956C46A402CD}" type="slidenum">
              <a:rPr lang="en-US"/>
              <a:pPr/>
              <a:t>50</a:t>
            </a:fld>
            <a:endParaRPr lang="en-US"/>
          </a:p>
        </p:txBody>
      </p:sp>
      <p:sp>
        <p:nvSpPr>
          <p:cNvPr id="1269762" name="Rectangle 2"/>
          <p:cNvSpPr>
            <a:spLocks noGrp="1" noRot="1" noChangeAspect="1" noChangeArrowheads="1" noTextEdit="1"/>
          </p:cNvSpPr>
          <p:nvPr>
            <p:ph type="sldImg"/>
          </p:nvPr>
        </p:nvSpPr>
        <p:spPr>
          <a:xfrm>
            <a:off x="1174750" y="695325"/>
            <a:ext cx="4635500" cy="3476625"/>
          </a:xfrm>
          <a:ln/>
        </p:spPr>
      </p:sp>
      <p:sp>
        <p:nvSpPr>
          <p:cNvPr id="126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2FC18-113D-4AAC-92FD-9B10C362F173}" type="slidenum">
              <a:rPr lang="en-US"/>
              <a:pPr/>
              <a:t>51</a:t>
            </a:fld>
            <a:endParaRPr lang="en-US"/>
          </a:p>
        </p:txBody>
      </p:sp>
      <p:sp>
        <p:nvSpPr>
          <p:cNvPr id="1447938" name="Rectangle 2"/>
          <p:cNvSpPr>
            <a:spLocks noGrp="1" noRot="1" noChangeAspect="1" noChangeArrowheads="1" noTextEdit="1"/>
          </p:cNvSpPr>
          <p:nvPr>
            <p:ph type="sldImg"/>
          </p:nvPr>
        </p:nvSpPr>
        <p:spPr>
          <a:ln/>
        </p:spPr>
      </p:sp>
      <p:sp>
        <p:nvSpPr>
          <p:cNvPr id="144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3962D-6F43-4890-BCE3-2301EB828295}" type="slidenum">
              <a:rPr lang="en-US"/>
              <a:pPr/>
              <a:t>52</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r>
              <a:rPr lang="en-US"/>
              <a:t>Get rid of!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4718B-2154-439B-A670-2D53FEFF1844}" type="slidenum">
              <a:rPr lang="en-US"/>
              <a:pPr/>
              <a:t>53</a:t>
            </a:fld>
            <a:endParaRPr lang="en-US"/>
          </a:p>
        </p:txBody>
      </p:sp>
      <p:sp>
        <p:nvSpPr>
          <p:cNvPr id="1612802" name="Rectangle 2"/>
          <p:cNvSpPr>
            <a:spLocks noGrp="1" noRot="1" noChangeAspect="1" noChangeArrowheads="1" noTextEdit="1"/>
          </p:cNvSpPr>
          <p:nvPr>
            <p:ph type="sldImg"/>
          </p:nvPr>
        </p:nvSpPr>
        <p:spPr>
          <a:ln/>
        </p:spPr>
      </p:sp>
      <p:sp>
        <p:nvSpPr>
          <p:cNvPr id="16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7A2DA-7FE7-4CCC-A22F-860FD4AD764D}" type="slidenum">
              <a:rPr lang="en-US"/>
              <a:pPr/>
              <a:t>54</a:t>
            </a:fld>
            <a:endParaRPr lang="en-US"/>
          </a:p>
        </p:txBody>
      </p:sp>
      <p:sp>
        <p:nvSpPr>
          <p:cNvPr id="1579010" name="Rectangle 2"/>
          <p:cNvSpPr>
            <a:spLocks noGrp="1" noRot="1" noChangeAspect="1" noChangeArrowheads="1" noTextEdit="1"/>
          </p:cNvSpPr>
          <p:nvPr>
            <p:ph type="sldImg"/>
          </p:nvPr>
        </p:nvSpPr>
        <p:spPr>
          <a:ln/>
        </p:spPr>
      </p:sp>
      <p:sp>
        <p:nvSpPr>
          <p:cNvPr id="157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6436A-0E9B-4429-BC42-0BE48900F9CD}" type="slidenum">
              <a:rPr lang="en-US"/>
              <a:pPr/>
              <a:t>55</a:t>
            </a:fld>
            <a:endParaRPr lang="en-US"/>
          </a:p>
        </p:txBody>
      </p:sp>
      <p:sp>
        <p:nvSpPr>
          <p:cNvPr id="1581058" name="Rectangle 2"/>
          <p:cNvSpPr>
            <a:spLocks noGrp="1" noRot="1" noChangeAspect="1" noChangeArrowheads="1" noTextEdit="1"/>
          </p:cNvSpPr>
          <p:nvPr>
            <p:ph type="sldImg"/>
          </p:nvPr>
        </p:nvSpPr>
        <p:spPr>
          <a:ln/>
        </p:spPr>
      </p:sp>
      <p:sp>
        <p:nvSpPr>
          <p:cNvPr id="158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AEB20-F9F5-4BA4-B070-2A1347C50925}" type="slidenum">
              <a:rPr lang="en-US"/>
              <a:pPr/>
              <a:t>56</a:t>
            </a:fld>
            <a:endParaRPr lang="en-US"/>
          </a:p>
        </p:txBody>
      </p:sp>
      <p:sp>
        <p:nvSpPr>
          <p:cNvPr id="1625090" name="Rectangle 2"/>
          <p:cNvSpPr>
            <a:spLocks noGrp="1" noRot="1" noChangeAspect="1" noChangeArrowheads="1" noTextEdit="1"/>
          </p:cNvSpPr>
          <p:nvPr>
            <p:ph type="sldImg"/>
          </p:nvPr>
        </p:nvSpPr>
        <p:spPr>
          <a:xfrm>
            <a:off x="1174750" y="695325"/>
            <a:ext cx="4635500" cy="3476625"/>
          </a:xfrm>
          <a:ln/>
        </p:spPr>
      </p:sp>
      <p:sp>
        <p:nvSpPr>
          <p:cNvPr id="16250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39CA3-B038-47DC-B3F5-0983A1326335}" type="slidenum">
              <a:rPr lang="en-US"/>
              <a:pPr/>
              <a:t>57</a:t>
            </a:fld>
            <a:endParaRPr lang="en-US"/>
          </a:p>
        </p:txBody>
      </p:sp>
      <p:sp>
        <p:nvSpPr>
          <p:cNvPr id="1627138" name="Rectangle 2"/>
          <p:cNvSpPr>
            <a:spLocks noGrp="1" noRot="1" noChangeAspect="1" noChangeArrowheads="1" noTextEdit="1"/>
          </p:cNvSpPr>
          <p:nvPr>
            <p:ph type="sldImg"/>
          </p:nvPr>
        </p:nvSpPr>
        <p:spPr>
          <a:xfrm>
            <a:off x="1174750" y="695325"/>
            <a:ext cx="4635500" cy="3476625"/>
          </a:xfrm>
          <a:ln/>
        </p:spPr>
      </p:sp>
      <p:sp>
        <p:nvSpPr>
          <p:cNvPr id="16271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AA45E-8245-4F73-B11E-95E81960D9BB}" type="slidenum">
              <a:rPr lang="en-US"/>
              <a:pPr/>
              <a:t>58</a:t>
            </a:fld>
            <a:endParaRPr lang="en-US"/>
          </a:p>
        </p:txBody>
      </p:sp>
      <p:sp>
        <p:nvSpPr>
          <p:cNvPr id="1501186" name="Rectangle 2"/>
          <p:cNvSpPr>
            <a:spLocks noGrp="1" noRot="1" noChangeAspect="1" noChangeArrowheads="1" noTextEdit="1"/>
          </p:cNvSpPr>
          <p:nvPr>
            <p:ph type="sldImg"/>
          </p:nvPr>
        </p:nvSpPr>
        <p:spPr>
          <a:xfrm>
            <a:off x="1174750" y="695325"/>
            <a:ext cx="4635500" cy="3476625"/>
          </a:xfrm>
          <a:ln/>
        </p:spPr>
      </p:sp>
      <p:sp>
        <p:nvSpPr>
          <p:cNvPr id="15011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DDA96-62FD-4EE2-AA3C-A7C8ED986171}" type="slidenum">
              <a:rPr lang="en-US"/>
              <a:pPr/>
              <a:t>6</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B1BDF-8F90-4299-809E-256343DE5327}" type="slidenum">
              <a:rPr lang="en-US"/>
              <a:pPr/>
              <a:t>61</a:t>
            </a:fld>
            <a:endParaRPr lang="en-US"/>
          </a:p>
        </p:txBody>
      </p:sp>
      <p:sp>
        <p:nvSpPr>
          <p:cNvPr id="1513474" name="Rectangle 2"/>
          <p:cNvSpPr>
            <a:spLocks noGrp="1" noRot="1" noChangeAspect="1" noChangeArrowheads="1" noTextEdit="1"/>
          </p:cNvSpPr>
          <p:nvPr>
            <p:ph type="sldImg"/>
          </p:nvPr>
        </p:nvSpPr>
        <p:spPr>
          <a:xfrm>
            <a:off x="1174750" y="695325"/>
            <a:ext cx="4635500" cy="3476625"/>
          </a:xfrm>
          <a:ln/>
        </p:spPr>
      </p:sp>
      <p:sp>
        <p:nvSpPr>
          <p:cNvPr id="1513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149DC-2C6E-4195-B01F-64929DC9FE2F}" type="slidenum">
              <a:rPr lang="en-US"/>
              <a:pPr/>
              <a:t>62</a:t>
            </a:fld>
            <a:endParaRPr lang="en-US"/>
          </a:p>
        </p:txBody>
      </p:sp>
      <p:sp>
        <p:nvSpPr>
          <p:cNvPr id="1515522" name="Rectangle 2"/>
          <p:cNvSpPr>
            <a:spLocks noGrp="1" noRot="1" noChangeAspect="1" noChangeArrowheads="1" noTextEdit="1"/>
          </p:cNvSpPr>
          <p:nvPr>
            <p:ph type="sldImg"/>
          </p:nvPr>
        </p:nvSpPr>
        <p:spPr>
          <a:xfrm>
            <a:off x="1174750" y="695325"/>
            <a:ext cx="4635500" cy="3476625"/>
          </a:xfrm>
          <a:ln/>
        </p:spPr>
      </p:sp>
      <p:sp>
        <p:nvSpPr>
          <p:cNvPr id="151552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002E1-6738-4CEC-9856-44CCB91B40AA}" type="slidenum">
              <a:rPr lang="en-US"/>
              <a:pPr/>
              <a:t>63</a:t>
            </a:fld>
            <a:endParaRPr lang="en-US"/>
          </a:p>
        </p:txBody>
      </p:sp>
      <p:sp>
        <p:nvSpPr>
          <p:cNvPr id="1519618" name="Rectangle 2"/>
          <p:cNvSpPr>
            <a:spLocks noGrp="1" noRot="1" noChangeAspect="1" noChangeArrowheads="1" noTextEdit="1"/>
          </p:cNvSpPr>
          <p:nvPr>
            <p:ph type="sldImg"/>
          </p:nvPr>
        </p:nvSpPr>
        <p:spPr>
          <a:ln/>
        </p:spPr>
      </p:sp>
      <p:sp>
        <p:nvSpPr>
          <p:cNvPr id="151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7EC4BA-A28A-40A9-BCD4-12BCFA187443}" type="slidenum">
              <a:rPr lang="en-US"/>
              <a:pPr/>
              <a:t>64</a:t>
            </a:fld>
            <a:endParaRPr lang="en-US"/>
          </a:p>
        </p:txBody>
      </p:sp>
      <p:sp>
        <p:nvSpPr>
          <p:cNvPr id="1182722" name="Rectangle 2"/>
          <p:cNvSpPr>
            <a:spLocks noGrp="1" noRot="1" noChangeAspect="1" noChangeArrowheads="1" noTextEdit="1"/>
          </p:cNvSpPr>
          <p:nvPr>
            <p:ph type="sldImg"/>
          </p:nvPr>
        </p:nvSpPr>
        <p:spPr>
          <a:ln/>
        </p:spPr>
      </p:sp>
      <p:sp>
        <p:nvSpPr>
          <p:cNvPr id="1182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4F1C8B-C215-441D-8780-B0837B6761A4}" type="slidenum">
              <a:rPr lang="en-US"/>
              <a:pPr/>
              <a:t>65</a:t>
            </a:fld>
            <a:endParaRPr lang="en-US"/>
          </a:p>
        </p:txBody>
      </p:sp>
      <p:sp>
        <p:nvSpPr>
          <p:cNvPr id="1550338" name="Rectangle 2"/>
          <p:cNvSpPr>
            <a:spLocks noGrp="1" noRot="1" noChangeAspect="1" noChangeArrowheads="1" noTextEdit="1"/>
          </p:cNvSpPr>
          <p:nvPr>
            <p:ph type="sldImg"/>
          </p:nvPr>
        </p:nvSpPr>
        <p:spPr>
          <a:xfrm>
            <a:off x="1174750" y="695325"/>
            <a:ext cx="4635500" cy="3476625"/>
          </a:xfrm>
          <a:ln/>
        </p:spPr>
      </p:sp>
      <p:sp>
        <p:nvSpPr>
          <p:cNvPr id="15503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B7DC2-FD56-4E58-9702-F42AC542BCDB}" type="slidenum">
              <a:rPr lang="en-US"/>
              <a:pPr/>
              <a:t>66</a:t>
            </a:fld>
            <a:endParaRPr lang="en-US"/>
          </a:p>
        </p:txBody>
      </p:sp>
      <p:sp>
        <p:nvSpPr>
          <p:cNvPr id="1552386" name="Rectangle 2"/>
          <p:cNvSpPr>
            <a:spLocks noGrp="1" noRot="1" noChangeAspect="1" noChangeArrowheads="1" noTextEdit="1"/>
          </p:cNvSpPr>
          <p:nvPr>
            <p:ph type="sldImg"/>
          </p:nvPr>
        </p:nvSpPr>
        <p:spPr>
          <a:xfrm>
            <a:off x="1174750" y="695325"/>
            <a:ext cx="4635500" cy="3476625"/>
          </a:xfrm>
          <a:ln/>
        </p:spPr>
      </p:sp>
      <p:sp>
        <p:nvSpPr>
          <p:cNvPr id="15523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C8817-AE5B-42F6-B126-C8994D89289B}" type="slidenum">
              <a:rPr lang="en-US"/>
              <a:pPr/>
              <a:t>67</a:t>
            </a:fld>
            <a:endParaRPr lang="en-US"/>
          </a:p>
        </p:txBody>
      </p:sp>
      <p:sp>
        <p:nvSpPr>
          <p:cNvPr id="1554434" name="Rectangle 2"/>
          <p:cNvSpPr>
            <a:spLocks noGrp="1" noRot="1" noChangeAspect="1" noChangeArrowheads="1" noTextEdit="1"/>
          </p:cNvSpPr>
          <p:nvPr>
            <p:ph type="sldImg"/>
          </p:nvPr>
        </p:nvSpPr>
        <p:spPr>
          <a:xfrm>
            <a:off x="1174750" y="695325"/>
            <a:ext cx="4635500" cy="3476625"/>
          </a:xfrm>
          <a:ln/>
        </p:spPr>
      </p:sp>
      <p:sp>
        <p:nvSpPr>
          <p:cNvPr id="155443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F8475-41A3-42C3-869D-3D9A2B8CC19C}" type="slidenum">
              <a:rPr lang="en-US"/>
              <a:pPr/>
              <a:t>68</a:t>
            </a:fld>
            <a:endParaRPr lang="en-US"/>
          </a:p>
        </p:txBody>
      </p:sp>
      <p:sp>
        <p:nvSpPr>
          <p:cNvPr id="1562626" name="Rectangle 2"/>
          <p:cNvSpPr>
            <a:spLocks noGrp="1" noRot="1" noChangeAspect="1" noChangeArrowheads="1" noTextEdit="1"/>
          </p:cNvSpPr>
          <p:nvPr>
            <p:ph type="sldImg"/>
          </p:nvPr>
        </p:nvSpPr>
        <p:spPr>
          <a:xfrm>
            <a:off x="1174750" y="695325"/>
            <a:ext cx="4635500" cy="3476625"/>
          </a:xfrm>
          <a:ln/>
        </p:spPr>
      </p:sp>
      <p:sp>
        <p:nvSpPr>
          <p:cNvPr id="156262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5F4D81-B551-4DDF-93B0-1887DED389C1}" type="slidenum">
              <a:rPr lang="en-US"/>
              <a:pPr/>
              <a:t>69</a:t>
            </a:fld>
            <a:endParaRPr lang="en-US"/>
          </a:p>
        </p:txBody>
      </p:sp>
      <p:sp>
        <p:nvSpPr>
          <p:cNvPr id="1527810" name="Rectangle 2"/>
          <p:cNvSpPr>
            <a:spLocks noGrp="1" noRot="1" noChangeAspect="1" noChangeArrowheads="1" noTextEdit="1"/>
          </p:cNvSpPr>
          <p:nvPr>
            <p:ph type="sldImg"/>
          </p:nvPr>
        </p:nvSpPr>
        <p:spPr>
          <a:xfrm>
            <a:off x="1174750" y="695325"/>
            <a:ext cx="4635500" cy="3476625"/>
          </a:xfrm>
          <a:ln/>
        </p:spPr>
      </p:sp>
      <p:sp>
        <p:nvSpPr>
          <p:cNvPr id="152781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489C5-315C-4074-9533-D3B6A8D7B6C9}" type="slidenum">
              <a:rPr lang="en-US"/>
              <a:pPr/>
              <a:t>7</a:t>
            </a:fld>
            <a:endParaRPr lang="en-US"/>
          </a:p>
        </p:txBody>
      </p:sp>
      <p:sp>
        <p:nvSpPr>
          <p:cNvPr id="1419266" name="Rectangle 2"/>
          <p:cNvSpPr>
            <a:spLocks noGrp="1" noRot="1" noChangeAspect="1" noChangeArrowheads="1" noTextEdit="1"/>
          </p:cNvSpPr>
          <p:nvPr>
            <p:ph type="sldImg"/>
          </p:nvPr>
        </p:nvSpPr>
        <p:spPr>
          <a:ln/>
        </p:spPr>
      </p:sp>
      <p:sp>
        <p:nvSpPr>
          <p:cNvPr id="141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F181-B438-445C-9F8D-63AD0ACB8EC0}" type="slidenum">
              <a:rPr lang="en-US"/>
              <a:pPr/>
              <a:t>70</a:t>
            </a:fld>
            <a:endParaRPr lang="en-US"/>
          </a:p>
        </p:txBody>
      </p:sp>
      <p:sp>
        <p:nvSpPr>
          <p:cNvPr id="1618946" name="Rectangle 2"/>
          <p:cNvSpPr>
            <a:spLocks noGrp="1" noRot="1" noChangeAspect="1" noChangeArrowheads="1" noTextEdit="1"/>
          </p:cNvSpPr>
          <p:nvPr>
            <p:ph type="sldImg"/>
          </p:nvPr>
        </p:nvSpPr>
        <p:spPr>
          <a:ln/>
        </p:spPr>
      </p:sp>
      <p:sp>
        <p:nvSpPr>
          <p:cNvPr id="161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DF05A-98F5-4430-B550-E43B47953A9F}" type="slidenum">
              <a:rPr lang="en-US"/>
              <a:pPr/>
              <a:t>71</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F12C-5E48-4E90-95D9-AB1D4518D2F6}" type="slidenum">
              <a:rPr lang="en-US"/>
              <a:pPr/>
              <a:t>8</a:t>
            </a:fld>
            <a:endParaRPr lang="en-US"/>
          </a:p>
        </p:txBody>
      </p:sp>
      <p:sp>
        <p:nvSpPr>
          <p:cNvPr id="1282050" name="Rectangle 2"/>
          <p:cNvSpPr>
            <a:spLocks noGrp="1" noRot="1" noChangeAspect="1" noChangeArrowheads="1" noTextEdit="1"/>
          </p:cNvSpPr>
          <p:nvPr>
            <p:ph type="sldImg"/>
          </p:nvPr>
        </p:nvSpPr>
        <p:spPr>
          <a:xfrm>
            <a:off x="1174750" y="695325"/>
            <a:ext cx="4635500" cy="3476625"/>
          </a:xfrm>
          <a:ln/>
        </p:spPr>
      </p:sp>
      <p:sp>
        <p:nvSpPr>
          <p:cNvPr id="128205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53BF0-CDF8-4E9C-A24A-34289547D61A}" type="slidenum">
              <a:rPr lang="en-US"/>
              <a:pPr/>
              <a:t>9</a:t>
            </a:fld>
            <a:endParaRPr lang="en-US"/>
          </a:p>
        </p:txBody>
      </p:sp>
      <p:sp>
        <p:nvSpPr>
          <p:cNvPr id="1284098" name="Rectangle 2"/>
          <p:cNvSpPr>
            <a:spLocks noGrp="1" noRot="1" noChangeAspect="1" noChangeArrowheads="1" noTextEdit="1"/>
          </p:cNvSpPr>
          <p:nvPr>
            <p:ph type="sldImg"/>
          </p:nvPr>
        </p:nvSpPr>
        <p:spPr>
          <a:xfrm>
            <a:off x="1174750" y="695325"/>
            <a:ext cx="4635500" cy="3476625"/>
          </a:xfrm>
          <a:ln/>
        </p:spPr>
      </p:sp>
      <p:sp>
        <p:nvSpPr>
          <p:cNvPr id="1284099" name="Rectangle 3"/>
          <p:cNvSpPr>
            <a:spLocks noGrp="1" noChangeArrowheads="1"/>
          </p:cNvSpPr>
          <p:nvPr>
            <p:ph type="body" idx="1"/>
          </p:nvPr>
        </p:nvSpPr>
        <p:spPr>
          <a:xfrm>
            <a:off x="698500" y="4403725"/>
            <a:ext cx="5588000" cy="4171950"/>
          </a:xfrm>
        </p:spPr>
        <p:txBody>
          <a:bodyPr/>
          <a:lstStyle/>
          <a:p>
            <a:r>
              <a:rPr lang="en-US" dirty="0" smtClean="0"/>
              <a:t>These</a:t>
            </a:r>
            <a:r>
              <a:rPr lang="en-US" baseline="0" dirty="0" smtClean="0"/>
              <a:t> have all been fixed-target experiments.  By the 1990’s, the technology existed to accelerate polarized proton beams to high energies.  In fact I got into this business in the 1990’s working on studies in support of polarizing the proton beam at HERA.  Polarized HERA was never realized, but while discussions for polarized HERA were going on in the ‘90’s, plans were already being implemented to polarize the proton beams they would have at RHIC.</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C. Aidala, CUA, December 9, 2009</a:t>
            </a:r>
            <a:endParaRPr lang="en-US"/>
          </a:p>
        </p:txBody>
      </p:sp>
      <p:sp>
        <p:nvSpPr>
          <p:cNvPr id="6" name="Slide Number Placeholder 5"/>
          <p:cNvSpPr>
            <a:spLocks noGrp="1"/>
          </p:cNvSpPr>
          <p:nvPr>
            <p:ph type="sldNum" sz="quarter" idx="12"/>
          </p:nvPr>
        </p:nvSpPr>
        <p:spPr/>
        <p:txBody>
          <a:bodyPr/>
          <a:lstStyle>
            <a:lvl1pPr>
              <a:defRPr/>
            </a:lvl1pPr>
          </a:lstStyle>
          <a:p>
            <a:fld id="{211344D0-F1FE-4BEB-AD16-87879286EC9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C. Aidala, CUA, December 9, 2009</a:t>
            </a:r>
            <a:endParaRPr lang="en-US"/>
          </a:p>
        </p:txBody>
      </p:sp>
      <p:sp>
        <p:nvSpPr>
          <p:cNvPr id="6" name="Slide Number Placeholder 5"/>
          <p:cNvSpPr>
            <a:spLocks noGrp="1"/>
          </p:cNvSpPr>
          <p:nvPr>
            <p:ph type="sldNum" sz="quarter" idx="12"/>
          </p:nvPr>
        </p:nvSpPr>
        <p:spPr/>
        <p:txBody>
          <a:bodyPr/>
          <a:lstStyle>
            <a:lvl1pPr>
              <a:defRPr/>
            </a:lvl1pPr>
          </a:lstStyle>
          <a:p>
            <a:fld id="{1068759B-A585-4681-85BB-33C3B4C9D04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C. Aidala, CUA, December 9, 2009</a:t>
            </a:r>
            <a:endParaRPr lang="en-US"/>
          </a:p>
        </p:txBody>
      </p:sp>
      <p:sp>
        <p:nvSpPr>
          <p:cNvPr id="6" name="Slide Number Placeholder 5"/>
          <p:cNvSpPr>
            <a:spLocks noGrp="1"/>
          </p:cNvSpPr>
          <p:nvPr>
            <p:ph type="sldNum" sz="quarter" idx="12"/>
          </p:nvPr>
        </p:nvSpPr>
        <p:spPr/>
        <p:txBody>
          <a:bodyPr/>
          <a:lstStyle>
            <a:lvl1pPr>
              <a:defRPr/>
            </a:lvl1pPr>
          </a:lstStyle>
          <a:p>
            <a:fld id="{E962746A-A1C3-4A9B-9216-456081A8163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s-ES" smtClean="0"/>
              <a:t>C. Aidala, CUA, December 9, 2009</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F42501-B949-4497-900A-85D7539E191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s-ES" smtClean="0"/>
              <a:t>C. Aidala, CUA, December 9, 2009</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s-ES" smtClean="0"/>
              <a:t>C. Aidala, CUA, December 9, 2009</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8301BA0-7841-47FF-B1CB-F410F547681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2667000" y="6400800"/>
            <a:ext cx="3810000" cy="319088"/>
          </a:xfrm>
        </p:spPr>
        <p:txBody>
          <a:bodyPr/>
          <a:lstStyle>
            <a:lvl1pPr>
              <a:defRPr/>
            </a:lvl1pPr>
          </a:lstStyle>
          <a:p>
            <a:r>
              <a:rPr lang="es-ES" smtClean="0"/>
              <a:t>C. Aidala, CUA, December 9, 2009</a:t>
            </a: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105E4C2-DDCC-49BD-ADB3-461273BD2B94}"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C. Aidala, CUA, December 9, 2009</a:t>
            </a:r>
            <a:endParaRPr lang="en-US"/>
          </a:p>
        </p:txBody>
      </p:sp>
      <p:sp>
        <p:nvSpPr>
          <p:cNvPr id="6" name="Slide Number Placeholder 5"/>
          <p:cNvSpPr>
            <a:spLocks noGrp="1"/>
          </p:cNvSpPr>
          <p:nvPr>
            <p:ph type="sldNum" sz="quarter" idx="12"/>
          </p:nvPr>
        </p:nvSpPr>
        <p:spPr/>
        <p:txBody>
          <a:bodyPr/>
          <a:lstStyle>
            <a:lvl1pPr>
              <a:defRPr/>
            </a:lvl1pPr>
          </a:lstStyle>
          <a:p>
            <a:fld id="{9CCA4942-7CEE-491C-9F3A-ADE7BC2C497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s-ES" smtClean="0"/>
              <a:t>C. Aidala, CUA, December 9, 2009</a:t>
            </a:r>
            <a:endParaRPr lang="en-US"/>
          </a:p>
        </p:txBody>
      </p:sp>
      <p:sp>
        <p:nvSpPr>
          <p:cNvPr id="6" name="Slide Number Placeholder 5"/>
          <p:cNvSpPr>
            <a:spLocks noGrp="1"/>
          </p:cNvSpPr>
          <p:nvPr>
            <p:ph type="sldNum" sz="quarter" idx="12"/>
          </p:nvPr>
        </p:nvSpPr>
        <p:spPr/>
        <p:txBody>
          <a:bodyPr/>
          <a:lstStyle>
            <a:lvl1pPr>
              <a:defRPr/>
            </a:lvl1pPr>
          </a:lstStyle>
          <a:p>
            <a:fld id="{8E82CB32-AB80-4E8D-B434-E5C8B99D374C}"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s-ES" smtClean="0"/>
              <a:t>C. Aidala, CUA, December 9, 2009</a:t>
            </a:r>
            <a:endParaRPr lang="en-US"/>
          </a:p>
        </p:txBody>
      </p:sp>
      <p:sp>
        <p:nvSpPr>
          <p:cNvPr id="7" name="Slide Number Placeholder 6"/>
          <p:cNvSpPr>
            <a:spLocks noGrp="1"/>
          </p:cNvSpPr>
          <p:nvPr>
            <p:ph type="sldNum" sz="quarter" idx="12"/>
          </p:nvPr>
        </p:nvSpPr>
        <p:spPr/>
        <p:txBody>
          <a:bodyPr/>
          <a:lstStyle>
            <a:lvl1pPr>
              <a:defRPr/>
            </a:lvl1pPr>
          </a:lstStyle>
          <a:p>
            <a:fld id="{DBCAA7B0-FB55-442B-B730-0F02697EC4D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s-ES" smtClean="0"/>
              <a:t>C. Aidala, CUA, December 9, 2009</a:t>
            </a:r>
            <a:endParaRPr lang="en-US"/>
          </a:p>
        </p:txBody>
      </p:sp>
      <p:sp>
        <p:nvSpPr>
          <p:cNvPr id="9" name="Slide Number Placeholder 8"/>
          <p:cNvSpPr>
            <a:spLocks noGrp="1"/>
          </p:cNvSpPr>
          <p:nvPr>
            <p:ph type="sldNum" sz="quarter" idx="12"/>
          </p:nvPr>
        </p:nvSpPr>
        <p:spPr/>
        <p:txBody>
          <a:bodyPr/>
          <a:lstStyle>
            <a:lvl1pPr>
              <a:defRPr/>
            </a:lvl1pPr>
          </a:lstStyle>
          <a:p>
            <a:fld id="{1701BFD7-43E8-4CB4-B0C3-EA2D5ED73A86}"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s-ES" smtClean="0"/>
              <a:t>C. Aidala, CUA, December 9, 2009</a:t>
            </a:r>
            <a:endParaRPr lang="en-US"/>
          </a:p>
        </p:txBody>
      </p:sp>
      <p:sp>
        <p:nvSpPr>
          <p:cNvPr id="5" name="Slide Number Placeholder 4"/>
          <p:cNvSpPr>
            <a:spLocks noGrp="1"/>
          </p:cNvSpPr>
          <p:nvPr>
            <p:ph type="sldNum" sz="quarter" idx="12"/>
          </p:nvPr>
        </p:nvSpPr>
        <p:spPr/>
        <p:txBody>
          <a:bodyPr/>
          <a:lstStyle>
            <a:lvl1pPr>
              <a:defRPr/>
            </a:lvl1pPr>
          </a:lstStyle>
          <a:p>
            <a:fld id="{CC80A51C-0834-4D37-9F6C-E61A03BDE5A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s-ES" smtClean="0"/>
              <a:t>C. Aidala, CUA, December 9, 2009</a:t>
            </a:r>
            <a:endParaRPr lang="en-US"/>
          </a:p>
        </p:txBody>
      </p:sp>
      <p:sp>
        <p:nvSpPr>
          <p:cNvPr id="4" name="Slide Number Placeholder 3"/>
          <p:cNvSpPr>
            <a:spLocks noGrp="1"/>
          </p:cNvSpPr>
          <p:nvPr>
            <p:ph type="sldNum" sz="quarter" idx="12"/>
          </p:nvPr>
        </p:nvSpPr>
        <p:spPr/>
        <p:txBody>
          <a:bodyPr/>
          <a:lstStyle>
            <a:lvl1pPr>
              <a:defRPr/>
            </a:lvl1pPr>
          </a:lstStyle>
          <a:p>
            <a:fld id="{83F159FB-7DEB-45DF-BF94-DE0F742531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s-ES" smtClean="0"/>
              <a:t>C. Aidala, CUA, December 9, 2009</a:t>
            </a:r>
            <a:endParaRPr lang="en-US"/>
          </a:p>
        </p:txBody>
      </p:sp>
      <p:sp>
        <p:nvSpPr>
          <p:cNvPr id="7" name="Slide Number Placeholder 6"/>
          <p:cNvSpPr>
            <a:spLocks noGrp="1"/>
          </p:cNvSpPr>
          <p:nvPr>
            <p:ph type="sldNum" sz="quarter" idx="12"/>
          </p:nvPr>
        </p:nvSpPr>
        <p:spPr/>
        <p:txBody>
          <a:bodyPr/>
          <a:lstStyle>
            <a:lvl1pPr>
              <a:defRPr/>
            </a:lvl1pPr>
          </a:lstStyle>
          <a:p>
            <a:fld id="{390F8421-50D9-4AEA-9973-92E17469AE0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s-ES" smtClean="0"/>
              <a:t>C. Aidala, CUA, December 9, 2009</a:t>
            </a:r>
            <a:endParaRPr lang="en-US"/>
          </a:p>
        </p:txBody>
      </p:sp>
      <p:sp>
        <p:nvSpPr>
          <p:cNvPr id="7" name="Slide Number Placeholder 6"/>
          <p:cNvSpPr>
            <a:spLocks noGrp="1"/>
          </p:cNvSpPr>
          <p:nvPr>
            <p:ph type="sldNum" sz="quarter" idx="12"/>
          </p:nvPr>
        </p:nvSpPr>
        <p:spPr/>
        <p:txBody>
          <a:bodyPr/>
          <a:lstStyle>
            <a:lvl1pPr>
              <a:defRPr/>
            </a:lvl1pPr>
          </a:lstStyle>
          <a:p>
            <a:fld id="{08A4D87B-1888-4748-AE98-A3A05193F3B7}"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8686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686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2667000" y="6400800"/>
            <a:ext cx="3810000" cy="319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r>
              <a:rPr lang="es-ES" smtClean="0"/>
              <a:t>C. Aidala, CUA, December 9, 2009</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fld id="{87DC4EF3-C510-4D91-A9B0-DB231320F72A}" type="slidenum">
              <a:rPr lang="en-US"/>
              <a:pPr/>
              <a:t>‹#›</a:t>
            </a:fld>
            <a:endParaRPr lang="en-US"/>
          </a:p>
        </p:txBody>
      </p:sp>
      <p:pic>
        <p:nvPicPr>
          <p:cNvPr id="1034" name="Picture 10"/>
          <p:cNvPicPr>
            <a:picLocks noChangeAspect="1" noChangeArrowheads="1"/>
          </p:cNvPicPr>
          <p:nvPr userDrawn="1"/>
        </p:nvPicPr>
        <p:blipFill>
          <a:blip r:embed="rId17" cstate="print"/>
          <a:srcRect/>
          <a:stretch>
            <a:fillRect/>
          </a:stretch>
        </p:blipFill>
        <p:spPr bwMode="auto">
          <a:xfrm>
            <a:off x="76200" y="6289675"/>
            <a:ext cx="914400" cy="49212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par>
    </p:tnLst>
  </p:timing>
  <p:hf sldNum="0" hdr="0" dt="0"/>
  <p:txStyles>
    <p:titleStyle>
      <a:lvl1pPr algn="ctr" rtl="0" eaLnBrk="0" fontAlgn="base" hangingPunct="0">
        <a:spcBef>
          <a:spcPct val="0"/>
        </a:spcBef>
        <a:spcAft>
          <a:spcPct val="0"/>
        </a:spcAft>
        <a:defRPr sz="4400" i="1">
          <a:solidFill>
            <a:srgbClr val="FFFF00"/>
          </a:solidFill>
          <a:latin typeface="+mj-lt"/>
          <a:ea typeface="+mj-ea"/>
          <a:cs typeface="+mj-cs"/>
        </a:defRPr>
      </a:lvl1pPr>
      <a:lvl2pPr algn="ctr" rtl="0" eaLnBrk="0" fontAlgn="base" hangingPunct="0">
        <a:spcBef>
          <a:spcPct val="0"/>
        </a:spcBef>
        <a:spcAft>
          <a:spcPct val="0"/>
        </a:spcAft>
        <a:defRPr sz="4400" i="1">
          <a:solidFill>
            <a:srgbClr val="FFFF00"/>
          </a:solidFill>
          <a:latin typeface="Times New Roman" pitchFamily="18" charset="0"/>
        </a:defRPr>
      </a:lvl2pPr>
      <a:lvl3pPr algn="ctr" rtl="0" eaLnBrk="0" fontAlgn="base" hangingPunct="0">
        <a:spcBef>
          <a:spcPct val="0"/>
        </a:spcBef>
        <a:spcAft>
          <a:spcPct val="0"/>
        </a:spcAft>
        <a:defRPr sz="4400" i="1">
          <a:solidFill>
            <a:srgbClr val="FFFF00"/>
          </a:solidFill>
          <a:latin typeface="Times New Roman" pitchFamily="18" charset="0"/>
        </a:defRPr>
      </a:lvl3pPr>
      <a:lvl4pPr algn="ctr" rtl="0" eaLnBrk="0" fontAlgn="base" hangingPunct="0">
        <a:spcBef>
          <a:spcPct val="0"/>
        </a:spcBef>
        <a:spcAft>
          <a:spcPct val="0"/>
        </a:spcAft>
        <a:defRPr sz="4400" i="1">
          <a:solidFill>
            <a:srgbClr val="FFFF00"/>
          </a:solidFill>
          <a:latin typeface="Times New Roman" pitchFamily="18" charset="0"/>
        </a:defRPr>
      </a:lvl4pPr>
      <a:lvl5pPr algn="ctr" rtl="0" eaLnBrk="0" fontAlgn="base" hangingPunct="0">
        <a:spcBef>
          <a:spcPct val="0"/>
        </a:spcBef>
        <a:spcAft>
          <a:spcPct val="0"/>
        </a:spcAft>
        <a:defRPr sz="4400" i="1">
          <a:solidFill>
            <a:srgbClr val="FFFF00"/>
          </a:solidFill>
          <a:latin typeface="Times New Roman" pitchFamily="18" charset="0"/>
        </a:defRPr>
      </a:lvl5pPr>
      <a:lvl6pPr marL="457200" algn="ctr" rtl="0" eaLnBrk="0" fontAlgn="base" hangingPunct="0">
        <a:spcBef>
          <a:spcPct val="0"/>
        </a:spcBef>
        <a:spcAft>
          <a:spcPct val="0"/>
        </a:spcAft>
        <a:defRPr sz="4400" i="1">
          <a:solidFill>
            <a:srgbClr val="FFFF00"/>
          </a:solidFill>
          <a:latin typeface="Times New Roman" pitchFamily="18" charset="0"/>
        </a:defRPr>
      </a:lvl6pPr>
      <a:lvl7pPr marL="914400" algn="ctr" rtl="0" eaLnBrk="0" fontAlgn="base" hangingPunct="0">
        <a:spcBef>
          <a:spcPct val="0"/>
        </a:spcBef>
        <a:spcAft>
          <a:spcPct val="0"/>
        </a:spcAft>
        <a:defRPr sz="4400" i="1">
          <a:solidFill>
            <a:srgbClr val="FFFF00"/>
          </a:solidFill>
          <a:latin typeface="Times New Roman" pitchFamily="18" charset="0"/>
        </a:defRPr>
      </a:lvl7pPr>
      <a:lvl8pPr marL="1371600" algn="ctr" rtl="0" eaLnBrk="0" fontAlgn="base" hangingPunct="0">
        <a:spcBef>
          <a:spcPct val="0"/>
        </a:spcBef>
        <a:spcAft>
          <a:spcPct val="0"/>
        </a:spcAft>
        <a:defRPr sz="4400" i="1">
          <a:solidFill>
            <a:srgbClr val="FFFF00"/>
          </a:solidFill>
          <a:latin typeface="Times New Roman" pitchFamily="18" charset="0"/>
        </a:defRPr>
      </a:lvl8pPr>
      <a:lvl9pPr marL="1828800" algn="ctr" rtl="0" eaLnBrk="0" fontAlgn="base" hangingPunct="0">
        <a:spcBef>
          <a:spcPct val="0"/>
        </a:spcBef>
        <a:spcAft>
          <a:spcPct val="0"/>
        </a:spcAft>
        <a:defRPr sz="4400" i="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latin typeface="+mn-lt"/>
        </a:defRPr>
      </a:lvl2pPr>
      <a:lvl3pPr marL="1143000" indent="-228600" algn="l" rtl="0" eaLnBrk="0" fontAlgn="base" hangingPunct="0">
        <a:spcBef>
          <a:spcPct val="20000"/>
        </a:spcBef>
        <a:spcAft>
          <a:spcPct val="0"/>
        </a:spcAft>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eaLnBrk="0" fontAlgn="base" hangingPunct="0">
        <a:spcBef>
          <a:spcPct val="20000"/>
        </a:spcBef>
        <a:spcAft>
          <a:spcPct val="0"/>
        </a:spcAft>
        <a:buChar char="»"/>
        <a:defRPr sz="2000">
          <a:solidFill>
            <a:srgbClr val="FFFF99"/>
          </a:solidFill>
          <a:latin typeface="+mn-lt"/>
        </a:defRPr>
      </a:lvl6pPr>
      <a:lvl7pPr marL="2971800" indent="-228600" algn="l" rtl="0" eaLnBrk="0" fontAlgn="base" hangingPunct="0">
        <a:spcBef>
          <a:spcPct val="20000"/>
        </a:spcBef>
        <a:spcAft>
          <a:spcPct val="0"/>
        </a:spcAft>
        <a:buChar char="»"/>
        <a:defRPr sz="2000">
          <a:solidFill>
            <a:srgbClr val="FFFF99"/>
          </a:solidFill>
          <a:latin typeface="+mn-lt"/>
        </a:defRPr>
      </a:lvl7pPr>
      <a:lvl8pPr marL="3429000" indent="-228600" algn="l" rtl="0" eaLnBrk="0" fontAlgn="base" hangingPunct="0">
        <a:spcBef>
          <a:spcPct val="20000"/>
        </a:spcBef>
        <a:spcAft>
          <a:spcPct val="0"/>
        </a:spcAft>
        <a:buChar char="»"/>
        <a:defRPr sz="2000">
          <a:solidFill>
            <a:srgbClr val="FFFF99"/>
          </a:solidFill>
          <a:latin typeface="+mn-lt"/>
        </a:defRPr>
      </a:lvl8pPr>
      <a:lvl9pPr marL="3886200" indent="-228600" algn="l" rtl="0" eaLnBrk="0" fontAlgn="base" hangingPunct="0">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2.xml"/><Relationship Id="rId7" Type="http://schemas.openxmlformats.org/officeDocument/2006/relationships/image" Target="../media/image26.jpeg"/><Relationship Id="rId12"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oleObject" Target="../embeddings/oleObject6.bin"/><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9.bin"/><Relationship Id="rId3" Type="http://schemas.openxmlformats.org/officeDocument/2006/relationships/notesSlide" Target="../notesSlides/notesSlide16.xml"/><Relationship Id="rId7" Type="http://schemas.openxmlformats.org/officeDocument/2006/relationships/oleObject" Target="../embeddings/oleObject13.bin"/><Relationship Id="rId12" Type="http://schemas.openxmlformats.org/officeDocument/2006/relationships/oleObject" Target="../embeddings/oleObject18.bin"/><Relationship Id="rId2" Type="http://schemas.openxmlformats.org/officeDocument/2006/relationships/slideLayout" Target="../slideLayouts/slideLayout2.xml"/><Relationship Id="rId16" Type="http://schemas.openxmlformats.org/officeDocument/2006/relationships/oleObject" Target="../embeddings/oleObject22.bin"/><Relationship Id="rId1" Type="http://schemas.openxmlformats.org/officeDocument/2006/relationships/vmlDrawing" Target="../drawings/vmlDrawing8.vml"/><Relationship Id="rId6" Type="http://schemas.openxmlformats.org/officeDocument/2006/relationships/oleObject" Target="../embeddings/oleObject12.bin"/><Relationship Id="rId11" Type="http://schemas.openxmlformats.org/officeDocument/2006/relationships/oleObject" Target="../embeddings/oleObject17.bin"/><Relationship Id="rId5" Type="http://schemas.openxmlformats.org/officeDocument/2006/relationships/oleObject" Target="../embeddings/oleObject11.bin"/><Relationship Id="rId15" Type="http://schemas.openxmlformats.org/officeDocument/2006/relationships/oleObject" Target="../embeddings/oleObject21.bin"/><Relationship Id="rId10" Type="http://schemas.openxmlformats.org/officeDocument/2006/relationships/oleObject" Target="../embeddings/oleObject16.bin"/><Relationship Id="rId4" Type="http://schemas.openxmlformats.org/officeDocument/2006/relationships/oleObject" Target="../embeddings/oleObject10.bin"/><Relationship Id="rId9" Type="http://schemas.openxmlformats.org/officeDocument/2006/relationships/oleObject" Target="../embeddings/oleObject15.bin"/><Relationship Id="rId14" Type="http://schemas.openxmlformats.org/officeDocument/2006/relationships/oleObject" Target="../embeddings/oleObject20.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20.xml"/><Relationship Id="rId7" Type="http://schemas.openxmlformats.org/officeDocument/2006/relationships/oleObject" Target="../embeddings/oleObject26.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25.bin"/><Relationship Id="rId11" Type="http://schemas.openxmlformats.org/officeDocument/2006/relationships/oleObject" Target="../embeddings/oleObject30.bin"/><Relationship Id="rId5" Type="http://schemas.openxmlformats.org/officeDocument/2006/relationships/oleObject" Target="../embeddings/oleObject24.bin"/><Relationship Id="rId10" Type="http://schemas.openxmlformats.org/officeDocument/2006/relationships/oleObject" Target="../embeddings/oleObject29.bin"/><Relationship Id="rId4" Type="http://schemas.openxmlformats.org/officeDocument/2006/relationships/oleObject" Target="../embeddings/oleObject23.bin"/><Relationship Id="rId9" Type="http://schemas.openxmlformats.org/officeDocument/2006/relationships/oleObject" Target="../embeddings/oleObject28.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oleObject" Target="../embeddings/oleObject40.bin"/><Relationship Id="rId3" Type="http://schemas.openxmlformats.org/officeDocument/2006/relationships/notesSlide" Target="../notesSlides/notesSlide21.xml"/><Relationship Id="rId7" Type="http://schemas.openxmlformats.org/officeDocument/2006/relationships/oleObject" Target="../embeddings/oleObject34.bin"/><Relationship Id="rId12" Type="http://schemas.openxmlformats.org/officeDocument/2006/relationships/oleObject" Target="../embeddings/oleObject39.bin"/><Relationship Id="rId2" Type="http://schemas.openxmlformats.org/officeDocument/2006/relationships/slideLayout" Target="../slideLayouts/slideLayout2.xml"/><Relationship Id="rId16" Type="http://schemas.openxmlformats.org/officeDocument/2006/relationships/oleObject" Target="../embeddings/oleObject43.bin"/><Relationship Id="rId1" Type="http://schemas.openxmlformats.org/officeDocument/2006/relationships/vmlDrawing" Target="../drawings/vmlDrawing10.vml"/><Relationship Id="rId6" Type="http://schemas.openxmlformats.org/officeDocument/2006/relationships/oleObject" Target="../embeddings/oleObject33.bin"/><Relationship Id="rId11" Type="http://schemas.openxmlformats.org/officeDocument/2006/relationships/oleObject" Target="../embeddings/oleObject38.bin"/><Relationship Id="rId5" Type="http://schemas.openxmlformats.org/officeDocument/2006/relationships/oleObject" Target="../embeddings/oleObject32.bin"/><Relationship Id="rId15" Type="http://schemas.openxmlformats.org/officeDocument/2006/relationships/oleObject" Target="../embeddings/oleObject42.bin"/><Relationship Id="rId10" Type="http://schemas.openxmlformats.org/officeDocument/2006/relationships/oleObject" Target="../embeddings/oleObject37.bin"/><Relationship Id="rId4" Type="http://schemas.openxmlformats.org/officeDocument/2006/relationships/oleObject" Target="../embeddings/oleObject31.bin"/><Relationship Id="rId9" Type="http://schemas.openxmlformats.org/officeDocument/2006/relationships/oleObject" Target="../embeddings/oleObject36.bin"/><Relationship Id="rId1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oleObject" Target="../embeddings/oleObject45.bin"/><Relationship Id="rId5" Type="http://schemas.openxmlformats.org/officeDocument/2006/relationships/oleObject" Target="../embeddings/oleObject44.bin"/><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oleObject" Target="../embeddings/oleObject46.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oleObject" Target="../embeddings/oleObject56.bin"/><Relationship Id="rId3" Type="http://schemas.openxmlformats.org/officeDocument/2006/relationships/notesSlide" Target="../notesSlides/notesSlide28.xml"/><Relationship Id="rId7" Type="http://schemas.openxmlformats.org/officeDocument/2006/relationships/oleObject" Target="../embeddings/oleObject50.bin"/><Relationship Id="rId12" Type="http://schemas.openxmlformats.org/officeDocument/2006/relationships/oleObject" Target="../embeddings/oleObject55.bin"/><Relationship Id="rId2" Type="http://schemas.openxmlformats.org/officeDocument/2006/relationships/slideLayout" Target="../slideLayouts/slideLayout2.xml"/><Relationship Id="rId16" Type="http://schemas.openxmlformats.org/officeDocument/2006/relationships/oleObject" Target="../embeddings/oleObject59.bin"/><Relationship Id="rId1" Type="http://schemas.openxmlformats.org/officeDocument/2006/relationships/vmlDrawing" Target="../drawings/vmlDrawing13.vml"/><Relationship Id="rId6" Type="http://schemas.openxmlformats.org/officeDocument/2006/relationships/oleObject" Target="../embeddings/oleObject49.bin"/><Relationship Id="rId11" Type="http://schemas.openxmlformats.org/officeDocument/2006/relationships/oleObject" Target="../embeddings/oleObject54.bin"/><Relationship Id="rId5" Type="http://schemas.openxmlformats.org/officeDocument/2006/relationships/oleObject" Target="../embeddings/oleObject48.bin"/><Relationship Id="rId15" Type="http://schemas.openxmlformats.org/officeDocument/2006/relationships/oleObject" Target="../embeddings/oleObject58.bin"/><Relationship Id="rId10" Type="http://schemas.openxmlformats.org/officeDocument/2006/relationships/oleObject" Target="../embeddings/oleObject53.bin"/><Relationship Id="rId4" Type="http://schemas.openxmlformats.org/officeDocument/2006/relationships/oleObject" Target="../embeddings/oleObject47.bin"/><Relationship Id="rId9" Type="http://schemas.openxmlformats.org/officeDocument/2006/relationships/oleObject" Target="../embeddings/oleObject52.bin"/><Relationship Id="rId14" Type="http://schemas.openxmlformats.org/officeDocument/2006/relationships/oleObject" Target="../embeddings/oleObject57.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61.bin"/><Relationship Id="rId5" Type="http://schemas.openxmlformats.org/officeDocument/2006/relationships/image" Target="../media/image78.png"/><Relationship Id="rId4" Type="http://schemas.openxmlformats.org/officeDocument/2006/relationships/oleObject" Target="../embeddings/oleObject60.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81.wmf"/><Relationship Id="rId5" Type="http://schemas.openxmlformats.org/officeDocument/2006/relationships/image" Target="../media/image80.png"/><Relationship Id="rId4" Type="http://schemas.openxmlformats.org/officeDocument/2006/relationships/oleObject" Target="../embeddings/oleObject6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oleObject" Target="../embeddings/oleObject73.bin"/><Relationship Id="rId3" Type="http://schemas.openxmlformats.org/officeDocument/2006/relationships/notesSlide" Target="../notesSlides/notesSlide33.xml"/><Relationship Id="rId7" Type="http://schemas.openxmlformats.org/officeDocument/2006/relationships/oleObject" Target="../embeddings/oleObject67.bin"/><Relationship Id="rId12" Type="http://schemas.openxmlformats.org/officeDocument/2006/relationships/oleObject" Target="../embeddings/oleObject72.bin"/><Relationship Id="rId2" Type="http://schemas.openxmlformats.org/officeDocument/2006/relationships/slideLayout" Target="../slideLayouts/slideLayout2.xml"/><Relationship Id="rId16" Type="http://schemas.openxmlformats.org/officeDocument/2006/relationships/oleObject" Target="../embeddings/oleObject76.bin"/><Relationship Id="rId1" Type="http://schemas.openxmlformats.org/officeDocument/2006/relationships/vmlDrawing" Target="../drawings/vmlDrawing16.vml"/><Relationship Id="rId6" Type="http://schemas.openxmlformats.org/officeDocument/2006/relationships/oleObject" Target="../embeddings/oleObject66.bin"/><Relationship Id="rId11" Type="http://schemas.openxmlformats.org/officeDocument/2006/relationships/oleObject" Target="../embeddings/oleObject71.bin"/><Relationship Id="rId5" Type="http://schemas.openxmlformats.org/officeDocument/2006/relationships/oleObject" Target="../embeddings/oleObject65.bin"/><Relationship Id="rId15" Type="http://schemas.openxmlformats.org/officeDocument/2006/relationships/oleObject" Target="../embeddings/oleObject75.bin"/><Relationship Id="rId10" Type="http://schemas.openxmlformats.org/officeDocument/2006/relationships/oleObject" Target="../embeddings/oleObject70.bin"/><Relationship Id="rId4" Type="http://schemas.openxmlformats.org/officeDocument/2006/relationships/oleObject" Target="../embeddings/oleObject64.bin"/><Relationship Id="rId9" Type="http://schemas.openxmlformats.org/officeDocument/2006/relationships/oleObject" Target="../embeddings/oleObject69.bin"/><Relationship Id="rId14" Type="http://schemas.openxmlformats.org/officeDocument/2006/relationships/oleObject" Target="../embeddings/oleObject74.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78.bin"/><Relationship Id="rId5" Type="http://schemas.openxmlformats.org/officeDocument/2006/relationships/image" Target="../media/image86.png"/><Relationship Id="rId4" Type="http://schemas.openxmlformats.org/officeDocument/2006/relationships/oleObject" Target="../embeddings/oleObject77.bin"/></Relationships>
</file>

<file path=ppt/slides/_rels/slide36.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93.png"/><Relationship Id="rId2" Type="http://schemas.openxmlformats.org/officeDocument/2006/relationships/slideLayout" Target="../slideLayouts/slideLayout12.xml"/><Relationship Id="rId1" Type="http://schemas.openxmlformats.org/officeDocument/2006/relationships/vmlDrawing" Target="../drawings/vmlDrawing18.vml"/><Relationship Id="rId6" Type="http://schemas.openxmlformats.org/officeDocument/2006/relationships/image" Target="../media/image92.wmf"/><Relationship Id="rId5" Type="http://schemas.openxmlformats.org/officeDocument/2006/relationships/image" Target="../media/image91.png"/><Relationship Id="rId4" Type="http://schemas.openxmlformats.org/officeDocument/2006/relationships/oleObject" Target="../embeddings/oleObject79.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image" Target="../media/image94.wmf"/><Relationship Id="rId7"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wmf"/><Relationship Id="rId4" Type="http://schemas.openxmlformats.org/officeDocument/2006/relationships/image" Target="../media/image95.png"/><Relationship Id="rId9" Type="http://schemas.openxmlformats.org/officeDocument/2006/relationships/image" Target="../media/image99.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83.bin"/><Relationship Id="rId3" Type="http://schemas.openxmlformats.org/officeDocument/2006/relationships/notesSlide" Target="../notesSlides/notesSlide41.xml"/><Relationship Id="rId7" Type="http://schemas.openxmlformats.org/officeDocument/2006/relationships/oleObject" Target="../embeddings/oleObject82.bin"/><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81.bin"/><Relationship Id="rId5" Type="http://schemas.openxmlformats.org/officeDocument/2006/relationships/oleObject" Target="../embeddings/oleObject80.bin"/><Relationship Id="rId4" Type="http://schemas.openxmlformats.org/officeDocument/2006/relationships/image" Target="../media/image106.png"/><Relationship Id="rId9" Type="http://schemas.openxmlformats.org/officeDocument/2006/relationships/oleObject" Target="../embeddings/oleObject84.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oleObject" Target="../embeddings/oleObject85.bin"/><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image" Target="../media/image8.wmf"/></Relationships>
</file>

<file path=ppt/slides/_rels/slide50.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68.jpeg"/><Relationship Id="rId4" Type="http://schemas.openxmlformats.org/officeDocument/2006/relationships/image" Target="../media/image115.wm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notesSlide" Target="../notesSlides/notesSlide53.xml"/><Relationship Id="rId7" Type="http://schemas.openxmlformats.org/officeDocument/2006/relationships/image" Target="../media/image120.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68.jpeg"/><Relationship Id="rId5" Type="http://schemas.openxmlformats.org/officeDocument/2006/relationships/image" Target="../media/image119.wmf"/><Relationship Id="rId4" Type="http://schemas.openxmlformats.org/officeDocument/2006/relationships/image" Target="../media/image118.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oleObject" Target="../embeddings/oleObject89.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88.bin"/><Relationship Id="rId5" Type="http://schemas.openxmlformats.org/officeDocument/2006/relationships/oleObject" Target="../embeddings/oleObject87.bin"/><Relationship Id="rId4" Type="http://schemas.openxmlformats.org/officeDocument/2006/relationships/image" Target="../media/image124.wmf"/></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hyperlink" Target="http://arxiv.org/abs/0910.102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39.png"/><Relationship Id="rId5" Type="http://schemas.openxmlformats.org/officeDocument/2006/relationships/image" Target="../media/image138.wmf"/><Relationship Id="rId4" Type="http://schemas.openxmlformats.org/officeDocument/2006/relationships/image" Target="../media/image137.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43.wmf"/><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90.bin"/><Relationship Id="rId5" Type="http://schemas.openxmlformats.org/officeDocument/2006/relationships/image" Target="../media/image142.wmf"/><Relationship Id="rId4" Type="http://schemas.openxmlformats.org/officeDocument/2006/relationships/image" Target="../media/image141.wmf"/></Relationships>
</file>

<file path=ppt/slides/_rels/slide6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vmlDrawing" Target="../drawings/vmlDrawing24.vml"/><Relationship Id="rId5" Type="http://schemas.openxmlformats.org/officeDocument/2006/relationships/oleObject" Target="../embeddings/oleObject91.bin"/><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xml"/><Relationship Id="rId1" Type="http://schemas.openxmlformats.org/officeDocument/2006/relationships/vmlDrawing" Target="../drawings/vmlDrawing25.vml"/><Relationship Id="rId5" Type="http://schemas.openxmlformats.org/officeDocument/2006/relationships/oleObject" Target="../embeddings/oleObject93.bin"/><Relationship Id="rId4" Type="http://schemas.openxmlformats.org/officeDocument/2006/relationships/oleObject" Target="../embeddings/oleObject92.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59.jpe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95.bin"/><Relationship Id="rId5" Type="http://schemas.openxmlformats.org/officeDocument/2006/relationships/oleObject" Target="../embeddings/oleObject94.bin"/><Relationship Id="rId4" Type="http://schemas.openxmlformats.org/officeDocument/2006/relationships/image" Target="../media/image158.png"/></Relationships>
</file>

<file path=ppt/slides/_rels/slide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96.bin"/><Relationship Id="rId5" Type="http://schemas.openxmlformats.org/officeDocument/2006/relationships/image" Target="../media/image167.png"/><Relationship Id="rId4" Type="http://schemas.openxmlformats.org/officeDocument/2006/relationships/image" Target="../media/image166.jpeg"/></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16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wmf"/><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202" name="Picture 10" descr="aerial-BNL2"/>
          <p:cNvPicPr>
            <a:picLocks noChangeAspect="1" noChangeArrowheads="1"/>
          </p:cNvPicPr>
          <p:nvPr/>
        </p:nvPicPr>
        <p:blipFill>
          <a:blip r:embed="rId3" cstate="print">
            <a:lum bright="-20000"/>
          </a:blip>
          <a:srcRect l="6194"/>
          <a:stretch>
            <a:fillRect/>
          </a:stretch>
        </p:blipFill>
        <p:spPr bwMode="auto">
          <a:xfrm>
            <a:off x="304800" y="533400"/>
            <a:ext cx="8610600" cy="5859463"/>
          </a:xfrm>
          <a:prstGeom prst="rect">
            <a:avLst/>
          </a:prstGeom>
          <a:noFill/>
          <a:ln w="9525">
            <a:noFill/>
            <a:miter lim="800000"/>
            <a:headEnd/>
            <a:tailEnd/>
          </a:ln>
        </p:spPr>
      </p:pic>
      <p:sp>
        <p:nvSpPr>
          <p:cNvPr id="1160203" name="Rectangle 11"/>
          <p:cNvSpPr>
            <a:spLocks noChangeArrowheads="1"/>
          </p:cNvSpPr>
          <p:nvPr/>
        </p:nvSpPr>
        <p:spPr bwMode="auto">
          <a:xfrm>
            <a:off x="304800" y="522288"/>
            <a:ext cx="8610600" cy="5867400"/>
          </a:xfrm>
          <a:prstGeom prst="rect">
            <a:avLst/>
          </a:prstGeom>
          <a:solidFill>
            <a:srgbClr val="333333">
              <a:alpha val="60001"/>
            </a:srgbClr>
          </a:solidFill>
          <a:ln w="9525">
            <a:noFill/>
            <a:miter lim="800000"/>
            <a:headEnd/>
            <a:tailEnd/>
          </a:ln>
          <a:effectLst/>
        </p:spPr>
        <p:txBody>
          <a:bodyPr wrap="none" anchor="ctr"/>
          <a:lstStyle/>
          <a:p>
            <a:endParaRPr lang="it-IT">
              <a:solidFill>
                <a:schemeClr val="tx1"/>
              </a:solidFill>
              <a:latin typeface="GulimChe" pitchFamily="49" charset="-127"/>
            </a:endParaRPr>
          </a:p>
        </p:txBody>
      </p:sp>
      <p:sp>
        <p:nvSpPr>
          <p:cNvPr id="1160196" name="Rectangle 4"/>
          <p:cNvSpPr>
            <a:spLocks noGrp="1" noChangeArrowheads="1"/>
          </p:cNvSpPr>
          <p:nvPr>
            <p:ph type="ctrTitle"/>
          </p:nvPr>
        </p:nvSpPr>
        <p:spPr>
          <a:xfrm>
            <a:off x="457200" y="990601"/>
            <a:ext cx="8229600" cy="2209800"/>
          </a:xfrm>
        </p:spPr>
        <p:txBody>
          <a:bodyPr/>
          <a:lstStyle/>
          <a:p>
            <a:r>
              <a:rPr lang="en-US" sz="4000" b="1" dirty="0" smtClean="0">
                <a:effectLst>
                  <a:outerShdw blurRad="38100" dist="38100" dir="2700000" algn="tl">
                    <a:srgbClr val="000000"/>
                  </a:outerShdw>
                </a:effectLst>
              </a:rPr>
              <a:t>Getting Protons to Study Themselves:</a:t>
            </a:r>
            <a:br>
              <a:rPr lang="en-US" sz="4000" b="1" dirty="0" smtClean="0">
                <a:effectLst>
                  <a:outerShdw blurRad="38100" dist="38100" dir="2700000" algn="tl">
                    <a:srgbClr val="000000"/>
                  </a:outerShdw>
                </a:effectLst>
              </a:rPr>
            </a:br>
            <a:r>
              <a:rPr lang="en-US" sz="4000" b="1" dirty="0" smtClean="0">
                <a:effectLst>
                  <a:outerShdw blurRad="38100" dist="38100" dir="2700000" algn="tl">
                    <a:srgbClr val="000000"/>
                  </a:outerShdw>
                </a:effectLst>
              </a:rPr>
              <a:t>Investigating the Proton Structure at the Relativistic Heavy Ion Collider</a:t>
            </a:r>
            <a:endParaRPr lang="en-US" sz="4000" b="1" dirty="0">
              <a:effectLst>
                <a:outerShdw blurRad="38100" dist="38100" dir="2700000" algn="tl">
                  <a:srgbClr val="000000"/>
                </a:outerShdw>
              </a:effectLst>
            </a:endParaRPr>
          </a:p>
        </p:txBody>
      </p:sp>
      <p:sp>
        <p:nvSpPr>
          <p:cNvPr id="1160198" name="Rectangle 6"/>
          <p:cNvSpPr>
            <a:spLocks noChangeArrowheads="1"/>
          </p:cNvSpPr>
          <p:nvPr/>
        </p:nvSpPr>
        <p:spPr bwMode="auto">
          <a:xfrm>
            <a:off x="1342572" y="4210050"/>
            <a:ext cx="6400800" cy="533400"/>
          </a:xfrm>
          <a:prstGeom prst="rect">
            <a:avLst/>
          </a:prstGeom>
          <a:noFill/>
          <a:ln w="9525">
            <a:noFill/>
            <a:miter lim="800000"/>
            <a:headEnd/>
            <a:tailEnd/>
          </a:ln>
          <a:effectLst/>
        </p:spPr>
        <p:txBody>
          <a:bodyPr/>
          <a:lstStyle/>
          <a:p>
            <a:pPr>
              <a:spcBef>
                <a:spcPct val="20000"/>
              </a:spcBef>
            </a:pPr>
            <a:r>
              <a:rPr lang="en-US" sz="2800" b="1" dirty="0" smtClean="0">
                <a:solidFill>
                  <a:srgbClr val="FFFF00"/>
                </a:solidFill>
                <a:effectLst>
                  <a:outerShdw blurRad="38100" dist="38100" dir="2700000" algn="tl">
                    <a:srgbClr val="000000"/>
                  </a:outerShdw>
                </a:effectLst>
              </a:rPr>
              <a:t>Los Alamos National Lab</a:t>
            </a:r>
            <a:endParaRPr lang="en-US" sz="2800" b="1" dirty="0">
              <a:solidFill>
                <a:srgbClr val="FFFF00"/>
              </a:solidFill>
              <a:effectLst>
                <a:outerShdw blurRad="38100" dist="38100" dir="2700000" algn="tl">
                  <a:srgbClr val="000000"/>
                </a:outerShdw>
              </a:effectLst>
            </a:endParaRPr>
          </a:p>
        </p:txBody>
      </p:sp>
      <p:sp>
        <p:nvSpPr>
          <p:cNvPr id="1160199" name="Text Box 7"/>
          <p:cNvSpPr txBox="1">
            <a:spLocks noChangeArrowheads="1"/>
          </p:cNvSpPr>
          <p:nvPr/>
        </p:nvSpPr>
        <p:spPr bwMode="auto">
          <a:xfrm>
            <a:off x="838200" y="3810000"/>
            <a:ext cx="7405688" cy="519112"/>
          </a:xfrm>
          <a:prstGeom prst="rect">
            <a:avLst/>
          </a:prstGeom>
          <a:noFill/>
          <a:ln w="9525">
            <a:noFill/>
            <a:miter lim="800000"/>
            <a:headEnd/>
            <a:tailEnd/>
          </a:ln>
          <a:effectLst/>
        </p:spPr>
        <p:txBody>
          <a:bodyPr>
            <a:spAutoFit/>
          </a:bodyPr>
          <a:lstStyle/>
          <a:p>
            <a:r>
              <a:rPr lang="en-US" sz="2800" b="1" dirty="0">
                <a:solidFill>
                  <a:srgbClr val="FFFF00"/>
                </a:solidFill>
                <a:effectLst>
                  <a:outerShdw blurRad="38100" dist="38100" dir="2700000" algn="tl">
                    <a:srgbClr val="000000"/>
                  </a:outerShdw>
                </a:effectLst>
              </a:rPr>
              <a:t>Christine Aidala</a:t>
            </a:r>
          </a:p>
        </p:txBody>
      </p:sp>
      <p:sp>
        <p:nvSpPr>
          <p:cNvPr id="1160200" name="Text Box 8"/>
          <p:cNvSpPr txBox="1">
            <a:spLocks noChangeArrowheads="1"/>
          </p:cNvSpPr>
          <p:nvPr/>
        </p:nvSpPr>
        <p:spPr bwMode="auto">
          <a:xfrm>
            <a:off x="3352800" y="5918200"/>
            <a:ext cx="2511457"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December 9, 2009</a:t>
            </a:r>
            <a:endParaRPr lang="en-US" b="1" dirty="0">
              <a:solidFill>
                <a:srgbClr val="FFFF00"/>
              </a:solidFill>
              <a:effectLst>
                <a:outerShdw blurRad="38100" dist="38100" dir="2700000" algn="tl">
                  <a:srgbClr val="000000"/>
                </a:outerShdw>
              </a:effectLst>
            </a:endParaRPr>
          </a:p>
        </p:txBody>
      </p:sp>
      <p:sp>
        <p:nvSpPr>
          <p:cNvPr id="1160201" name="Text Box 9"/>
          <p:cNvSpPr txBox="1">
            <a:spLocks noChangeArrowheads="1"/>
          </p:cNvSpPr>
          <p:nvPr/>
        </p:nvSpPr>
        <p:spPr bwMode="auto">
          <a:xfrm>
            <a:off x="2438400" y="5562600"/>
            <a:ext cx="4260141"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Catholic University of America</a:t>
            </a:r>
            <a:endParaRPr lang="en-US"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746" name="Rectangle 2"/>
          <p:cNvSpPr>
            <a:spLocks noGrp="1" noChangeArrowheads="1"/>
          </p:cNvSpPr>
          <p:nvPr>
            <p:ph type="title"/>
          </p:nvPr>
        </p:nvSpPr>
        <p:spPr/>
        <p:txBody>
          <a:bodyPr/>
          <a:lstStyle/>
          <a:p>
            <a:r>
              <a:rPr lang="en-US" sz="4000"/>
              <a:t>A Polarized Proton Collider:</a:t>
            </a:r>
            <a:br>
              <a:rPr lang="en-US" sz="4000"/>
            </a:br>
            <a:r>
              <a:rPr lang="en-US" sz="4000"/>
              <a:t>Opportunities . . .</a:t>
            </a:r>
          </a:p>
        </p:txBody>
      </p:sp>
      <p:sp>
        <p:nvSpPr>
          <p:cNvPr id="1183747" name="Rectangle 3"/>
          <p:cNvSpPr>
            <a:spLocks noGrp="1" noChangeArrowheads="1"/>
          </p:cNvSpPr>
          <p:nvPr>
            <p:ph type="body" idx="1"/>
          </p:nvPr>
        </p:nvSpPr>
        <p:spPr>
          <a:xfrm>
            <a:off x="152400" y="1600200"/>
            <a:ext cx="4419600" cy="4495800"/>
          </a:xfrm>
        </p:spPr>
        <p:txBody>
          <a:bodyPr/>
          <a:lstStyle/>
          <a:p>
            <a:pPr>
              <a:lnSpc>
                <a:spcPct val="90000"/>
              </a:lnSpc>
            </a:pPr>
            <a:r>
              <a:rPr lang="en-US" sz="2400" dirty="0"/>
              <a:t>Proton-proton collisions </a:t>
            </a:r>
            <a:r>
              <a:rPr lang="en-US" sz="2400" dirty="0">
                <a:sym typeface="Wingdings" pitchFamily="2" charset="2"/>
              </a:rPr>
              <a:t> Direct access to the gluons via gluon-quark, gluon-gluon scattering</a:t>
            </a:r>
            <a:endParaRPr lang="en-US" sz="2400" dirty="0"/>
          </a:p>
          <a:p>
            <a:pPr>
              <a:lnSpc>
                <a:spcPct val="90000"/>
              </a:lnSpc>
            </a:pPr>
            <a:r>
              <a:rPr lang="en-US" sz="2400" dirty="0"/>
              <a:t>High energy provided by a collider allows production of new probes</a:t>
            </a:r>
          </a:p>
          <a:p>
            <a:pPr lvl="1">
              <a:lnSpc>
                <a:spcPct val="90000"/>
              </a:lnSpc>
            </a:pPr>
            <a:r>
              <a:rPr lang="en-US" sz="2000" dirty="0"/>
              <a:t>W bosons</a:t>
            </a:r>
          </a:p>
          <a:p>
            <a:pPr>
              <a:lnSpc>
                <a:spcPct val="90000"/>
              </a:lnSpc>
            </a:pPr>
            <a:r>
              <a:rPr lang="en-US" sz="2400" dirty="0"/>
              <a:t>High energy allows use of </a:t>
            </a:r>
            <a:r>
              <a:rPr lang="en-US" sz="2400" dirty="0" smtClean="0"/>
              <a:t>convenient </a:t>
            </a:r>
            <a:r>
              <a:rPr lang="en-US" sz="2400" dirty="0"/>
              <a:t>theoretical tools</a:t>
            </a:r>
          </a:p>
          <a:p>
            <a:pPr lvl="1">
              <a:lnSpc>
                <a:spcPct val="90000"/>
              </a:lnSpc>
            </a:pPr>
            <a:r>
              <a:rPr lang="en-US" sz="2000" dirty="0"/>
              <a:t>Factorized </a:t>
            </a:r>
            <a:r>
              <a:rPr lang="en-US" sz="2000" dirty="0" err="1"/>
              <a:t>perturbative</a:t>
            </a:r>
            <a:r>
              <a:rPr lang="en-US" sz="2000" dirty="0"/>
              <a:t> quantum </a:t>
            </a:r>
            <a:r>
              <a:rPr lang="en-US" sz="2000" dirty="0" err="1"/>
              <a:t>chromodynamics</a:t>
            </a:r>
            <a:r>
              <a:rPr lang="en-US" sz="2000" dirty="0"/>
              <a:t> (</a:t>
            </a:r>
            <a:r>
              <a:rPr lang="en-US" sz="2000" dirty="0" err="1"/>
              <a:t>pQCD</a:t>
            </a:r>
            <a:r>
              <a:rPr lang="en-US" sz="2000" dirty="0"/>
              <a:t>) (more on this later!)</a:t>
            </a:r>
          </a:p>
        </p:txBody>
      </p:sp>
      <p:grpSp>
        <p:nvGrpSpPr>
          <p:cNvPr id="2" name="Group 6"/>
          <p:cNvGrpSpPr>
            <a:grpSpLocks/>
          </p:cNvGrpSpPr>
          <p:nvPr/>
        </p:nvGrpSpPr>
        <p:grpSpPr bwMode="auto">
          <a:xfrm>
            <a:off x="4419600" y="1371600"/>
            <a:ext cx="4724400" cy="4267200"/>
            <a:chOff x="1632" y="864"/>
            <a:chExt cx="3168" cy="2880"/>
          </a:xfrm>
        </p:grpSpPr>
        <p:pic>
          <p:nvPicPr>
            <p:cNvPr id="1183751" name="Picture 7"/>
            <p:cNvPicPr>
              <a:picLocks noChangeAspect="1" noChangeArrowheads="1"/>
            </p:cNvPicPr>
            <p:nvPr/>
          </p:nvPicPr>
          <p:blipFill>
            <a:blip r:embed="rId3" cstate="print"/>
            <a:srcRect/>
            <a:stretch>
              <a:fillRect/>
            </a:stretch>
          </p:blipFill>
          <p:spPr bwMode="auto">
            <a:xfrm>
              <a:off x="1632" y="864"/>
              <a:ext cx="3168" cy="2880"/>
            </a:xfrm>
            <a:prstGeom prst="rect">
              <a:avLst/>
            </a:prstGeom>
            <a:noFill/>
            <a:ln w="9525">
              <a:noFill/>
              <a:miter lim="800000"/>
              <a:headEnd/>
              <a:tailEnd/>
            </a:ln>
            <a:effectLst/>
          </p:spPr>
        </p:pic>
        <p:sp>
          <p:nvSpPr>
            <p:cNvPr id="1183752" name="Rectangle 8"/>
            <p:cNvSpPr>
              <a:spLocks noChangeArrowheads="1"/>
            </p:cNvSpPr>
            <p:nvPr/>
          </p:nvSpPr>
          <p:spPr bwMode="auto">
            <a:xfrm>
              <a:off x="1969" y="1315"/>
              <a:ext cx="613" cy="185"/>
            </a:xfrm>
            <a:prstGeom prst="rect">
              <a:avLst/>
            </a:prstGeom>
            <a:solidFill>
              <a:srgbClr val="FFFF99"/>
            </a:solidFill>
            <a:ln w="12700">
              <a:noFill/>
              <a:miter lim="800000"/>
              <a:headEnd/>
              <a:tailEnd/>
            </a:ln>
            <a:effectLst/>
          </p:spPr>
          <p:txBody>
            <a:bodyPr wrap="none">
              <a:spAutoFit/>
            </a:bodyPr>
            <a:lstStyle/>
            <a:p>
              <a:pPr algn="l"/>
              <a:r>
                <a:rPr lang="en-US" sz="1200" b="1">
                  <a:solidFill>
                    <a:srgbClr val="081D58"/>
                  </a:solidFill>
                  <a:latin typeface="Arial" charset="0"/>
                </a:rPr>
                <a:t>up quarks</a:t>
              </a:r>
            </a:p>
          </p:txBody>
        </p:sp>
        <p:sp>
          <p:nvSpPr>
            <p:cNvPr id="1183753" name="Rectangle 9"/>
            <p:cNvSpPr>
              <a:spLocks noChangeArrowheads="1"/>
            </p:cNvSpPr>
            <p:nvPr/>
          </p:nvSpPr>
          <p:spPr bwMode="auto">
            <a:xfrm>
              <a:off x="2208" y="3283"/>
              <a:ext cx="755" cy="186"/>
            </a:xfrm>
            <a:prstGeom prst="rect">
              <a:avLst/>
            </a:prstGeom>
            <a:solidFill>
              <a:srgbClr val="FFFF99"/>
            </a:solidFill>
            <a:ln w="12700">
              <a:noFill/>
              <a:miter lim="800000"/>
              <a:headEnd/>
              <a:tailEnd/>
            </a:ln>
            <a:effectLst/>
          </p:spPr>
          <p:txBody>
            <a:bodyPr wrap="none">
              <a:spAutoFit/>
            </a:bodyPr>
            <a:lstStyle/>
            <a:p>
              <a:pPr algn="l"/>
              <a:r>
                <a:rPr lang="en-US" sz="1200" b="1">
                  <a:solidFill>
                    <a:srgbClr val="081D58"/>
                  </a:solidFill>
                  <a:latin typeface="Arial" charset="0"/>
                </a:rPr>
                <a:t>down quarks</a:t>
              </a:r>
            </a:p>
          </p:txBody>
        </p:sp>
        <p:sp>
          <p:nvSpPr>
            <p:cNvPr id="1183754" name="Rectangle 10"/>
            <p:cNvSpPr>
              <a:spLocks noChangeArrowheads="1"/>
            </p:cNvSpPr>
            <p:nvPr/>
          </p:nvSpPr>
          <p:spPr bwMode="auto">
            <a:xfrm>
              <a:off x="3447" y="3077"/>
              <a:ext cx="656" cy="185"/>
            </a:xfrm>
            <a:prstGeom prst="rect">
              <a:avLst/>
            </a:prstGeom>
            <a:solidFill>
              <a:srgbClr val="FFFF99"/>
            </a:solidFill>
            <a:ln w="12700">
              <a:noFill/>
              <a:miter lim="800000"/>
              <a:headEnd/>
              <a:tailEnd/>
            </a:ln>
            <a:effectLst/>
          </p:spPr>
          <p:txBody>
            <a:bodyPr wrap="none">
              <a:spAutoFit/>
            </a:bodyPr>
            <a:lstStyle/>
            <a:p>
              <a:pPr algn="l"/>
              <a:r>
                <a:rPr lang="en-US" sz="1200" b="1">
                  <a:solidFill>
                    <a:srgbClr val="081D58"/>
                  </a:solidFill>
                  <a:latin typeface="Arial" charset="0"/>
                </a:rPr>
                <a:t>sea quarks</a:t>
              </a:r>
            </a:p>
          </p:txBody>
        </p:sp>
        <p:sp>
          <p:nvSpPr>
            <p:cNvPr id="1183755" name="Rectangle 11"/>
            <p:cNvSpPr>
              <a:spLocks noChangeArrowheads="1"/>
            </p:cNvSpPr>
            <p:nvPr/>
          </p:nvSpPr>
          <p:spPr bwMode="auto">
            <a:xfrm>
              <a:off x="3936" y="1392"/>
              <a:ext cx="403" cy="186"/>
            </a:xfrm>
            <a:prstGeom prst="rect">
              <a:avLst/>
            </a:prstGeom>
            <a:solidFill>
              <a:srgbClr val="FFFF99"/>
            </a:solidFill>
            <a:ln w="12700">
              <a:noFill/>
              <a:miter lim="800000"/>
              <a:headEnd/>
              <a:tailEnd/>
            </a:ln>
            <a:effectLst/>
          </p:spPr>
          <p:txBody>
            <a:bodyPr wrap="none">
              <a:spAutoFit/>
            </a:bodyPr>
            <a:lstStyle/>
            <a:p>
              <a:pPr algn="l"/>
              <a:r>
                <a:rPr lang="en-US" sz="1200" b="1">
                  <a:solidFill>
                    <a:srgbClr val="081D58"/>
                  </a:solidFill>
                  <a:latin typeface="Arial" charset="0"/>
                </a:rPr>
                <a:t>gluon</a:t>
              </a:r>
            </a:p>
          </p:txBody>
        </p:sp>
      </p:grpSp>
      <p:sp>
        <p:nvSpPr>
          <p:cNvPr id="14" name="Footer Placeholder 13"/>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76930" name="Picture 2"/>
          <p:cNvPicPr>
            <a:picLocks noChangeAspect="1" noChangeArrowheads="1"/>
          </p:cNvPicPr>
          <p:nvPr/>
        </p:nvPicPr>
        <p:blipFill>
          <a:blip r:embed="rId3" cstate="print"/>
          <a:srcRect/>
          <a:stretch>
            <a:fillRect/>
          </a:stretch>
        </p:blipFill>
        <p:spPr bwMode="auto">
          <a:xfrm>
            <a:off x="1905000" y="2235200"/>
            <a:ext cx="7239000" cy="4221163"/>
          </a:xfrm>
          <a:prstGeom prst="rect">
            <a:avLst/>
          </a:prstGeom>
          <a:noFill/>
        </p:spPr>
      </p:pic>
      <p:sp>
        <p:nvSpPr>
          <p:cNvPr id="1276931" name="Line 3"/>
          <p:cNvSpPr>
            <a:spLocks noChangeShapeType="1"/>
          </p:cNvSpPr>
          <p:nvPr/>
        </p:nvSpPr>
        <p:spPr bwMode="auto">
          <a:xfrm>
            <a:off x="3962400" y="2362200"/>
            <a:ext cx="3403600" cy="1098550"/>
          </a:xfrm>
          <a:prstGeom prst="line">
            <a:avLst/>
          </a:prstGeom>
          <a:noFill/>
          <a:ln w="38100">
            <a:solidFill>
              <a:srgbClr val="FFFB6E"/>
            </a:solidFill>
            <a:round/>
            <a:headEnd/>
            <a:tailEnd type="triangle" w="med" len="med"/>
          </a:ln>
          <a:effectLst/>
        </p:spPr>
        <p:txBody>
          <a:bodyPr wrap="none" anchor="ctr"/>
          <a:lstStyle/>
          <a:p>
            <a:endParaRPr lang="en-US"/>
          </a:p>
        </p:txBody>
      </p:sp>
      <p:sp>
        <p:nvSpPr>
          <p:cNvPr id="1276932" name="Rectangle 4"/>
          <p:cNvSpPr>
            <a:spLocks noGrp="1" noChangeArrowheads="1"/>
          </p:cNvSpPr>
          <p:nvPr>
            <p:ph type="title"/>
          </p:nvPr>
        </p:nvSpPr>
        <p:spPr>
          <a:xfrm>
            <a:off x="228600" y="152400"/>
            <a:ext cx="8686800" cy="762000"/>
          </a:xfrm>
        </p:spPr>
        <p:txBody>
          <a:bodyPr/>
          <a:lstStyle/>
          <a:p>
            <a:r>
              <a:rPr lang="en-US" sz="3600"/>
              <a:t>The Relativistic Heavy Ion Collider </a:t>
            </a:r>
            <a:br>
              <a:rPr lang="en-US" sz="3600"/>
            </a:br>
            <a:r>
              <a:rPr lang="en-US" sz="3600"/>
              <a:t>at Brookhaven National Laboratory</a:t>
            </a:r>
          </a:p>
        </p:txBody>
      </p:sp>
      <p:pic>
        <p:nvPicPr>
          <p:cNvPr id="1276933" name="Picture 5" descr="BNLlogo_4web"/>
          <p:cNvPicPr>
            <a:picLocks noGrp="1" noChangeAspect="1" noChangeArrowheads="1"/>
          </p:cNvPicPr>
          <p:nvPr>
            <p:ph idx="4294967295"/>
          </p:nvPr>
        </p:nvPicPr>
        <p:blipFill>
          <a:blip r:embed="rId4" cstate="print"/>
          <a:srcRect/>
          <a:stretch>
            <a:fillRect/>
          </a:stretch>
        </p:blipFill>
        <p:spPr>
          <a:xfrm>
            <a:off x="228600" y="1276350"/>
            <a:ext cx="3048000" cy="1238250"/>
          </a:xfrm>
          <a:noFill/>
          <a:ln/>
        </p:spPr>
      </p:pic>
      <p:pic>
        <p:nvPicPr>
          <p:cNvPr id="1276934" name="Picture 6" descr="aerial-BNL2"/>
          <p:cNvPicPr>
            <a:picLocks noGrp="1" noChangeAspect="1" noChangeArrowheads="1"/>
          </p:cNvPicPr>
          <p:nvPr>
            <p:ph sz="quarter" idx="4294967295"/>
          </p:nvPr>
        </p:nvPicPr>
        <p:blipFill>
          <a:blip r:embed="rId5" cstate="print"/>
          <a:srcRect l="6194"/>
          <a:stretch>
            <a:fillRect/>
          </a:stretch>
        </p:blipFill>
        <p:spPr>
          <a:xfrm>
            <a:off x="6191250" y="2819400"/>
            <a:ext cx="2952750" cy="2009775"/>
          </a:xfrm>
          <a:noFill/>
          <a:ln/>
        </p:spPr>
      </p:pic>
      <p:sp>
        <p:nvSpPr>
          <p:cNvPr id="10" name="Footer Placeholder 9"/>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276931"/>
                                        </p:tgtEl>
                                        <p:attrNameLst>
                                          <p:attrName>style.visibility</p:attrName>
                                        </p:attrNameLst>
                                      </p:cBhvr>
                                      <p:to>
                                        <p:strVal val="visible"/>
                                      </p:to>
                                    </p:set>
                                    <p:animEffect transition="in" filter="diamond(in)">
                                      <p:cBhvr>
                                        <p:cTn id="7" dur="1000"/>
                                        <p:tgtEl>
                                          <p:spTgt spid="127693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76934"/>
                                        </p:tgtEl>
                                        <p:attrNameLst>
                                          <p:attrName>style.visibility</p:attrName>
                                        </p:attrNameLst>
                                      </p:cBhvr>
                                      <p:to>
                                        <p:strVal val="visible"/>
                                      </p:to>
                                    </p:set>
                                    <p:animEffect transition="in" filter="checkerboard(across)">
                                      <p:cBhvr>
                                        <p:cTn id="12" dur="500"/>
                                        <p:tgtEl>
                                          <p:spTgt spid="1276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9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339" name="Rectangle 3"/>
          <p:cNvSpPr>
            <a:spLocks noChangeArrowheads="1"/>
          </p:cNvSpPr>
          <p:nvPr/>
        </p:nvSpPr>
        <p:spPr bwMode="auto">
          <a:xfrm>
            <a:off x="685800" y="304800"/>
            <a:ext cx="7793038" cy="762000"/>
          </a:xfrm>
          <a:prstGeom prst="rect">
            <a:avLst/>
          </a:prstGeom>
          <a:noFill/>
          <a:ln w="9525">
            <a:noFill/>
            <a:miter lim="800000"/>
            <a:headEnd/>
            <a:tailEnd/>
          </a:ln>
          <a:effectLst/>
        </p:spPr>
        <p:txBody>
          <a:bodyPr lIns="92075" tIns="46038" rIns="92075" bIns="46038" anchor="b"/>
          <a:lstStyle/>
          <a:p>
            <a:pPr eaLnBrk="1" hangingPunct="1"/>
            <a:endParaRPr lang="en-US">
              <a:solidFill>
                <a:schemeClr val="tx1"/>
              </a:solidFill>
            </a:endParaRPr>
          </a:p>
        </p:txBody>
      </p:sp>
      <p:sp>
        <p:nvSpPr>
          <p:cNvPr id="1422340"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a:effectLst/>
        </p:spPr>
        <p:txBody>
          <a:bodyPr/>
          <a:lstStyle/>
          <a:p>
            <a:endParaRPr lang="en-US"/>
          </a:p>
        </p:txBody>
      </p:sp>
      <p:sp>
        <p:nvSpPr>
          <p:cNvPr id="1422341" name="Freeform 5"/>
          <p:cNvSpPr>
            <a:spLocks/>
          </p:cNvSpPr>
          <p:nvPr/>
        </p:nvSpPr>
        <p:spPr bwMode="auto">
          <a:xfrm>
            <a:off x="6221413" y="3325813"/>
            <a:ext cx="465137" cy="392112"/>
          </a:xfrm>
          <a:custGeom>
            <a:avLst/>
            <a:gdLst/>
            <a:ahLst/>
            <a:cxnLst>
              <a:cxn ang="0">
                <a:pos x="0" y="246"/>
              </a:cxn>
              <a:cxn ang="0">
                <a:pos x="64" y="214"/>
              </a:cxn>
              <a:cxn ang="0">
                <a:pos x="66" y="172"/>
              </a:cxn>
              <a:cxn ang="0">
                <a:pos x="232" y="106"/>
              </a:cxn>
              <a:cxn ang="0">
                <a:pos x="232" y="61"/>
              </a:cxn>
              <a:cxn ang="0">
                <a:pos x="292" y="0"/>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42" name="Oval 6"/>
          <p:cNvSpPr>
            <a:spLocks noChangeArrowheads="1"/>
          </p:cNvSpPr>
          <p:nvPr/>
        </p:nvSpPr>
        <p:spPr bwMode="auto">
          <a:xfrm>
            <a:off x="1446213" y="2300288"/>
            <a:ext cx="5508625" cy="1587500"/>
          </a:xfrm>
          <a:prstGeom prst="ellipse">
            <a:avLst/>
          </a:prstGeom>
          <a:noFill/>
          <a:ln w="9525">
            <a:noFill/>
            <a:round/>
            <a:headEnd/>
            <a:tailEnd/>
          </a:ln>
          <a:effectLst/>
        </p:spPr>
        <p:txBody>
          <a:bodyPr wrap="none" anchor="ctr"/>
          <a:lstStyle/>
          <a:p>
            <a:endParaRPr lang="en-US"/>
          </a:p>
        </p:txBody>
      </p:sp>
      <p:sp>
        <p:nvSpPr>
          <p:cNvPr id="1422343" name="Rectangle 7"/>
          <p:cNvSpPr>
            <a:spLocks noChangeArrowheads="1"/>
          </p:cNvSpPr>
          <p:nvPr/>
        </p:nvSpPr>
        <p:spPr bwMode="auto">
          <a:xfrm>
            <a:off x="3814763" y="1860550"/>
            <a:ext cx="1106487" cy="276225"/>
          </a:xfrm>
          <a:prstGeom prst="rect">
            <a:avLst/>
          </a:prstGeom>
          <a:noFill/>
          <a:ln w="9525">
            <a:noFill/>
            <a:miter lim="800000"/>
            <a:headEnd/>
            <a:tailEnd/>
          </a:ln>
          <a:effectLst/>
        </p:spPr>
        <p:txBody>
          <a:bodyPr wrap="none" anchor="ctr"/>
          <a:lstStyle/>
          <a:p>
            <a:endParaRPr lang="en-US"/>
          </a:p>
        </p:txBody>
      </p:sp>
      <p:sp>
        <p:nvSpPr>
          <p:cNvPr id="1422344" name="Rectangle 8"/>
          <p:cNvSpPr>
            <a:spLocks noChangeArrowheads="1"/>
          </p:cNvSpPr>
          <p:nvPr/>
        </p:nvSpPr>
        <p:spPr bwMode="auto">
          <a:xfrm>
            <a:off x="5930900" y="1968500"/>
            <a:ext cx="1830388" cy="481013"/>
          </a:xfrm>
          <a:prstGeom prst="rect">
            <a:avLst/>
          </a:prstGeom>
          <a:noFill/>
          <a:ln w="9525">
            <a:noFill/>
            <a:miter lim="800000"/>
            <a:headEnd/>
            <a:tailEnd/>
          </a:ln>
          <a:effectLst/>
        </p:spPr>
        <p:txBody>
          <a:bodyPr wrap="none" anchor="ctr"/>
          <a:lstStyle/>
          <a:p>
            <a:endParaRPr lang="en-US"/>
          </a:p>
        </p:txBody>
      </p:sp>
      <p:sp>
        <p:nvSpPr>
          <p:cNvPr id="1422345" name="Rectangle 9"/>
          <p:cNvSpPr>
            <a:spLocks noChangeArrowheads="1"/>
          </p:cNvSpPr>
          <p:nvPr/>
        </p:nvSpPr>
        <p:spPr bwMode="auto">
          <a:xfrm>
            <a:off x="6488113" y="3543300"/>
            <a:ext cx="1022350" cy="276225"/>
          </a:xfrm>
          <a:prstGeom prst="rect">
            <a:avLst/>
          </a:prstGeom>
          <a:noFill/>
          <a:ln w="9525">
            <a:noFill/>
            <a:miter lim="800000"/>
            <a:headEnd/>
            <a:tailEnd/>
          </a:ln>
          <a:effectLst/>
        </p:spPr>
        <p:txBody>
          <a:bodyPr wrap="none" anchor="ctr"/>
          <a:lstStyle/>
          <a:p>
            <a:endParaRPr lang="en-US"/>
          </a:p>
        </p:txBody>
      </p:sp>
      <p:sp>
        <p:nvSpPr>
          <p:cNvPr id="1422346" name="Rectangle 10"/>
          <p:cNvSpPr>
            <a:spLocks noChangeArrowheads="1"/>
          </p:cNvSpPr>
          <p:nvPr/>
        </p:nvSpPr>
        <p:spPr bwMode="auto">
          <a:xfrm>
            <a:off x="4246563" y="3957638"/>
            <a:ext cx="1019175" cy="482600"/>
          </a:xfrm>
          <a:prstGeom prst="rect">
            <a:avLst/>
          </a:prstGeom>
          <a:noFill/>
          <a:ln w="9525">
            <a:noFill/>
            <a:miter lim="800000"/>
            <a:headEnd/>
            <a:tailEnd/>
          </a:ln>
          <a:effectLst/>
        </p:spPr>
        <p:txBody>
          <a:bodyPr wrap="none" anchor="ctr"/>
          <a:lstStyle/>
          <a:p>
            <a:endParaRPr lang="en-US"/>
          </a:p>
        </p:txBody>
      </p:sp>
      <p:sp>
        <p:nvSpPr>
          <p:cNvPr id="1422347" name="Rectangle 11"/>
          <p:cNvSpPr>
            <a:spLocks noChangeArrowheads="1"/>
          </p:cNvSpPr>
          <p:nvPr/>
        </p:nvSpPr>
        <p:spPr bwMode="auto">
          <a:xfrm>
            <a:off x="3687763" y="2800350"/>
            <a:ext cx="901700" cy="434975"/>
          </a:xfrm>
          <a:prstGeom prst="rect">
            <a:avLst/>
          </a:prstGeom>
          <a:noFill/>
          <a:ln w="9525">
            <a:noFill/>
            <a:miter lim="800000"/>
            <a:headEnd/>
            <a:tailEnd/>
          </a:ln>
          <a:effectLst/>
        </p:spPr>
        <p:txBody>
          <a:bodyPr wrap="none" anchor="ctr"/>
          <a:lstStyle/>
          <a:p>
            <a:endParaRPr lang="en-US"/>
          </a:p>
        </p:txBody>
      </p:sp>
      <p:sp>
        <p:nvSpPr>
          <p:cNvPr id="1422348" name="Rectangle 12"/>
          <p:cNvSpPr>
            <a:spLocks noChangeArrowheads="1"/>
          </p:cNvSpPr>
          <p:nvPr/>
        </p:nvSpPr>
        <p:spPr bwMode="auto">
          <a:xfrm>
            <a:off x="3486150" y="4943475"/>
            <a:ext cx="531813" cy="298450"/>
          </a:xfrm>
          <a:prstGeom prst="rect">
            <a:avLst/>
          </a:prstGeom>
          <a:noFill/>
          <a:ln w="9525">
            <a:noFill/>
            <a:miter lim="800000"/>
            <a:headEnd/>
            <a:tailEnd/>
          </a:ln>
          <a:effectLst/>
        </p:spPr>
        <p:txBody>
          <a:bodyPr wrap="none" anchor="ctr"/>
          <a:lstStyle/>
          <a:p>
            <a:endParaRPr lang="en-US"/>
          </a:p>
        </p:txBody>
      </p:sp>
      <p:sp>
        <p:nvSpPr>
          <p:cNvPr id="1422349" name="Rectangle 13"/>
          <p:cNvSpPr>
            <a:spLocks noChangeArrowheads="1"/>
          </p:cNvSpPr>
          <p:nvPr/>
        </p:nvSpPr>
        <p:spPr bwMode="auto">
          <a:xfrm>
            <a:off x="3651250" y="5043488"/>
            <a:ext cx="679450" cy="274637"/>
          </a:xfrm>
          <a:prstGeom prst="rect">
            <a:avLst/>
          </a:prstGeom>
          <a:noFill/>
          <a:ln w="9525">
            <a:noFill/>
            <a:miter lim="800000"/>
            <a:headEnd/>
            <a:tailEnd/>
          </a:ln>
          <a:effectLst/>
        </p:spPr>
        <p:txBody>
          <a:bodyPr lIns="0" tIns="0" rIns="0" bIns="0">
            <a:spAutoFit/>
          </a:bodyPr>
          <a:lstStyle/>
          <a:p>
            <a:pPr algn="l"/>
            <a:r>
              <a:rPr lang="en-US" sz="1800" b="1">
                <a:latin typeface="Arial" charset="0"/>
              </a:rPr>
              <a:t>AGS</a:t>
            </a:r>
          </a:p>
        </p:txBody>
      </p:sp>
      <p:sp>
        <p:nvSpPr>
          <p:cNvPr id="1422350" name="Rectangle 14"/>
          <p:cNvSpPr>
            <a:spLocks noChangeArrowheads="1"/>
          </p:cNvSpPr>
          <p:nvPr/>
        </p:nvSpPr>
        <p:spPr bwMode="auto">
          <a:xfrm>
            <a:off x="1535113" y="4838700"/>
            <a:ext cx="628650" cy="254000"/>
          </a:xfrm>
          <a:prstGeom prst="rect">
            <a:avLst/>
          </a:prstGeom>
          <a:noFill/>
          <a:ln w="9525">
            <a:noFill/>
            <a:miter lim="800000"/>
            <a:headEnd/>
            <a:tailEnd/>
          </a:ln>
          <a:effectLst/>
        </p:spPr>
        <p:txBody>
          <a:bodyPr wrap="none" anchor="ctr"/>
          <a:lstStyle/>
          <a:p>
            <a:endParaRPr lang="en-US"/>
          </a:p>
        </p:txBody>
      </p:sp>
      <p:sp>
        <p:nvSpPr>
          <p:cNvPr id="1422351" name="Rectangle 15"/>
          <p:cNvSpPr>
            <a:spLocks noChangeArrowheads="1"/>
          </p:cNvSpPr>
          <p:nvPr/>
        </p:nvSpPr>
        <p:spPr bwMode="auto">
          <a:xfrm>
            <a:off x="1828800" y="4999038"/>
            <a:ext cx="609600" cy="182562"/>
          </a:xfrm>
          <a:prstGeom prst="rect">
            <a:avLst/>
          </a:prstGeom>
          <a:noFill/>
          <a:ln w="9525">
            <a:noFill/>
            <a:miter lim="800000"/>
            <a:headEnd/>
            <a:tailEnd/>
          </a:ln>
          <a:effectLst/>
        </p:spPr>
        <p:txBody>
          <a:bodyPr lIns="0" tIns="0" rIns="0" bIns="0">
            <a:spAutoFit/>
          </a:bodyPr>
          <a:lstStyle/>
          <a:p>
            <a:pPr algn="l"/>
            <a:r>
              <a:rPr lang="en-US" sz="1200" b="1">
                <a:latin typeface="Arial" charset="0"/>
              </a:rPr>
              <a:t>LINAC</a:t>
            </a:r>
          </a:p>
        </p:txBody>
      </p:sp>
      <p:sp>
        <p:nvSpPr>
          <p:cNvPr id="1422352" name="Rectangle 16"/>
          <p:cNvSpPr>
            <a:spLocks noChangeArrowheads="1"/>
          </p:cNvSpPr>
          <p:nvPr/>
        </p:nvSpPr>
        <p:spPr bwMode="auto">
          <a:xfrm>
            <a:off x="2362200" y="5181600"/>
            <a:ext cx="627063" cy="152400"/>
          </a:xfrm>
          <a:prstGeom prst="rect">
            <a:avLst/>
          </a:prstGeom>
          <a:noFill/>
          <a:ln w="9525">
            <a:noFill/>
            <a:miter lim="800000"/>
            <a:headEnd/>
            <a:tailEnd/>
          </a:ln>
          <a:effectLst/>
        </p:spPr>
        <p:txBody>
          <a:bodyPr wrap="none" lIns="0" tIns="0" rIns="0" bIns="0">
            <a:spAutoFit/>
          </a:bodyPr>
          <a:lstStyle/>
          <a:p>
            <a:pPr algn="l"/>
            <a:r>
              <a:rPr lang="en-US" sz="1000" b="1">
                <a:latin typeface="Arial" charset="0"/>
              </a:rPr>
              <a:t>BOOSTER</a:t>
            </a:r>
          </a:p>
        </p:txBody>
      </p:sp>
      <p:sp>
        <p:nvSpPr>
          <p:cNvPr id="1422353" name="Rectangle 17"/>
          <p:cNvSpPr>
            <a:spLocks noChangeArrowheads="1"/>
          </p:cNvSpPr>
          <p:nvPr/>
        </p:nvSpPr>
        <p:spPr bwMode="auto">
          <a:xfrm>
            <a:off x="2163763" y="4284663"/>
            <a:ext cx="993775" cy="254000"/>
          </a:xfrm>
          <a:prstGeom prst="rect">
            <a:avLst/>
          </a:prstGeom>
          <a:noFill/>
          <a:ln w="9525">
            <a:noFill/>
            <a:miter lim="800000"/>
            <a:headEnd/>
            <a:tailEnd/>
          </a:ln>
          <a:effectLst/>
        </p:spPr>
        <p:txBody>
          <a:bodyPr wrap="none" anchor="ctr"/>
          <a:lstStyle/>
          <a:p>
            <a:endParaRPr lang="en-US"/>
          </a:p>
        </p:txBody>
      </p:sp>
      <p:sp>
        <p:nvSpPr>
          <p:cNvPr id="1422354" name="Oval 18"/>
          <p:cNvSpPr>
            <a:spLocks noChangeArrowheads="1"/>
          </p:cNvSpPr>
          <p:nvPr/>
        </p:nvSpPr>
        <p:spPr bwMode="auto">
          <a:xfrm>
            <a:off x="3009900" y="4803775"/>
            <a:ext cx="1663700" cy="747713"/>
          </a:xfrm>
          <a:prstGeom prst="ellipse">
            <a:avLst/>
          </a:prstGeom>
          <a:noFill/>
          <a:ln w="25400">
            <a:solidFill>
              <a:srgbClr val="FF0000"/>
            </a:solidFill>
            <a:round/>
            <a:headEnd/>
            <a:tailEnd/>
          </a:ln>
          <a:effectLst/>
        </p:spPr>
        <p:txBody>
          <a:bodyPr wrap="none" anchor="ctr"/>
          <a:lstStyle/>
          <a:p>
            <a:endParaRPr lang="en-US"/>
          </a:p>
        </p:txBody>
      </p:sp>
      <p:sp>
        <p:nvSpPr>
          <p:cNvPr id="1422355" name="Arc 19"/>
          <p:cNvSpPr>
            <a:spLocks/>
          </p:cNvSpPr>
          <p:nvPr/>
        </p:nvSpPr>
        <p:spPr bwMode="auto">
          <a:xfrm>
            <a:off x="2365375" y="23764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6" name="Arc 20"/>
          <p:cNvSpPr>
            <a:spLocks/>
          </p:cNvSpPr>
          <p:nvPr/>
        </p:nvSpPr>
        <p:spPr bwMode="auto">
          <a:xfrm>
            <a:off x="1552575" y="27955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7" name="Arc 21"/>
          <p:cNvSpPr>
            <a:spLocks/>
          </p:cNvSpPr>
          <p:nvPr/>
        </p:nvSpPr>
        <p:spPr bwMode="auto">
          <a:xfrm>
            <a:off x="4192588" y="27908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8" name="Arc 22"/>
          <p:cNvSpPr>
            <a:spLocks/>
          </p:cNvSpPr>
          <p:nvPr/>
        </p:nvSpPr>
        <p:spPr bwMode="auto">
          <a:xfrm>
            <a:off x="4330700" y="29718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9" name="Arc 23"/>
          <p:cNvSpPr>
            <a:spLocks/>
          </p:cNvSpPr>
          <p:nvPr/>
        </p:nvSpPr>
        <p:spPr bwMode="auto">
          <a:xfrm>
            <a:off x="2336800" y="31623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0" name="Arc 24"/>
          <p:cNvSpPr>
            <a:spLocks/>
          </p:cNvSpPr>
          <p:nvPr/>
        </p:nvSpPr>
        <p:spPr bwMode="auto">
          <a:xfrm>
            <a:off x="4186238" y="23828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1" name="Arc 25"/>
          <p:cNvSpPr>
            <a:spLocks/>
          </p:cNvSpPr>
          <p:nvPr/>
        </p:nvSpPr>
        <p:spPr bwMode="auto">
          <a:xfrm>
            <a:off x="4178300" y="31242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2" name="Arc 26"/>
          <p:cNvSpPr>
            <a:spLocks/>
          </p:cNvSpPr>
          <p:nvPr/>
        </p:nvSpPr>
        <p:spPr bwMode="auto">
          <a:xfrm>
            <a:off x="2230438" y="31067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3" name="Arc 27"/>
          <p:cNvSpPr>
            <a:spLocks/>
          </p:cNvSpPr>
          <p:nvPr/>
        </p:nvSpPr>
        <p:spPr bwMode="auto">
          <a:xfrm>
            <a:off x="1373188" y="27384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4" name="Arc 28"/>
          <p:cNvSpPr>
            <a:spLocks/>
          </p:cNvSpPr>
          <p:nvPr/>
        </p:nvSpPr>
        <p:spPr bwMode="auto">
          <a:xfrm>
            <a:off x="2276475" y="22574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p:spPr>
        <p:txBody>
          <a:bodyPr/>
          <a:lstStyle/>
          <a:p>
            <a:endParaRPr lang="en-US"/>
          </a:p>
        </p:txBody>
      </p:sp>
      <p:sp>
        <p:nvSpPr>
          <p:cNvPr id="1422365" name="Arc 29"/>
          <p:cNvSpPr>
            <a:spLocks/>
          </p:cNvSpPr>
          <p:nvPr/>
        </p:nvSpPr>
        <p:spPr bwMode="auto">
          <a:xfrm>
            <a:off x="4198938" y="22621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p:spPr>
        <p:txBody>
          <a:bodyPr/>
          <a:lstStyle/>
          <a:p>
            <a:endParaRPr lang="en-US"/>
          </a:p>
        </p:txBody>
      </p:sp>
      <p:sp>
        <p:nvSpPr>
          <p:cNvPr id="1422366" name="Arc 30"/>
          <p:cNvSpPr>
            <a:spLocks/>
          </p:cNvSpPr>
          <p:nvPr/>
        </p:nvSpPr>
        <p:spPr bwMode="auto">
          <a:xfrm>
            <a:off x="4198938" y="27273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7" name="Freeform 31"/>
          <p:cNvSpPr>
            <a:spLocks/>
          </p:cNvSpPr>
          <p:nvPr/>
        </p:nvSpPr>
        <p:spPr bwMode="auto">
          <a:xfrm>
            <a:off x="3700463" y="3794125"/>
            <a:ext cx="1017587" cy="158750"/>
          </a:xfrm>
          <a:custGeom>
            <a:avLst/>
            <a:gdLst/>
            <a:ahLst/>
            <a:cxnLst>
              <a:cxn ang="0">
                <a:pos x="0" y="0"/>
              </a:cxn>
              <a:cxn ang="0">
                <a:pos x="172" y="18"/>
              </a:cxn>
              <a:cxn ang="0">
                <a:pos x="220" y="57"/>
              </a:cxn>
              <a:cxn ang="0">
                <a:pos x="407" y="57"/>
              </a:cxn>
              <a:cxn ang="0">
                <a:pos x="446" y="95"/>
              </a:cxn>
              <a:cxn ang="0">
                <a:pos x="640" y="99"/>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68" name="Freeform 32"/>
          <p:cNvSpPr>
            <a:spLocks/>
          </p:cNvSpPr>
          <p:nvPr/>
        </p:nvSpPr>
        <p:spPr bwMode="auto">
          <a:xfrm>
            <a:off x="3694113" y="3798888"/>
            <a:ext cx="1000125" cy="155575"/>
          </a:xfrm>
          <a:custGeom>
            <a:avLst/>
            <a:gdLst/>
            <a:ahLst/>
            <a:cxnLst>
              <a:cxn ang="0">
                <a:pos x="0" y="97"/>
              </a:cxn>
              <a:cxn ang="0">
                <a:pos x="177" y="96"/>
              </a:cxn>
              <a:cxn ang="0">
                <a:pos x="225" y="51"/>
              </a:cxn>
              <a:cxn ang="0">
                <a:pos x="407" y="51"/>
              </a:cxn>
              <a:cxn ang="0">
                <a:pos x="448" y="15"/>
              </a:cxn>
              <a:cxn ang="0">
                <a:pos x="629" y="0"/>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69"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0" name="Arc 34"/>
          <p:cNvSpPr>
            <a:spLocks/>
          </p:cNvSpPr>
          <p:nvPr/>
        </p:nvSpPr>
        <p:spPr bwMode="auto">
          <a:xfrm>
            <a:off x="3182938" y="39322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71" name="Arc 35"/>
          <p:cNvSpPr>
            <a:spLocks/>
          </p:cNvSpPr>
          <p:nvPr/>
        </p:nvSpPr>
        <p:spPr bwMode="auto">
          <a:xfrm>
            <a:off x="4208463" y="39322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72" name="Freeform 36"/>
          <p:cNvSpPr>
            <a:spLocks/>
          </p:cNvSpPr>
          <p:nvPr/>
        </p:nvSpPr>
        <p:spPr bwMode="auto">
          <a:xfrm>
            <a:off x="3695700" y="2254250"/>
            <a:ext cx="1011238" cy="128588"/>
          </a:xfrm>
          <a:custGeom>
            <a:avLst/>
            <a:gdLst/>
            <a:ahLst/>
            <a:cxnLst>
              <a:cxn ang="0">
                <a:pos x="0" y="0"/>
              </a:cxn>
              <a:cxn ang="0">
                <a:pos x="172" y="2"/>
              </a:cxn>
              <a:cxn ang="0">
                <a:pos x="222" y="32"/>
              </a:cxn>
              <a:cxn ang="0">
                <a:pos x="400" y="30"/>
              </a:cxn>
              <a:cxn ang="0">
                <a:pos x="446" y="68"/>
              </a:cxn>
              <a:cxn ang="0">
                <a:pos x="636" y="80"/>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73" name="Freeform 37"/>
          <p:cNvSpPr>
            <a:spLocks/>
          </p:cNvSpPr>
          <p:nvPr/>
        </p:nvSpPr>
        <p:spPr bwMode="auto">
          <a:xfrm>
            <a:off x="3694113" y="2251075"/>
            <a:ext cx="1012825" cy="128588"/>
          </a:xfrm>
          <a:custGeom>
            <a:avLst/>
            <a:gdLst/>
            <a:ahLst/>
            <a:cxnLst>
              <a:cxn ang="0">
                <a:pos x="0" y="80"/>
              </a:cxn>
              <a:cxn ang="0">
                <a:pos x="178" y="74"/>
              </a:cxn>
              <a:cxn ang="0">
                <a:pos x="222" y="32"/>
              </a:cxn>
              <a:cxn ang="0">
                <a:pos x="397" y="32"/>
              </a:cxn>
              <a:cxn ang="0">
                <a:pos x="451" y="0"/>
              </a:cxn>
              <a:cxn ang="0">
                <a:pos x="637" y="4"/>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4" name="Freeform 38"/>
          <p:cNvSpPr>
            <a:spLocks/>
          </p:cNvSpPr>
          <p:nvPr/>
        </p:nvSpPr>
        <p:spPr bwMode="auto">
          <a:xfrm>
            <a:off x="1593850" y="3444875"/>
            <a:ext cx="749300" cy="153988"/>
          </a:xfrm>
          <a:custGeom>
            <a:avLst/>
            <a:gdLst/>
            <a:ahLst/>
            <a:cxnLst>
              <a:cxn ang="0">
                <a:pos x="0" y="0"/>
              </a:cxn>
              <a:cxn ang="0">
                <a:pos x="106" y="54"/>
              </a:cxn>
              <a:cxn ang="0">
                <a:pos x="152" y="44"/>
              </a:cxn>
              <a:cxn ang="0">
                <a:pos x="271" y="90"/>
              </a:cxn>
              <a:cxn ang="0">
                <a:pos x="345" y="68"/>
              </a:cxn>
              <a:cxn ang="0">
                <a:pos x="471" y="96"/>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5" name="Freeform 39"/>
          <p:cNvSpPr>
            <a:spLocks/>
          </p:cNvSpPr>
          <p:nvPr/>
        </p:nvSpPr>
        <p:spPr bwMode="auto">
          <a:xfrm>
            <a:off x="1719263" y="3336925"/>
            <a:ext cx="523875" cy="395288"/>
          </a:xfrm>
          <a:custGeom>
            <a:avLst/>
            <a:gdLst/>
            <a:ahLst/>
            <a:cxnLst>
              <a:cxn ang="0">
                <a:pos x="0" y="0"/>
              </a:cxn>
              <a:cxn ang="0">
                <a:pos x="68" y="46"/>
              </a:cxn>
              <a:cxn ang="0">
                <a:pos x="78" y="110"/>
              </a:cxn>
              <a:cxn ang="0">
                <a:pos x="191" y="156"/>
              </a:cxn>
              <a:cxn ang="0">
                <a:pos x="195" y="202"/>
              </a:cxn>
              <a:cxn ang="0">
                <a:pos x="329" y="248"/>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6"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7" name="Freeform 41"/>
          <p:cNvSpPr>
            <a:spLocks/>
          </p:cNvSpPr>
          <p:nvPr/>
        </p:nvSpPr>
        <p:spPr bwMode="auto">
          <a:xfrm>
            <a:off x="1643063" y="2571750"/>
            <a:ext cx="725487" cy="176213"/>
          </a:xfrm>
          <a:custGeom>
            <a:avLst/>
            <a:gdLst/>
            <a:ahLst/>
            <a:cxnLst>
              <a:cxn ang="0">
                <a:pos x="0" y="110"/>
              </a:cxn>
              <a:cxn ang="0">
                <a:pos x="80" y="70"/>
              </a:cxn>
              <a:cxn ang="0">
                <a:pos x="136" y="68"/>
              </a:cxn>
              <a:cxn ang="0">
                <a:pos x="296" y="2"/>
              </a:cxn>
              <a:cxn ang="0">
                <a:pos x="348" y="22"/>
              </a:cxn>
              <a:cxn ang="0">
                <a:pos x="456" y="0"/>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8" name="Freeform 42"/>
          <p:cNvSpPr>
            <a:spLocks/>
          </p:cNvSpPr>
          <p:nvPr/>
        </p:nvSpPr>
        <p:spPr bwMode="auto">
          <a:xfrm>
            <a:off x="1763713" y="2473325"/>
            <a:ext cx="511175" cy="325438"/>
          </a:xfrm>
          <a:custGeom>
            <a:avLst/>
            <a:gdLst/>
            <a:ahLst/>
            <a:cxnLst>
              <a:cxn ang="0">
                <a:pos x="0" y="204"/>
              </a:cxn>
              <a:cxn ang="0">
                <a:pos x="58" y="164"/>
              </a:cxn>
              <a:cxn ang="0">
                <a:pos x="58" y="130"/>
              </a:cxn>
              <a:cxn ang="0">
                <a:pos x="217" y="66"/>
              </a:cxn>
              <a:cxn ang="0">
                <a:pos x="221" y="30"/>
              </a:cxn>
              <a:cxn ang="0">
                <a:pos x="321" y="0"/>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9" name="Rectangle 43"/>
          <p:cNvSpPr>
            <a:spLocks noChangeArrowheads="1"/>
          </p:cNvSpPr>
          <p:nvPr/>
        </p:nvSpPr>
        <p:spPr bwMode="auto">
          <a:xfrm rot="20280000">
            <a:off x="1925638" y="25781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0"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1" name="Freeform 45"/>
          <p:cNvSpPr>
            <a:spLocks/>
          </p:cNvSpPr>
          <p:nvPr/>
        </p:nvSpPr>
        <p:spPr bwMode="auto">
          <a:xfrm>
            <a:off x="6126163" y="2474913"/>
            <a:ext cx="503237" cy="314325"/>
          </a:xfrm>
          <a:custGeom>
            <a:avLst/>
            <a:gdLst/>
            <a:ahLst/>
            <a:cxnLst>
              <a:cxn ang="0">
                <a:pos x="0" y="0"/>
              </a:cxn>
              <a:cxn ang="0">
                <a:pos x="75" y="24"/>
              </a:cxn>
              <a:cxn ang="0">
                <a:pos x="87" y="57"/>
              </a:cxn>
              <a:cxn ang="0">
                <a:pos x="264" y="125"/>
              </a:cxn>
              <a:cxn ang="0">
                <a:pos x="262" y="164"/>
              </a:cxn>
              <a:cxn ang="0">
                <a:pos x="316" y="197"/>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82" name="Freeform 46"/>
          <p:cNvSpPr>
            <a:spLocks/>
          </p:cNvSpPr>
          <p:nvPr/>
        </p:nvSpPr>
        <p:spPr bwMode="auto">
          <a:xfrm>
            <a:off x="6107113" y="3440113"/>
            <a:ext cx="712787" cy="160337"/>
          </a:xfrm>
          <a:custGeom>
            <a:avLst/>
            <a:gdLst/>
            <a:ahLst/>
            <a:cxnLst>
              <a:cxn ang="0">
                <a:pos x="0" y="92"/>
              </a:cxn>
              <a:cxn ang="0">
                <a:pos x="93" y="73"/>
              </a:cxn>
              <a:cxn ang="0">
                <a:pos x="141" y="100"/>
              </a:cxn>
              <a:cxn ang="0">
                <a:pos x="304" y="33"/>
              </a:cxn>
              <a:cxn ang="0">
                <a:pos x="354" y="52"/>
              </a:cxn>
              <a:cxn ang="0">
                <a:pos x="448" y="0"/>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3" name="Rectangle 47"/>
          <p:cNvSpPr>
            <a:spLocks noChangeArrowheads="1"/>
          </p:cNvSpPr>
          <p:nvPr/>
        </p:nvSpPr>
        <p:spPr bwMode="auto">
          <a:xfrm rot="20280000">
            <a:off x="6386513" y="34972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4" name="Freeform 48"/>
          <p:cNvSpPr>
            <a:spLocks/>
          </p:cNvSpPr>
          <p:nvPr/>
        </p:nvSpPr>
        <p:spPr bwMode="auto">
          <a:xfrm>
            <a:off x="6034088" y="2568575"/>
            <a:ext cx="715962" cy="161925"/>
          </a:xfrm>
          <a:custGeom>
            <a:avLst/>
            <a:gdLst/>
            <a:ahLst/>
            <a:cxnLst>
              <a:cxn ang="0">
                <a:pos x="0" y="0"/>
              </a:cxn>
              <a:cxn ang="0">
                <a:pos x="84" y="20"/>
              </a:cxn>
              <a:cxn ang="0">
                <a:pos x="147" y="0"/>
              </a:cxn>
              <a:cxn ang="0">
                <a:pos x="319" y="69"/>
              </a:cxn>
              <a:cxn ang="0">
                <a:pos x="379" y="60"/>
              </a:cxn>
              <a:cxn ang="0">
                <a:pos x="450" y="10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5"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grpSp>
        <p:nvGrpSpPr>
          <p:cNvPr id="1422386" name="Group 50"/>
          <p:cNvGrpSpPr>
            <a:grpSpLocks/>
          </p:cNvGrpSpPr>
          <p:nvPr/>
        </p:nvGrpSpPr>
        <p:grpSpPr bwMode="auto">
          <a:xfrm>
            <a:off x="4410075" y="3884613"/>
            <a:ext cx="225425" cy="123825"/>
            <a:chOff x="2778" y="2447"/>
            <a:chExt cx="142" cy="78"/>
          </a:xfrm>
        </p:grpSpPr>
        <p:sp>
          <p:nvSpPr>
            <p:cNvPr id="1422387"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88" name="Freeform 52"/>
            <p:cNvSpPr>
              <a:spLocks/>
            </p:cNvSpPr>
            <p:nvPr/>
          </p:nvSpPr>
          <p:spPr bwMode="auto">
            <a:xfrm>
              <a:off x="2811" y="2456"/>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89" name="Group 53"/>
          <p:cNvGrpSpPr>
            <a:grpSpLocks/>
          </p:cNvGrpSpPr>
          <p:nvPr/>
        </p:nvGrpSpPr>
        <p:grpSpPr bwMode="auto">
          <a:xfrm>
            <a:off x="4402138" y="3743325"/>
            <a:ext cx="225425" cy="123825"/>
            <a:chOff x="2773" y="2358"/>
            <a:chExt cx="142" cy="78"/>
          </a:xfrm>
        </p:grpSpPr>
        <p:sp>
          <p:nvSpPr>
            <p:cNvPr id="1422390" name="Oval 54"/>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1" name="Freeform 55"/>
            <p:cNvSpPr>
              <a:spLocks/>
            </p:cNvSpPr>
            <p:nvPr/>
          </p:nvSpPr>
          <p:spPr bwMode="auto">
            <a:xfrm>
              <a:off x="2808" y="2364"/>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2" name="Group 56"/>
          <p:cNvGrpSpPr>
            <a:grpSpLocks/>
          </p:cNvGrpSpPr>
          <p:nvPr/>
        </p:nvGrpSpPr>
        <p:grpSpPr bwMode="auto">
          <a:xfrm>
            <a:off x="3752850" y="3881438"/>
            <a:ext cx="225425" cy="123825"/>
            <a:chOff x="2364" y="2445"/>
            <a:chExt cx="142" cy="78"/>
          </a:xfrm>
        </p:grpSpPr>
        <p:sp>
          <p:nvSpPr>
            <p:cNvPr id="1422393" name="Oval 57"/>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4" name="Freeform 58"/>
            <p:cNvSpPr>
              <a:spLocks/>
            </p:cNvSpPr>
            <p:nvPr/>
          </p:nvSpPr>
          <p:spPr bwMode="auto">
            <a:xfrm>
              <a:off x="2399" y="2451"/>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5" name="Group 59"/>
          <p:cNvGrpSpPr>
            <a:grpSpLocks/>
          </p:cNvGrpSpPr>
          <p:nvPr/>
        </p:nvGrpSpPr>
        <p:grpSpPr bwMode="auto">
          <a:xfrm>
            <a:off x="3746500" y="3740150"/>
            <a:ext cx="225425" cy="123825"/>
            <a:chOff x="2360" y="2356"/>
            <a:chExt cx="142" cy="78"/>
          </a:xfrm>
        </p:grpSpPr>
        <p:sp>
          <p:nvSpPr>
            <p:cNvPr id="1422396"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97" name="Freeform 61"/>
            <p:cNvSpPr>
              <a:spLocks/>
            </p:cNvSpPr>
            <p:nvPr/>
          </p:nvSpPr>
          <p:spPr bwMode="auto">
            <a:xfrm>
              <a:off x="2393" y="2365"/>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8" name="Group 62"/>
          <p:cNvGrpSpPr>
            <a:grpSpLocks/>
          </p:cNvGrpSpPr>
          <p:nvPr/>
        </p:nvGrpSpPr>
        <p:grpSpPr bwMode="auto">
          <a:xfrm>
            <a:off x="2171700" y="3525838"/>
            <a:ext cx="225425" cy="123825"/>
            <a:chOff x="1368" y="2221"/>
            <a:chExt cx="142" cy="78"/>
          </a:xfrm>
        </p:grpSpPr>
        <p:sp>
          <p:nvSpPr>
            <p:cNvPr id="1422399"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0" name="Freeform 64"/>
            <p:cNvSpPr>
              <a:spLocks/>
            </p:cNvSpPr>
            <p:nvPr/>
          </p:nvSpPr>
          <p:spPr bwMode="auto">
            <a:xfrm>
              <a:off x="1396" y="2229"/>
              <a:ext cx="85" cy="68"/>
            </a:xfrm>
            <a:custGeom>
              <a:avLst/>
              <a:gdLst/>
              <a:ahLst/>
              <a:cxnLst>
                <a:cxn ang="0">
                  <a:pos x="2" y="42"/>
                </a:cxn>
                <a:cxn ang="0">
                  <a:pos x="6" y="32"/>
                </a:cxn>
                <a:cxn ang="0">
                  <a:pos x="11" y="23"/>
                </a:cxn>
                <a:cxn ang="0">
                  <a:pos x="16" y="15"/>
                </a:cxn>
                <a:cxn ang="0">
                  <a:pos x="22" y="8"/>
                </a:cxn>
                <a:cxn ang="0">
                  <a:pos x="25" y="6"/>
                </a:cxn>
                <a:cxn ang="0">
                  <a:pos x="28" y="4"/>
                </a:cxn>
                <a:cxn ang="0">
                  <a:pos x="32" y="2"/>
                </a:cxn>
                <a:cxn ang="0">
                  <a:pos x="35" y="1"/>
                </a:cxn>
                <a:cxn ang="0">
                  <a:pos x="38" y="0"/>
                </a:cxn>
                <a:cxn ang="0">
                  <a:pos x="41" y="0"/>
                </a:cxn>
                <a:cxn ang="0">
                  <a:pos x="44" y="1"/>
                </a:cxn>
                <a:cxn ang="0">
                  <a:pos x="62" y="6"/>
                </a:cxn>
                <a:cxn ang="0">
                  <a:pos x="65" y="8"/>
                </a:cxn>
                <a:cxn ang="0">
                  <a:pos x="68" y="11"/>
                </a:cxn>
                <a:cxn ang="0">
                  <a:pos x="71" y="16"/>
                </a:cxn>
                <a:cxn ang="0">
                  <a:pos x="73" y="21"/>
                </a:cxn>
                <a:cxn ang="0">
                  <a:pos x="75" y="27"/>
                </a:cxn>
                <a:cxn ang="0">
                  <a:pos x="76" y="34"/>
                </a:cxn>
                <a:cxn ang="0">
                  <a:pos x="76" y="41"/>
                </a:cxn>
                <a:cxn ang="0">
                  <a:pos x="84" y="47"/>
                </a:cxn>
                <a:cxn ang="0">
                  <a:pos x="52" y="38"/>
                </a:cxn>
                <a:cxn ang="0">
                  <a:pos x="60" y="34"/>
                </a:cxn>
                <a:cxn ang="0">
                  <a:pos x="59" y="24"/>
                </a:cxn>
                <a:cxn ang="0">
                  <a:pos x="56" y="15"/>
                </a:cxn>
                <a:cxn ang="0">
                  <a:pos x="55" y="11"/>
                </a:cxn>
                <a:cxn ang="0">
                  <a:pos x="53" y="8"/>
                </a:cxn>
                <a:cxn ang="0">
                  <a:pos x="51" y="5"/>
                </a:cxn>
                <a:cxn ang="0">
                  <a:pos x="46" y="7"/>
                </a:cxn>
                <a:cxn ang="0">
                  <a:pos x="41" y="11"/>
                </a:cxn>
                <a:cxn ang="0">
                  <a:pos x="36" y="15"/>
                </a:cxn>
                <a:cxn ang="0">
                  <a:pos x="31" y="21"/>
                </a:cxn>
                <a:cxn ang="0">
                  <a:pos x="27" y="28"/>
                </a:cxn>
                <a:cxn ang="0">
                  <a:pos x="22" y="36"/>
                </a:cxn>
                <a:cxn ang="0">
                  <a:pos x="19" y="44"/>
                </a:cxn>
                <a:cxn ang="0">
                  <a:pos x="16" y="53"/>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1" name="Group 65"/>
          <p:cNvGrpSpPr>
            <a:grpSpLocks/>
          </p:cNvGrpSpPr>
          <p:nvPr/>
        </p:nvGrpSpPr>
        <p:grpSpPr bwMode="auto">
          <a:xfrm>
            <a:off x="2057400" y="3643313"/>
            <a:ext cx="225425" cy="123825"/>
            <a:chOff x="1296" y="2295"/>
            <a:chExt cx="142" cy="78"/>
          </a:xfrm>
        </p:grpSpPr>
        <p:sp>
          <p:nvSpPr>
            <p:cNvPr id="1422402"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3" name="Freeform 67"/>
            <p:cNvSpPr>
              <a:spLocks/>
            </p:cNvSpPr>
            <p:nvPr/>
          </p:nvSpPr>
          <p:spPr bwMode="auto">
            <a:xfrm>
              <a:off x="1325" y="2299"/>
              <a:ext cx="84" cy="70"/>
            </a:xfrm>
            <a:custGeom>
              <a:avLst/>
              <a:gdLst/>
              <a:ahLst/>
              <a:cxnLst>
                <a:cxn ang="0">
                  <a:pos x="2" y="41"/>
                </a:cxn>
                <a:cxn ang="0">
                  <a:pos x="7" y="30"/>
                </a:cxn>
                <a:cxn ang="0">
                  <a:pos x="13" y="21"/>
                </a:cxn>
                <a:cxn ang="0">
                  <a:pos x="19" y="14"/>
                </a:cxn>
                <a:cxn ang="0">
                  <a:pos x="25" y="7"/>
                </a:cxn>
                <a:cxn ang="0">
                  <a:pos x="30" y="4"/>
                </a:cxn>
                <a:cxn ang="0">
                  <a:pos x="33" y="2"/>
                </a:cxn>
                <a:cxn ang="0">
                  <a:pos x="36" y="1"/>
                </a:cxn>
                <a:cxn ang="0">
                  <a:pos x="40" y="0"/>
                </a:cxn>
                <a:cxn ang="0">
                  <a:pos x="43" y="0"/>
                </a:cxn>
                <a:cxn ang="0">
                  <a:pos x="46" y="1"/>
                </a:cxn>
                <a:cxn ang="0">
                  <a:pos x="62" y="7"/>
                </a:cxn>
                <a:cxn ang="0">
                  <a:pos x="66" y="9"/>
                </a:cxn>
                <a:cxn ang="0">
                  <a:pos x="69" y="12"/>
                </a:cxn>
                <a:cxn ang="0">
                  <a:pos x="72" y="16"/>
                </a:cxn>
                <a:cxn ang="0">
                  <a:pos x="74" y="21"/>
                </a:cxn>
                <a:cxn ang="0">
                  <a:pos x="75" y="27"/>
                </a:cxn>
                <a:cxn ang="0">
                  <a:pos x="76" y="33"/>
                </a:cxn>
                <a:cxn ang="0">
                  <a:pos x="76" y="40"/>
                </a:cxn>
                <a:cxn ang="0">
                  <a:pos x="76" y="48"/>
                </a:cxn>
                <a:cxn ang="0">
                  <a:pos x="62" y="69"/>
                </a:cxn>
                <a:cxn ang="0">
                  <a:pos x="60" y="42"/>
                </a:cxn>
                <a:cxn ang="0">
                  <a:pos x="61" y="31"/>
                </a:cxn>
                <a:cxn ang="0">
                  <a:pos x="60" y="22"/>
                </a:cxn>
                <a:cxn ang="0">
                  <a:pos x="58" y="13"/>
                </a:cxn>
                <a:cxn ang="0">
                  <a:pos x="56" y="10"/>
                </a:cxn>
                <a:cxn ang="0">
                  <a:pos x="54" y="7"/>
                </a:cxn>
                <a:cxn ang="0">
                  <a:pos x="49" y="9"/>
                </a:cxn>
                <a:cxn ang="0">
                  <a:pos x="43" y="12"/>
                </a:cxn>
                <a:cxn ang="0">
                  <a:pos x="38" y="16"/>
                </a:cxn>
                <a:cxn ang="0">
                  <a:pos x="33" y="21"/>
                </a:cxn>
                <a:cxn ang="0">
                  <a:pos x="28" y="28"/>
                </a:cxn>
                <a:cxn ang="0">
                  <a:pos x="23" y="35"/>
                </a:cxn>
                <a:cxn ang="0">
                  <a:pos x="19" y="43"/>
                </a:cxn>
                <a:cxn ang="0">
                  <a:pos x="15" y="52"/>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4" name="Group 68"/>
          <p:cNvGrpSpPr>
            <a:grpSpLocks/>
          </p:cNvGrpSpPr>
          <p:nvPr/>
        </p:nvGrpSpPr>
        <p:grpSpPr bwMode="auto">
          <a:xfrm>
            <a:off x="1606550" y="3268663"/>
            <a:ext cx="225425" cy="123825"/>
            <a:chOff x="1012" y="2059"/>
            <a:chExt cx="142" cy="78"/>
          </a:xfrm>
        </p:grpSpPr>
        <p:sp>
          <p:nvSpPr>
            <p:cNvPr id="1422405"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6" name="Freeform 70"/>
            <p:cNvSpPr>
              <a:spLocks/>
            </p:cNvSpPr>
            <p:nvPr/>
          </p:nvSpPr>
          <p:spPr bwMode="auto">
            <a:xfrm>
              <a:off x="1039" y="2064"/>
              <a:ext cx="81" cy="73"/>
            </a:xfrm>
            <a:custGeom>
              <a:avLst/>
              <a:gdLst/>
              <a:ahLst/>
              <a:cxnLst>
                <a:cxn ang="0">
                  <a:pos x="3" y="29"/>
                </a:cxn>
                <a:cxn ang="0">
                  <a:pos x="11" y="21"/>
                </a:cxn>
                <a:cxn ang="0">
                  <a:pos x="18" y="13"/>
                </a:cxn>
                <a:cxn ang="0">
                  <a:pos x="26" y="8"/>
                </a:cxn>
                <a:cxn ang="0">
                  <a:pos x="34" y="3"/>
                </a:cxn>
                <a:cxn ang="0">
                  <a:pos x="41" y="1"/>
                </a:cxn>
                <a:cxn ang="0">
                  <a:pos x="48" y="0"/>
                </a:cxn>
                <a:cxn ang="0">
                  <a:pos x="51" y="1"/>
                </a:cxn>
                <a:cxn ang="0">
                  <a:pos x="54" y="2"/>
                </a:cxn>
                <a:cxn ang="0">
                  <a:pos x="57" y="3"/>
                </a:cxn>
                <a:cxn ang="0">
                  <a:pos x="72" y="13"/>
                </a:cxn>
                <a:cxn ang="0">
                  <a:pos x="75" y="17"/>
                </a:cxn>
                <a:cxn ang="0">
                  <a:pos x="77" y="21"/>
                </a:cxn>
                <a:cxn ang="0">
                  <a:pos x="78" y="26"/>
                </a:cxn>
                <a:cxn ang="0">
                  <a:pos x="78" y="31"/>
                </a:cxn>
                <a:cxn ang="0">
                  <a:pos x="78" y="38"/>
                </a:cxn>
                <a:cxn ang="0">
                  <a:pos x="76" y="44"/>
                </a:cxn>
                <a:cxn ang="0">
                  <a:pos x="74" y="51"/>
                </a:cxn>
                <a:cxn ang="0">
                  <a:pos x="80" y="60"/>
                </a:cxn>
                <a:cxn ang="0">
                  <a:pos x="53" y="41"/>
                </a:cxn>
                <a:cxn ang="0">
                  <a:pos x="61" y="41"/>
                </a:cxn>
                <a:cxn ang="0">
                  <a:pos x="64" y="30"/>
                </a:cxn>
                <a:cxn ang="0">
                  <a:pos x="64" y="21"/>
                </a:cxn>
                <a:cxn ang="0">
                  <a:pos x="63" y="13"/>
                </a:cxn>
                <a:cxn ang="0">
                  <a:pos x="59" y="10"/>
                </a:cxn>
                <a:cxn ang="0">
                  <a:pos x="54" y="11"/>
                </a:cxn>
                <a:cxn ang="0">
                  <a:pos x="47" y="13"/>
                </a:cxn>
                <a:cxn ang="0">
                  <a:pos x="41" y="17"/>
                </a:cxn>
                <a:cxn ang="0">
                  <a:pos x="35" y="21"/>
                </a:cxn>
                <a:cxn ang="0">
                  <a:pos x="28" y="27"/>
                </a:cxn>
                <a:cxn ang="0">
                  <a:pos x="22" y="33"/>
                </a:cxn>
                <a:cxn ang="0">
                  <a:pos x="17" y="40"/>
                </a:cxn>
                <a:cxn ang="0">
                  <a:pos x="0" y="34"/>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7" name="Group 71"/>
          <p:cNvGrpSpPr>
            <a:grpSpLocks/>
          </p:cNvGrpSpPr>
          <p:nvPr/>
        </p:nvGrpSpPr>
        <p:grpSpPr bwMode="auto">
          <a:xfrm>
            <a:off x="1506538" y="3379788"/>
            <a:ext cx="225425" cy="125412"/>
            <a:chOff x="949" y="2129"/>
            <a:chExt cx="142" cy="79"/>
          </a:xfrm>
        </p:grpSpPr>
        <p:sp>
          <p:nvSpPr>
            <p:cNvPr id="1422408"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9" name="Freeform 73"/>
            <p:cNvSpPr>
              <a:spLocks/>
            </p:cNvSpPr>
            <p:nvPr/>
          </p:nvSpPr>
          <p:spPr bwMode="auto">
            <a:xfrm>
              <a:off x="974" y="2137"/>
              <a:ext cx="83" cy="71"/>
            </a:xfrm>
            <a:custGeom>
              <a:avLst/>
              <a:gdLst/>
              <a:ahLst/>
              <a:cxnLst>
                <a:cxn ang="0">
                  <a:pos x="3" y="33"/>
                </a:cxn>
                <a:cxn ang="0">
                  <a:pos x="10" y="24"/>
                </a:cxn>
                <a:cxn ang="0">
                  <a:pos x="17" y="16"/>
                </a:cxn>
                <a:cxn ang="0">
                  <a:pos x="24" y="9"/>
                </a:cxn>
                <a:cxn ang="0">
                  <a:pos x="31" y="4"/>
                </a:cxn>
                <a:cxn ang="0">
                  <a:pos x="39" y="1"/>
                </a:cxn>
                <a:cxn ang="0">
                  <a:pos x="44" y="0"/>
                </a:cxn>
                <a:cxn ang="0">
                  <a:pos x="47" y="0"/>
                </a:cxn>
                <a:cxn ang="0">
                  <a:pos x="50" y="0"/>
                </a:cxn>
                <a:cxn ang="0">
                  <a:pos x="53" y="1"/>
                </a:cxn>
                <a:cxn ang="0">
                  <a:pos x="68" y="10"/>
                </a:cxn>
                <a:cxn ang="0">
                  <a:pos x="71" y="12"/>
                </a:cxn>
                <a:cxn ang="0">
                  <a:pos x="74" y="16"/>
                </a:cxn>
                <a:cxn ang="0">
                  <a:pos x="76" y="20"/>
                </a:cxn>
                <a:cxn ang="0">
                  <a:pos x="78" y="25"/>
                </a:cxn>
                <a:cxn ang="0">
                  <a:pos x="78" y="31"/>
                </a:cxn>
                <a:cxn ang="0">
                  <a:pos x="78" y="38"/>
                </a:cxn>
                <a:cxn ang="0">
                  <a:pos x="77" y="45"/>
                </a:cxn>
                <a:cxn ang="0">
                  <a:pos x="75" y="52"/>
                </a:cxn>
                <a:cxn ang="0">
                  <a:pos x="58" y="70"/>
                </a:cxn>
                <a:cxn ang="0">
                  <a:pos x="60" y="44"/>
                </a:cxn>
                <a:cxn ang="0">
                  <a:pos x="62" y="38"/>
                </a:cxn>
                <a:cxn ang="0">
                  <a:pos x="63" y="28"/>
                </a:cxn>
                <a:cxn ang="0">
                  <a:pos x="63" y="19"/>
                </a:cxn>
                <a:cxn ang="0">
                  <a:pos x="61" y="11"/>
                </a:cxn>
                <a:cxn ang="0">
                  <a:pos x="57" y="8"/>
                </a:cxn>
                <a:cxn ang="0">
                  <a:pos x="51" y="10"/>
                </a:cxn>
                <a:cxn ang="0">
                  <a:pos x="45" y="12"/>
                </a:cxn>
                <a:cxn ang="0">
                  <a:pos x="39" y="16"/>
                </a:cxn>
                <a:cxn ang="0">
                  <a:pos x="33" y="21"/>
                </a:cxn>
                <a:cxn ang="0">
                  <a:pos x="28" y="28"/>
                </a:cxn>
                <a:cxn ang="0">
                  <a:pos x="22" y="34"/>
                </a:cxn>
                <a:cxn ang="0">
                  <a:pos x="17" y="42"/>
                </a:cxn>
                <a:cxn ang="0">
                  <a:pos x="0" y="38"/>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0" name="Group 74"/>
          <p:cNvGrpSpPr>
            <a:grpSpLocks/>
          </p:cNvGrpSpPr>
          <p:nvPr/>
        </p:nvGrpSpPr>
        <p:grpSpPr bwMode="auto">
          <a:xfrm>
            <a:off x="1392238" y="2781300"/>
            <a:ext cx="225425" cy="133350"/>
            <a:chOff x="877" y="1752"/>
            <a:chExt cx="142" cy="84"/>
          </a:xfrm>
        </p:grpSpPr>
        <p:sp>
          <p:nvSpPr>
            <p:cNvPr id="1422411" name="Oval 75"/>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12" name="Freeform 76"/>
            <p:cNvSpPr>
              <a:spLocks/>
            </p:cNvSpPr>
            <p:nvPr/>
          </p:nvSpPr>
          <p:spPr bwMode="auto">
            <a:xfrm>
              <a:off x="917" y="1758"/>
              <a:ext cx="73" cy="78"/>
            </a:xfrm>
            <a:custGeom>
              <a:avLst/>
              <a:gdLst/>
              <a:ahLst/>
              <a:cxnLst>
                <a:cxn ang="0">
                  <a:pos x="19" y="72"/>
                </a:cxn>
                <a:cxn ang="0">
                  <a:pos x="12" y="63"/>
                </a:cxn>
                <a:cxn ang="0">
                  <a:pos x="7" y="54"/>
                </a:cxn>
                <a:cxn ang="0">
                  <a:pos x="3" y="45"/>
                </a:cxn>
                <a:cxn ang="0">
                  <a:pos x="1" y="37"/>
                </a:cxn>
                <a:cxn ang="0">
                  <a:pos x="0" y="29"/>
                </a:cxn>
                <a:cxn ang="0">
                  <a:pos x="1" y="22"/>
                </a:cxn>
                <a:cxn ang="0">
                  <a:pos x="4" y="17"/>
                </a:cxn>
                <a:cxn ang="0">
                  <a:pos x="18" y="4"/>
                </a:cxn>
                <a:cxn ang="0">
                  <a:pos x="22" y="2"/>
                </a:cxn>
                <a:cxn ang="0">
                  <a:pos x="26" y="0"/>
                </a:cxn>
                <a:cxn ang="0">
                  <a:pos x="31" y="0"/>
                </a:cxn>
                <a:cxn ang="0">
                  <a:pos x="36" y="0"/>
                </a:cxn>
                <a:cxn ang="0">
                  <a:pos x="42" y="1"/>
                </a:cxn>
                <a:cxn ang="0">
                  <a:pos x="48"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6" y="55"/>
                </a:cxn>
                <a:cxn ang="0">
                  <a:pos x="32" y="63"/>
                </a:cxn>
                <a:cxn ang="0">
                  <a:pos x="23" y="77"/>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3" name="Group 77"/>
          <p:cNvGrpSpPr>
            <a:grpSpLocks/>
          </p:cNvGrpSpPr>
          <p:nvPr/>
        </p:nvGrpSpPr>
        <p:grpSpPr bwMode="auto">
          <a:xfrm>
            <a:off x="1544638" y="2828925"/>
            <a:ext cx="225425" cy="130175"/>
            <a:chOff x="973" y="1782"/>
            <a:chExt cx="142" cy="82"/>
          </a:xfrm>
        </p:grpSpPr>
        <p:sp>
          <p:nvSpPr>
            <p:cNvPr id="1422414" name="Oval 78"/>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5" name="Freeform 79"/>
            <p:cNvSpPr>
              <a:spLocks/>
            </p:cNvSpPr>
            <p:nvPr/>
          </p:nvSpPr>
          <p:spPr bwMode="auto">
            <a:xfrm>
              <a:off x="1010" y="1786"/>
              <a:ext cx="73" cy="78"/>
            </a:xfrm>
            <a:custGeom>
              <a:avLst/>
              <a:gdLst/>
              <a:ahLst/>
              <a:cxnLst>
                <a:cxn ang="0">
                  <a:pos x="20" y="73"/>
                </a:cxn>
                <a:cxn ang="0">
                  <a:pos x="13" y="64"/>
                </a:cxn>
                <a:cxn ang="0">
                  <a:pos x="8" y="55"/>
                </a:cxn>
                <a:cxn ang="0">
                  <a:pos x="4"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2"/>
                </a:cxn>
                <a:cxn ang="0">
                  <a:pos x="48" y="22"/>
                </a:cxn>
                <a:cxn ang="0">
                  <a:pos x="38" y="16"/>
                </a:cxn>
                <a:cxn ang="0">
                  <a:pos x="29" y="12"/>
                </a:cxn>
                <a:cxn ang="0">
                  <a:pos x="22" y="11"/>
                </a:cxn>
                <a:cxn ang="0">
                  <a:pos x="19" y="10"/>
                </a:cxn>
                <a:cxn ang="0">
                  <a:pos x="15" y="11"/>
                </a:cxn>
                <a:cxn ang="0">
                  <a:pos x="12" y="14"/>
                </a:cxn>
                <a:cxn ang="0">
                  <a:pos x="12" y="20"/>
                </a:cxn>
                <a:cxn ang="0">
                  <a:pos x="13" y="26"/>
                </a:cxn>
                <a:cxn ang="0">
                  <a:pos x="15" y="33"/>
                </a:cxn>
                <a:cxn ang="0">
                  <a:pos x="18" y="40"/>
                </a:cxn>
                <a:cxn ang="0">
                  <a:pos x="22" y="48"/>
                </a:cxn>
                <a:cxn ang="0">
                  <a:pos x="27" y="55"/>
                </a:cxn>
                <a:cxn ang="0">
                  <a:pos x="33" y="63"/>
                </a:cxn>
                <a:cxn ang="0">
                  <a:pos x="24" y="77"/>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6" name="Group 80"/>
          <p:cNvGrpSpPr>
            <a:grpSpLocks/>
          </p:cNvGrpSpPr>
          <p:nvPr/>
        </p:nvGrpSpPr>
        <p:grpSpPr bwMode="auto">
          <a:xfrm>
            <a:off x="6867525" y="3213100"/>
            <a:ext cx="125413" cy="225425"/>
            <a:chOff x="4326" y="2024"/>
            <a:chExt cx="79" cy="142"/>
          </a:xfrm>
        </p:grpSpPr>
        <p:sp>
          <p:nvSpPr>
            <p:cNvPr id="1422417" name="Oval 81"/>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8" name="Freeform 82"/>
            <p:cNvSpPr>
              <a:spLocks/>
            </p:cNvSpPr>
            <p:nvPr/>
          </p:nvSpPr>
          <p:spPr bwMode="auto">
            <a:xfrm>
              <a:off x="4332" y="2058"/>
              <a:ext cx="73" cy="79"/>
            </a:xfrm>
            <a:custGeom>
              <a:avLst/>
              <a:gdLst/>
              <a:ahLst/>
              <a:cxnLst>
                <a:cxn ang="0">
                  <a:pos x="22" y="74"/>
                </a:cxn>
                <a:cxn ang="0">
                  <a:pos x="15" y="65"/>
                </a:cxn>
                <a:cxn ang="0">
                  <a:pos x="8" y="56"/>
                </a:cxn>
                <a:cxn ang="0">
                  <a:pos x="4" y="48"/>
                </a:cxn>
                <a:cxn ang="0">
                  <a:pos x="1" y="39"/>
                </a:cxn>
                <a:cxn ang="0">
                  <a:pos x="0" y="32"/>
                </a:cxn>
                <a:cxn ang="0">
                  <a:pos x="1" y="25"/>
                </a:cxn>
                <a:cxn ang="0">
                  <a:pos x="3" y="19"/>
                </a:cxn>
                <a:cxn ang="0">
                  <a:pos x="5" y="17"/>
                </a:cxn>
                <a:cxn ang="0">
                  <a:pos x="18" y="4"/>
                </a:cxn>
                <a:cxn ang="0">
                  <a:pos x="21" y="2"/>
                </a:cxn>
                <a:cxn ang="0">
                  <a:pos x="26" y="0"/>
                </a:cxn>
                <a:cxn ang="0">
                  <a:pos x="31" y="0"/>
                </a:cxn>
                <a:cxn ang="0">
                  <a:pos x="37" y="1"/>
                </a:cxn>
                <a:cxn ang="0">
                  <a:pos x="43" y="2"/>
                </a:cxn>
                <a:cxn ang="0">
                  <a:pos x="49" y="5"/>
                </a:cxn>
                <a:cxn ang="0">
                  <a:pos x="56" y="8"/>
                </a:cxn>
                <a:cxn ang="0">
                  <a:pos x="65" y="4"/>
                </a:cxn>
                <a:cxn ang="0">
                  <a:pos x="41" y="28"/>
                </a:cxn>
                <a:cxn ang="0">
                  <a:pos x="42" y="19"/>
                </a:cxn>
                <a:cxn ang="0">
                  <a:pos x="33" y="15"/>
                </a:cxn>
                <a:cxn ang="0">
                  <a:pos x="26" y="13"/>
                </a:cxn>
                <a:cxn ang="0">
                  <a:pos x="21" y="12"/>
                </a:cxn>
                <a:cxn ang="0">
                  <a:pos x="17" y="12"/>
                </a:cxn>
                <a:cxn ang="0">
                  <a:pos x="14" y="12"/>
                </a:cxn>
                <a:cxn ang="0">
                  <a:pos x="12" y="16"/>
                </a:cxn>
                <a:cxn ang="0">
                  <a:pos x="12" y="22"/>
                </a:cxn>
                <a:cxn ang="0">
                  <a:pos x="13" y="28"/>
                </a:cxn>
                <a:cxn ang="0">
                  <a:pos x="15" y="35"/>
                </a:cxn>
                <a:cxn ang="0">
                  <a:pos x="18" y="42"/>
                </a:cxn>
                <a:cxn ang="0">
                  <a:pos x="23" y="49"/>
                </a:cxn>
                <a:cxn ang="0">
                  <a:pos x="28" y="57"/>
                </a:cxn>
                <a:cxn ang="0">
                  <a:pos x="34" y="64"/>
                </a:cxn>
                <a:cxn ang="0">
                  <a:pos x="26" y="78"/>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9" name="Group 83"/>
          <p:cNvGrpSpPr>
            <a:grpSpLocks/>
          </p:cNvGrpSpPr>
          <p:nvPr/>
        </p:nvGrpSpPr>
        <p:grpSpPr bwMode="auto">
          <a:xfrm>
            <a:off x="6623050" y="3205163"/>
            <a:ext cx="225425" cy="133350"/>
            <a:chOff x="4172" y="2019"/>
            <a:chExt cx="142" cy="84"/>
          </a:xfrm>
        </p:grpSpPr>
        <p:sp>
          <p:nvSpPr>
            <p:cNvPr id="1422420" name="Oval 84"/>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21" name="Freeform 85"/>
            <p:cNvSpPr>
              <a:spLocks/>
            </p:cNvSpPr>
            <p:nvPr/>
          </p:nvSpPr>
          <p:spPr bwMode="auto">
            <a:xfrm>
              <a:off x="4212" y="2025"/>
              <a:ext cx="73" cy="78"/>
            </a:xfrm>
            <a:custGeom>
              <a:avLst/>
              <a:gdLst/>
              <a:ahLst/>
              <a:cxnLst>
                <a:cxn ang="0">
                  <a:pos x="19" y="73"/>
                </a:cxn>
                <a:cxn ang="0">
                  <a:pos x="13" y="64"/>
                </a:cxn>
                <a:cxn ang="0">
                  <a:pos x="7" y="55"/>
                </a:cxn>
                <a:cxn ang="0">
                  <a:pos x="3"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7" y="55"/>
                </a:cxn>
                <a:cxn ang="0">
                  <a:pos x="33" y="63"/>
                </a:cxn>
                <a:cxn ang="0">
                  <a:pos x="23" y="77"/>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22" name="Freeform 86"/>
          <p:cNvSpPr>
            <a:spLocks/>
          </p:cNvSpPr>
          <p:nvPr/>
        </p:nvSpPr>
        <p:spPr bwMode="auto">
          <a:xfrm>
            <a:off x="2463800" y="4903788"/>
            <a:ext cx="282575" cy="142875"/>
          </a:xfrm>
          <a:custGeom>
            <a:avLst/>
            <a:gdLst/>
            <a:ahLst/>
            <a:cxnLst>
              <a:cxn ang="0">
                <a:pos x="177" y="0"/>
              </a:cxn>
              <a:cxn ang="0">
                <a:pos x="138" y="44"/>
              </a:cxn>
              <a:cxn ang="0">
                <a:pos x="155" y="89"/>
              </a:cxn>
              <a:cxn ang="0">
                <a:pos x="0" y="36"/>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3"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a:effectLst/>
        </p:spPr>
        <p:txBody>
          <a:bodyPr/>
          <a:lstStyle/>
          <a:p>
            <a:endParaRPr lang="en-US"/>
          </a:p>
        </p:txBody>
      </p:sp>
      <p:sp>
        <p:nvSpPr>
          <p:cNvPr id="1422424" name="Freeform 88"/>
          <p:cNvSpPr>
            <a:spLocks/>
          </p:cNvSpPr>
          <p:nvPr/>
        </p:nvSpPr>
        <p:spPr bwMode="auto">
          <a:xfrm>
            <a:off x="1595438" y="4721225"/>
            <a:ext cx="165100" cy="146050"/>
          </a:xfrm>
          <a:custGeom>
            <a:avLst/>
            <a:gdLst/>
            <a:ahLst/>
            <a:cxnLst>
              <a:cxn ang="0">
                <a:pos x="0" y="67"/>
              </a:cxn>
              <a:cxn ang="0">
                <a:pos x="73" y="91"/>
              </a:cxn>
              <a:cxn ang="0">
                <a:pos x="103" y="0"/>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5" name="Freeform 89"/>
          <p:cNvSpPr>
            <a:spLocks/>
          </p:cNvSpPr>
          <p:nvPr/>
        </p:nvSpPr>
        <p:spPr bwMode="auto">
          <a:xfrm>
            <a:off x="3016250" y="4860925"/>
            <a:ext cx="82550" cy="268288"/>
          </a:xfrm>
          <a:custGeom>
            <a:avLst/>
            <a:gdLst/>
            <a:ahLst/>
            <a:cxnLst>
              <a:cxn ang="0">
                <a:pos x="8" y="0"/>
              </a:cxn>
              <a:cxn ang="0">
                <a:pos x="51" y="54"/>
              </a:cxn>
              <a:cxn ang="0">
                <a:pos x="0" y="168"/>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6" name="Oval 90"/>
          <p:cNvSpPr>
            <a:spLocks noChangeArrowheads="1"/>
          </p:cNvSpPr>
          <p:nvPr/>
        </p:nvSpPr>
        <p:spPr bwMode="auto">
          <a:xfrm>
            <a:off x="2743200" y="4835525"/>
            <a:ext cx="325438" cy="174625"/>
          </a:xfrm>
          <a:prstGeom prst="ellipse">
            <a:avLst/>
          </a:prstGeom>
          <a:noFill/>
          <a:ln w="25400">
            <a:solidFill>
              <a:srgbClr val="FF0000"/>
            </a:solidFill>
            <a:round/>
            <a:headEnd/>
            <a:tailEnd/>
          </a:ln>
          <a:effectLst/>
        </p:spPr>
        <p:txBody>
          <a:bodyPr wrap="none" anchor="ctr"/>
          <a:lstStyle/>
          <a:p>
            <a:endParaRPr lang="en-US"/>
          </a:p>
        </p:txBody>
      </p:sp>
      <p:sp>
        <p:nvSpPr>
          <p:cNvPr id="1422427" name="Freeform 91"/>
          <p:cNvSpPr>
            <a:spLocks/>
          </p:cNvSpPr>
          <p:nvPr/>
        </p:nvSpPr>
        <p:spPr bwMode="auto">
          <a:xfrm>
            <a:off x="4202113" y="4408488"/>
            <a:ext cx="388937" cy="601662"/>
          </a:xfrm>
          <a:custGeom>
            <a:avLst/>
            <a:gdLst/>
            <a:ahLst/>
            <a:cxnLst>
              <a:cxn ang="0">
                <a:pos x="244" y="378"/>
              </a:cxn>
              <a:cxn ang="0">
                <a:pos x="90" y="252"/>
              </a:cxn>
              <a:cxn ang="0">
                <a:pos x="42" y="180"/>
              </a:cxn>
              <a:cxn ang="0">
                <a:pos x="0" y="0"/>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8"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29"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0"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1"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Polarized Source</a:t>
            </a:r>
          </a:p>
        </p:txBody>
      </p:sp>
      <p:sp>
        <p:nvSpPr>
          <p:cNvPr id="1422432"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a:effectLst/>
        </p:spPr>
        <p:txBody>
          <a:bodyPr wrap="none" lIns="92075" tIns="46038" rIns="92075" bIns="46038">
            <a:spAutoFit/>
          </a:bodyPr>
          <a:lstStyle/>
          <a:p>
            <a:pPr algn="l"/>
            <a:r>
              <a:rPr lang="en-US" sz="1400">
                <a:solidFill>
                  <a:schemeClr val="tx1"/>
                </a:solidFill>
                <a:latin typeface="Arial" charset="0"/>
              </a:rPr>
              <a:t>Spin Rotators</a:t>
            </a:r>
          </a:p>
        </p:txBody>
      </p:sp>
      <p:grpSp>
        <p:nvGrpSpPr>
          <p:cNvPr id="1422433" name="Group 97"/>
          <p:cNvGrpSpPr>
            <a:grpSpLocks/>
          </p:cNvGrpSpPr>
          <p:nvPr/>
        </p:nvGrpSpPr>
        <p:grpSpPr bwMode="auto">
          <a:xfrm>
            <a:off x="3879850" y="4748213"/>
            <a:ext cx="225425" cy="123825"/>
            <a:chOff x="2444" y="2991"/>
            <a:chExt cx="142" cy="78"/>
          </a:xfrm>
        </p:grpSpPr>
        <p:sp>
          <p:nvSpPr>
            <p:cNvPr id="142243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35" name="Freeform 99"/>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36"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7"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8"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9"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440" name="Group 104"/>
          <p:cNvGrpSpPr>
            <a:grpSpLocks/>
          </p:cNvGrpSpPr>
          <p:nvPr/>
        </p:nvGrpSpPr>
        <p:grpSpPr bwMode="auto">
          <a:xfrm>
            <a:off x="4419600" y="5332413"/>
            <a:ext cx="155575" cy="153987"/>
            <a:chOff x="2834" y="3316"/>
            <a:chExt cx="98" cy="97"/>
          </a:xfrm>
        </p:grpSpPr>
        <p:sp>
          <p:nvSpPr>
            <p:cNvPr id="1422441"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2"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3"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4"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445"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46" name="Group 110"/>
          <p:cNvGrpSpPr>
            <a:grpSpLocks/>
          </p:cNvGrpSpPr>
          <p:nvPr/>
        </p:nvGrpSpPr>
        <p:grpSpPr bwMode="auto">
          <a:xfrm>
            <a:off x="2808288" y="5033963"/>
            <a:ext cx="153987" cy="174625"/>
            <a:chOff x="1769" y="3171"/>
            <a:chExt cx="97" cy="110"/>
          </a:xfrm>
        </p:grpSpPr>
        <p:sp>
          <p:nvSpPr>
            <p:cNvPr id="1422447"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8"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49"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50"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p:spPr>
          <p:txBody>
            <a:bodyPr/>
            <a:lstStyle/>
            <a:p>
              <a:endParaRPr lang="en-US"/>
            </a:p>
          </p:txBody>
        </p:sp>
        <p:sp>
          <p:nvSpPr>
            <p:cNvPr id="1422451"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2" name="Group 116"/>
          <p:cNvGrpSpPr>
            <a:grpSpLocks/>
          </p:cNvGrpSpPr>
          <p:nvPr/>
        </p:nvGrpSpPr>
        <p:grpSpPr bwMode="auto">
          <a:xfrm>
            <a:off x="4495800" y="2276475"/>
            <a:ext cx="144463" cy="188913"/>
            <a:chOff x="2832" y="1434"/>
            <a:chExt cx="91" cy="119"/>
          </a:xfrm>
        </p:grpSpPr>
        <p:sp>
          <p:nvSpPr>
            <p:cNvPr id="1422453"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54"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5"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6"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7"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8" name="Group 122"/>
          <p:cNvGrpSpPr>
            <a:grpSpLocks/>
          </p:cNvGrpSpPr>
          <p:nvPr/>
        </p:nvGrpSpPr>
        <p:grpSpPr bwMode="auto">
          <a:xfrm>
            <a:off x="4397375" y="2151063"/>
            <a:ext cx="152400" cy="188912"/>
            <a:chOff x="2770" y="1355"/>
            <a:chExt cx="96" cy="119"/>
          </a:xfrm>
        </p:grpSpPr>
        <p:sp>
          <p:nvSpPr>
            <p:cNvPr id="1422459"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60"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1"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2"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3"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464"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200 MeV Polarimeter</a:t>
            </a:r>
          </a:p>
        </p:txBody>
      </p:sp>
      <p:sp>
        <p:nvSpPr>
          <p:cNvPr id="1422465"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AGS Internal Polarimeter</a:t>
            </a:r>
          </a:p>
        </p:txBody>
      </p:sp>
      <p:sp>
        <p:nvSpPr>
          <p:cNvPr id="1422466"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a:effectLst/>
        </p:spPr>
        <p:txBody>
          <a:bodyPr wrap="none" anchor="ctr"/>
          <a:lstStyle/>
          <a:p>
            <a:endParaRPr lang="en-US"/>
          </a:p>
        </p:txBody>
      </p:sp>
      <p:sp>
        <p:nvSpPr>
          <p:cNvPr id="1422467"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Rf Dipole</a:t>
            </a:r>
          </a:p>
        </p:txBody>
      </p:sp>
      <p:sp>
        <p:nvSpPr>
          <p:cNvPr id="1422468"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69"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0"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1"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a:effectLst/>
        </p:spPr>
        <p:txBody>
          <a:bodyPr lIns="0" tIns="0" rIns="0" bIns="0" anchor="ctr" anchorCtr="1">
            <a:spAutoFit/>
          </a:bodyPr>
          <a:lstStyle/>
          <a:p>
            <a:pPr algn="l"/>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422472" name="Group 136"/>
          <p:cNvGrpSpPr>
            <a:grpSpLocks/>
          </p:cNvGrpSpPr>
          <p:nvPr/>
        </p:nvGrpSpPr>
        <p:grpSpPr bwMode="auto">
          <a:xfrm>
            <a:off x="6216650" y="2465388"/>
            <a:ext cx="139700" cy="223837"/>
            <a:chOff x="3916" y="1553"/>
            <a:chExt cx="88" cy="141"/>
          </a:xfrm>
        </p:grpSpPr>
        <p:sp>
          <p:nvSpPr>
            <p:cNvPr id="1422473"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a:effectLst/>
          </p:spPr>
          <p:txBody>
            <a:bodyPr wrap="none" anchor="ctr"/>
            <a:lstStyle/>
            <a:p>
              <a:endParaRPr lang="en-US"/>
            </a:p>
          </p:txBody>
        </p:sp>
        <p:grpSp>
          <p:nvGrpSpPr>
            <p:cNvPr id="1422474" name="Group 138"/>
            <p:cNvGrpSpPr>
              <a:grpSpLocks/>
            </p:cNvGrpSpPr>
            <p:nvPr/>
          </p:nvGrpSpPr>
          <p:grpSpPr bwMode="auto">
            <a:xfrm>
              <a:off x="3916" y="1658"/>
              <a:ext cx="40" cy="36"/>
              <a:chOff x="3916" y="1658"/>
              <a:chExt cx="40" cy="36"/>
            </a:xfrm>
          </p:grpSpPr>
          <p:sp>
            <p:nvSpPr>
              <p:cNvPr id="1422475"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6"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77" name="Group 141"/>
            <p:cNvGrpSpPr>
              <a:grpSpLocks/>
            </p:cNvGrpSpPr>
            <p:nvPr/>
          </p:nvGrpSpPr>
          <p:grpSpPr bwMode="auto">
            <a:xfrm>
              <a:off x="3964" y="1553"/>
              <a:ext cx="40" cy="36"/>
              <a:chOff x="3964" y="1553"/>
              <a:chExt cx="40" cy="36"/>
            </a:xfrm>
          </p:grpSpPr>
          <p:sp>
            <p:nvSpPr>
              <p:cNvPr id="1422478"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9"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grpSp>
        <p:nvGrpSpPr>
          <p:cNvPr id="1422480" name="Group 144"/>
          <p:cNvGrpSpPr>
            <a:grpSpLocks/>
          </p:cNvGrpSpPr>
          <p:nvPr/>
        </p:nvGrpSpPr>
        <p:grpSpPr bwMode="auto">
          <a:xfrm>
            <a:off x="2438400" y="1600200"/>
            <a:ext cx="2971800" cy="609600"/>
            <a:chOff x="1536" y="1008"/>
            <a:chExt cx="1872" cy="384"/>
          </a:xfrm>
        </p:grpSpPr>
        <p:sp>
          <p:nvSpPr>
            <p:cNvPr id="1422481"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2"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a:effectLst/>
          </p:spPr>
          <p:txBody>
            <a:bodyPr lIns="0" tIns="0" rIns="0" bIns="0">
              <a:spAutoFit/>
            </a:bodyPr>
            <a:lstStyle/>
            <a:p>
              <a:pPr algn="l"/>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422483"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4" name="Rectangle 148"/>
          <p:cNvSpPr>
            <a:spLocks noChangeArrowheads="1"/>
          </p:cNvSpPr>
          <p:nvPr/>
        </p:nvSpPr>
        <p:spPr bwMode="auto">
          <a:xfrm>
            <a:off x="1892300" y="3200400"/>
            <a:ext cx="88106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HENIX</a:t>
            </a:r>
          </a:p>
        </p:txBody>
      </p:sp>
      <p:sp>
        <p:nvSpPr>
          <p:cNvPr id="1422485" name="Rectangle 149"/>
          <p:cNvSpPr>
            <a:spLocks noChangeArrowheads="1"/>
          </p:cNvSpPr>
          <p:nvPr/>
        </p:nvSpPr>
        <p:spPr bwMode="auto">
          <a:xfrm>
            <a:off x="1130300" y="2286000"/>
            <a:ext cx="98901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HOBOS</a:t>
            </a:r>
          </a:p>
        </p:txBody>
      </p:sp>
      <p:sp>
        <p:nvSpPr>
          <p:cNvPr id="1422486" name="Rectangle 150"/>
          <p:cNvSpPr>
            <a:spLocks noChangeArrowheads="1"/>
          </p:cNvSpPr>
          <p:nvPr/>
        </p:nvSpPr>
        <p:spPr bwMode="auto">
          <a:xfrm>
            <a:off x="6324600" y="2209800"/>
            <a:ext cx="1803400"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B</a:t>
            </a:r>
            <a:r>
              <a:rPr lang="en-US" sz="1400" b="1">
                <a:latin typeface="Arial" charset="0"/>
              </a:rPr>
              <a:t>RAHMS &amp; PP2PP</a:t>
            </a:r>
          </a:p>
        </p:txBody>
      </p:sp>
      <p:sp>
        <p:nvSpPr>
          <p:cNvPr id="1422487" name="Rectangle 151"/>
          <p:cNvSpPr>
            <a:spLocks noChangeArrowheads="1"/>
          </p:cNvSpPr>
          <p:nvPr/>
        </p:nvSpPr>
        <p:spPr bwMode="auto">
          <a:xfrm>
            <a:off x="3873500" y="3429000"/>
            <a:ext cx="701675"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S</a:t>
            </a:r>
            <a:r>
              <a:rPr lang="en-US" sz="1400" b="1">
                <a:latin typeface="Arial" charset="0"/>
              </a:rPr>
              <a:t>TAR</a:t>
            </a:r>
          </a:p>
        </p:txBody>
      </p:sp>
      <p:sp>
        <p:nvSpPr>
          <p:cNvPr id="1422488"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9"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0"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1"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2"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3"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4"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5"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AGS pC Polarimeter</a:t>
            </a:r>
          </a:p>
        </p:txBody>
      </p:sp>
      <p:grpSp>
        <p:nvGrpSpPr>
          <p:cNvPr id="1422496" name="Group 160"/>
          <p:cNvGrpSpPr>
            <a:grpSpLocks/>
          </p:cNvGrpSpPr>
          <p:nvPr/>
        </p:nvGrpSpPr>
        <p:grpSpPr bwMode="auto">
          <a:xfrm>
            <a:off x="3432175" y="4752975"/>
            <a:ext cx="225425" cy="123825"/>
            <a:chOff x="2444" y="2991"/>
            <a:chExt cx="142" cy="78"/>
          </a:xfrm>
        </p:grpSpPr>
        <p:sp>
          <p:nvSpPr>
            <p:cNvPr id="1422497"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98" name="Freeform 16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99" name="Group 163"/>
          <p:cNvGrpSpPr>
            <a:grpSpLocks/>
          </p:cNvGrpSpPr>
          <p:nvPr/>
        </p:nvGrpSpPr>
        <p:grpSpPr bwMode="auto">
          <a:xfrm>
            <a:off x="4191000" y="5410200"/>
            <a:ext cx="155575" cy="153988"/>
            <a:chOff x="2834" y="3316"/>
            <a:chExt cx="98" cy="97"/>
          </a:xfrm>
        </p:grpSpPr>
        <p:sp>
          <p:nvSpPr>
            <p:cNvPr id="1422500"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501"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2"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3"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504"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505"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506" name="Group 170"/>
          <p:cNvGrpSpPr>
            <a:grpSpLocks/>
          </p:cNvGrpSpPr>
          <p:nvPr/>
        </p:nvGrpSpPr>
        <p:grpSpPr bwMode="auto">
          <a:xfrm>
            <a:off x="4575175" y="5057775"/>
            <a:ext cx="225425" cy="123825"/>
            <a:chOff x="2444" y="2991"/>
            <a:chExt cx="142" cy="78"/>
          </a:xfrm>
        </p:grpSpPr>
        <p:sp>
          <p:nvSpPr>
            <p:cNvPr id="1422507"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508" name="Freeform 17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509"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Partial Snake</a:t>
            </a:r>
          </a:p>
        </p:txBody>
      </p:sp>
      <p:sp>
        <p:nvSpPr>
          <p:cNvPr id="1422510"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Siberian Snakes</a:t>
            </a:r>
          </a:p>
        </p:txBody>
      </p:sp>
      <p:sp>
        <p:nvSpPr>
          <p:cNvPr id="1422511"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Siberian Snakes</a:t>
            </a:r>
          </a:p>
        </p:txBody>
      </p:sp>
      <p:grpSp>
        <p:nvGrpSpPr>
          <p:cNvPr id="1422512" name="Group 176"/>
          <p:cNvGrpSpPr>
            <a:grpSpLocks/>
          </p:cNvGrpSpPr>
          <p:nvPr/>
        </p:nvGrpSpPr>
        <p:grpSpPr bwMode="auto">
          <a:xfrm>
            <a:off x="4765675" y="4267200"/>
            <a:ext cx="1120775" cy="762000"/>
            <a:chOff x="3002" y="2688"/>
            <a:chExt cx="706" cy="480"/>
          </a:xfrm>
        </p:grpSpPr>
        <p:sp>
          <p:nvSpPr>
            <p:cNvPr id="1422513"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Helical Partial</a:t>
              </a:r>
            </a:p>
            <a:p>
              <a:pPr algn="l"/>
              <a:r>
                <a:rPr lang="en-US" sz="1200">
                  <a:solidFill>
                    <a:schemeClr val="tx1"/>
                  </a:solidFill>
                  <a:latin typeface="Arial" charset="0"/>
                </a:rPr>
                <a:t>  Snake</a:t>
              </a:r>
            </a:p>
          </p:txBody>
        </p:sp>
        <p:sp>
          <p:nvSpPr>
            <p:cNvPr id="1422514"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a:effectLst/>
          </p:spPr>
          <p:txBody>
            <a:bodyPr/>
            <a:lstStyle/>
            <a:p>
              <a:endParaRPr lang="en-US"/>
            </a:p>
          </p:txBody>
        </p:sp>
      </p:grpSp>
      <p:grpSp>
        <p:nvGrpSpPr>
          <p:cNvPr id="1422515" name="Group 179"/>
          <p:cNvGrpSpPr>
            <a:grpSpLocks/>
          </p:cNvGrpSpPr>
          <p:nvPr/>
        </p:nvGrpSpPr>
        <p:grpSpPr bwMode="auto">
          <a:xfrm>
            <a:off x="2057400" y="4440238"/>
            <a:ext cx="1295400" cy="360362"/>
            <a:chOff x="1296" y="2797"/>
            <a:chExt cx="816" cy="227"/>
          </a:xfrm>
        </p:grpSpPr>
        <p:sp>
          <p:nvSpPr>
            <p:cNvPr id="1422516"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Strong Snake</a:t>
              </a:r>
            </a:p>
          </p:txBody>
        </p:sp>
        <p:sp>
          <p:nvSpPr>
            <p:cNvPr id="1422517"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a:effectLst/>
          </p:spPr>
          <p:txBody>
            <a:bodyPr/>
            <a:lstStyle/>
            <a:p>
              <a:endParaRPr lang="en-US"/>
            </a:p>
          </p:txBody>
        </p:sp>
      </p:grpSp>
      <p:sp>
        <p:nvSpPr>
          <p:cNvPr id="142251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Spin Flipper</a:t>
            </a:r>
          </a:p>
        </p:txBody>
      </p:sp>
      <p:sp>
        <p:nvSpPr>
          <p:cNvPr id="142251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0" name="Rectangle 184"/>
          <p:cNvSpPr>
            <a:spLocks noGrp="1" noChangeArrowheads="1"/>
          </p:cNvSpPr>
          <p:nvPr>
            <p:ph type="title"/>
          </p:nvPr>
        </p:nvSpPr>
        <p:spPr/>
        <p:txBody>
          <a:bodyPr/>
          <a:lstStyle/>
          <a:p>
            <a:r>
              <a:rPr lang="en-US"/>
              <a:t>RHIC as a Polarized p+p Collider</a:t>
            </a:r>
          </a:p>
        </p:txBody>
      </p:sp>
      <p:sp>
        <p:nvSpPr>
          <p:cNvPr id="142252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2" name="Text Box 186"/>
          <p:cNvSpPr txBox="1">
            <a:spLocks noChangeArrowheads="1"/>
          </p:cNvSpPr>
          <p:nvPr/>
        </p:nvSpPr>
        <p:spPr bwMode="auto">
          <a:xfrm>
            <a:off x="6324600" y="4038600"/>
            <a:ext cx="2743200" cy="2282825"/>
          </a:xfrm>
          <a:prstGeom prst="rect">
            <a:avLst/>
          </a:prstGeom>
          <a:noFill/>
          <a:ln w="9525">
            <a:noFill/>
            <a:miter lim="800000"/>
            <a:headEnd/>
            <a:tailEnd/>
          </a:ln>
          <a:effectLst/>
        </p:spPr>
        <p:txBody>
          <a:bodyPr>
            <a:spAutoFit/>
          </a:bodyPr>
          <a:lstStyle/>
          <a:p>
            <a:pPr algn="l"/>
            <a:r>
              <a:rPr lang="en-US"/>
              <a:t>Various equipment to </a:t>
            </a:r>
            <a:r>
              <a:rPr lang="en-US" i="1">
                <a:solidFill>
                  <a:srgbClr val="00FFFF"/>
                </a:solidFill>
              </a:rPr>
              <a:t>maintain</a:t>
            </a:r>
            <a:r>
              <a:rPr lang="en-US"/>
              <a:t> and </a:t>
            </a:r>
            <a:r>
              <a:rPr lang="en-US" i="1">
                <a:solidFill>
                  <a:srgbClr val="FFCC00"/>
                </a:solidFill>
              </a:rPr>
              <a:t>measure</a:t>
            </a:r>
            <a:r>
              <a:rPr lang="en-US"/>
              <a:t> beam  polarization through acceleration and storage</a:t>
            </a:r>
          </a:p>
        </p:txBody>
      </p:sp>
      <p:sp>
        <p:nvSpPr>
          <p:cNvPr id="142252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52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a:effectLst/>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p:oleObj spid="_x0000_s1422526" name="Bitmap Image" r:id="rId5" imgW="5706272" imgH="4352381" progId="PBrush">
              <p:embed/>
            </p:oleObj>
          </a:graphicData>
        </a:graphic>
      </p:graphicFrame>
      <p:pic>
        <p:nvPicPr>
          <p:cNvPr id="1422527" name="Picture 347" descr="P1010001-cropped"/>
          <p:cNvPicPr>
            <a:picLocks noChangeAspect="1" noChangeArrowheads="1"/>
          </p:cNvPicPr>
          <p:nvPr/>
        </p:nvPicPr>
        <p:blipFill>
          <a:blip r:embed="rId6"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7"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8"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9"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0"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1"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197"/>
          <p:cNvGraphicFramePr>
            <a:graphicFrameLocks noChangeAspect="1"/>
          </p:cNvGraphicFramePr>
          <p:nvPr/>
        </p:nvGraphicFramePr>
        <p:xfrm>
          <a:off x="2309813" y="152400"/>
          <a:ext cx="944562" cy="1447800"/>
        </p:xfrm>
        <a:graphic>
          <a:graphicData uri="http://schemas.openxmlformats.org/presentationml/2006/ole">
            <p:oleObj spid="_x0000_s1422533" name="Photo Editor Photo" r:id="rId12" imgW="3123810" imgH="4800000" progId="">
              <p:embed/>
            </p:oleObj>
          </a:graphicData>
        </a:graphic>
      </p:graphicFrame>
      <p:sp>
        <p:nvSpPr>
          <p:cNvPr id="200" name="Footer Placeholder 199"/>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0" grpId="0"/>
      <p:bldP spid="142252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8978" name="Rectangle 2"/>
          <p:cNvSpPr>
            <a:spLocks noGrp="1" noChangeArrowheads="1"/>
          </p:cNvSpPr>
          <p:nvPr>
            <p:ph type="title"/>
          </p:nvPr>
        </p:nvSpPr>
        <p:spPr>
          <a:xfrm>
            <a:off x="228600" y="76200"/>
            <a:ext cx="8686800" cy="762000"/>
          </a:xfrm>
        </p:spPr>
        <p:txBody>
          <a:bodyPr/>
          <a:lstStyle/>
          <a:p>
            <a:r>
              <a:rPr lang="en-US" dirty="0" smtClean="0"/>
              <a:t>December 2001: News </a:t>
            </a:r>
            <a:r>
              <a:rPr lang="en-US" dirty="0"/>
              <a:t>to Celebrate</a:t>
            </a:r>
          </a:p>
        </p:txBody>
      </p:sp>
      <p:grpSp>
        <p:nvGrpSpPr>
          <p:cNvPr id="1278984" name="Group 8"/>
          <p:cNvGrpSpPr>
            <a:grpSpLocks/>
          </p:cNvGrpSpPr>
          <p:nvPr/>
        </p:nvGrpSpPr>
        <p:grpSpPr bwMode="auto">
          <a:xfrm>
            <a:off x="152400" y="876300"/>
            <a:ext cx="8763000" cy="5905500"/>
            <a:chOff x="96" y="552"/>
            <a:chExt cx="5520" cy="3720"/>
          </a:xfrm>
        </p:grpSpPr>
        <p:pic>
          <p:nvPicPr>
            <p:cNvPr id="1278985" name="Picture 9" descr="RHICSpin-2"/>
            <p:cNvPicPr>
              <a:picLocks noChangeAspect="1" noChangeArrowheads="1"/>
            </p:cNvPicPr>
            <p:nvPr/>
          </p:nvPicPr>
          <p:blipFill>
            <a:blip r:embed="rId4" cstate="print"/>
            <a:srcRect/>
            <a:stretch>
              <a:fillRect/>
            </a:stretch>
          </p:blipFill>
          <p:spPr bwMode="auto">
            <a:xfrm>
              <a:off x="96" y="552"/>
              <a:ext cx="3744" cy="2808"/>
            </a:xfrm>
            <a:prstGeom prst="rect">
              <a:avLst/>
            </a:prstGeom>
            <a:noFill/>
          </p:spPr>
        </p:pic>
        <p:pic>
          <p:nvPicPr>
            <p:cNvPr id="1278986" name="Picture 10" descr="RHICSpin-tossed"/>
            <p:cNvPicPr>
              <a:picLocks noChangeAspect="1" noChangeArrowheads="1"/>
            </p:cNvPicPr>
            <p:nvPr/>
          </p:nvPicPr>
          <p:blipFill>
            <a:blip r:embed="rId5" cstate="print"/>
            <a:srcRect/>
            <a:stretch>
              <a:fillRect/>
            </a:stretch>
          </p:blipFill>
          <p:spPr bwMode="auto">
            <a:xfrm>
              <a:off x="2232" y="2418"/>
              <a:ext cx="2472" cy="1854"/>
            </a:xfrm>
            <a:prstGeom prst="rect">
              <a:avLst/>
            </a:prstGeom>
            <a:noFill/>
          </p:spPr>
        </p:pic>
        <p:graphicFrame>
          <p:nvGraphicFramePr>
            <p:cNvPr id="1278987" name="Object 11"/>
            <p:cNvGraphicFramePr>
              <a:graphicFrameLocks noChangeAspect="1"/>
            </p:cNvGraphicFramePr>
            <p:nvPr/>
          </p:nvGraphicFramePr>
          <p:xfrm>
            <a:off x="4696" y="1008"/>
            <a:ext cx="920" cy="2592"/>
          </p:xfrm>
          <a:graphic>
            <a:graphicData uri="http://schemas.openxmlformats.org/presentationml/2006/ole">
              <p:oleObj spid="_x0000_s1278987" name="Photo Editor Photo" r:id="rId6" imgW="781159" imgH="2200582" progId="">
                <p:embed/>
              </p:oleObj>
            </a:graphicData>
          </a:graphic>
        </p:graphicFrame>
      </p:grpSp>
      <p:sp>
        <p:nvSpPr>
          <p:cNvPr id="9" name="Footer Placeholder 8"/>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a:xfrm>
            <a:off x="228600" y="152400"/>
            <a:ext cx="8686800" cy="685800"/>
          </a:xfrm>
        </p:spPr>
        <p:txBody>
          <a:bodyPr/>
          <a:lstStyle/>
          <a:p>
            <a:r>
              <a:rPr lang="en-US" sz="4000"/>
              <a:t>RHIC Physics</a:t>
            </a:r>
          </a:p>
        </p:txBody>
      </p:sp>
      <p:sp>
        <p:nvSpPr>
          <p:cNvPr id="805891" name="Rectangle 3"/>
          <p:cNvSpPr>
            <a:spLocks noGrp="1" noChangeArrowheads="1"/>
          </p:cNvSpPr>
          <p:nvPr>
            <p:ph type="body" idx="1"/>
          </p:nvPr>
        </p:nvSpPr>
        <p:spPr>
          <a:xfrm>
            <a:off x="228600" y="976313"/>
            <a:ext cx="8686800" cy="5195887"/>
          </a:xfrm>
        </p:spPr>
        <p:txBody>
          <a:bodyPr/>
          <a:lstStyle/>
          <a:p>
            <a:pPr>
              <a:buSzPct val="90000"/>
              <a:buFontTx/>
              <a:buNone/>
            </a:pPr>
            <a:r>
              <a:rPr lang="en-US" dirty="0"/>
              <a:t>Broadest possible study of QCD in </a:t>
            </a:r>
            <a:r>
              <a:rPr lang="en-US" dirty="0" smtClean="0"/>
              <a:t>nucleus-nucleus, proton-nucleus, proton-proton collisions</a:t>
            </a:r>
            <a:endParaRPr lang="en-US" dirty="0"/>
          </a:p>
          <a:p>
            <a:pPr>
              <a:buSzPct val="90000"/>
            </a:pPr>
            <a:r>
              <a:rPr lang="en-US" sz="3000" i="1" dirty="0"/>
              <a:t>Heavy ion physics</a:t>
            </a:r>
          </a:p>
          <a:p>
            <a:pPr lvl="1"/>
            <a:r>
              <a:rPr lang="en-US" dirty="0"/>
              <a:t>Investigate nuclear matter under extreme conditions</a:t>
            </a:r>
          </a:p>
          <a:p>
            <a:pPr lvl="1"/>
            <a:r>
              <a:rPr lang="en-US" dirty="0"/>
              <a:t>Examine systematic variations with species and energy</a:t>
            </a:r>
          </a:p>
          <a:p>
            <a:r>
              <a:rPr lang="en-US" sz="3000" b="1" i="1" dirty="0">
                <a:solidFill>
                  <a:schemeClr val="hlink"/>
                </a:solidFill>
              </a:rPr>
              <a:t>Proton spin structure</a:t>
            </a:r>
            <a:endParaRPr lang="en-US" sz="3000" dirty="0">
              <a:solidFill>
                <a:schemeClr val="hlink"/>
              </a:solidFill>
            </a:endParaRPr>
          </a:p>
          <a:p>
            <a:pPr lvl="1">
              <a:lnSpc>
                <a:spcPct val="80000"/>
              </a:lnSpc>
            </a:pPr>
            <a:r>
              <a:rPr lang="en-US" dirty="0"/>
              <a:t>Gluon polarization </a:t>
            </a:r>
            <a:r>
              <a:rPr lang="en-US" dirty="0" smtClean="0"/>
              <a:t>(</a:t>
            </a:r>
            <a:r>
              <a:rPr lang="en-US" dirty="0" smtClean="0">
                <a:latin typeface="Symbol" pitchFamily="18" charset="2"/>
              </a:rPr>
              <a:t>D</a:t>
            </a:r>
            <a:r>
              <a:rPr lang="en-US" dirty="0" smtClean="0"/>
              <a:t>G)</a:t>
            </a:r>
            <a:endParaRPr lang="en-US" dirty="0"/>
          </a:p>
          <a:p>
            <a:pPr lvl="1">
              <a:lnSpc>
                <a:spcPct val="80000"/>
              </a:lnSpc>
            </a:pPr>
            <a:r>
              <a:rPr lang="en-US" dirty="0"/>
              <a:t>Sea-quark polarization </a:t>
            </a:r>
          </a:p>
          <a:p>
            <a:pPr lvl="1">
              <a:lnSpc>
                <a:spcPct val="80000"/>
              </a:lnSpc>
            </a:pPr>
            <a:r>
              <a:rPr lang="en-US" dirty="0"/>
              <a:t>Transverse spin structure</a:t>
            </a:r>
          </a:p>
        </p:txBody>
      </p:sp>
      <p:graphicFrame>
        <p:nvGraphicFramePr>
          <p:cNvPr id="805892" name="Object 4"/>
          <p:cNvGraphicFramePr>
            <a:graphicFrameLocks noChangeAspect="1"/>
          </p:cNvGraphicFramePr>
          <p:nvPr/>
        </p:nvGraphicFramePr>
        <p:xfrm>
          <a:off x="4419600" y="5014686"/>
          <a:ext cx="1143000" cy="430213"/>
        </p:xfrm>
        <a:graphic>
          <a:graphicData uri="http://schemas.openxmlformats.org/presentationml/2006/ole">
            <p:oleObj spid="_x0000_s2088962" name="Equation" r:id="rId4" imgW="558720" imgH="228600" progId="Equation.3">
              <p:embed/>
            </p:oleObj>
          </a:graphicData>
        </a:graphic>
      </p:graphicFrame>
      <p:sp>
        <p:nvSpPr>
          <p:cNvPr id="805894" name="Text Box 6"/>
          <p:cNvSpPr txBox="1">
            <a:spLocks noChangeArrowheads="1"/>
          </p:cNvSpPr>
          <p:nvPr/>
        </p:nvSpPr>
        <p:spPr bwMode="auto">
          <a:xfrm>
            <a:off x="374650" y="2667000"/>
            <a:ext cx="8464550" cy="1382713"/>
          </a:xfrm>
          <a:prstGeom prst="rect">
            <a:avLst/>
          </a:prstGeom>
          <a:solidFill>
            <a:srgbClr val="00FFFF"/>
          </a:solidFill>
          <a:ln w="9525">
            <a:solidFill>
              <a:schemeClr val="tx1"/>
            </a:solidFill>
            <a:miter lim="800000"/>
            <a:headEnd/>
            <a:tailEnd/>
          </a:ln>
          <a:effectLst/>
        </p:spPr>
        <p:txBody>
          <a:bodyPr wrap="none">
            <a:spAutoFit/>
          </a:bodyPr>
          <a:lstStyle/>
          <a:p>
            <a:r>
              <a:rPr lang="en-US" sz="2800" i="1" dirty="0">
                <a:solidFill>
                  <a:schemeClr val="tx1"/>
                </a:solidFill>
              </a:rPr>
              <a:t>Most versatile </a:t>
            </a:r>
            <a:r>
              <a:rPr lang="en-US" sz="2800" i="1" dirty="0" err="1">
                <a:solidFill>
                  <a:schemeClr val="tx1"/>
                </a:solidFill>
              </a:rPr>
              <a:t>hadronic</a:t>
            </a:r>
            <a:r>
              <a:rPr lang="en-US" sz="2800" i="1" dirty="0">
                <a:solidFill>
                  <a:schemeClr val="tx1"/>
                </a:solidFill>
              </a:rPr>
              <a:t> collider in the world!</a:t>
            </a:r>
          </a:p>
          <a:p>
            <a:r>
              <a:rPr lang="en-US" sz="2800" i="1" dirty="0">
                <a:solidFill>
                  <a:schemeClr val="tx1"/>
                </a:solidFill>
              </a:rPr>
              <a:t>Nearly any species can be collided with any other, thanks </a:t>
            </a:r>
          </a:p>
          <a:p>
            <a:r>
              <a:rPr lang="en-US" sz="2800" i="1" dirty="0">
                <a:solidFill>
                  <a:schemeClr val="tx1"/>
                </a:solidFill>
              </a:rPr>
              <a:t>to separate rings with independent steering magnets.</a:t>
            </a:r>
          </a:p>
        </p:txBody>
      </p:sp>
      <p:sp>
        <p:nvSpPr>
          <p:cNvPr id="9" name="Footer Placeholder 8"/>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5894"/>
                                        </p:tgtEl>
                                        <p:attrNameLst>
                                          <p:attrName>style.visibility</p:attrName>
                                        </p:attrNameLst>
                                      </p:cBhvr>
                                      <p:to>
                                        <p:strVal val="visible"/>
                                      </p:to>
                                    </p:set>
                                    <p:anim calcmode="lin" valueType="num">
                                      <p:cBhvr additive="base">
                                        <p:cTn id="7" dur="500" fill="hold"/>
                                        <p:tgtEl>
                                          <p:spTgt spid="805894"/>
                                        </p:tgtEl>
                                        <p:attrNameLst>
                                          <p:attrName>ppt_x</p:attrName>
                                        </p:attrNameLst>
                                      </p:cBhvr>
                                      <p:tavLst>
                                        <p:tav tm="0">
                                          <p:val>
                                            <p:strVal val="#ppt_x"/>
                                          </p:val>
                                        </p:tav>
                                        <p:tav tm="100000">
                                          <p:val>
                                            <p:strVal val="#ppt_x"/>
                                          </p:val>
                                        </p:tav>
                                      </p:tavLst>
                                    </p:anim>
                                    <p:anim calcmode="lin" valueType="num">
                                      <p:cBhvr additive="base">
                                        <p:cTn id="8" dur="500" fill="hold"/>
                                        <p:tgtEl>
                                          <p:spTgt spid="805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228600" y="228600"/>
            <a:ext cx="8686800" cy="685800"/>
          </a:xfrm>
        </p:spPr>
        <p:txBody>
          <a:bodyPr/>
          <a:lstStyle/>
          <a:p>
            <a:r>
              <a:rPr lang="en-US" sz="4000" dirty="0" smtClean="0"/>
              <a:t>RHIC Spin </a:t>
            </a:r>
            <a:r>
              <a:rPr lang="en-US" sz="4000" dirty="0"/>
              <a:t>Physics </a:t>
            </a:r>
            <a:r>
              <a:rPr lang="en-US" sz="4000" dirty="0" smtClean="0"/>
              <a:t>Experiments</a:t>
            </a:r>
            <a:endParaRPr lang="en-US" sz="4000" dirty="0"/>
          </a:p>
        </p:txBody>
      </p:sp>
      <p:sp>
        <p:nvSpPr>
          <p:cNvPr id="876547" name="Rectangle 3"/>
          <p:cNvSpPr>
            <a:spLocks noGrp="1" noChangeArrowheads="1"/>
          </p:cNvSpPr>
          <p:nvPr>
            <p:ph type="body" idx="1"/>
          </p:nvPr>
        </p:nvSpPr>
        <p:spPr>
          <a:xfrm>
            <a:off x="228600" y="1219200"/>
            <a:ext cx="3886200" cy="4800600"/>
          </a:xfrm>
        </p:spPr>
        <p:txBody>
          <a:bodyPr/>
          <a:lstStyle/>
          <a:p>
            <a:r>
              <a:rPr lang="en-US"/>
              <a:t>Three experiments: STAR, PHENIX, BRAHMS</a:t>
            </a:r>
          </a:p>
          <a:p>
            <a:r>
              <a:rPr lang="en-US"/>
              <a:t>Future running only with STAR and PHENIX</a:t>
            </a:r>
          </a:p>
        </p:txBody>
      </p:sp>
      <p:pic>
        <p:nvPicPr>
          <p:cNvPr id="876548" name="Picture 4"/>
          <p:cNvPicPr>
            <a:picLocks noChangeAspect="1" noChangeArrowheads="1"/>
          </p:cNvPicPr>
          <p:nvPr/>
        </p:nvPicPr>
        <p:blipFill>
          <a:blip r:embed="rId3" cstate="print"/>
          <a:srcRect r="6363" b="23721"/>
          <a:stretch>
            <a:fillRect/>
          </a:stretch>
        </p:blipFill>
        <p:spPr bwMode="auto">
          <a:xfrm>
            <a:off x="4191000" y="1371600"/>
            <a:ext cx="4800600" cy="3646488"/>
          </a:xfrm>
          <a:prstGeom prst="rect">
            <a:avLst/>
          </a:prstGeom>
          <a:noFill/>
        </p:spPr>
      </p:pic>
      <p:grpSp>
        <p:nvGrpSpPr>
          <p:cNvPr id="876566" name="Group 22"/>
          <p:cNvGrpSpPr>
            <a:grpSpLocks/>
          </p:cNvGrpSpPr>
          <p:nvPr/>
        </p:nvGrpSpPr>
        <p:grpSpPr bwMode="auto">
          <a:xfrm>
            <a:off x="7237413" y="1384300"/>
            <a:ext cx="1731962" cy="1646238"/>
            <a:chOff x="4559" y="1023"/>
            <a:chExt cx="1091" cy="1037"/>
          </a:xfrm>
        </p:grpSpPr>
        <p:grpSp>
          <p:nvGrpSpPr>
            <p:cNvPr id="87655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876557" name="Group 13"/>
          <p:cNvGrpSpPr>
            <a:grpSpLocks/>
          </p:cNvGrpSpPr>
          <p:nvPr/>
        </p:nvGrpSpPr>
        <p:grpSpPr bwMode="auto">
          <a:xfrm>
            <a:off x="6276975" y="33162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876560" name="Group 16"/>
          <p:cNvGrpSpPr>
            <a:grpSpLocks/>
          </p:cNvGrpSpPr>
          <p:nvPr/>
        </p:nvGrpSpPr>
        <p:grpSpPr bwMode="auto">
          <a:xfrm>
            <a:off x="4308475" y="31130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2226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9512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5" name="Text Box 21"/>
          <p:cNvSpPr txBox="1">
            <a:spLocks noChangeArrowheads="1"/>
          </p:cNvSpPr>
          <p:nvPr/>
        </p:nvSpPr>
        <p:spPr bwMode="auto">
          <a:xfrm>
            <a:off x="1535113" y="5181600"/>
            <a:ext cx="6332183" cy="1200329"/>
          </a:xfrm>
          <a:prstGeom prst="rect">
            <a:avLst/>
          </a:prstGeom>
          <a:noFill/>
          <a:ln w="9525">
            <a:noFill/>
            <a:miter lim="800000"/>
            <a:headEnd/>
            <a:tailEnd/>
          </a:ln>
          <a:effectLst/>
        </p:spPr>
        <p:txBody>
          <a:bodyPr wrap="none">
            <a:spAutoFit/>
          </a:bodyPr>
          <a:lstStyle/>
          <a:p>
            <a:r>
              <a:rPr lang="en-US" dirty="0" smtClean="0">
                <a:solidFill>
                  <a:schemeClr val="hlink"/>
                </a:solidFill>
              </a:rPr>
              <a:t>Accelerator </a:t>
            </a:r>
            <a:r>
              <a:rPr lang="en-US" dirty="0">
                <a:solidFill>
                  <a:schemeClr val="hlink"/>
                </a:solidFill>
              </a:rPr>
              <a:t>performance: </a:t>
            </a:r>
          </a:p>
          <a:p>
            <a:r>
              <a:rPr lang="en-US" dirty="0">
                <a:solidFill>
                  <a:schemeClr val="hlink"/>
                </a:solidFill>
              </a:rPr>
              <a:t>Avg. </a:t>
            </a:r>
            <a:r>
              <a:rPr lang="en-US" dirty="0" err="1">
                <a:solidFill>
                  <a:schemeClr val="hlink"/>
                </a:solidFill>
              </a:rPr>
              <a:t>pol</a:t>
            </a:r>
            <a:r>
              <a:rPr lang="en-US" dirty="0">
                <a:solidFill>
                  <a:schemeClr val="hlink"/>
                </a:solidFill>
              </a:rPr>
              <a:t> </a:t>
            </a:r>
            <a:r>
              <a:rPr lang="en-US" dirty="0" smtClean="0">
                <a:solidFill>
                  <a:schemeClr val="hlink"/>
                </a:solidFill>
              </a:rPr>
              <a:t>~60% </a:t>
            </a:r>
            <a:r>
              <a:rPr lang="en-US" dirty="0">
                <a:solidFill>
                  <a:schemeClr val="hlink"/>
                </a:solidFill>
              </a:rPr>
              <a:t>at 200 </a:t>
            </a:r>
            <a:r>
              <a:rPr lang="en-US" dirty="0" err="1">
                <a:solidFill>
                  <a:schemeClr val="hlink"/>
                </a:solidFill>
              </a:rPr>
              <a:t>GeV</a:t>
            </a:r>
            <a:r>
              <a:rPr lang="en-US" dirty="0">
                <a:solidFill>
                  <a:schemeClr val="hlink"/>
                </a:solidFill>
              </a:rPr>
              <a:t> (design 70%).</a:t>
            </a:r>
          </a:p>
          <a:p>
            <a:r>
              <a:rPr lang="en-US" dirty="0">
                <a:solidFill>
                  <a:schemeClr val="hlink"/>
                </a:solidFill>
              </a:rPr>
              <a:t>Achieved 3.5x10</a:t>
            </a:r>
            <a:r>
              <a:rPr lang="en-US" baseline="30000" dirty="0">
                <a:solidFill>
                  <a:schemeClr val="hlink"/>
                </a:solidFill>
              </a:rPr>
              <a:t>31 </a:t>
            </a:r>
            <a:r>
              <a:rPr lang="en-US" dirty="0">
                <a:solidFill>
                  <a:schemeClr val="hlink"/>
                </a:solidFill>
              </a:rPr>
              <a:t>cm</a:t>
            </a:r>
            <a:r>
              <a:rPr lang="en-US" baseline="30000" dirty="0">
                <a:solidFill>
                  <a:schemeClr val="hlink"/>
                </a:solidFill>
              </a:rPr>
              <a:t>-2</a:t>
            </a:r>
            <a:r>
              <a:rPr lang="en-US" dirty="0">
                <a:solidFill>
                  <a:schemeClr val="hlink"/>
                </a:solidFill>
              </a:rPr>
              <a:t> s</a:t>
            </a:r>
            <a:r>
              <a:rPr lang="en-US" baseline="30000" dirty="0">
                <a:solidFill>
                  <a:schemeClr val="hlink"/>
                </a:solidFill>
              </a:rPr>
              <a:t>-1</a:t>
            </a:r>
            <a:r>
              <a:rPr lang="en-US" dirty="0">
                <a:solidFill>
                  <a:schemeClr val="hlink"/>
                </a:solidFill>
              </a:rPr>
              <a:t> </a:t>
            </a:r>
            <a:r>
              <a:rPr lang="en-US" dirty="0" err="1">
                <a:solidFill>
                  <a:schemeClr val="hlink"/>
                </a:solidFill>
              </a:rPr>
              <a:t>lumi</a:t>
            </a:r>
            <a:r>
              <a:rPr lang="en-US" dirty="0">
                <a:solidFill>
                  <a:schemeClr val="hlink"/>
                </a:solidFill>
              </a:rPr>
              <a:t> (design ~5x this).</a:t>
            </a:r>
          </a:p>
        </p:txBody>
      </p:sp>
      <p:sp>
        <p:nvSpPr>
          <p:cNvPr id="21" name="Footer Placeholder 20"/>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6547">
                                            <p:txEl>
                                              <p:pRg st="1" end="1"/>
                                            </p:txEl>
                                          </p:spTgt>
                                        </p:tgtEl>
                                        <p:attrNameLst>
                                          <p:attrName>style.visibility</p:attrName>
                                        </p:attrNameLst>
                                      </p:cBhvr>
                                      <p:to>
                                        <p:strVal val="visible"/>
                                      </p:to>
                                    </p:set>
                                    <p:animEffect transition="in" filter="blinds(horizontal)">
                                      <p:cBhvr>
                                        <p:cTn id="7" dur="500"/>
                                        <p:tgtEl>
                                          <p:spTgt spid="876547">
                                            <p:txEl>
                                              <p:pRg st="1" end="1"/>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876566"/>
                                        </p:tgtEl>
                                      </p:cBhvr>
                                    </p:animEffect>
                                    <p:set>
                                      <p:cBhvr>
                                        <p:cTn id="10" dur="1" fill="hold">
                                          <p:stCondLst>
                                            <p:cond delay="499"/>
                                          </p:stCondLst>
                                        </p:cTn>
                                        <p:tgtEl>
                                          <p:spTgt spid="8765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76565"/>
                                        </p:tgtEl>
                                        <p:attrNameLst>
                                          <p:attrName>style.visibility</p:attrName>
                                        </p:attrNameLst>
                                      </p:cBhvr>
                                      <p:to>
                                        <p:strVal val="visible"/>
                                      </p:to>
                                    </p:set>
                                    <p:anim calcmode="lin" valueType="num">
                                      <p:cBhvr additive="base">
                                        <p:cTn id="15" dur="500" fill="hold"/>
                                        <p:tgtEl>
                                          <p:spTgt spid="876565"/>
                                        </p:tgtEl>
                                        <p:attrNameLst>
                                          <p:attrName>ppt_x</p:attrName>
                                        </p:attrNameLst>
                                      </p:cBhvr>
                                      <p:tavLst>
                                        <p:tav tm="0">
                                          <p:val>
                                            <p:strVal val="#ppt_x"/>
                                          </p:val>
                                        </p:tav>
                                        <p:tav tm="100000">
                                          <p:val>
                                            <p:strVal val="#ppt_x"/>
                                          </p:val>
                                        </p:tav>
                                      </p:tavLst>
                                    </p:anim>
                                    <p:anim calcmode="lin" valueType="num">
                                      <p:cBhvr additive="base">
                                        <p:cTn id="16" dur="500" fill="hold"/>
                                        <p:tgtEl>
                                          <p:spTgt spid="876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3884"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3874"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3875"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3876"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3881"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3882"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3883"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3877"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3878"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3879"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3880"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3885"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3886" name="Bitmap Image" r:id="rId16" imgW="4886266" imgH="2152922" progId="PBrush">
                <p:embed/>
              </p:oleObj>
            </a:graphicData>
          </a:graphic>
        </p:graphicFrame>
      </p:grpSp>
      <p:sp>
        <p:nvSpPr>
          <p:cNvPr id="34" name="Text Box 10"/>
          <p:cNvSpPr txBox="1">
            <a:spLocks noChangeArrowheads="1"/>
          </p:cNvSpPr>
          <p:nvPr/>
        </p:nvSpPr>
        <p:spPr bwMode="auto">
          <a:xfrm>
            <a:off x="199572" y="4495800"/>
            <a:ext cx="8686800" cy="1877437"/>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Advantages of a polarized </a:t>
            </a:r>
            <a:r>
              <a:rPr lang="en-US" sz="3200" i="1" dirty="0" smtClean="0">
                <a:solidFill>
                  <a:schemeClr val="tx1"/>
                </a:solidFill>
              </a:rPr>
              <a:t>proton-proton collider</a:t>
            </a:r>
            <a:r>
              <a:rPr lang="en-US" sz="3200" dirty="0" smtClean="0">
                <a:solidFill>
                  <a:schemeClr val="tx1"/>
                </a:solidFill>
              </a:rPr>
              <a:t>:</a:t>
            </a:r>
          </a:p>
          <a:p>
            <a:pPr>
              <a:buFontTx/>
              <a:buChar char="-"/>
            </a:pPr>
            <a:r>
              <a:rPr lang="en-US" sz="2800" dirty="0" smtClean="0">
                <a:solidFill>
                  <a:schemeClr val="tx1"/>
                </a:solidFill>
              </a:rPr>
              <a:t> </a:t>
            </a:r>
            <a:r>
              <a:rPr lang="en-US" sz="2800" dirty="0" err="1" smtClean="0">
                <a:solidFill>
                  <a:schemeClr val="tx1"/>
                </a:solidFill>
              </a:rPr>
              <a:t>Hadronic</a:t>
            </a:r>
            <a:r>
              <a:rPr lang="en-US" sz="2800" dirty="0" smtClean="0">
                <a:solidFill>
                  <a:schemeClr val="tx1"/>
                </a:solidFill>
              </a:rPr>
              <a:t> collisions </a:t>
            </a:r>
            <a:r>
              <a:rPr lang="en-US" sz="2800" dirty="0" smtClean="0">
                <a:solidFill>
                  <a:schemeClr val="tx1"/>
                </a:solidFill>
                <a:sym typeface="Wingdings" pitchFamily="2" charset="2"/>
              </a:rPr>
              <a:t> </a:t>
            </a:r>
            <a:r>
              <a:rPr lang="en-US" sz="2800" dirty="0" smtClean="0">
                <a:solidFill>
                  <a:schemeClr val="tx1"/>
                </a:solidFill>
              </a:rPr>
              <a:t>Leading-order access to gluons</a:t>
            </a:r>
          </a:p>
          <a:p>
            <a:pPr>
              <a:buFontTx/>
              <a:buChar char="-"/>
            </a:pPr>
            <a:r>
              <a:rPr lang="en-US" sz="2800" dirty="0" smtClean="0">
                <a:solidFill>
                  <a:schemeClr val="tx1"/>
                </a:solidFill>
              </a:rPr>
              <a:t> High energies </a:t>
            </a:r>
            <a:r>
              <a:rPr lang="en-US" sz="2800" dirty="0" smtClean="0">
                <a:solidFill>
                  <a:schemeClr val="tx1"/>
                </a:solidFill>
                <a:sym typeface="Wingdings" pitchFamily="2" charset="2"/>
              </a:rPr>
              <a:t> Applicability of </a:t>
            </a:r>
            <a:r>
              <a:rPr lang="en-US" sz="2800" dirty="0" err="1" smtClean="0">
                <a:solidFill>
                  <a:schemeClr val="tx1"/>
                </a:solidFill>
                <a:sym typeface="Wingdings" pitchFamily="2" charset="2"/>
              </a:rPr>
              <a:t>perturbative</a:t>
            </a:r>
            <a:r>
              <a:rPr lang="en-US" sz="2800" dirty="0" smtClean="0">
                <a:solidFill>
                  <a:schemeClr val="tx1"/>
                </a:solidFill>
                <a:sym typeface="Wingdings" pitchFamily="2" charset="2"/>
              </a:rPr>
              <a:t> QCD</a:t>
            </a:r>
          </a:p>
          <a:p>
            <a:pPr>
              <a:buFontTx/>
              <a:buChar char="-"/>
            </a:pPr>
            <a:r>
              <a:rPr lang="en-US" sz="2800" dirty="0" smtClean="0">
                <a:solidFill>
                  <a:schemeClr val="tx1"/>
                </a:solidFill>
                <a:sym typeface="Wingdings" pitchFamily="2" charset="2"/>
              </a:rPr>
              <a:t> High energies  Production of new probes: W bosons</a:t>
            </a:r>
            <a:endParaRPr lang="en-US" sz="2800" dirty="0" smtClean="0">
              <a:solidFill>
                <a:schemeClr val="tx1"/>
              </a:solidFill>
            </a:endParaRPr>
          </a:p>
        </p:txBody>
      </p:sp>
      <p:sp>
        <p:nvSpPr>
          <p:cNvPr id="35" name="Footer Placeholder 34"/>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2"/>
          <p:cNvSpPr>
            <a:spLocks noGrp="1" noChangeArrowheads="1"/>
          </p:cNvSpPr>
          <p:nvPr>
            <p:ph type="title"/>
          </p:nvPr>
        </p:nvSpPr>
        <p:spPr/>
        <p:txBody>
          <a:bodyPr/>
          <a:lstStyle/>
          <a:p>
            <a:r>
              <a:rPr lang="en-US" sz="4000"/>
              <a:t>A Polarized Proton Collider:</a:t>
            </a:r>
            <a:br>
              <a:rPr lang="en-US" sz="4000"/>
            </a:br>
            <a:r>
              <a:rPr lang="en-US" sz="4000"/>
              <a:t>Opportunities</a:t>
            </a:r>
            <a:r>
              <a:rPr lang="en-US" sz="4000">
                <a:solidFill>
                  <a:schemeClr val="folHlink"/>
                </a:solidFill>
              </a:rPr>
              <a:t> </a:t>
            </a:r>
            <a:r>
              <a:rPr lang="en-US" sz="4000"/>
              <a:t>. . . and Challenges</a:t>
            </a:r>
          </a:p>
        </p:txBody>
      </p:sp>
      <p:sp>
        <p:nvSpPr>
          <p:cNvPr id="1301507" name="Rectangle 3"/>
          <p:cNvSpPr>
            <a:spLocks noGrp="1" noChangeArrowheads="1"/>
          </p:cNvSpPr>
          <p:nvPr>
            <p:ph type="body" idx="1"/>
          </p:nvPr>
        </p:nvSpPr>
        <p:spPr/>
        <p:txBody>
          <a:bodyPr/>
          <a:lstStyle/>
          <a:p>
            <a:r>
              <a:rPr lang="en-US" sz="2800" dirty="0">
                <a:solidFill>
                  <a:schemeClr val="folHlink"/>
                </a:solidFill>
              </a:rPr>
              <a:t>Proton-proton collisions </a:t>
            </a:r>
            <a:r>
              <a:rPr lang="en-US" sz="2800" dirty="0">
                <a:solidFill>
                  <a:schemeClr val="folHlink"/>
                </a:solidFill>
                <a:sym typeface="Wingdings" pitchFamily="2" charset="2"/>
              </a:rPr>
              <a:t> Direct access to the gluons via gluon-quark, gluon-gluon scattering</a:t>
            </a:r>
            <a:endParaRPr lang="en-US" sz="2800" dirty="0">
              <a:solidFill>
                <a:schemeClr val="folHlink"/>
              </a:solidFill>
            </a:endParaRPr>
          </a:p>
          <a:p>
            <a:r>
              <a:rPr lang="en-US" sz="2800" dirty="0">
                <a:solidFill>
                  <a:schemeClr val="folHlink"/>
                </a:solidFill>
              </a:rPr>
              <a:t>High energy provided by a collider allows production of new probes</a:t>
            </a:r>
          </a:p>
          <a:p>
            <a:pPr lvl="1"/>
            <a:r>
              <a:rPr lang="en-US" sz="2400" dirty="0">
                <a:solidFill>
                  <a:schemeClr val="folHlink"/>
                </a:solidFill>
              </a:rPr>
              <a:t>W bosons</a:t>
            </a:r>
          </a:p>
          <a:p>
            <a:r>
              <a:rPr lang="en-US" sz="2800" dirty="0">
                <a:solidFill>
                  <a:schemeClr val="folHlink"/>
                </a:solidFill>
              </a:rPr>
              <a:t>High energy allows use of </a:t>
            </a:r>
            <a:r>
              <a:rPr lang="en-US" sz="2800" dirty="0" smtClean="0">
                <a:solidFill>
                  <a:schemeClr val="folHlink"/>
                </a:solidFill>
              </a:rPr>
              <a:t>convenient </a:t>
            </a:r>
            <a:r>
              <a:rPr lang="en-US" sz="2800" dirty="0">
                <a:solidFill>
                  <a:schemeClr val="folHlink"/>
                </a:solidFill>
              </a:rPr>
              <a:t>theoretical tools</a:t>
            </a:r>
          </a:p>
          <a:p>
            <a:pPr lvl="1"/>
            <a:r>
              <a:rPr lang="en-US" sz="2400" dirty="0">
                <a:solidFill>
                  <a:schemeClr val="folHlink"/>
                </a:solidFill>
              </a:rPr>
              <a:t>Factorized </a:t>
            </a:r>
            <a:r>
              <a:rPr lang="en-US" sz="2400" dirty="0" err="1">
                <a:solidFill>
                  <a:schemeClr val="folHlink"/>
                </a:solidFill>
              </a:rPr>
              <a:t>perturbative</a:t>
            </a:r>
            <a:r>
              <a:rPr lang="en-US" sz="2400" dirty="0">
                <a:solidFill>
                  <a:schemeClr val="folHlink"/>
                </a:solidFill>
              </a:rPr>
              <a:t> quantum </a:t>
            </a:r>
            <a:r>
              <a:rPr lang="en-US" sz="2400" dirty="0" err="1">
                <a:solidFill>
                  <a:schemeClr val="folHlink"/>
                </a:solidFill>
              </a:rPr>
              <a:t>chromodynamics</a:t>
            </a:r>
            <a:r>
              <a:rPr lang="en-US" sz="2400" dirty="0">
                <a:solidFill>
                  <a:schemeClr val="folHlink"/>
                </a:solidFill>
              </a:rPr>
              <a:t> (</a:t>
            </a:r>
            <a:r>
              <a:rPr lang="en-US" sz="2400" dirty="0" err="1">
                <a:solidFill>
                  <a:schemeClr val="folHlink"/>
                </a:solidFill>
              </a:rPr>
              <a:t>pQCD</a:t>
            </a:r>
            <a:r>
              <a:rPr lang="en-US" sz="2400" dirty="0">
                <a:solidFill>
                  <a:schemeClr val="folHlink"/>
                </a:solidFill>
              </a:rPr>
              <a:t>)</a:t>
            </a:r>
          </a:p>
          <a:p>
            <a:r>
              <a:rPr lang="en-US" sz="2800" dirty="0"/>
              <a:t>Challenge: No longer dealing with the “clean” processes of QED!</a:t>
            </a:r>
          </a:p>
        </p:txBody>
      </p:sp>
      <p:sp>
        <p:nvSpPr>
          <p:cNvPr id="7" name="Footer Placeholder 6"/>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01507">
                                            <p:txEl>
                                              <p:pRg st="5" end="5"/>
                                            </p:txEl>
                                          </p:spTgt>
                                        </p:tgtEl>
                                        <p:attrNameLst>
                                          <p:attrName>style.visibility</p:attrName>
                                        </p:attrNameLst>
                                      </p:cBhvr>
                                      <p:to>
                                        <p:strVal val="visible"/>
                                      </p:to>
                                    </p:set>
                                    <p:animEffect transition="in" filter="blinds(horizontal)">
                                      <p:cBhvr>
                                        <p:cTn id="7" dur="500"/>
                                        <p:tgtEl>
                                          <p:spTgt spid="130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157" name="Rectangle 37"/>
          <p:cNvSpPr>
            <a:spLocks noGrp="1" noChangeArrowheads="1"/>
          </p:cNvSpPr>
          <p:nvPr>
            <p:ph type="title"/>
          </p:nvPr>
        </p:nvSpPr>
        <p:spPr>
          <a:xfrm>
            <a:off x="228600" y="228600"/>
            <a:ext cx="8686800" cy="1219200"/>
          </a:xfrm>
        </p:spPr>
        <p:txBody>
          <a:bodyPr/>
          <a:lstStyle/>
          <a:p>
            <a:r>
              <a:rPr lang="en-US" sz="4000" dirty="0" smtClean="0"/>
              <a:t>Getting Protons to Study Themselves:  Studying </a:t>
            </a:r>
            <a:r>
              <a:rPr lang="en-US" sz="3600" dirty="0" smtClean="0"/>
              <a:t>Proton </a:t>
            </a:r>
            <a:r>
              <a:rPr lang="en-US" sz="3600" dirty="0"/>
              <a:t>Structure with Quark and Gluon Probes</a:t>
            </a:r>
          </a:p>
        </p:txBody>
      </p:sp>
      <p:pic>
        <p:nvPicPr>
          <p:cNvPr id="1285122" name="Picture 2"/>
          <p:cNvPicPr>
            <a:picLocks noGrp="1" noChangeAspect="1" noChangeArrowheads="1"/>
          </p:cNvPicPr>
          <p:nvPr>
            <p:ph sz="half" idx="4294967295"/>
          </p:nvPr>
        </p:nvPicPr>
        <p:blipFill>
          <a:blip r:embed="rId3" cstate="print"/>
          <a:srcRect/>
          <a:stretch>
            <a:fillRect/>
          </a:stretch>
        </p:blipFill>
        <p:spPr>
          <a:xfrm>
            <a:off x="5545138" y="2830513"/>
            <a:ext cx="2643187" cy="2427287"/>
          </a:xfrm>
          <a:noFill/>
          <a:ln/>
        </p:spPr>
      </p:pic>
      <p:sp>
        <p:nvSpPr>
          <p:cNvPr id="1285125" name="Oval 5"/>
          <p:cNvSpPr>
            <a:spLocks noChangeArrowheads="1"/>
          </p:cNvSpPr>
          <p:nvPr/>
        </p:nvSpPr>
        <p:spPr bwMode="auto">
          <a:xfrm>
            <a:off x="2667000" y="3095625"/>
            <a:ext cx="228600" cy="1857375"/>
          </a:xfrm>
          <a:prstGeom prst="ellipse">
            <a:avLst/>
          </a:prstGeom>
          <a:noFill/>
          <a:ln w="25400">
            <a:solidFill>
              <a:schemeClr val="tx1"/>
            </a:solidFill>
            <a:round/>
            <a:headEnd/>
            <a:tailEnd/>
          </a:ln>
          <a:effectLst/>
        </p:spPr>
        <p:txBody>
          <a:bodyPr wrap="none" anchor="ctr"/>
          <a:lstStyle/>
          <a:p>
            <a:endParaRPr lang="en-US"/>
          </a:p>
        </p:txBody>
      </p:sp>
      <p:sp>
        <p:nvSpPr>
          <p:cNvPr id="1285126" name="AutoShape 6"/>
          <p:cNvSpPr>
            <a:spLocks noChangeArrowheads="1"/>
          </p:cNvSpPr>
          <p:nvPr/>
        </p:nvSpPr>
        <p:spPr bwMode="auto">
          <a:xfrm>
            <a:off x="2920321" y="3947886"/>
            <a:ext cx="922337" cy="192087"/>
          </a:xfrm>
          <a:prstGeom prst="rightArrow">
            <a:avLst>
              <a:gd name="adj1" fmla="val 50000"/>
              <a:gd name="adj2" fmla="val 120042"/>
            </a:avLst>
          </a:prstGeom>
          <a:solidFill>
            <a:schemeClr val="tx1"/>
          </a:solidFill>
          <a:ln w="9525">
            <a:solidFill>
              <a:schemeClr val="tx1"/>
            </a:solidFill>
            <a:miter lim="800000"/>
            <a:headEnd/>
            <a:tailEnd/>
          </a:ln>
          <a:effectLst/>
        </p:spPr>
        <p:txBody>
          <a:bodyPr wrap="none" anchor="ctr"/>
          <a:lstStyle/>
          <a:p>
            <a:endParaRPr lang="en-US" dirty="0">
              <a:solidFill>
                <a:schemeClr val="tx1"/>
              </a:solidFill>
            </a:endParaRPr>
          </a:p>
        </p:txBody>
      </p:sp>
      <p:sp>
        <p:nvSpPr>
          <p:cNvPr id="1285127" name="Oval 7"/>
          <p:cNvSpPr>
            <a:spLocks noChangeArrowheads="1"/>
          </p:cNvSpPr>
          <p:nvPr/>
        </p:nvSpPr>
        <p:spPr bwMode="auto">
          <a:xfrm>
            <a:off x="2705100" y="3429000"/>
            <a:ext cx="115888" cy="115888"/>
          </a:xfrm>
          <a:prstGeom prst="ellipse">
            <a:avLst/>
          </a:prstGeom>
          <a:solidFill>
            <a:srgbClr val="FF0000"/>
          </a:solidFill>
          <a:ln w="9525">
            <a:noFill/>
            <a:round/>
            <a:headEnd/>
            <a:tailEnd/>
          </a:ln>
          <a:effectLst/>
        </p:spPr>
        <p:txBody>
          <a:bodyPr wrap="none" anchor="ctr"/>
          <a:lstStyle/>
          <a:p>
            <a:endParaRPr lang="en-US"/>
          </a:p>
        </p:txBody>
      </p:sp>
      <p:sp>
        <p:nvSpPr>
          <p:cNvPr id="1285128" name="Oval 8"/>
          <p:cNvSpPr>
            <a:spLocks noChangeArrowheads="1"/>
          </p:cNvSpPr>
          <p:nvPr/>
        </p:nvSpPr>
        <p:spPr bwMode="auto">
          <a:xfrm>
            <a:off x="2743200" y="3640138"/>
            <a:ext cx="115888" cy="115887"/>
          </a:xfrm>
          <a:prstGeom prst="ellipse">
            <a:avLst/>
          </a:prstGeom>
          <a:solidFill>
            <a:srgbClr val="0000FF"/>
          </a:solidFill>
          <a:ln w="9525">
            <a:noFill/>
            <a:round/>
            <a:headEnd/>
            <a:tailEnd/>
          </a:ln>
          <a:effectLst/>
        </p:spPr>
        <p:txBody>
          <a:bodyPr wrap="none" anchor="ctr"/>
          <a:lstStyle/>
          <a:p>
            <a:endParaRPr lang="en-US"/>
          </a:p>
        </p:txBody>
      </p:sp>
      <p:sp>
        <p:nvSpPr>
          <p:cNvPr id="1285129" name="Oval 9"/>
          <p:cNvSpPr>
            <a:spLocks noChangeArrowheads="1"/>
          </p:cNvSpPr>
          <p:nvPr/>
        </p:nvSpPr>
        <p:spPr bwMode="auto">
          <a:xfrm>
            <a:off x="2705100" y="3794125"/>
            <a:ext cx="115888" cy="115888"/>
          </a:xfrm>
          <a:prstGeom prst="ellipse">
            <a:avLst/>
          </a:prstGeom>
          <a:solidFill>
            <a:srgbClr val="00FF00"/>
          </a:solidFill>
          <a:ln w="9525">
            <a:noFill/>
            <a:round/>
            <a:headEnd/>
            <a:tailEnd/>
          </a:ln>
          <a:effectLst/>
        </p:spPr>
        <p:txBody>
          <a:bodyPr wrap="none" anchor="ctr"/>
          <a:lstStyle/>
          <a:p>
            <a:endParaRPr lang="en-US"/>
          </a:p>
        </p:txBody>
      </p:sp>
      <p:sp>
        <p:nvSpPr>
          <p:cNvPr id="1285130" name="Oval 10"/>
          <p:cNvSpPr>
            <a:spLocks noChangeArrowheads="1"/>
          </p:cNvSpPr>
          <p:nvPr/>
        </p:nvSpPr>
        <p:spPr bwMode="auto">
          <a:xfrm>
            <a:off x="2781300" y="3948113"/>
            <a:ext cx="115888" cy="115887"/>
          </a:xfrm>
          <a:prstGeom prst="ellipse">
            <a:avLst/>
          </a:prstGeom>
          <a:solidFill>
            <a:srgbClr val="0000FF"/>
          </a:solidFill>
          <a:ln w="9525">
            <a:noFill/>
            <a:round/>
            <a:headEnd/>
            <a:tailEnd/>
          </a:ln>
          <a:effectLst/>
        </p:spPr>
        <p:txBody>
          <a:bodyPr wrap="none" anchor="ctr"/>
          <a:lstStyle/>
          <a:p>
            <a:endParaRPr lang="en-US"/>
          </a:p>
        </p:txBody>
      </p:sp>
      <p:sp>
        <p:nvSpPr>
          <p:cNvPr id="1285131" name="Oval 11"/>
          <p:cNvSpPr>
            <a:spLocks noChangeArrowheads="1"/>
          </p:cNvSpPr>
          <p:nvPr/>
        </p:nvSpPr>
        <p:spPr bwMode="auto">
          <a:xfrm>
            <a:off x="2705100" y="4102100"/>
            <a:ext cx="115888" cy="115888"/>
          </a:xfrm>
          <a:prstGeom prst="ellipse">
            <a:avLst/>
          </a:prstGeom>
          <a:solidFill>
            <a:srgbClr val="FF0000"/>
          </a:solidFill>
          <a:ln w="9525">
            <a:noFill/>
            <a:round/>
            <a:headEnd/>
            <a:tailEnd/>
          </a:ln>
          <a:effectLst/>
        </p:spPr>
        <p:txBody>
          <a:bodyPr wrap="none" anchor="ctr"/>
          <a:lstStyle/>
          <a:p>
            <a:endParaRPr lang="en-US"/>
          </a:p>
        </p:txBody>
      </p:sp>
      <p:sp>
        <p:nvSpPr>
          <p:cNvPr id="1285132" name="Oval 12"/>
          <p:cNvSpPr>
            <a:spLocks noChangeArrowheads="1"/>
          </p:cNvSpPr>
          <p:nvPr/>
        </p:nvSpPr>
        <p:spPr bwMode="auto">
          <a:xfrm>
            <a:off x="2743200" y="4343400"/>
            <a:ext cx="115888" cy="115887"/>
          </a:xfrm>
          <a:prstGeom prst="ellipse">
            <a:avLst/>
          </a:prstGeom>
          <a:solidFill>
            <a:srgbClr val="00FF00"/>
          </a:solidFill>
          <a:ln w="9525">
            <a:noFill/>
            <a:round/>
            <a:headEnd/>
            <a:tailEnd/>
          </a:ln>
          <a:effectLst/>
        </p:spPr>
        <p:txBody>
          <a:bodyPr wrap="none" anchor="ctr"/>
          <a:lstStyle/>
          <a:p>
            <a:endParaRPr lang="en-US"/>
          </a:p>
        </p:txBody>
      </p:sp>
      <p:sp>
        <p:nvSpPr>
          <p:cNvPr id="1285133" name="Oval 13"/>
          <p:cNvSpPr>
            <a:spLocks noChangeArrowheads="1"/>
          </p:cNvSpPr>
          <p:nvPr/>
        </p:nvSpPr>
        <p:spPr bwMode="auto">
          <a:xfrm>
            <a:off x="2705100" y="4572000"/>
            <a:ext cx="115888" cy="115887"/>
          </a:xfrm>
          <a:prstGeom prst="ellipse">
            <a:avLst/>
          </a:prstGeom>
          <a:solidFill>
            <a:srgbClr val="0000FF"/>
          </a:solidFill>
          <a:ln w="9525">
            <a:noFill/>
            <a:round/>
            <a:headEnd/>
            <a:tailEnd/>
          </a:ln>
          <a:effectLst/>
        </p:spPr>
        <p:txBody>
          <a:bodyPr wrap="none" anchor="ctr"/>
          <a:lstStyle/>
          <a:p>
            <a:endParaRPr lang="en-US"/>
          </a:p>
        </p:txBody>
      </p:sp>
      <p:sp>
        <p:nvSpPr>
          <p:cNvPr id="1285134" name="Text Box 14"/>
          <p:cNvSpPr txBox="1">
            <a:spLocks noChangeArrowheads="1"/>
          </p:cNvSpPr>
          <p:nvPr/>
        </p:nvSpPr>
        <p:spPr bwMode="auto">
          <a:xfrm>
            <a:off x="533400" y="1585686"/>
            <a:ext cx="3916841" cy="1292662"/>
          </a:xfrm>
          <a:prstGeom prst="rect">
            <a:avLst/>
          </a:prstGeom>
          <a:noFill/>
          <a:ln w="9525">
            <a:noFill/>
            <a:miter lim="800000"/>
            <a:headEnd/>
            <a:tailEnd/>
          </a:ln>
          <a:effectLst/>
        </p:spPr>
        <p:txBody>
          <a:bodyPr wrap="none">
            <a:spAutoFit/>
          </a:bodyPr>
          <a:lstStyle/>
          <a:p>
            <a:pPr algn="l" eaLnBrk="1" hangingPunct="1"/>
            <a:r>
              <a:rPr lang="en-US" sz="2600" dirty="0">
                <a:latin typeface="+mn-lt"/>
              </a:rPr>
              <a:t>At ultra-relativistic energies</a:t>
            </a:r>
          </a:p>
          <a:p>
            <a:pPr algn="l" eaLnBrk="1" hangingPunct="1"/>
            <a:r>
              <a:rPr lang="en-US" sz="2600" dirty="0">
                <a:latin typeface="+mn-lt"/>
              </a:rPr>
              <a:t>the proton represents a jet</a:t>
            </a:r>
          </a:p>
          <a:p>
            <a:pPr algn="l" eaLnBrk="1" hangingPunct="1"/>
            <a:r>
              <a:rPr lang="en-US" sz="2600" dirty="0">
                <a:latin typeface="+mn-lt"/>
              </a:rPr>
              <a:t>of quark and gluon probes</a:t>
            </a:r>
          </a:p>
        </p:txBody>
      </p:sp>
      <p:sp>
        <p:nvSpPr>
          <p:cNvPr id="1285156" name="Line 36"/>
          <p:cNvSpPr>
            <a:spLocks noChangeShapeType="1"/>
          </p:cNvSpPr>
          <p:nvPr/>
        </p:nvSpPr>
        <p:spPr bwMode="auto">
          <a:xfrm>
            <a:off x="2804886" y="3476172"/>
            <a:ext cx="2535238" cy="0"/>
          </a:xfrm>
          <a:prstGeom prst="line">
            <a:avLst/>
          </a:prstGeom>
          <a:noFill/>
          <a:ln w="38100">
            <a:solidFill>
              <a:srgbClr val="FF0000"/>
            </a:solidFill>
            <a:round/>
            <a:headEnd/>
            <a:tailEnd type="stealth" w="lg" len="lg"/>
          </a:ln>
          <a:effectLst/>
        </p:spPr>
        <p:txBody>
          <a:bodyPr>
            <a:spAutoFit/>
          </a:bodyPr>
          <a:lstStyle/>
          <a:p>
            <a:endParaRPr lang="en-US"/>
          </a:p>
        </p:txBody>
      </p:sp>
      <p:sp>
        <p:nvSpPr>
          <p:cNvPr id="1285158" name="Text Box 38"/>
          <p:cNvSpPr txBox="1">
            <a:spLocks noChangeArrowheads="1"/>
          </p:cNvSpPr>
          <p:nvPr/>
        </p:nvSpPr>
        <p:spPr bwMode="auto">
          <a:xfrm>
            <a:off x="512763" y="5241925"/>
            <a:ext cx="4321175" cy="549275"/>
          </a:xfrm>
          <a:prstGeom prst="rect">
            <a:avLst/>
          </a:prstGeom>
          <a:noFill/>
          <a:ln w="9525">
            <a:noFill/>
            <a:miter lim="800000"/>
            <a:headEnd/>
            <a:tailEnd/>
          </a:ln>
          <a:effectLst/>
        </p:spPr>
        <p:txBody>
          <a:bodyPr wrap="none">
            <a:spAutoFit/>
          </a:bodyPr>
          <a:lstStyle/>
          <a:p>
            <a:r>
              <a:rPr lang="en-US" sz="3000"/>
              <a:t>Need QCD now, not QED!</a:t>
            </a:r>
          </a:p>
        </p:txBody>
      </p:sp>
      <p:sp>
        <p:nvSpPr>
          <p:cNvPr id="20" name="Oval 11"/>
          <p:cNvSpPr>
            <a:spLocks noChangeArrowheads="1"/>
          </p:cNvSpPr>
          <p:nvPr/>
        </p:nvSpPr>
        <p:spPr bwMode="auto">
          <a:xfrm>
            <a:off x="2743200" y="4760912"/>
            <a:ext cx="115888" cy="115888"/>
          </a:xfrm>
          <a:prstGeom prst="ellipse">
            <a:avLst/>
          </a:prstGeom>
          <a:solidFill>
            <a:srgbClr val="FF0000"/>
          </a:solidFill>
          <a:ln w="9525">
            <a:noFill/>
            <a:round/>
            <a:headEnd/>
            <a:tailEnd/>
          </a:ln>
          <a:effectLst/>
        </p:spPr>
        <p:txBody>
          <a:bodyPr wrap="none" anchor="ctr"/>
          <a:lstStyle/>
          <a:p>
            <a:endParaRPr lang="en-US"/>
          </a:p>
        </p:txBody>
      </p:sp>
      <p:pic>
        <p:nvPicPr>
          <p:cNvPr id="19" name="Picture 2"/>
          <p:cNvPicPr>
            <a:picLocks noChangeAspect="1" noChangeArrowheads="1"/>
          </p:cNvPicPr>
          <p:nvPr/>
        </p:nvPicPr>
        <p:blipFill>
          <a:blip r:embed="rId3" cstate="print"/>
          <a:srcRect/>
          <a:stretch>
            <a:fillRect/>
          </a:stretch>
        </p:blipFill>
        <p:spPr bwMode="auto">
          <a:xfrm>
            <a:off x="1447800" y="2830513"/>
            <a:ext cx="2643187" cy="2427287"/>
          </a:xfrm>
          <a:prstGeom prst="rect">
            <a:avLst/>
          </a:prstGeom>
          <a:noFill/>
          <a:ln w="9525">
            <a:noFill/>
            <a:miter lim="800000"/>
            <a:headEnd/>
            <a:tailEnd/>
          </a:ln>
          <a:effectLst/>
        </p:spPr>
      </p:pic>
      <p:sp>
        <p:nvSpPr>
          <p:cNvPr id="21" name="Footer Placeholder 20"/>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0000" y="100000"/>
                                    </p:animScale>
                                  </p:childTnLst>
                                </p:cTn>
                              </p:par>
                            </p:childTnLst>
                          </p:cTn>
                        </p:par>
                        <p:par>
                          <p:cTn id="7" fill="hold">
                            <p:stCondLst>
                              <p:cond delay="2000"/>
                            </p:stCondLst>
                            <p:childTnLst>
                              <p:par>
                                <p:cTn id="8" presetID="9" presetClass="exit" presetSubtype="0" fill="hold" nodeType="afterEffect">
                                  <p:stCondLst>
                                    <p:cond delay="0"/>
                                  </p:stCondLst>
                                  <p:childTnLst>
                                    <p:animEffect transition="out" filter="dissolv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3" presetClass="entr" presetSubtype="10" fill="hold" grpId="0" nodeType="withEffect">
                                  <p:stCondLst>
                                    <p:cond delay="0"/>
                                  </p:stCondLst>
                                  <p:childTnLst>
                                    <p:set>
                                      <p:cBhvr>
                                        <p:cTn id="12" dur="1" fill="hold">
                                          <p:stCondLst>
                                            <p:cond delay="0"/>
                                          </p:stCondLst>
                                        </p:cTn>
                                        <p:tgtEl>
                                          <p:spTgt spid="1285156"/>
                                        </p:tgtEl>
                                        <p:attrNameLst>
                                          <p:attrName>style.visibility</p:attrName>
                                        </p:attrNameLst>
                                      </p:cBhvr>
                                      <p:to>
                                        <p:strVal val="visible"/>
                                      </p:to>
                                    </p:set>
                                    <p:animEffect transition="in" filter="blinds(horizontal)">
                                      <p:cBhvr>
                                        <p:cTn id="13" dur="500"/>
                                        <p:tgtEl>
                                          <p:spTgt spid="128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51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Reliance on Input from Simpler Systems</a:t>
            </a:r>
            <a:endParaRPr lang="en-US" dirty="0"/>
          </a:p>
        </p:txBody>
      </p:sp>
      <p:sp>
        <p:nvSpPr>
          <p:cNvPr id="7" name="Content Placeholder 6"/>
          <p:cNvSpPr>
            <a:spLocks noGrp="1"/>
          </p:cNvSpPr>
          <p:nvPr>
            <p:ph idx="1"/>
          </p:nvPr>
        </p:nvSpPr>
        <p:spPr/>
        <p:txBody>
          <a:bodyPr/>
          <a:lstStyle/>
          <a:p>
            <a:r>
              <a:rPr lang="en-US" dirty="0" smtClean="0"/>
              <a:t>Disadvantage of </a:t>
            </a:r>
            <a:r>
              <a:rPr lang="en-US" dirty="0" err="1" smtClean="0"/>
              <a:t>hadronic</a:t>
            </a:r>
            <a:r>
              <a:rPr lang="en-US" dirty="0" smtClean="0"/>
              <a:t> collisions: much “messier” than DIS!  </a:t>
            </a:r>
            <a:r>
              <a:rPr lang="en-US" dirty="0" smtClean="0">
                <a:sym typeface="Wingdings" pitchFamily="2" charset="2"/>
              </a:rPr>
              <a:t> </a:t>
            </a:r>
            <a:r>
              <a:rPr lang="en-US" i="1" dirty="0" smtClean="0">
                <a:sym typeface="Wingdings" pitchFamily="2" charset="2"/>
              </a:rPr>
              <a:t>Rely on input from simpler systems</a:t>
            </a:r>
          </a:p>
          <a:p>
            <a:endParaRPr lang="en-US" dirty="0" smtClean="0">
              <a:sym typeface="Wingdings" pitchFamily="2" charset="2"/>
            </a:endParaRPr>
          </a:p>
          <a:p>
            <a:r>
              <a:rPr lang="en-US" dirty="0" smtClean="0">
                <a:sym typeface="Wingdings" pitchFamily="2" charset="2"/>
              </a:rPr>
              <a:t>The more we know from simpler systems such as DIS and </a:t>
            </a:r>
            <a:r>
              <a:rPr lang="en-US" dirty="0" err="1" smtClean="0">
                <a:sym typeface="Wingdings" pitchFamily="2" charset="2"/>
              </a:rPr>
              <a:t>e+e</a:t>
            </a:r>
            <a:r>
              <a:rPr lang="en-US" dirty="0" smtClean="0">
                <a:sym typeface="Wingdings" pitchFamily="2" charset="2"/>
              </a:rPr>
              <a:t>- annihilation, the more we can in turn learn from </a:t>
            </a:r>
            <a:r>
              <a:rPr lang="en-US" dirty="0" err="1" smtClean="0">
                <a:sym typeface="Wingdings" pitchFamily="2" charset="2"/>
              </a:rPr>
              <a:t>hadronic</a:t>
            </a:r>
            <a:r>
              <a:rPr lang="en-US" dirty="0" smtClean="0">
                <a:sym typeface="Wingdings" pitchFamily="2" charset="2"/>
              </a:rPr>
              <a:t> collisions!</a:t>
            </a:r>
            <a:endParaRPr lang="en-US" dirty="0"/>
          </a:p>
        </p:txBody>
      </p:sp>
      <p:sp>
        <p:nvSpPr>
          <p:cNvPr id="8" name="Footer Placeholder 7"/>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p:txBody>
          <a:bodyPr/>
          <a:lstStyle/>
          <a:p>
            <a:r>
              <a:rPr lang="en-US"/>
              <a:t>Nucleon Structure: The Early Years</a:t>
            </a:r>
          </a:p>
        </p:txBody>
      </p:sp>
      <p:sp>
        <p:nvSpPr>
          <p:cNvPr id="1165315" name="Rectangle 3"/>
          <p:cNvSpPr>
            <a:spLocks noGrp="1" noChangeArrowheads="1"/>
          </p:cNvSpPr>
          <p:nvPr>
            <p:ph type="body" sz="half" idx="1"/>
          </p:nvPr>
        </p:nvSpPr>
        <p:spPr>
          <a:xfrm>
            <a:off x="228600" y="1143000"/>
            <a:ext cx="5791200" cy="4953000"/>
          </a:xfrm>
        </p:spPr>
        <p:txBody>
          <a:bodyPr/>
          <a:lstStyle/>
          <a:p>
            <a:r>
              <a:rPr lang="en-US" sz="2800"/>
              <a:t>1933:  Estermann and Stern measure the proton’s anomalous magnetic moment </a:t>
            </a:r>
            <a:r>
              <a:rPr lang="en-US" sz="2800">
                <a:sym typeface="Wingdings" pitchFamily="2" charset="2"/>
              </a:rPr>
              <a:t> </a:t>
            </a:r>
            <a:r>
              <a:rPr lang="en-US" sz="2800"/>
              <a:t>indicates proton not a pointlike particle!</a:t>
            </a:r>
          </a:p>
          <a:p>
            <a:r>
              <a:rPr lang="en-US" sz="2800"/>
              <a:t>1960’s: Quark structure of the nucleon</a:t>
            </a:r>
          </a:p>
          <a:p>
            <a:pPr lvl="1"/>
            <a:r>
              <a:rPr lang="en-US" sz="2400"/>
              <a:t>SLAC inelastic electron-nucleon scattering experiments by Friedman, Kendall, Taylor </a:t>
            </a:r>
            <a:r>
              <a:rPr lang="en-US" sz="2400">
                <a:sym typeface="Wingdings" pitchFamily="2" charset="2"/>
              </a:rPr>
              <a:t> Nobel Prize</a:t>
            </a:r>
          </a:p>
          <a:p>
            <a:pPr lvl="1"/>
            <a:r>
              <a:rPr lang="en-US" sz="2400"/>
              <a:t>Theoretical development by Gell-Mann </a:t>
            </a:r>
            <a:r>
              <a:rPr lang="en-US" sz="2400">
                <a:sym typeface="Wingdings" pitchFamily="2" charset="2"/>
              </a:rPr>
              <a:t> Nobel Prize</a:t>
            </a:r>
            <a:endParaRPr lang="en-US" sz="2400"/>
          </a:p>
        </p:txBody>
      </p:sp>
      <p:graphicFrame>
        <p:nvGraphicFramePr>
          <p:cNvPr id="1165316" name="Object 4"/>
          <p:cNvGraphicFramePr>
            <a:graphicFrameLocks noChangeAspect="1"/>
          </p:cNvGraphicFramePr>
          <p:nvPr>
            <p:ph sz="half" idx="2"/>
          </p:nvPr>
        </p:nvGraphicFramePr>
        <p:xfrm>
          <a:off x="6248400" y="2081213"/>
          <a:ext cx="2319338" cy="2293937"/>
        </p:xfrm>
        <a:graphic>
          <a:graphicData uri="http://schemas.openxmlformats.org/presentationml/2006/ole">
            <p:oleObj spid="_x0000_s2083842" name="Bitmap Image" r:id="rId4" imgW="3571852" imgH="3533981" progId="PBrush">
              <p:embed/>
            </p:oleObj>
          </a:graphicData>
        </a:graphic>
      </p:graphicFrame>
      <p:sp>
        <p:nvSpPr>
          <p:cNvPr id="8" name="Footer Placeholder 7"/>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4146"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03" y="865"/>
              <a:ext cx="434" cy="417"/>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p:oleObj spid="_x0000_s1414165" name="Equation" r:id="rId4" imgW="152280" imgH="215640" progId="">
                <p:embed/>
              </p:oleObj>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p:oleObj spid="_x0000_s1414166" name="Equation" r:id="rId5" imgW="304560" imgH="215640" progId="">
                <p:embed/>
              </p:oleObj>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p:oleObj spid="_x0000_s1414167" name="Equation" r:id="rId6" imgW="139680" imgH="215640" progId="">
                <p:embed/>
              </p:oleObj>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p:oleObj spid="_x0000_s1414168" name="Equation" r:id="rId7" imgW="279360" imgH="215640" progId="">
                <p:embed/>
              </p:oleObj>
            </a:graphicData>
          </a:graphic>
        </p:graphicFrame>
        <p:grpSp>
          <p:nvGrpSpPr>
            <p:cNvPr id="1414169"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1414182"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p:oleObj spid="_x0000_s1414188" name="Equation" r:id="rId8" imgW="126720" imgH="190440" progId="">
                <p:embed/>
              </p:oleObj>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p:oleObj spid="_x0000_s1414190" name="Equation" r:id="rId9" imgW="444240" imgH="203040" progId="Equation.3">
                <p:embed/>
              </p:oleObj>
            </a:graphicData>
          </a:graphic>
        </p:graphicFrame>
        <p:grpSp>
          <p:nvGrpSpPr>
            <p:cNvPr id="1414191"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p:oleObj spid="_x0000_s1414203" name="Equation" r:id="rId10" imgW="469800" imgH="279360" progId="Equation.3">
                <p:embed/>
              </p:oleObj>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495" y="969"/>
              <a:ext cx="425"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q(x</a:t>
              </a:r>
              <a:r>
                <a:rPr lang="en-US" sz="1800" baseline="-18000">
                  <a:solidFill>
                    <a:schemeClr val="tx1"/>
                  </a:solidFill>
                  <a:latin typeface="Comic Sans MS" pitchFamily="66" charset="0"/>
                </a:rPr>
                <a:t>1</a:t>
              </a:r>
              <a:r>
                <a:rPr lang="en-US" sz="1800">
                  <a:solidFill>
                    <a:schemeClr val="tx1"/>
                  </a:solidFill>
                  <a:latin typeface="Comic Sans MS" pitchFamily="66" charset="0"/>
                </a:rPr>
                <a:t>)</a:t>
              </a:r>
            </a:p>
          </p:txBody>
        </p:sp>
        <p:sp>
          <p:nvSpPr>
            <p:cNvPr id="1414206" name="Text Box 62"/>
            <p:cNvSpPr txBox="1">
              <a:spLocks noChangeArrowheads="1"/>
            </p:cNvSpPr>
            <p:nvPr/>
          </p:nvSpPr>
          <p:spPr bwMode="auto">
            <a:xfrm>
              <a:off x="1527" y="1929"/>
              <a:ext cx="442"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g(x</a:t>
              </a:r>
              <a:r>
                <a:rPr lang="en-US" sz="1800" baseline="-18000">
                  <a:solidFill>
                    <a:schemeClr val="tx1"/>
                  </a:solidFill>
                  <a:latin typeface="Comic Sans MS" pitchFamily="66" charset="0"/>
                </a:rPr>
                <a:t>2</a:t>
              </a:r>
              <a:r>
                <a:rPr lang="en-US" sz="180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noFill/>
        </p:spPr>
        <p:txBody>
          <a:bodyPr/>
          <a:lstStyle/>
          <a:p>
            <a:r>
              <a:rPr lang="en-US" sz="3600" dirty="0" smtClean="0"/>
              <a:t>Factorization </a:t>
            </a:r>
            <a:r>
              <a:rPr lang="en-US" sz="3600" dirty="0"/>
              <a:t>and Universality in </a:t>
            </a:r>
            <a:r>
              <a:rPr lang="en-US" sz="3600" dirty="0" err="1"/>
              <a:t>Perturbative</a:t>
            </a:r>
            <a:r>
              <a:rPr lang="en-US" sz="3600" dirty="0"/>
              <a:t> QCD</a:t>
            </a:r>
          </a:p>
        </p:txBody>
      </p:sp>
      <p:sp>
        <p:nvSpPr>
          <p:cNvPr id="1414209" name="Rectangle 65"/>
          <p:cNvSpPr>
            <a:spLocks noChangeArrowheads="1"/>
          </p:cNvSpPr>
          <p:nvPr/>
        </p:nvSpPr>
        <p:spPr bwMode="auto">
          <a:xfrm>
            <a:off x="3810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a:t>“Hard” probes  have predictable rates given:</a:t>
            </a:r>
          </a:p>
          <a:p>
            <a:pPr marL="1143000" lvl="2" indent="-228600" algn="l">
              <a:spcBef>
                <a:spcPct val="20000"/>
              </a:spcBef>
              <a:buClr>
                <a:srgbClr val="500093"/>
              </a:buClr>
              <a:buFontTx/>
              <a:buChar char="–"/>
            </a:pPr>
            <a:r>
              <a:rPr lang="en-US" sz="2000">
                <a:solidFill>
                  <a:srgbClr val="FF85FF"/>
                </a:solidFill>
              </a:rPr>
              <a:t>Parton distribution functions (need experimental</a:t>
            </a:r>
            <a:r>
              <a:rPr lang="en-US" sz="2000" b="1">
                <a:solidFill>
                  <a:srgbClr val="FF85FF"/>
                </a:solidFill>
              </a:rPr>
              <a:t> </a:t>
            </a:r>
            <a:r>
              <a:rPr lang="en-US" sz="2000">
                <a:solidFill>
                  <a:srgbClr val="FF85FF"/>
                </a:solidFill>
              </a:rPr>
              <a:t>input)</a:t>
            </a:r>
          </a:p>
          <a:p>
            <a:pPr marL="1143000" lvl="2" indent="-228600" algn="l">
              <a:spcBef>
                <a:spcPct val="20000"/>
              </a:spcBef>
              <a:buClr>
                <a:srgbClr val="500093"/>
              </a:buClr>
              <a:buFontTx/>
              <a:buChar char="–"/>
            </a:pPr>
            <a:r>
              <a:rPr lang="en-US" sz="2000">
                <a:solidFill>
                  <a:srgbClr val="00FF00"/>
                </a:solidFill>
              </a:rPr>
              <a:t>Partonic hard scattering rates (calculable in pQCD)</a:t>
            </a:r>
          </a:p>
          <a:p>
            <a:pPr marL="1143000" lvl="2" indent="-228600" algn="l">
              <a:spcBef>
                <a:spcPct val="20000"/>
              </a:spcBef>
              <a:buClr>
                <a:srgbClr val="500093"/>
              </a:buClr>
              <a:buFontTx/>
              <a:buChar char="–"/>
            </a:pPr>
            <a:r>
              <a:rPr lang="en-US" sz="2000">
                <a:solidFill>
                  <a:srgbClr val="00FFCC"/>
                </a:solidFill>
              </a:rPr>
              <a:t>Fragmentation functions (need experimental input)</a:t>
            </a:r>
          </a:p>
        </p:txBody>
      </p:sp>
      <p:grpSp>
        <p:nvGrpSpPr>
          <p:cNvPr id="1414218" name="Group 74"/>
          <p:cNvGrpSpPr>
            <a:grpSpLocks/>
          </p:cNvGrpSpPr>
          <p:nvPr/>
        </p:nvGrpSpPr>
        <p:grpSpPr bwMode="auto">
          <a:xfrm>
            <a:off x="7239000" y="4702175"/>
            <a:ext cx="1371600" cy="1695450"/>
            <a:chOff x="4560" y="2962"/>
            <a:chExt cx="864" cy="1068"/>
          </a:xfrm>
        </p:grpSpPr>
        <p:sp>
          <p:nvSpPr>
            <p:cNvPr id="1414211" name="Rectangle 67"/>
            <p:cNvSpPr>
              <a:spLocks noChangeArrowheads="1"/>
            </p:cNvSpPr>
            <p:nvPr/>
          </p:nvSpPr>
          <p:spPr bwMode="auto">
            <a:xfrm rot="5400000">
              <a:off x="4592" y="3198"/>
              <a:ext cx="1068" cy="596"/>
            </a:xfrm>
            <a:prstGeom prst="rect">
              <a:avLst/>
            </a:prstGeom>
            <a:noFill/>
            <a:ln w="12700">
              <a:noFill/>
              <a:miter lim="800000"/>
              <a:headEnd/>
              <a:tailEnd/>
            </a:ln>
            <a:effectLst/>
          </p:spPr>
          <p:txBody>
            <a:bodyPr wrap="none">
              <a:spAutoFit/>
            </a:bodyPr>
            <a:lstStyle/>
            <a:p>
              <a:pPr eaLnBrk="1" hangingPunct="1"/>
              <a:r>
                <a:rPr lang="en-US" sz="2000">
                  <a:solidFill>
                    <a:schemeClr val="bg1"/>
                  </a:solidFill>
                  <a:effectLst>
                    <a:outerShdw blurRad="38100" dist="38100" dir="2700000" algn="tl">
                      <a:srgbClr val="000000"/>
                    </a:outerShdw>
                  </a:effectLst>
                  <a:latin typeface="Arial Rounded MT Bold" pitchFamily="34" charset="0"/>
                </a:rPr>
                <a:t>Universality</a:t>
              </a:r>
            </a:p>
            <a:p>
              <a:pPr eaLnBrk="1" hangingPunct="1"/>
              <a:r>
                <a:rPr lang="en-US" sz="1800">
                  <a:solidFill>
                    <a:schemeClr val="bg1"/>
                  </a:solidFill>
                  <a:effectLst>
                    <a:outerShdw blurRad="38100" dist="38100" dir="2700000" algn="tl">
                      <a:srgbClr val="000000"/>
                    </a:outerShdw>
                  </a:effectLst>
                  <a:latin typeface="Arial Rounded MT Bold" pitchFamily="34" charset="0"/>
                </a:rPr>
                <a:t>(Process </a:t>
              </a:r>
            </a:p>
            <a:p>
              <a:pPr eaLnBrk="1" hangingPunct="1"/>
              <a:r>
                <a:rPr lang="en-US" sz="1800">
                  <a:solidFill>
                    <a:schemeClr val="bg1"/>
                  </a:solidFill>
                  <a:effectLst>
                    <a:outerShdw blurRad="38100" dist="38100" dir="2700000" algn="tl">
                      <a:srgbClr val="000000"/>
                    </a:outerShdw>
                  </a:effectLst>
                  <a:latin typeface="Arial Rounded MT Bold" pitchFamily="34" charset="0"/>
                </a:rPr>
                <a:t>independence)</a:t>
              </a:r>
            </a:p>
          </p:txBody>
        </p:sp>
        <p:sp>
          <p:nvSpPr>
            <p:cNvPr id="1414212" name="AutoShape 68"/>
            <p:cNvSpPr>
              <a:spLocks/>
            </p:cNvSpPr>
            <p:nvPr/>
          </p:nvSpPr>
          <p:spPr bwMode="auto">
            <a:xfrm>
              <a:off x="4560" y="3024"/>
              <a:ext cx="240" cy="912"/>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p:oleObj spid="_x0000_s1414213" name="Equation" r:id="rId11" imgW="3174840" imgH="279360" progId="Equation.3">
              <p:embed/>
            </p:oleObj>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6" name="Footer Placeholder 75"/>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4209">
                                            <p:txEl>
                                              <p:pRg st="1" end="1"/>
                                            </p:txEl>
                                          </p:spTgt>
                                        </p:tgtEl>
                                        <p:attrNameLst>
                                          <p:attrName>style.visibility</p:attrName>
                                        </p:attrNameLst>
                                      </p:cBhvr>
                                      <p:to>
                                        <p:strVal val="visible"/>
                                      </p:to>
                                    </p:set>
                                    <p:animEffect transition="in" filter="checkerboard(across)">
                                      <p:cBhvr>
                                        <p:cTn id="7" dur="500"/>
                                        <p:tgtEl>
                                          <p:spTgt spid="1414209">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07"/>
                                        </p:tgtEl>
                                        <p:attrNameLst>
                                          <p:attrName>style.visibility</p:attrName>
                                        </p:attrNameLst>
                                      </p:cBhvr>
                                      <p:to>
                                        <p:strVal val="visible"/>
                                      </p:to>
                                    </p:set>
                                    <p:animEffect transition="in" filter="checkerboard(across)">
                                      <p:cBhvr>
                                        <p:cTn id="10" dur="500"/>
                                        <p:tgtEl>
                                          <p:spTgt spid="141420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5" dur="500"/>
                                        <p:tgtEl>
                                          <p:spTgt spid="141420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14214"/>
                                        </p:tgtEl>
                                        <p:attrNameLst>
                                          <p:attrName>style.visibility</p:attrName>
                                        </p:attrNameLst>
                                      </p:cBhvr>
                                      <p:to>
                                        <p:strVal val="visible"/>
                                      </p:to>
                                    </p:set>
                                    <p:animEffect transition="in" filter="checkerboard(across)">
                                      <p:cBhvr>
                                        <p:cTn id="18" dur="500"/>
                                        <p:tgtEl>
                                          <p:spTgt spid="141421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14217"/>
                                        </p:tgtEl>
                                        <p:attrNameLst>
                                          <p:attrName>style.visibility</p:attrName>
                                        </p:attrNameLst>
                                      </p:cBhvr>
                                      <p:to>
                                        <p:strVal val="visible"/>
                                      </p:to>
                                    </p:set>
                                    <p:animEffect transition="in" filter="checkerboard(across)">
                                      <p:cBhvr>
                                        <p:cTn id="21" dur="500"/>
                                        <p:tgtEl>
                                          <p:spTgt spid="141421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26" dur="500"/>
                                        <p:tgtEl>
                                          <p:spTgt spid="1414209">
                                            <p:txEl>
                                              <p:pRg st="3" end="3"/>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14215"/>
                                        </p:tgtEl>
                                        <p:attrNameLst>
                                          <p:attrName>style.visibility</p:attrName>
                                        </p:attrNameLst>
                                      </p:cBhvr>
                                      <p:to>
                                        <p:strVal val="visible"/>
                                      </p:to>
                                    </p:set>
                                    <p:animEffect transition="in" filter="checkerboard(across)">
                                      <p:cBhvr>
                                        <p:cTn id="29" dur="500"/>
                                        <p:tgtEl>
                                          <p:spTgt spid="14142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14216"/>
                                        </p:tgtEl>
                                        <p:attrNameLst>
                                          <p:attrName>style.visibility</p:attrName>
                                        </p:attrNameLst>
                                      </p:cBhvr>
                                      <p:to>
                                        <p:strVal val="visible"/>
                                      </p:to>
                                    </p:set>
                                    <p:animEffect transition="in" filter="checkerboard(across)">
                                      <p:cBhvr>
                                        <p:cTn id="32" dur="500"/>
                                        <p:tgtEl>
                                          <p:spTgt spid="14142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14218"/>
                                        </p:tgtEl>
                                        <p:attrNameLst>
                                          <p:attrName>style.visibility</p:attrName>
                                        </p:attrNameLst>
                                      </p:cBhvr>
                                      <p:to>
                                        <p:strVal val="visible"/>
                                      </p:to>
                                    </p:set>
                                    <p:anim calcmode="lin" valueType="num">
                                      <p:cBhvr additive="base">
                                        <p:cTn id="37" dur="500" fill="hold"/>
                                        <p:tgtEl>
                                          <p:spTgt spid="1414218"/>
                                        </p:tgtEl>
                                        <p:attrNameLst>
                                          <p:attrName>ppt_x</p:attrName>
                                        </p:attrNameLst>
                                      </p:cBhvr>
                                      <p:tavLst>
                                        <p:tav tm="0">
                                          <p:val>
                                            <p:strVal val="#ppt_x"/>
                                          </p:val>
                                        </p:tav>
                                        <p:tav tm="100000">
                                          <p:val>
                                            <p:strVal val="#ppt_x"/>
                                          </p:val>
                                        </p:tav>
                                      </p:tavLst>
                                    </p:anim>
                                    <p:anim calcmode="lin" valueType="num">
                                      <p:cBhvr additive="base">
                                        <p:cTn id="38" dur="500" fill="hold"/>
                                        <p:tgtEl>
                                          <p:spTgt spid="1414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9004"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8994"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8995"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8996"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9001"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9002"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9003"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8997"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8998"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8999"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9000"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9005"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9006" name="Bitmap Image" r:id="rId16" imgW="4886266" imgH="2152922" progId="PBrush">
                <p:embed/>
              </p:oleObj>
            </a:graphicData>
          </a:graphic>
        </p:graphicFrame>
      </p:grpSp>
      <p:sp>
        <p:nvSpPr>
          <p:cNvPr id="34" name="Rectangle 33"/>
          <p:cNvSpPr/>
          <p:nvPr/>
        </p:nvSpPr>
        <p:spPr bwMode="auto">
          <a:xfrm>
            <a:off x="72570" y="990600"/>
            <a:ext cx="3124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Footer Placeholder 34"/>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2"/>
          <p:cNvSpPr>
            <a:spLocks noGrp="1" noChangeArrowheads="1"/>
          </p:cNvSpPr>
          <p:nvPr>
            <p:ph type="title"/>
          </p:nvPr>
        </p:nvSpPr>
        <p:spPr/>
        <p:txBody>
          <a:bodyPr/>
          <a:lstStyle/>
          <a:p>
            <a:r>
              <a:rPr lang="en-US" sz="4000"/>
              <a:t>Probing the Helicity Structure of the Nucleon with p+p Collisions</a:t>
            </a:r>
          </a:p>
        </p:txBody>
      </p:sp>
      <p:pic>
        <p:nvPicPr>
          <p:cNvPr id="1432579" name="Picture 3" descr="spin-physics-w"/>
          <p:cNvPicPr>
            <a:picLocks noChangeAspect="1" noChangeArrowheads="1"/>
          </p:cNvPicPr>
          <p:nvPr/>
        </p:nvPicPr>
        <p:blipFill>
          <a:blip r:embed="rId4" cstate="print"/>
          <a:srcRect/>
          <a:stretch>
            <a:fillRect/>
          </a:stretch>
        </p:blipFill>
        <p:spPr bwMode="auto">
          <a:xfrm>
            <a:off x="228600" y="1900238"/>
            <a:ext cx="3886200" cy="1985962"/>
          </a:xfrm>
          <a:prstGeom prst="rect">
            <a:avLst/>
          </a:prstGeom>
          <a:noFill/>
        </p:spPr>
      </p:pic>
      <p:sp>
        <p:nvSpPr>
          <p:cNvPr id="1432580" name="Text Box 4"/>
          <p:cNvSpPr txBox="1">
            <a:spLocks noChangeArrowheads="1"/>
          </p:cNvSpPr>
          <p:nvPr/>
        </p:nvSpPr>
        <p:spPr bwMode="auto">
          <a:xfrm>
            <a:off x="685800" y="5486400"/>
            <a:ext cx="7556500" cy="671513"/>
          </a:xfrm>
          <a:prstGeom prst="rect">
            <a:avLst/>
          </a:prstGeom>
          <a:noFill/>
          <a:ln w="9525">
            <a:noFill/>
            <a:miter lim="800000"/>
            <a:headEnd/>
            <a:tailEnd/>
          </a:ln>
          <a:effectLst/>
        </p:spPr>
        <p:txBody>
          <a:bodyPr wrap="none">
            <a:spAutoFit/>
          </a:bodyPr>
          <a:lstStyle/>
          <a:p>
            <a:r>
              <a:rPr lang="en-US" sz="3800"/>
              <a:t>Leading-order access to gluons </a:t>
            </a:r>
            <a:r>
              <a:rPr lang="en-US" sz="3800">
                <a:sym typeface="Wingdings" pitchFamily="2" charset="2"/>
              </a:rPr>
              <a:t> </a:t>
            </a:r>
            <a:r>
              <a:rPr lang="en-US" sz="3800">
                <a:latin typeface="Symbol" pitchFamily="18" charset="2"/>
                <a:sym typeface="Wingdings" pitchFamily="2" charset="2"/>
              </a:rPr>
              <a:t>D</a:t>
            </a:r>
            <a:r>
              <a:rPr lang="en-US" sz="3800">
                <a:sym typeface="Wingdings" pitchFamily="2" charset="2"/>
              </a:rPr>
              <a:t>G</a:t>
            </a:r>
            <a:endParaRPr lang="en-US" sz="3800"/>
          </a:p>
        </p:txBody>
      </p:sp>
      <p:graphicFrame>
        <p:nvGraphicFramePr>
          <p:cNvPr id="1432581" name="Object 5"/>
          <p:cNvGraphicFramePr>
            <a:graphicFrameLocks noChangeAspect="1"/>
          </p:cNvGraphicFramePr>
          <p:nvPr/>
        </p:nvGraphicFramePr>
        <p:xfrm>
          <a:off x="4265613" y="1447800"/>
          <a:ext cx="4725987" cy="795338"/>
        </p:xfrm>
        <a:graphic>
          <a:graphicData uri="http://schemas.openxmlformats.org/presentationml/2006/ole">
            <p:oleObj spid="_x0000_s1432581" name="Equation" r:id="rId5" imgW="2565360" imgH="431640" progId="Equation.3">
              <p:embed/>
            </p:oleObj>
          </a:graphicData>
        </a:graphic>
      </p:graphicFrame>
      <p:graphicFrame>
        <p:nvGraphicFramePr>
          <p:cNvPr id="1432582" name="Object 6"/>
          <p:cNvGraphicFramePr>
            <a:graphicFrameLocks noChangeAspect="1"/>
          </p:cNvGraphicFramePr>
          <p:nvPr/>
        </p:nvGraphicFramePr>
        <p:xfrm>
          <a:off x="304800" y="4343400"/>
          <a:ext cx="8534400" cy="654050"/>
        </p:xfrm>
        <a:graphic>
          <a:graphicData uri="http://schemas.openxmlformats.org/presentationml/2006/ole">
            <p:oleObj spid="_x0000_s1432582" name="Equation" r:id="rId6" imgW="3644640" imgH="279360" progId="Equation.3">
              <p:embed/>
            </p:oleObj>
          </a:graphicData>
        </a:graphic>
      </p:graphicFrame>
      <p:grpSp>
        <p:nvGrpSpPr>
          <p:cNvPr id="1432583" name="Group 7"/>
          <p:cNvGrpSpPr>
            <a:grpSpLocks/>
          </p:cNvGrpSpPr>
          <p:nvPr/>
        </p:nvGrpSpPr>
        <p:grpSpPr bwMode="auto">
          <a:xfrm>
            <a:off x="2971800" y="5102225"/>
            <a:ext cx="1066800" cy="457200"/>
            <a:chOff x="1872" y="1918"/>
            <a:chExt cx="672" cy="288"/>
          </a:xfrm>
        </p:grpSpPr>
        <p:sp>
          <p:nvSpPr>
            <p:cNvPr id="1432584" name="Text Box 8"/>
            <p:cNvSpPr txBox="1">
              <a:spLocks noChangeArrowheads="1"/>
            </p:cNvSpPr>
            <p:nvPr/>
          </p:nvSpPr>
          <p:spPr bwMode="auto">
            <a:xfrm>
              <a:off x="1968" y="1918"/>
              <a:ext cx="426" cy="288"/>
            </a:xfrm>
            <a:prstGeom prst="rect">
              <a:avLst/>
            </a:prstGeom>
            <a:noFill/>
            <a:ln w="9525">
              <a:noFill/>
              <a:miter lim="800000"/>
              <a:headEnd/>
              <a:tailEnd/>
            </a:ln>
            <a:effectLst/>
          </p:spPr>
          <p:txBody>
            <a:bodyPr wrap="none">
              <a:spAutoFit/>
            </a:bodyPr>
            <a:lstStyle/>
            <a:p>
              <a:r>
                <a:rPr lang="en-US">
                  <a:solidFill>
                    <a:srgbClr val="FF66CC"/>
                  </a:solidFill>
                </a:rPr>
                <a:t>DIS</a:t>
              </a:r>
            </a:p>
          </p:txBody>
        </p:sp>
        <p:sp>
          <p:nvSpPr>
            <p:cNvPr id="1432585" name="Line 9"/>
            <p:cNvSpPr>
              <a:spLocks noChangeShapeType="1"/>
            </p:cNvSpPr>
            <p:nvPr/>
          </p:nvSpPr>
          <p:spPr bwMode="auto">
            <a:xfrm>
              <a:off x="1872" y="1920"/>
              <a:ext cx="672" cy="0"/>
            </a:xfrm>
            <a:prstGeom prst="line">
              <a:avLst/>
            </a:prstGeom>
            <a:noFill/>
            <a:ln w="38100">
              <a:solidFill>
                <a:srgbClr val="FF85FF"/>
              </a:solidFill>
              <a:round/>
              <a:headEnd/>
              <a:tailEnd/>
            </a:ln>
            <a:effectLst/>
          </p:spPr>
          <p:txBody>
            <a:bodyPr/>
            <a:lstStyle/>
            <a:p>
              <a:endParaRPr lang="en-US"/>
            </a:p>
          </p:txBody>
        </p:sp>
      </p:grpSp>
      <p:grpSp>
        <p:nvGrpSpPr>
          <p:cNvPr id="1432586" name="Group 10"/>
          <p:cNvGrpSpPr>
            <a:grpSpLocks/>
          </p:cNvGrpSpPr>
          <p:nvPr/>
        </p:nvGrpSpPr>
        <p:grpSpPr bwMode="auto">
          <a:xfrm>
            <a:off x="5867400" y="5083175"/>
            <a:ext cx="1524000" cy="457200"/>
            <a:chOff x="3696" y="1906"/>
            <a:chExt cx="960" cy="288"/>
          </a:xfrm>
        </p:grpSpPr>
        <p:sp>
          <p:nvSpPr>
            <p:cNvPr id="1432587" name="Text Box 11"/>
            <p:cNvSpPr txBox="1">
              <a:spLocks noChangeArrowheads="1"/>
            </p:cNvSpPr>
            <p:nvPr/>
          </p:nvSpPr>
          <p:spPr bwMode="auto">
            <a:xfrm>
              <a:off x="3846" y="1906"/>
              <a:ext cx="618" cy="288"/>
            </a:xfrm>
            <a:prstGeom prst="rect">
              <a:avLst/>
            </a:prstGeom>
            <a:noFill/>
            <a:ln w="9525">
              <a:noFill/>
              <a:miter lim="800000"/>
              <a:headEnd/>
              <a:tailEnd/>
            </a:ln>
            <a:effectLst/>
          </p:spPr>
          <p:txBody>
            <a:bodyPr wrap="none">
              <a:spAutoFit/>
            </a:bodyPr>
            <a:lstStyle/>
            <a:p>
              <a:r>
                <a:rPr lang="en-US">
                  <a:solidFill>
                    <a:srgbClr val="33CC33"/>
                  </a:solidFill>
                </a:rPr>
                <a:t>pQCD</a:t>
              </a:r>
            </a:p>
          </p:txBody>
        </p:sp>
        <p:sp>
          <p:nvSpPr>
            <p:cNvPr id="1432588" name="Line 12"/>
            <p:cNvSpPr>
              <a:spLocks noChangeShapeType="1"/>
            </p:cNvSpPr>
            <p:nvPr/>
          </p:nvSpPr>
          <p:spPr bwMode="auto">
            <a:xfrm>
              <a:off x="3696" y="1920"/>
              <a:ext cx="960" cy="0"/>
            </a:xfrm>
            <a:prstGeom prst="line">
              <a:avLst/>
            </a:prstGeom>
            <a:noFill/>
            <a:ln w="38100">
              <a:solidFill>
                <a:srgbClr val="00FF00"/>
              </a:solidFill>
              <a:round/>
              <a:headEnd/>
              <a:tailEnd/>
            </a:ln>
            <a:effectLst/>
          </p:spPr>
          <p:txBody>
            <a:bodyPr/>
            <a:lstStyle/>
            <a:p>
              <a:endParaRPr lang="en-US"/>
            </a:p>
          </p:txBody>
        </p:sp>
      </p:grpSp>
      <p:grpSp>
        <p:nvGrpSpPr>
          <p:cNvPr id="1432589" name="Group 13"/>
          <p:cNvGrpSpPr>
            <a:grpSpLocks/>
          </p:cNvGrpSpPr>
          <p:nvPr/>
        </p:nvGrpSpPr>
        <p:grpSpPr bwMode="auto">
          <a:xfrm>
            <a:off x="7772400" y="5029200"/>
            <a:ext cx="1066800" cy="457200"/>
            <a:chOff x="4896" y="1872"/>
            <a:chExt cx="672" cy="288"/>
          </a:xfrm>
        </p:grpSpPr>
        <p:sp>
          <p:nvSpPr>
            <p:cNvPr id="1432590" name="Text Box 14"/>
            <p:cNvSpPr txBox="1">
              <a:spLocks noChangeArrowheads="1"/>
            </p:cNvSpPr>
            <p:nvPr/>
          </p:nvSpPr>
          <p:spPr bwMode="auto">
            <a:xfrm>
              <a:off x="5040" y="1872"/>
              <a:ext cx="458" cy="288"/>
            </a:xfrm>
            <a:prstGeom prst="rect">
              <a:avLst/>
            </a:prstGeom>
            <a:noFill/>
            <a:ln w="9525">
              <a:noFill/>
              <a:miter lim="800000"/>
              <a:headEnd/>
              <a:tailEnd/>
            </a:ln>
            <a:effectLst/>
          </p:spPr>
          <p:txBody>
            <a:bodyPr wrap="none">
              <a:spAutoFit/>
            </a:bodyPr>
            <a:lstStyle/>
            <a:p>
              <a:r>
                <a:rPr lang="en-US">
                  <a:solidFill>
                    <a:srgbClr val="00FFFF"/>
                  </a:solidFill>
                </a:rPr>
                <a:t>e+e-</a:t>
              </a:r>
            </a:p>
          </p:txBody>
        </p:sp>
        <p:sp>
          <p:nvSpPr>
            <p:cNvPr id="1432591" name="Line 15"/>
            <p:cNvSpPr>
              <a:spLocks noChangeShapeType="1"/>
            </p:cNvSpPr>
            <p:nvPr/>
          </p:nvSpPr>
          <p:spPr bwMode="auto">
            <a:xfrm flipV="1">
              <a:off x="4896" y="1920"/>
              <a:ext cx="672" cy="0"/>
            </a:xfrm>
            <a:prstGeom prst="line">
              <a:avLst/>
            </a:prstGeom>
            <a:noFill/>
            <a:ln w="38100">
              <a:solidFill>
                <a:srgbClr val="33CCCC"/>
              </a:solidFill>
              <a:round/>
              <a:headEnd/>
              <a:tailEnd/>
            </a:ln>
            <a:effectLst/>
          </p:spPr>
          <p:txBody>
            <a:bodyPr/>
            <a:lstStyle/>
            <a:p>
              <a:endParaRPr lang="en-US"/>
            </a:p>
          </p:txBody>
        </p:sp>
      </p:grpSp>
      <p:grpSp>
        <p:nvGrpSpPr>
          <p:cNvPr id="1432592" name="Group 16"/>
          <p:cNvGrpSpPr>
            <a:grpSpLocks/>
          </p:cNvGrpSpPr>
          <p:nvPr/>
        </p:nvGrpSpPr>
        <p:grpSpPr bwMode="auto">
          <a:xfrm>
            <a:off x="4365625" y="5083175"/>
            <a:ext cx="1066800" cy="519113"/>
            <a:chOff x="2750" y="1906"/>
            <a:chExt cx="672" cy="327"/>
          </a:xfrm>
        </p:grpSpPr>
        <p:sp>
          <p:nvSpPr>
            <p:cNvPr id="1432593" name="Line 17"/>
            <p:cNvSpPr>
              <a:spLocks noChangeShapeType="1"/>
            </p:cNvSpPr>
            <p:nvPr/>
          </p:nvSpPr>
          <p:spPr bwMode="auto">
            <a:xfrm>
              <a:off x="2750" y="1920"/>
              <a:ext cx="672" cy="0"/>
            </a:xfrm>
            <a:prstGeom prst="line">
              <a:avLst/>
            </a:prstGeom>
            <a:noFill/>
            <a:ln w="38100">
              <a:solidFill>
                <a:srgbClr val="FFFF99"/>
              </a:solidFill>
              <a:round/>
              <a:headEnd/>
              <a:tailEnd/>
            </a:ln>
            <a:effectLst/>
          </p:spPr>
          <p:txBody>
            <a:bodyPr/>
            <a:lstStyle/>
            <a:p>
              <a:endParaRPr lang="en-US"/>
            </a:p>
          </p:txBody>
        </p:sp>
        <p:sp>
          <p:nvSpPr>
            <p:cNvPr id="1432594" name="Text Box 18"/>
            <p:cNvSpPr txBox="1">
              <a:spLocks noChangeArrowheads="1"/>
            </p:cNvSpPr>
            <p:nvPr/>
          </p:nvSpPr>
          <p:spPr bwMode="auto">
            <a:xfrm>
              <a:off x="2953" y="1906"/>
              <a:ext cx="215" cy="327"/>
            </a:xfrm>
            <a:prstGeom prst="rect">
              <a:avLst/>
            </a:prstGeom>
            <a:noFill/>
            <a:ln w="9525">
              <a:noFill/>
              <a:miter lim="800000"/>
              <a:headEnd/>
              <a:tailEnd/>
            </a:ln>
            <a:effectLst/>
          </p:spPr>
          <p:txBody>
            <a:bodyPr wrap="none">
              <a:spAutoFit/>
            </a:bodyPr>
            <a:lstStyle/>
            <a:p>
              <a:r>
                <a:rPr lang="en-US" sz="2800"/>
                <a:t>?</a:t>
              </a:r>
            </a:p>
          </p:txBody>
        </p:sp>
      </p:grpSp>
      <p:sp>
        <p:nvSpPr>
          <p:cNvPr id="1432595" name="Text Box 19"/>
          <p:cNvSpPr txBox="1">
            <a:spLocks noChangeArrowheads="1"/>
          </p:cNvSpPr>
          <p:nvPr/>
        </p:nvSpPr>
        <p:spPr bwMode="auto">
          <a:xfrm>
            <a:off x="4191000" y="2393950"/>
            <a:ext cx="4953000" cy="1187450"/>
          </a:xfrm>
          <a:prstGeom prst="rect">
            <a:avLst/>
          </a:prstGeom>
          <a:noFill/>
          <a:ln w="9525">
            <a:noFill/>
            <a:miter lim="800000"/>
            <a:headEnd/>
            <a:tailEnd/>
          </a:ln>
          <a:effectLst/>
        </p:spPr>
        <p:txBody>
          <a:bodyPr>
            <a:spAutoFit/>
          </a:bodyPr>
          <a:lstStyle/>
          <a:p>
            <a:r>
              <a:rPr lang="en-US"/>
              <a:t>Study difference in particle production rates for same-helicity vs. opposite-helicity proton collisions</a:t>
            </a:r>
          </a:p>
        </p:txBody>
      </p:sp>
      <p:sp>
        <p:nvSpPr>
          <p:cNvPr id="22" name="Footer Placeholder 21"/>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6200" y="1524000"/>
            <a:ext cx="4800600" cy="3262432"/>
          </a:xfrm>
          <a:prstGeom prst="rect">
            <a:avLst/>
          </a:prstGeom>
          <a:noFill/>
        </p:spPr>
        <p:txBody>
          <a:bodyPr wrap="square" rtlCol="0">
            <a:spAutoFit/>
          </a:bodyPr>
          <a:lstStyle/>
          <a:p>
            <a:pPr algn="l"/>
            <a:r>
              <a:rPr lang="en-US" sz="3200" dirty="0" smtClean="0"/>
              <a:t>PHENIX: Limited acceptance and fast </a:t>
            </a:r>
            <a:r>
              <a:rPr lang="en-US" sz="3200" dirty="0" err="1" smtClean="0"/>
              <a:t>EMCal</a:t>
            </a:r>
            <a:r>
              <a:rPr lang="en-US" sz="3200" dirty="0" smtClean="0"/>
              <a:t> trigger </a:t>
            </a:r>
            <a:r>
              <a:rPr lang="en-US" sz="3200" dirty="0" smtClean="0">
                <a:sym typeface="Wingdings" pitchFamily="2" charset="2"/>
              </a:rPr>
              <a:t> Neutral </a:t>
            </a:r>
            <a:r>
              <a:rPr lang="en-US" sz="3200" dirty="0" err="1" smtClean="0">
                <a:sym typeface="Wingdings" pitchFamily="2" charset="2"/>
              </a:rPr>
              <a:t>pions</a:t>
            </a:r>
            <a:r>
              <a:rPr lang="en-US" sz="3200" dirty="0" smtClean="0">
                <a:sym typeface="Wingdings" pitchFamily="2" charset="2"/>
              </a:rPr>
              <a:t> have been primary probe</a:t>
            </a:r>
          </a:p>
          <a:p>
            <a:pPr algn="l"/>
            <a:r>
              <a:rPr lang="en-US" sz="2600" dirty="0" smtClean="0">
                <a:sym typeface="Wingdings" pitchFamily="2" charset="2"/>
              </a:rPr>
              <a:t>- Subject to fragmentation function uncertainties, but easy to reconstruct</a:t>
            </a:r>
            <a:endParaRPr lang="en-US" sz="2600" dirty="0"/>
          </a:p>
        </p:txBody>
      </p:sp>
      <p:sp>
        <p:nvSpPr>
          <p:cNvPr id="1434626" name="Rectangle 2"/>
          <p:cNvSpPr>
            <a:spLocks noGrp="1" noChangeArrowheads="1"/>
          </p:cNvSpPr>
          <p:nvPr>
            <p:ph type="title"/>
          </p:nvPr>
        </p:nvSpPr>
        <p:spPr/>
        <p:txBody>
          <a:bodyPr/>
          <a:lstStyle/>
          <a:p>
            <a:r>
              <a:rPr lang="en-US" sz="3400" dirty="0"/>
              <a:t>Inclusive Neutral </a:t>
            </a:r>
            <a:r>
              <a:rPr lang="en-US" sz="3400" dirty="0" err="1"/>
              <a:t>Pion</a:t>
            </a:r>
            <a:r>
              <a:rPr lang="en-US" sz="3400" dirty="0"/>
              <a:t> </a:t>
            </a:r>
            <a:r>
              <a:rPr lang="en-US" sz="3400" dirty="0" smtClean="0"/>
              <a:t>Asymmetry </a:t>
            </a:r>
            <a:r>
              <a:rPr lang="en-US" sz="3400" dirty="0"/>
              <a:t/>
            </a:r>
            <a:br>
              <a:rPr lang="en-US" sz="3400" dirty="0"/>
            </a:br>
            <a:r>
              <a:rPr lang="en-US" sz="3400" dirty="0"/>
              <a:t>at </a:t>
            </a:r>
            <a:r>
              <a:rPr lang="en-US" altLang="ja-JP" sz="3400" dirty="0">
                <a:ea typeface="ＭＳ Ｐゴシック" pitchFamily="34" charset="-128"/>
                <a:sym typeface="Symbol" pitchFamily="18" charset="2"/>
              </a:rPr>
              <a:t></a:t>
            </a:r>
            <a:r>
              <a:rPr lang="en-US" altLang="ja-JP" sz="3400" dirty="0">
                <a:ea typeface="ＭＳ Ｐゴシック" pitchFamily="34" charset="-128"/>
              </a:rPr>
              <a:t>s=</a:t>
            </a:r>
            <a:r>
              <a:rPr lang="en-US" sz="3400" dirty="0"/>
              <a:t>200 </a:t>
            </a:r>
            <a:r>
              <a:rPr lang="en-US" sz="3400" dirty="0" err="1"/>
              <a:t>GeV</a:t>
            </a:r>
            <a:endParaRPr lang="en-US" sz="3400" dirty="0"/>
          </a:p>
        </p:txBody>
      </p:sp>
      <p:sp>
        <p:nvSpPr>
          <p:cNvPr id="1434627" name="Text Box 3"/>
          <p:cNvSpPr txBox="1">
            <a:spLocks noChangeArrowheads="1"/>
          </p:cNvSpPr>
          <p:nvPr/>
        </p:nvSpPr>
        <p:spPr bwMode="auto">
          <a:xfrm>
            <a:off x="647256" y="990600"/>
            <a:ext cx="2685351" cy="400110"/>
          </a:xfrm>
          <a:prstGeom prst="rect">
            <a:avLst/>
          </a:prstGeom>
          <a:noFill/>
          <a:ln w="9525">
            <a:noFill/>
            <a:miter lim="800000"/>
            <a:headEnd/>
            <a:tailEnd/>
          </a:ln>
          <a:effectLst/>
        </p:spPr>
        <p:txBody>
          <a:bodyPr wrap="none">
            <a:spAutoFit/>
          </a:bodyPr>
          <a:lstStyle/>
          <a:p>
            <a:r>
              <a:rPr lang="en-US" sz="2000" dirty="0" smtClean="0"/>
              <a:t>PRL103, 012003 (2009)</a:t>
            </a:r>
            <a:endParaRPr lang="en-US" sz="2000" dirty="0"/>
          </a:p>
        </p:txBody>
      </p:sp>
      <p:pic>
        <p:nvPicPr>
          <p:cNvPr id="1434628" name="Picture 2"/>
          <p:cNvPicPr>
            <a:picLocks noChangeAspect="1" noChangeArrowheads="1"/>
          </p:cNvPicPr>
          <p:nvPr/>
        </p:nvPicPr>
        <p:blipFill>
          <a:blip r:embed="rId4" cstate="print"/>
          <a:srcRect/>
          <a:stretch>
            <a:fillRect/>
          </a:stretch>
        </p:blipFill>
        <p:spPr bwMode="auto">
          <a:xfrm>
            <a:off x="152400" y="1327150"/>
            <a:ext cx="4724400" cy="4092575"/>
          </a:xfrm>
          <a:prstGeom prst="rect">
            <a:avLst/>
          </a:prstGeom>
          <a:noFill/>
          <a:ln w="9525">
            <a:noFill/>
            <a:miter lim="800000"/>
            <a:headEnd/>
            <a:tailEnd/>
          </a:ln>
        </p:spPr>
      </p:pic>
      <p:pic>
        <p:nvPicPr>
          <p:cNvPr id="1434629" name="Picture 5" descr="1phenix-logo"/>
          <p:cNvPicPr>
            <a:picLocks noChangeAspect="1" noChangeArrowheads="1"/>
          </p:cNvPicPr>
          <p:nvPr/>
        </p:nvPicPr>
        <p:blipFill>
          <a:blip r:embed="rId5" cstate="print"/>
          <a:srcRect/>
          <a:stretch>
            <a:fillRect/>
          </a:stretch>
        </p:blipFill>
        <p:spPr bwMode="auto">
          <a:xfrm>
            <a:off x="228600" y="3962400"/>
            <a:ext cx="1676400" cy="609600"/>
          </a:xfrm>
          <a:prstGeom prst="rect">
            <a:avLst/>
          </a:prstGeom>
          <a:noFill/>
        </p:spPr>
      </p:pic>
      <p:sp>
        <p:nvSpPr>
          <p:cNvPr id="1434634"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pic>
        <p:nvPicPr>
          <p:cNvPr id="14" name="Picture 7" descr="Kenichi_pi0_1"/>
          <p:cNvPicPr>
            <a:picLocks noChangeAspect="1" noChangeArrowheads="1"/>
          </p:cNvPicPr>
          <p:nvPr/>
        </p:nvPicPr>
        <p:blipFill>
          <a:blip r:embed="rId6" cstate="print"/>
          <a:srcRect/>
          <a:stretch>
            <a:fillRect/>
          </a:stretch>
        </p:blipFill>
        <p:spPr bwMode="auto">
          <a:xfrm>
            <a:off x="4987582" y="1524000"/>
            <a:ext cx="3927818" cy="2819400"/>
          </a:xfrm>
          <a:prstGeom prst="rect">
            <a:avLst/>
          </a:prstGeom>
          <a:noFill/>
          <a:ln w="19050">
            <a:solidFill>
              <a:srgbClr val="0000FF"/>
            </a:solidFill>
            <a:miter lim="800000"/>
            <a:headEnd/>
            <a:tailEnd/>
          </a:ln>
        </p:spPr>
      </p:pic>
      <p:pic>
        <p:nvPicPr>
          <p:cNvPr id="16" name="Picture 5" descr="1phenix-logo"/>
          <p:cNvPicPr>
            <a:picLocks noChangeAspect="1" noChangeArrowheads="1"/>
          </p:cNvPicPr>
          <p:nvPr/>
        </p:nvPicPr>
        <p:blipFill>
          <a:blip r:embed="rId5" cstate="print"/>
          <a:srcRect/>
          <a:stretch>
            <a:fillRect/>
          </a:stretch>
        </p:blipFill>
        <p:spPr bwMode="auto">
          <a:xfrm>
            <a:off x="6496050" y="4419600"/>
            <a:ext cx="1885950" cy="685800"/>
          </a:xfrm>
          <a:prstGeom prst="rect">
            <a:avLst/>
          </a:prstGeom>
          <a:noFill/>
        </p:spPr>
      </p:pic>
      <p:graphicFrame>
        <p:nvGraphicFramePr>
          <p:cNvPr id="12" name="Object 11"/>
          <p:cNvGraphicFramePr>
            <a:graphicFrameLocks noChangeAspect="1"/>
          </p:cNvGraphicFramePr>
          <p:nvPr/>
        </p:nvGraphicFramePr>
        <p:xfrm>
          <a:off x="5181600" y="5486400"/>
          <a:ext cx="2286000" cy="914400"/>
        </p:xfrm>
        <a:graphic>
          <a:graphicData uri="http://schemas.openxmlformats.org/presentationml/2006/ole">
            <p:oleObj spid="_x0000_s1765377" name="Equation" r:id="rId7" imgW="571320" imgH="228600" progId="Equation.3">
              <p:embed/>
            </p:oleObj>
          </a:graphicData>
        </a:graphic>
      </p:graphicFrame>
      <p:sp>
        <p:nvSpPr>
          <p:cNvPr id="18" name="Footer Placeholder 17"/>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34628"/>
                                        </p:tgtEl>
                                        <p:attrNameLst>
                                          <p:attrName>style.visibility</p:attrName>
                                        </p:attrNameLst>
                                      </p:cBhvr>
                                      <p:to>
                                        <p:strVal val="visible"/>
                                      </p:to>
                                    </p:set>
                                    <p:animEffect transition="in" filter="blinds(horizontal)">
                                      <p:cBhvr>
                                        <p:cTn id="11" dur="500"/>
                                        <p:tgtEl>
                                          <p:spTgt spid="143462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434634"/>
                                        </p:tgtEl>
                                        <p:attrNameLst>
                                          <p:attrName>style.visibility</p:attrName>
                                        </p:attrNameLst>
                                      </p:cBhvr>
                                      <p:to>
                                        <p:strVal val="visible"/>
                                      </p:to>
                                    </p:set>
                                    <p:animEffect transition="in" filter="blinds(horizontal)">
                                      <p:cBhvr>
                                        <p:cTn id="14" dur="500"/>
                                        <p:tgtEl>
                                          <p:spTgt spid="1434634"/>
                                        </p:tgtEl>
                                      </p:cBhvr>
                                    </p:animEffect>
                                  </p:childTnLst>
                                </p:cTn>
                              </p:par>
                              <p:par>
                                <p:cTn id="15" presetID="3" presetClass="entr" presetSubtype="10" fill="hold" nodeType="withEffect">
                                  <p:stCondLst>
                                    <p:cond delay="0"/>
                                  </p:stCondLst>
                                  <p:childTnLst>
                                    <p:set>
                                      <p:cBhvr>
                                        <p:cTn id="16" dur="1" fill="hold">
                                          <p:stCondLst>
                                            <p:cond delay="0"/>
                                          </p:stCondLst>
                                        </p:cTn>
                                        <p:tgtEl>
                                          <p:spTgt spid="1434629"/>
                                        </p:tgtEl>
                                        <p:attrNameLst>
                                          <p:attrName>style.visibility</p:attrName>
                                        </p:attrNameLst>
                                      </p:cBhvr>
                                      <p:to>
                                        <p:strVal val="visible"/>
                                      </p:to>
                                    </p:set>
                                    <p:animEffect transition="in" filter="blinds(horizontal)">
                                      <p:cBhvr>
                                        <p:cTn id="17" dur="500"/>
                                        <p:tgtEl>
                                          <p:spTgt spid="143462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34627"/>
                                        </p:tgtEl>
                                        <p:attrNameLst>
                                          <p:attrName>style.visibility</p:attrName>
                                        </p:attrNameLst>
                                      </p:cBhvr>
                                      <p:to>
                                        <p:strVal val="visible"/>
                                      </p:to>
                                    </p:set>
                                    <p:animEffect transition="in" filter="blinds(horizontal)">
                                      <p:cBhvr>
                                        <p:cTn id="20" dur="5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34627" grpId="0"/>
      <p:bldP spid="14346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Slide Number Placeholder 3"/>
          <p:cNvSpPr txBox="1">
            <a:spLocks noGrp="1"/>
          </p:cNvSpPr>
          <p:nvPr/>
        </p:nvSpPr>
        <p:spPr bwMode="auto">
          <a:xfrm>
            <a:off x="8382000" y="6550025"/>
            <a:ext cx="685800" cy="307975"/>
          </a:xfrm>
          <a:prstGeom prst="rect">
            <a:avLst/>
          </a:prstGeom>
          <a:noFill/>
          <a:ln w="9525">
            <a:noFill/>
            <a:miter lim="800000"/>
            <a:headEnd/>
            <a:tailEnd/>
          </a:ln>
        </p:spPr>
        <p:txBody>
          <a:bodyPr/>
          <a:lstStyle/>
          <a:p>
            <a:pPr algn="r" eaLnBrk="1" hangingPunct="1"/>
            <a:fld id="{F0365424-1E3E-48F8-9B13-D26BE7D2BB75}" type="slidenum">
              <a:rPr lang="en-US" sz="1200"/>
              <a:pPr algn="r" eaLnBrk="1" hangingPunct="1"/>
              <a:t>24</a:t>
            </a:fld>
            <a:endParaRPr lang="en-US" sz="1200"/>
          </a:p>
        </p:txBody>
      </p:sp>
      <p:sp>
        <p:nvSpPr>
          <p:cNvPr id="71687" name="Text Box 33"/>
          <p:cNvSpPr txBox="1">
            <a:spLocks noChangeArrowheads="1"/>
          </p:cNvSpPr>
          <p:nvPr/>
        </p:nvSpPr>
        <p:spPr bwMode="auto">
          <a:xfrm>
            <a:off x="76200" y="5911850"/>
            <a:ext cx="6477000" cy="336550"/>
          </a:xfrm>
          <a:prstGeom prst="rect">
            <a:avLst/>
          </a:prstGeom>
          <a:noFill/>
          <a:ln w="9525">
            <a:noFill/>
            <a:miter lim="800000"/>
            <a:headEnd/>
            <a:tailEnd/>
          </a:ln>
        </p:spPr>
        <p:txBody>
          <a:bodyPr>
            <a:spAutoFit/>
          </a:bodyPr>
          <a:lstStyle/>
          <a:p>
            <a:pPr eaLnBrk="1" hangingPunct="1"/>
            <a:r>
              <a:rPr lang="en-US" sz="1600" b="1" dirty="0"/>
              <a:t>GRSV curves and data with cone radius R= 0.7 and -0.7 &lt; </a:t>
            </a:r>
            <a:r>
              <a:rPr lang="en-US" sz="1600" b="1" dirty="0">
                <a:sym typeface="Symbol" pitchFamily="18" charset="2"/>
              </a:rPr>
              <a:t> &lt; 0.9</a:t>
            </a:r>
          </a:p>
        </p:txBody>
      </p:sp>
      <p:graphicFrame>
        <p:nvGraphicFramePr>
          <p:cNvPr id="71730" name="Group 50"/>
          <p:cNvGraphicFramePr>
            <a:graphicFrameLocks noGrp="1"/>
          </p:cNvGraphicFramePr>
          <p:nvPr/>
        </p:nvGraphicFramePr>
        <p:xfrm>
          <a:off x="6553200" y="1295400"/>
          <a:ext cx="2590800" cy="3352802"/>
        </p:xfrm>
        <a:graphic>
          <a:graphicData uri="http://schemas.openxmlformats.org/drawingml/2006/table">
            <a:tbl>
              <a:tblPr/>
              <a:tblGrid>
                <a:gridCol w="1538288"/>
                <a:gridCol w="1052512"/>
              </a:tblGrid>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A</a:t>
                      </a:r>
                      <a:r>
                        <a:rPr kumimoji="0" lang="en-US" sz="1400" b="1" i="0" u="none" strike="noStrike" cap="none" normalizeH="0" baseline="-25000" dirty="0" smtClean="0">
                          <a:ln>
                            <a:noFill/>
                          </a:ln>
                          <a:solidFill>
                            <a:schemeClr val="bg1"/>
                          </a:solidFill>
                          <a:effectLst/>
                          <a:latin typeface="Lucida Grande" pitchFamily="34" charset="0"/>
                          <a:ea typeface="ＭＳ Ｐゴシック" pitchFamily="34" charset="-128"/>
                        </a:rPr>
                        <a:t>LL</a:t>
                      </a: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 </a:t>
                      </a:r>
                      <a:r>
                        <a:rPr kumimoji="0" lang="en-US" sz="1400" b="1" i="0" u="none" strike="noStrike" cap="none" normalizeH="0" baseline="0" dirty="0" err="1" smtClean="0">
                          <a:ln>
                            <a:noFill/>
                          </a:ln>
                          <a:solidFill>
                            <a:schemeClr val="bg1"/>
                          </a:solidFill>
                          <a:effectLst/>
                          <a:latin typeface="Lucida Grande" pitchFamily="34" charset="0"/>
                          <a:ea typeface="ＭＳ Ｐゴシック" pitchFamily="34" charset="-128"/>
                        </a:rPr>
                        <a:t>systematics</a:t>
                      </a:r>
                      <a:endPar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x 10 </a:t>
                      </a:r>
                      <a:r>
                        <a:rPr kumimoji="0" lang="en-US" sz="1400" b="0" i="0" u="none" strike="noStrike" cap="none" normalizeH="0" baseline="3000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30000" smtClean="0">
                          <a:ln>
                            <a:noFill/>
                          </a:ln>
                          <a:solidFill>
                            <a:schemeClr val="bg1"/>
                          </a:solidFill>
                          <a:effectLst/>
                          <a:latin typeface="Lucida Grande" pitchFamily="34" charset="0"/>
                          <a:ea typeface="ＭＳ Ｐゴシック" pitchFamily="34" charset="-128"/>
                        </a:rPr>
                        <a:t>3</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Reconstruction + Trigger</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[-1,+3]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5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Non</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longitudinal</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Polarization</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0.03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Relative</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Luminosity</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0.94</a:t>
                      </a:r>
                      <a:endParaRPr kumimoji="0" lang="en-US" sz="1400" b="0" i="0" u="none" strike="noStrike" cap="none" normalizeH="0" baseline="0" smtClean="0">
                        <a:ln>
                          <a:noFill/>
                        </a:ln>
                        <a:solidFill>
                          <a:schemeClr val="bg1"/>
                        </a:solidFill>
                        <a:effectLst/>
                        <a:latin typeface="Geeza Pro Bold" pitchFamily="2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Backgrounds</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1</a:t>
                      </a:r>
                      <a:r>
                        <a:rPr kumimoji="0" lang="en-US" sz="1400" b="0" i="0" u="none" strike="noStrike" cap="none" normalizeH="0" baseline="30000" dirty="0" smtClean="0">
                          <a:ln>
                            <a:noFill/>
                          </a:ln>
                          <a:solidFill>
                            <a:schemeClr val="bg1"/>
                          </a:solidFill>
                          <a:effectLst/>
                          <a:latin typeface="Geeza Pro Bold" pitchFamily="28" charset="0"/>
                          <a:ea typeface="ＭＳ Ｐゴシック" pitchFamily="34" charset="-128"/>
                        </a:rPr>
                        <a:t>st</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bin ~ 0.5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Else ~ 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1728" name="Group 48"/>
          <p:cNvGraphicFramePr>
            <a:graphicFrameLocks noGrp="1"/>
          </p:cNvGraphicFramePr>
          <p:nvPr/>
        </p:nvGraphicFramePr>
        <p:xfrm>
          <a:off x="6553200" y="4800600"/>
          <a:ext cx="2590800" cy="533400"/>
        </p:xfrm>
        <a:graphic>
          <a:graphicData uri="http://schemas.openxmlformats.org/drawingml/2006/table">
            <a:tbl>
              <a:tblPr/>
              <a:tblGrid>
                <a:gridCol w="1538288"/>
                <a:gridCol w="1052512"/>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p</a:t>
                      </a:r>
                      <a:r>
                        <a:rPr kumimoji="0" lang="en-US" sz="1400" b="1" i="0" u="none" strike="noStrike" cap="none" normalizeH="0" baseline="-25000" smtClean="0">
                          <a:ln>
                            <a:noFill/>
                          </a:ln>
                          <a:solidFill>
                            <a:srgbClr val="FF0000"/>
                          </a:solidFill>
                          <a:effectLst/>
                          <a:latin typeface="Lucida Grande" pitchFamily="34" charset="0"/>
                          <a:ea typeface="ＭＳ Ｐゴシック" pitchFamily="34" charset="-128"/>
                        </a:rPr>
                        <a:t>T</a:t>
                      </a: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 systematic</a:t>
                      </a:r>
                      <a:endParaRPr kumimoji="0" lang="en-US" sz="1400" b="1" i="0" u="none" strike="noStrike" cap="none" normalizeH="0" baseline="0" smtClean="0">
                        <a:ln>
                          <a:noFill/>
                        </a:ln>
                        <a:solidFill>
                          <a:srgbClr val="FF0000"/>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sym typeface="Symbol" pitchFamily="18" charset="2"/>
                        </a:rPr>
                        <a:t></a:t>
                      </a: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rPr>
                        <a:t>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grpSp>
        <p:nvGrpSpPr>
          <p:cNvPr id="2" name="Group 38"/>
          <p:cNvGrpSpPr>
            <a:grpSpLocks/>
          </p:cNvGrpSpPr>
          <p:nvPr/>
        </p:nvGrpSpPr>
        <p:grpSpPr bwMode="auto">
          <a:xfrm>
            <a:off x="6858000" y="5562600"/>
            <a:ext cx="1524000" cy="990600"/>
            <a:chOff x="2640" y="912"/>
            <a:chExt cx="864" cy="528"/>
          </a:xfrm>
        </p:grpSpPr>
        <p:sp>
          <p:nvSpPr>
            <p:cNvPr id="7171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7172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71731" name="Rectangle 51"/>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t>Inclusive Jet Asymmetry at </a:t>
            </a:r>
            <a:r>
              <a:rPr lang="en-US" altLang="ja-JP" sz="4000" dirty="0" smtClean="0">
                <a:ea typeface="ＭＳ Ｐゴシック" pitchFamily="34" charset="-128"/>
                <a:sym typeface="Symbol" pitchFamily="18" charset="2"/>
              </a:rPr>
              <a:t></a:t>
            </a:r>
            <a:r>
              <a:rPr lang="en-US" altLang="ja-JP" sz="4000" dirty="0" smtClean="0">
                <a:ea typeface="ＭＳ Ｐゴシック" pitchFamily="34" charset="-128"/>
              </a:rPr>
              <a:t>s=</a:t>
            </a:r>
            <a:r>
              <a:rPr lang="en-US" sz="4000" dirty="0" smtClean="0"/>
              <a:t>200 </a:t>
            </a:r>
            <a:r>
              <a:rPr lang="en-US" sz="4000" dirty="0" err="1" smtClean="0"/>
              <a:t>GeV</a:t>
            </a:r>
            <a:r>
              <a:rPr lang="en-US" sz="4000" i="1" baseline="30000" dirty="0"/>
              <a:t/>
            </a:r>
            <a:br>
              <a:rPr lang="en-US" sz="4000" i="1" baseline="30000" dirty="0"/>
            </a:br>
            <a:endParaRPr lang="en-US" sz="4000" i="1" baseline="30000" dirty="0"/>
          </a:p>
        </p:txBody>
      </p:sp>
      <p:sp>
        <p:nvSpPr>
          <p:cNvPr id="11" name="TextBox 10"/>
          <p:cNvSpPr txBox="1"/>
          <p:nvPr/>
        </p:nvSpPr>
        <p:spPr>
          <a:xfrm>
            <a:off x="533400" y="1524000"/>
            <a:ext cx="5715001" cy="2677656"/>
          </a:xfrm>
          <a:prstGeom prst="rect">
            <a:avLst/>
          </a:prstGeom>
          <a:noFill/>
        </p:spPr>
        <p:txBody>
          <a:bodyPr wrap="square" rtlCol="0">
            <a:spAutoFit/>
          </a:bodyPr>
          <a:lstStyle/>
          <a:p>
            <a:pPr algn="l"/>
            <a:r>
              <a:rPr lang="en-US" sz="3200" dirty="0" smtClean="0"/>
              <a:t>STAR: Large acceptance </a:t>
            </a:r>
          </a:p>
          <a:p>
            <a:pPr algn="l"/>
            <a:r>
              <a:rPr lang="en-US" sz="3200" dirty="0" smtClean="0">
                <a:sym typeface="Wingdings" pitchFamily="2" charset="2"/>
              </a:rPr>
              <a:t> Jets have been primary probe</a:t>
            </a:r>
          </a:p>
          <a:p>
            <a:pPr algn="l">
              <a:buFontTx/>
              <a:buChar char="-"/>
            </a:pPr>
            <a:r>
              <a:rPr lang="en-US" sz="2600" dirty="0" smtClean="0">
                <a:sym typeface="Wingdings" pitchFamily="2" charset="2"/>
              </a:rPr>
              <a:t> Not subject to uncertainties on fragmentation functions, but need to handle complexities of jet reconstruction</a:t>
            </a:r>
          </a:p>
          <a:p>
            <a:pPr algn="l">
              <a:buFontTx/>
              <a:buChar char="-"/>
            </a:pPr>
            <a:endParaRPr lang="en-US" sz="2600" dirty="0"/>
          </a:p>
        </p:txBody>
      </p:sp>
      <p:pic>
        <p:nvPicPr>
          <p:cNvPr id="71682" name="Picture 4" descr="2006ALLprel"/>
          <p:cNvPicPr>
            <a:picLocks noChangeAspect="1" noChangeArrowheads="1"/>
          </p:cNvPicPr>
          <p:nvPr/>
        </p:nvPicPr>
        <p:blipFill>
          <a:blip r:embed="rId3" cstate="print">
            <a:lum bright="-26000" contrast="40000"/>
          </a:blip>
          <a:srcRect t="8949" r="8690"/>
          <a:stretch>
            <a:fillRect/>
          </a:stretch>
        </p:blipFill>
        <p:spPr bwMode="auto">
          <a:xfrm>
            <a:off x="0" y="1143000"/>
            <a:ext cx="6400800" cy="4329113"/>
          </a:xfrm>
          <a:prstGeom prst="rect">
            <a:avLst/>
          </a:prstGeom>
          <a:noFill/>
          <a:ln w="9525">
            <a:noFill/>
            <a:miter lim="800000"/>
            <a:headEnd/>
            <a:tailEnd/>
          </a:ln>
        </p:spPr>
      </p:pic>
      <p:sp>
        <p:nvSpPr>
          <p:cNvPr id="12"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grpSp>
        <p:nvGrpSpPr>
          <p:cNvPr id="14" name="Group 1108"/>
          <p:cNvGrpSpPr>
            <a:grpSpLocks/>
          </p:cNvGrpSpPr>
          <p:nvPr/>
        </p:nvGrpSpPr>
        <p:grpSpPr bwMode="auto">
          <a:xfrm>
            <a:off x="5943600" y="1477962"/>
            <a:ext cx="3048000" cy="3398838"/>
            <a:chOff x="144" y="1872"/>
            <a:chExt cx="1920" cy="2141"/>
          </a:xfrm>
        </p:grpSpPr>
        <p:pic>
          <p:nvPicPr>
            <p:cNvPr id="19" name="Picture 1090" descr="jet_schematic_seed"/>
            <p:cNvPicPr>
              <a:picLocks noChangeArrowheads="1"/>
            </p:cNvPicPr>
            <p:nvPr/>
          </p:nvPicPr>
          <p:blipFill>
            <a:blip r:embed="rId4" cstate="print"/>
            <a:srcRect/>
            <a:stretch>
              <a:fillRect/>
            </a:stretch>
          </p:blipFill>
          <p:spPr bwMode="auto">
            <a:xfrm>
              <a:off x="384" y="1872"/>
              <a:ext cx="1488" cy="1805"/>
            </a:xfrm>
            <a:prstGeom prst="rect">
              <a:avLst/>
            </a:prstGeom>
            <a:noFill/>
            <a:ln w="25400">
              <a:solidFill>
                <a:schemeClr val="folHlink"/>
              </a:solidFill>
              <a:miter lim="800000"/>
              <a:headEnd/>
              <a:tailEnd/>
            </a:ln>
          </p:spPr>
        </p:pic>
        <p:sp>
          <p:nvSpPr>
            <p:cNvPr id="15" name="AutoShape 1067"/>
            <p:cNvSpPr>
              <a:spLocks noChangeArrowheads="1"/>
            </p:cNvSpPr>
            <p:nvPr/>
          </p:nvSpPr>
          <p:spPr bwMode="auto">
            <a:xfrm>
              <a:off x="864" y="3696"/>
              <a:ext cx="556" cy="317"/>
            </a:xfrm>
            <a:prstGeom prst="irregularSeal1">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a:effectLst/>
          </p:spPr>
          <p:txBody>
            <a:bodyPr wrap="none" anchor="ctr"/>
            <a:lstStyle/>
            <a:p>
              <a:endParaRPr lang="en-US"/>
            </a:p>
          </p:txBody>
        </p:sp>
        <p:grpSp>
          <p:nvGrpSpPr>
            <p:cNvPr id="16" name="Group 1068"/>
            <p:cNvGrpSpPr>
              <a:grpSpLocks/>
            </p:cNvGrpSpPr>
            <p:nvPr/>
          </p:nvGrpSpPr>
          <p:grpSpPr bwMode="auto">
            <a:xfrm>
              <a:off x="1392" y="3779"/>
              <a:ext cx="672" cy="159"/>
              <a:chOff x="3660" y="1858"/>
              <a:chExt cx="769" cy="159"/>
            </a:xfrm>
          </p:grpSpPr>
          <p:sp>
            <p:nvSpPr>
              <p:cNvPr id="28" name="Line 1069"/>
              <p:cNvSpPr>
                <a:spLocks noChangeShapeType="1"/>
              </p:cNvSpPr>
              <p:nvPr/>
            </p:nvSpPr>
            <p:spPr bwMode="auto">
              <a:xfrm flipH="1" flipV="1">
                <a:off x="3660" y="1948"/>
                <a:ext cx="632" cy="1"/>
              </a:xfrm>
              <a:prstGeom prst="line">
                <a:avLst/>
              </a:prstGeom>
              <a:noFill/>
              <a:ln w="76200">
                <a:solidFill>
                  <a:schemeClr val="tx1"/>
                </a:solidFill>
                <a:round/>
                <a:headEnd/>
                <a:tailEnd type="triangle" w="med" len="med"/>
              </a:ln>
            </p:spPr>
            <p:txBody>
              <a:bodyPr/>
              <a:lstStyle/>
              <a:p>
                <a:endParaRPr lang="en-US"/>
              </a:p>
            </p:txBody>
          </p:sp>
          <p:sp>
            <p:nvSpPr>
              <p:cNvPr id="29" name="Oval 1070"/>
              <p:cNvSpPr>
                <a:spLocks noChangeArrowheads="1"/>
              </p:cNvSpPr>
              <p:nvPr/>
            </p:nvSpPr>
            <p:spPr bwMode="auto">
              <a:xfrm>
                <a:off x="4250" y="1858"/>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grpSp>
          <p:nvGrpSpPr>
            <p:cNvPr id="17" name="Group 1071"/>
            <p:cNvGrpSpPr>
              <a:grpSpLocks/>
            </p:cNvGrpSpPr>
            <p:nvPr/>
          </p:nvGrpSpPr>
          <p:grpSpPr bwMode="auto">
            <a:xfrm>
              <a:off x="144" y="3791"/>
              <a:ext cx="720" cy="159"/>
              <a:chOff x="1348" y="2773"/>
              <a:chExt cx="717" cy="159"/>
            </a:xfrm>
          </p:grpSpPr>
          <p:sp>
            <p:nvSpPr>
              <p:cNvPr id="26" name="Line 1072"/>
              <p:cNvSpPr>
                <a:spLocks noChangeShapeType="1"/>
              </p:cNvSpPr>
              <p:nvPr/>
            </p:nvSpPr>
            <p:spPr bwMode="auto">
              <a:xfrm>
                <a:off x="1433" y="2850"/>
                <a:ext cx="632" cy="1"/>
              </a:xfrm>
              <a:prstGeom prst="line">
                <a:avLst/>
              </a:prstGeom>
              <a:noFill/>
              <a:ln w="76200">
                <a:solidFill>
                  <a:schemeClr val="tx1"/>
                </a:solidFill>
                <a:round/>
                <a:headEnd/>
                <a:tailEnd type="triangle" w="med" len="med"/>
              </a:ln>
            </p:spPr>
            <p:txBody>
              <a:bodyPr/>
              <a:lstStyle/>
              <a:p>
                <a:endParaRPr lang="en-US"/>
              </a:p>
            </p:txBody>
          </p:sp>
          <p:sp>
            <p:nvSpPr>
              <p:cNvPr id="27" name="Oval 1073"/>
              <p:cNvSpPr>
                <a:spLocks noChangeArrowheads="1"/>
              </p:cNvSpPr>
              <p:nvPr/>
            </p:nvSpPr>
            <p:spPr bwMode="auto">
              <a:xfrm>
                <a:off x="1348" y="2773"/>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sp>
          <p:nvSpPr>
            <p:cNvPr id="18" name="Rectangle 1086"/>
            <p:cNvSpPr>
              <a:spLocks noChangeArrowheads="1"/>
            </p:cNvSpPr>
            <p:nvPr/>
          </p:nvSpPr>
          <p:spPr bwMode="auto">
            <a:xfrm>
              <a:off x="448" y="2977"/>
              <a:ext cx="116" cy="288"/>
            </a:xfrm>
            <a:prstGeom prst="rect">
              <a:avLst/>
            </a:prstGeom>
            <a:noFill/>
            <a:ln w="19050">
              <a:noFill/>
              <a:miter lim="800000"/>
              <a:headEnd/>
              <a:tailEnd/>
            </a:ln>
          </p:spPr>
          <p:txBody>
            <a:bodyPr wrap="none">
              <a:spAutoFit/>
            </a:bodyPr>
            <a:lstStyle/>
            <a:p>
              <a:endParaRPr lang="en-US" sz="2400"/>
            </a:p>
          </p:txBody>
        </p:sp>
        <p:sp>
          <p:nvSpPr>
            <p:cNvPr id="20" name="Rectangle 1091"/>
            <p:cNvSpPr>
              <a:spLocks noChangeArrowheads="1"/>
            </p:cNvSpPr>
            <p:nvPr/>
          </p:nvSpPr>
          <p:spPr bwMode="auto">
            <a:xfrm>
              <a:off x="1552" y="2774"/>
              <a:ext cx="116" cy="288"/>
            </a:xfrm>
            <a:prstGeom prst="rect">
              <a:avLst/>
            </a:prstGeom>
            <a:noFill/>
            <a:ln w="19050">
              <a:noFill/>
              <a:miter lim="800000"/>
              <a:headEnd/>
              <a:tailEnd/>
            </a:ln>
          </p:spPr>
          <p:txBody>
            <a:bodyPr wrap="none">
              <a:spAutoFit/>
            </a:bodyPr>
            <a:lstStyle/>
            <a:p>
              <a:endParaRPr lang="en-US" sz="2400"/>
            </a:p>
          </p:txBody>
        </p:sp>
        <p:sp>
          <p:nvSpPr>
            <p:cNvPr id="21" name="Text Box 1099"/>
            <p:cNvSpPr txBox="1">
              <a:spLocks noChangeArrowheads="1"/>
            </p:cNvSpPr>
            <p:nvPr/>
          </p:nvSpPr>
          <p:spPr bwMode="auto">
            <a:xfrm>
              <a:off x="543" y="2875"/>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2" name="Text Box 1100"/>
            <p:cNvSpPr txBox="1">
              <a:spLocks noChangeArrowheads="1"/>
            </p:cNvSpPr>
            <p:nvPr/>
          </p:nvSpPr>
          <p:spPr bwMode="auto">
            <a:xfrm>
              <a:off x="1287" y="2993"/>
              <a:ext cx="293"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3" name="Text Box 1101"/>
            <p:cNvSpPr txBox="1">
              <a:spLocks noChangeArrowheads="1"/>
            </p:cNvSpPr>
            <p:nvPr/>
          </p:nvSpPr>
          <p:spPr bwMode="auto">
            <a:xfrm>
              <a:off x="1394" y="2521"/>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4" name="Text Box 1102"/>
            <p:cNvSpPr txBox="1">
              <a:spLocks noChangeArrowheads="1"/>
            </p:cNvSpPr>
            <p:nvPr/>
          </p:nvSpPr>
          <p:spPr bwMode="auto">
            <a:xfrm>
              <a:off x="756" y="2580"/>
              <a:ext cx="290"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5" name="Text Box 1104"/>
            <p:cNvSpPr txBox="1">
              <a:spLocks noChangeArrowheads="1"/>
            </p:cNvSpPr>
            <p:nvPr/>
          </p:nvSpPr>
          <p:spPr bwMode="auto">
            <a:xfrm>
              <a:off x="1128" y="2580"/>
              <a:ext cx="291" cy="173"/>
            </a:xfrm>
            <a:prstGeom prst="rect">
              <a:avLst/>
            </a:prstGeom>
            <a:noFill/>
            <a:ln w="19050">
              <a:noFill/>
              <a:miter lim="800000"/>
              <a:headEnd/>
              <a:tailEnd/>
            </a:ln>
          </p:spPr>
          <p:txBody>
            <a:bodyPr>
              <a:spAutoFit/>
            </a:bodyPr>
            <a:lstStyle/>
            <a:p>
              <a:pPr>
                <a:spcBef>
                  <a:spcPct val="50000"/>
                </a:spcBef>
              </a:pPr>
              <a:r>
                <a:rPr lang="en-US" sz="1200" b="1" dirty="0">
                  <a:solidFill>
                    <a:srgbClr val="59271C"/>
                  </a:solidFill>
                </a:rPr>
                <a:t>e</a:t>
              </a:r>
              <a:r>
                <a:rPr lang="en-US" sz="1200" b="1" baseline="30000" dirty="0">
                  <a:solidFill>
                    <a:srgbClr val="59271C"/>
                  </a:solidFill>
                </a:rPr>
                <a:t>+</a:t>
              </a:r>
              <a:endParaRPr lang="en-US" sz="1200" b="1" dirty="0">
                <a:solidFill>
                  <a:srgbClr val="59271C"/>
                </a:solidFill>
              </a:endParaRPr>
            </a:p>
          </p:txBody>
        </p:sp>
      </p:grpSp>
      <p:sp>
        <p:nvSpPr>
          <p:cNvPr id="30" name="Footer Placeholder 29"/>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1682"/>
                                        </p:tgtEl>
                                        <p:attrNameLst>
                                          <p:attrName>style.visibility</p:attrName>
                                        </p:attrNameLst>
                                      </p:cBhvr>
                                      <p:to>
                                        <p:strVal val="visible"/>
                                      </p:to>
                                    </p:set>
                                    <p:animEffect transition="in" filter="blinds(horizontal)">
                                      <p:cBhvr>
                                        <p:cTn id="11" dur="500"/>
                                        <p:tgtEl>
                                          <p:spTgt spid="7168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1687"/>
                                        </p:tgtEl>
                                        <p:attrNameLst>
                                          <p:attrName>style.visibility</p:attrName>
                                        </p:attrNameLst>
                                      </p:cBhvr>
                                      <p:to>
                                        <p:strVal val="visible"/>
                                      </p:to>
                                    </p:set>
                                    <p:animEffect transition="in" filter="blinds(horizontal)">
                                      <p:cBhvr>
                                        <p:cTn id="14" dur="500"/>
                                        <p:tgtEl>
                                          <p:spTgt spid="71687"/>
                                        </p:tgtEl>
                                      </p:cBhvr>
                                    </p:animEffect>
                                  </p:childTnLst>
                                </p:cTn>
                              </p:par>
                              <p:par>
                                <p:cTn id="15" presetID="3" presetClass="entr" presetSubtype="10" fill="hold" nodeType="withEffect">
                                  <p:stCondLst>
                                    <p:cond delay="0"/>
                                  </p:stCondLst>
                                  <p:childTnLst>
                                    <p:set>
                                      <p:cBhvr>
                                        <p:cTn id="16" dur="1" fill="hold">
                                          <p:stCondLst>
                                            <p:cond delay="0"/>
                                          </p:stCondLst>
                                        </p:cTn>
                                        <p:tgtEl>
                                          <p:spTgt spid="71730"/>
                                        </p:tgtEl>
                                        <p:attrNameLst>
                                          <p:attrName>style.visibility</p:attrName>
                                        </p:attrNameLst>
                                      </p:cBhvr>
                                      <p:to>
                                        <p:strVal val="visible"/>
                                      </p:to>
                                    </p:set>
                                    <p:animEffect transition="in" filter="blinds(horizontal)">
                                      <p:cBhvr>
                                        <p:cTn id="17" dur="500"/>
                                        <p:tgtEl>
                                          <p:spTgt spid="71730"/>
                                        </p:tgtEl>
                                      </p:cBhvr>
                                    </p:animEffect>
                                  </p:childTnLst>
                                </p:cTn>
                              </p:par>
                              <p:par>
                                <p:cTn id="18" presetID="3" presetClass="entr" presetSubtype="10" fill="hold" nodeType="withEffect">
                                  <p:stCondLst>
                                    <p:cond delay="0"/>
                                  </p:stCondLst>
                                  <p:childTnLst>
                                    <p:set>
                                      <p:cBhvr>
                                        <p:cTn id="19" dur="1" fill="hold">
                                          <p:stCondLst>
                                            <p:cond delay="0"/>
                                          </p:stCondLst>
                                        </p:cTn>
                                        <p:tgtEl>
                                          <p:spTgt spid="71728"/>
                                        </p:tgtEl>
                                        <p:attrNameLst>
                                          <p:attrName>style.visibility</p:attrName>
                                        </p:attrNameLst>
                                      </p:cBhvr>
                                      <p:to>
                                        <p:strVal val="visible"/>
                                      </p:to>
                                    </p:set>
                                    <p:animEffect transition="in" filter="blinds(horizontal)">
                                      <p:cBhvr>
                                        <p:cTn id="20" dur="500"/>
                                        <p:tgtEl>
                                          <p:spTgt spid="7172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Gradually Honing In . . .</a:t>
            </a:r>
            <a:endParaRPr lang="en-US" dirty="0"/>
          </a:p>
        </p:txBody>
      </p:sp>
      <p:sp>
        <p:nvSpPr>
          <p:cNvPr id="97285" name="Rectangle 4"/>
          <p:cNvSpPr>
            <a:spLocks noGrp="1" noChangeArrowheads="1"/>
          </p:cNvSpPr>
          <p:nvPr>
            <p:ph type="body" idx="4294967295"/>
          </p:nvPr>
        </p:nvSpPr>
        <p:spPr bwMode="auto">
          <a:xfrm>
            <a:off x="5334000" y="2057400"/>
            <a:ext cx="3810000" cy="2743200"/>
          </a:xfrm>
          <a:prstGeom prst="rect">
            <a:avLst/>
          </a:prstGeom>
          <a:noFill/>
          <a:ln>
            <a:noFill/>
            <a:miter lim="800000"/>
            <a:headEnd/>
            <a:tailEnd/>
          </a:ln>
        </p:spPr>
        <p:txBody>
          <a:bodyPr/>
          <a:lstStyle/>
          <a:p>
            <a:pPr>
              <a:buClr>
                <a:schemeClr val="tx1"/>
              </a:buClr>
              <a:buNone/>
            </a:pPr>
            <a:r>
              <a:rPr lang="en-US" sz="1200" b="1" i="1" dirty="0">
                <a:solidFill>
                  <a:srgbClr val="D3140C"/>
                </a:solidFill>
              </a:rPr>
              <a:t>	</a:t>
            </a:r>
            <a:r>
              <a:rPr lang="en-US" sz="2400" dirty="0" smtClean="0"/>
              <a:t>Many </a:t>
            </a:r>
            <a:r>
              <a:rPr lang="en-US" sz="2400" dirty="0"/>
              <a:t>predictions for </a:t>
            </a:r>
            <a:r>
              <a:rPr lang="en-US" sz="2400" dirty="0">
                <a:latin typeface="Symbol" pitchFamily="18" charset="2"/>
                <a:sym typeface="Symbol" pitchFamily="18" charset="2"/>
              </a:rPr>
              <a:t></a:t>
            </a:r>
            <a:r>
              <a:rPr lang="en-US" sz="2400" dirty="0"/>
              <a:t>g(x</a:t>
            </a:r>
            <a:r>
              <a:rPr lang="en-US" sz="2400" dirty="0" smtClean="0"/>
              <a:t>) </a:t>
            </a:r>
            <a:r>
              <a:rPr lang="en-US" sz="2400" dirty="0"/>
              <a:t>which can be translated into predictions </a:t>
            </a:r>
            <a:r>
              <a:rPr lang="en-US" sz="2400" dirty="0" smtClean="0"/>
              <a:t>for jet, </a:t>
            </a:r>
            <a:r>
              <a:rPr lang="en-US" sz="2400" dirty="0" err="1" smtClean="0"/>
              <a:t>pion</a:t>
            </a:r>
            <a:r>
              <a:rPr lang="en-US" sz="2400" dirty="0" smtClean="0"/>
              <a:t>, etc. </a:t>
            </a:r>
            <a:r>
              <a:rPr lang="en-US" sz="2400" dirty="0" err="1" smtClean="0"/>
              <a:t>helicity</a:t>
            </a:r>
            <a:r>
              <a:rPr lang="en-US" sz="2400" dirty="0" smtClean="0"/>
              <a:t> asymmetries and </a:t>
            </a:r>
            <a:r>
              <a:rPr lang="en-US" sz="2400" dirty="0"/>
              <a:t>compared with RHIC data</a:t>
            </a:r>
            <a:r>
              <a:rPr lang="en-US" sz="2400" dirty="0" smtClean="0"/>
              <a:t>. </a:t>
            </a:r>
            <a:endParaRPr lang="en-US" sz="2400" dirty="0"/>
          </a:p>
        </p:txBody>
      </p:sp>
      <p:pic>
        <p:nvPicPr>
          <p:cNvPr id="97287" name="Picture 2" descr="dssv_all2005"/>
          <p:cNvPicPr>
            <a:picLocks noChangeAspect="1" noChangeArrowheads="1"/>
          </p:cNvPicPr>
          <p:nvPr/>
        </p:nvPicPr>
        <p:blipFill>
          <a:blip r:embed="rId3" cstate="print"/>
          <a:srcRect r="7446"/>
          <a:stretch>
            <a:fillRect/>
          </a:stretch>
        </p:blipFill>
        <p:spPr bwMode="auto">
          <a:xfrm>
            <a:off x="152400" y="1600200"/>
            <a:ext cx="5406294" cy="39624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s-ES" smtClean="0"/>
              <a:t>C. Aidala, CUA, December 9, 2009</a:t>
            </a:r>
            <a:endParaRPr lang="en-US"/>
          </a:p>
        </p:txBody>
      </p:sp>
      <p:sp>
        <p:nvSpPr>
          <p:cNvPr id="11" name="Rectangle 10"/>
          <p:cNvSpPr/>
          <p:nvPr/>
        </p:nvSpPr>
        <p:spPr>
          <a:xfrm>
            <a:off x="1371600" y="4876800"/>
            <a:ext cx="6553200" cy="1692771"/>
          </a:xfrm>
          <a:prstGeom prst="rect">
            <a:avLst/>
          </a:prstGeom>
          <a:solidFill>
            <a:srgbClr val="00FFFF"/>
          </a:solidFill>
          <a:ln>
            <a:solidFill>
              <a:schemeClr val="tx1"/>
            </a:solidFill>
          </a:ln>
        </p:spPr>
        <p:txBody>
          <a:bodyPr wrap="square">
            <a:spAutoFit/>
          </a:bodyPr>
          <a:lstStyle/>
          <a:p>
            <a:pPr>
              <a:buClr>
                <a:schemeClr val="tx1"/>
              </a:buClr>
              <a:buNone/>
            </a:pPr>
            <a:r>
              <a:rPr lang="en-US" sz="2600" dirty="0" smtClean="0">
                <a:solidFill>
                  <a:schemeClr val="tx1"/>
                </a:solidFill>
              </a:rPr>
              <a:t>NOT a matter of simply distinguishing among a few discrete predictions!  </a:t>
            </a:r>
          </a:p>
          <a:p>
            <a:pPr>
              <a:buClr>
                <a:schemeClr val="tx1"/>
              </a:buClr>
              <a:buNone/>
            </a:pPr>
            <a:r>
              <a:rPr lang="en-US" sz="2600" dirty="0" smtClean="0">
                <a:solidFill>
                  <a:schemeClr val="tx1"/>
                </a:solidFill>
              </a:rPr>
              <a:t>(But note: Same true for DIS, also for extracting </a:t>
            </a:r>
            <a:r>
              <a:rPr lang="en-US" sz="2600" dirty="0" err="1" smtClean="0">
                <a:solidFill>
                  <a:schemeClr val="tx1"/>
                </a:solidFill>
              </a:rPr>
              <a:t>unpolarized</a:t>
            </a:r>
            <a:r>
              <a:rPr lang="en-US" sz="2600" dirty="0" smtClean="0">
                <a:solidFill>
                  <a:schemeClr val="tx1"/>
                </a:solidFill>
              </a:rPr>
              <a:t> </a:t>
            </a:r>
            <a:r>
              <a:rPr lang="en-US" sz="2600" dirty="0" err="1" smtClean="0">
                <a:solidFill>
                  <a:schemeClr val="tx1"/>
                </a:solidFill>
              </a:rPr>
              <a:t>pdf’s</a:t>
            </a:r>
            <a:r>
              <a:rPr lang="en-US" sz="2600" dirty="0" smtClean="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title"/>
          </p:nvPr>
        </p:nvSpPr>
        <p:spPr>
          <a:xfrm>
            <a:off x="304800" y="228600"/>
            <a:ext cx="8686800" cy="457200"/>
          </a:xfrm>
        </p:spPr>
        <p:txBody>
          <a:bodyPr/>
          <a:lstStyle/>
          <a:p>
            <a:r>
              <a:rPr lang="en-US" sz="3400"/>
              <a:t>Present Status of  </a:t>
            </a:r>
            <a:r>
              <a:rPr lang="en-US" sz="3400">
                <a:latin typeface="Symbol" pitchFamily="18" charset="2"/>
              </a:rPr>
              <a:t>D</a:t>
            </a:r>
            <a:r>
              <a:rPr lang="en-US" sz="3400"/>
              <a:t>g(x):  Global pdf Analyses</a:t>
            </a:r>
          </a:p>
        </p:txBody>
      </p:sp>
      <p:sp>
        <p:nvSpPr>
          <p:cNvPr id="1444867" name="Rectangle 3"/>
          <p:cNvSpPr>
            <a:spLocks noGrp="1" noChangeArrowheads="1"/>
          </p:cNvSpPr>
          <p:nvPr>
            <p:ph type="body" idx="1"/>
          </p:nvPr>
        </p:nvSpPr>
        <p:spPr>
          <a:xfrm>
            <a:off x="76200" y="3048000"/>
            <a:ext cx="5410200" cy="3276600"/>
          </a:xfrm>
        </p:spPr>
        <p:txBody>
          <a:bodyPr/>
          <a:lstStyle/>
          <a:p>
            <a:r>
              <a:rPr lang="en-US" sz="2200" dirty="0"/>
              <a:t>The first global next-to-leading-order (NLO) </a:t>
            </a:r>
            <a:r>
              <a:rPr lang="en-US" sz="2200" dirty="0" err="1" smtClean="0"/>
              <a:t>pQCD</a:t>
            </a:r>
            <a:r>
              <a:rPr lang="en-US" sz="2200" dirty="0" smtClean="0"/>
              <a:t> analysis </a:t>
            </a:r>
            <a:r>
              <a:rPr lang="en-US" sz="2200" dirty="0"/>
              <a:t>to include </a:t>
            </a:r>
            <a:r>
              <a:rPr lang="en-US" sz="2200" i="1" dirty="0"/>
              <a:t>inclusive DIS, semi-inclusive DIS, and RHIC </a:t>
            </a:r>
            <a:r>
              <a:rPr lang="en-US" sz="2200" i="1" dirty="0" err="1"/>
              <a:t>p+p</a:t>
            </a:r>
            <a:r>
              <a:rPr lang="en-US" sz="2200" i="1" dirty="0"/>
              <a:t> data</a:t>
            </a:r>
            <a:r>
              <a:rPr lang="en-US" sz="2200" dirty="0"/>
              <a:t> on an equal footing</a:t>
            </a:r>
          </a:p>
          <a:p>
            <a:r>
              <a:rPr lang="en-US" sz="2200" dirty="0"/>
              <a:t>Truncated moment of </a:t>
            </a:r>
            <a:r>
              <a:rPr lang="en-US" sz="2200" dirty="0">
                <a:latin typeface="Symbol" pitchFamily="18" charset="2"/>
              </a:rPr>
              <a:t>D</a:t>
            </a:r>
            <a:r>
              <a:rPr lang="en-US" sz="2200" dirty="0"/>
              <a:t>g(</a:t>
            </a:r>
            <a:r>
              <a:rPr lang="en-US" sz="2200" i="1" dirty="0"/>
              <a:t>x</a:t>
            </a:r>
            <a:r>
              <a:rPr lang="en-US" sz="2200" dirty="0"/>
              <a:t>) at moderate </a:t>
            </a:r>
            <a:r>
              <a:rPr lang="en-US" sz="2200" i="1" dirty="0"/>
              <a:t>x</a:t>
            </a:r>
            <a:r>
              <a:rPr lang="en-US" sz="2200" dirty="0"/>
              <a:t> found to be small</a:t>
            </a:r>
          </a:p>
          <a:p>
            <a:r>
              <a:rPr lang="en-US" sz="2200" dirty="0"/>
              <a:t>Best fit finds node in gluon distribution near </a:t>
            </a:r>
            <a:r>
              <a:rPr lang="en-US" sz="2200" i="1" dirty="0"/>
              <a:t>x</a:t>
            </a:r>
            <a:r>
              <a:rPr lang="en-US" sz="2200" dirty="0"/>
              <a:t> ~ 0.1</a:t>
            </a:r>
          </a:p>
          <a:p>
            <a:pPr lvl="1"/>
            <a:r>
              <a:rPr lang="en-US" sz="2000" dirty="0"/>
              <a:t>Not prohibited, but not so intuitive . . .</a:t>
            </a:r>
          </a:p>
        </p:txBody>
      </p:sp>
      <p:pic>
        <p:nvPicPr>
          <p:cNvPr id="1444868" name="Picture 4" descr="DSSV STAR jets fit"/>
          <p:cNvPicPr>
            <a:picLocks noChangeAspect="1" noChangeArrowheads="1"/>
          </p:cNvPicPr>
          <p:nvPr/>
        </p:nvPicPr>
        <p:blipFill>
          <a:blip r:embed="rId3" cstate="print">
            <a:lum bright="-10000" contrast="20000"/>
          </a:blip>
          <a:srcRect/>
          <a:stretch>
            <a:fillRect/>
          </a:stretch>
        </p:blipFill>
        <p:spPr bwMode="auto">
          <a:xfrm>
            <a:off x="152400" y="976313"/>
            <a:ext cx="4800600" cy="1995487"/>
          </a:xfrm>
          <a:prstGeom prst="rect">
            <a:avLst/>
          </a:prstGeom>
          <a:noFill/>
        </p:spPr>
      </p:pic>
      <p:pic>
        <p:nvPicPr>
          <p:cNvPr id="1444870" name="Picture 6" descr="DSSV Dg vs x"/>
          <p:cNvPicPr>
            <a:picLocks noChangeAspect="1" noChangeArrowheads="1"/>
          </p:cNvPicPr>
          <p:nvPr/>
        </p:nvPicPr>
        <p:blipFill>
          <a:blip r:embed="rId4" cstate="print">
            <a:lum bright="-10000" contrast="30000"/>
          </a:blip>
          <a:srcRect/>
          <a:stretch>
            <a:fillRect/>
          </a:stretch>
        </p:blipFill>
        <p:spPr bwMode="auto">
          <a:xfrm>
            <a:off x="5638800" y="1301750"/>
            <a:ext cx="3352800" cy="3279775"/>
          </a:xfrm>
          <a:prstGeom prst="rect">
            <a:avLst/>
          </a:prstGeom>
          <a:noFill/>
        </p:spPr>
      </p:pic>
      <p:sp>
        <p:nvSpPr>
          <p:cNvPr id="1444871" name="Text Box 7"/>
          <p:cNvSpPr txBox="1">
            <a:spLocks noChangeArrowheads="1"/>
          </p:cNvSpPr>
          <p:nvPr/>
        </p:nvSpPr>
        <p:spPr bwMode="auto">
          <a:xfrm>
            <a:off x="4876800" y="914400"/>
            <a:ext cx="4419600" cy="381000"/>
          </a:xfrm>
          <a:prstGeom prst="rect">
            <a:avLst/>
          </a:prstGeom>
          <a:noFill/>
          <a:ln w="9525">
            <a:noFill/>
            <a:miter lim="800000"/>
            <a:headEnd/>
            <a:tailEnd/>
          </a:ln>
          <a:effectLst/>
        </p:spPr>
        <p:txBody>
          <a:bodyPr>
            <a:spAutoFit/>
          </a:bodyPr>
          <a:lstStyle/>
          <a:p>
            <a:pPr eaLnBrk="1" hangingPunct="1">
              <a:spcBef>
                <a:spcPct val="50000"/>
              </a:spcBef>
            </a:pPr>
            <a:r>
              <a:rPr lang="en-US" sz="1900"/>
              <a:t>de Florian et al., PRL101, 072001 (2008)</a:t>
            </a:r>
          </a:p>
        </p:txBody>
      </p:sp>
      <p:sp>
        <p:nvSpPr>
          <p:cNvPr id="1444873" name="Rectangle 9"/>
          <p:cNvSpPr>
            <a:spLocks noChangeArrowheads="1"/>
          </p:cNvSpPr>
          <p:nvPr/>
        </p:nvSpPr>
        <p:spPr bwMode="auto">
          <a:xfrm>
            <a:off x="6869113" y="1349375"/>
            <a:ext cx="1143000" cy="2843213"/>
          </a:xfrm>
          <a:prstGeom prst="rect">
            <a:avLst/>
          </a:prstGeom>
          <a:solidFill>
            <a:srgbClr val="FF0000">
              <a:alpha val="50000"/>
            </a:srgbClr>
          </a:solidFill>
          <a:ln w="9525">
            <a:solidFill>
              <a:schemeClr val="tx1"/>
            </a:solidFill>
            <a:miter lim="800000"/>
            <a:headEnd/>
            <a:tailEnd/>
          </a:ln>
          <a:effectLst/>
        </p:spPr>
        <p:txBody>
          <a:bodyPr wrap="none" anchor="ctr"/>
          <a:lstStyle/>
          <a:p>
            <a:endParaRPr lang="en-US"/>
          </a:p>
        </p:txBody>
      </p:sp>
      <p:sp>
        <p:nvSpPr>
          <p:cNvPr id="1444874" name="Line 10"/>
          <p:cNvSpPr>
            <a:spLocks noChangeShapeType="1"/>
          </p:cNvSpPr>
          <p:nvPr/>
        </p:nvSpPr>
        <p:spPr bwMode="auto">
          <a:xfrm flipV="1">
            <a:off x="6858000" y="4267200"/>
            <a:ext cx="381000" cy="609600"/>
          </a:xfrm>
          <a:prstGeom prst="line">
            <a:avLst/>
          </a:prstGeom>
          <a:noFill/>
          <a:ln w="38100">
            <a:solidFill>
              <a:srgbClr val="FF0000"/>
            </a:solidFill>
            <a:round/>
            <a:headEnd/>
            <a:tailEnd type="triangle" w="med" len="med"/>
          </a:ln>
          <a:effectLst/>
        </p:spPr>
        <p:txBody>
          <a:bodyPr/>
          <a:lstStyle/>
          <a:p>
            <a:endParaRPr lang="en-US"/>
          </a:p>
        </p:txBody>
      </p:sp>
      <p:sp>
        <p:nvSpPr>
          <p:cNvPr id="1444875" name="Text Box 11"/>
          <p:cNvSpPr txBox="1">
            <a:spLocks noChangeArrowheads="1"/>
          </p:cNvSpPr>
          <p:nvPr/>
        </p:nvSpPr>
        <p:spPr bwMode="auto">
          <a:xfrm>
            <a:off x="5181600" y="4953000"/>
            <a:ext cx="3581400" cy="711200"/>
          </a:xfrm>
          <a:prstGeom prst="rect">
            <a:avLst/>
          </a:prstGeom>
          <a:solidFill>
            <a:srgbClr val="FF0000">
              <a:alpha val="50000"/>
            </a:srgbClr>
          </a:solidFill>
          <a:ln w="9525">
            <a:solidFill>
              <a:schemeClr val="tx1"/>
            </a:solidFill>
            <a:miter lim="800000"/>
            <a:headEnd/>
            <a:tailEnd/>
          </a:ln>
          <a:effectLst/>
        </p:spPr>
        <p:txBody>
          <a:bodyPr>
            <a:spAutoFit/>
          </a:bodyPr>
          <a:lstStyle/>
          <a:p>
            <a:r>
              <a:rPr lang="en-US" sz="2000"/>
              <a:t>x range covered by current RHIC measurements at 200 GeV</a:t>
            </a:r>
          </a:p>
        </p:txBody>
      </p:sp>
      <p:sp>
        <p:nvSpPr>
          <p:cNvPr id="1444872" name="Text Box 8"/>
          <p:cNvSpPr txBox="1">
            <a:spLocks noChangeArrowheads="1"/>
          </p:cNvSpPr>
          <p:nvPr/>
        </p:nvSpPr>
        <p:spPr bwMode="auto">
          <a:xfrm>
            <a:off x="609600" y="1676400"/>
            <a:ext cx="7848600" cy="2400657"/>
          </a:xfrm>
          <a:prstGeom prst="rect">
            <a:avLst/>
          </a:prstGeom>
          <a:solidFill>
            <a:srgbClr val="00FFFF"/>
          </a:solidFill>
          <a:ln w="9525">
            <a:solidFill>
              <a:schemeClr val="tx1"/>
            </a:solidFill>
            <a:miter lim="800000"/>
            <a:headEnd/>
            <a:tailEnd/>
          </a:ln>
          <a:effectLst/>
        </p:spPr>
        <p:txBody>
          <a:bodyPr>
            <a:spAutoFit/>
          </a:bodyPr>
          <a:lstStyle/>
          <a:p>
            <a:r>
              <a:rPr lang="en-US" sz="3000" i="1" dirty="0">
                <a:solidFill>
                  <a:schemeClr val="tx1"/>
                </a:solidFill>
              </a:rPr>
              <a:t>Still a long road ahead!  Need to perform measurements with higher precision and covering a greater range in gluon momentum fraction</a:t>
            </a:r>
            <a:r>
              <a:rPr lang="en-US" sz="3000" i="1" dirty="0" smtClean="0">
                <a:solidFill>
                  <a:schemeClr val="tx1"/>
                </a:solidFill>
              </a:rPr>
              <a:t>.  Data taken earlier this year will push program forward.</a:t>
            </a:r>
            <a:endParaRPr lang="en-US" sz="3000" i="1" dirty="0">
              <a:solidFill>
                <a:schemeClr val="tx1"/>
              </a:solidFill>
            </a:endParaRPr>
          </a:p>
        </p:txBody>
      </p:sp>
      <p:sp>
        <p:nvSpPr>
          <p:cNvPr id="13" name="Footer Placeholder 12"/>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4872"/>
                                        </p:tgtEl>
                                        <p:attrNameLst>
                                          <p:attrName>style.visibility</p:attrName>
                                        </p:attrNameLst>
                                      </p:cBhvr>
                                      <p:to>
                                        <p:strVal val="visible"/>
                                      </p:to>
                                    </p:set>
                                    <p:anim calcmode="lin" valueType="num">
                                      <p:cBhvr additive="base">
                                        <p:cTn id="7" dur="500" fill="hold"/>
                                        <p:tgtEl>
                                          <p:spTgt spid="1444872"/>
                                        </p:tgtEl>
                                        <p:attrNameLst>
                                          <p:attrName>ppt_x</p:attrName>
                                        </p:attrNameLst>
                                      </p:cBhvr>
                                      <p:tavLst>
                                        <p:tav tm="0">
                                          <p:val>
                                            <p:strVal val="#ppt_x"/>
                                          </p:val>
                                        </p:tav>
                                        <p:tav tm="100000">
                                          <p:val>
                                            <p:strVal val="#ppt_x"/>
                                          </p:val>
                                        </p:tav>
                                      </p:tavLst>
                                    </p:anim>
                                    <p:anim calcmode="lin" valueType="num">
                                      <p:cBhvr additive="base">
                                        <p:cTn id="8" dur="500" fill="hold"/>
                                        <p:tgtEl>
                                          <p:spTgt spid="14448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p:txBody>
          <a:bodyPr/>
          <a:lstStyle/>
          <a:p>
            <a:r>
              <a:rPr lang="en-US" sz="3800" dirty="0"/>
              <a:t>The Future of </a:t>
            </a:r>
            <a:r>
              <a:rPr lang="en-US" sz="3800" dirty="0">
                <a:latin typeface="Symbol" pitchFamily="18" charset="2"/>
              </a:rPr>
              <a:t>D</a:t>
            </a:r>
            <a:r>
              <a:rPr lang="en-US" sz="3800" dirty="0"/>
              <a:t>G Measurements at RHIC</a:t>
            </a:r>
          </a:p>
        </p:txBody>
      </p:sp>
      <p:sp>
        <p:nvSpPr>
          <p:cNvPr id="1582083" name="Rectangle 3"/>
          <p:cNvSpPr>
            <a:spLocks noGrp="1" noChangeArrowheads="1"/>
          </p:cNvSpPr>
          <p:nvPr>
            <p:ph type="body" idx="1"/>
          </p:nvPr>
        </p:nvSpPr>
        <p:spPr>
          <a:xfrm>
            <a:off x="228600" y="914400"/>
            <a:ext cx="8686800" cy="5410200"/>
          </a:xfrm>
        </p:spPr>
        <p:txBody>
          <a:bodyPr/>
          <a:lstStyle/>
          <a:p>
            <a:r>
              <a:rPr lang="en-US" sz="2600" dirty="0"/>
              <a:t>Extend </a:t>
            </a:r>
            <a:r>
              <a:rPr lang="en-US" sz="2600" i="1" dirty="0"/>
              <a:t>x</a:t>
            </a:r>
            <a:r>
              <a:rPr lang="en-US" sz="2600" dirty="0"/>
              <a:t> coverage</a:t>
            </a:r>
          </a:p>
          <a:p>
            <a:pPr lvl="1"/>
            <a:r>
              <a:rPr lang="en-US" sz="2400" dirty="0"/>
              <a:t>Run at different center-of-mass </a:t>
            </a:r>
            <a:r>
              <a:rPr lang="en-US" sz="2400" dirty="0" smtClean="0"/>
              <a:t>energies</a:t>
            </a:r>
          </a:p>
          <a:p>
            <a:pPr lvl="2"/>
            <a:r>
              <a:rPr lang="en-US" sz="2000" dirty="0" smtClean="0"/>
              <a:t>Already results for neutral </a:t>
            </a:r>
            <a:r>
              <a:rPr lang="en-US" sz="2000" dirty="0" err="1" smtClean="0"/>
              <a:t>pions</a:t>
            </a:r>
            <a:r>
              <a:rPr lang="en-US" sz="2000" dirty="0" smtClean="0"/>
              <a:t> at 62.4 </a:t>
            </a:r>
            <a:r>
              <a:rPr lang="en-US" sz="2000" dirty="0" err="1" smtClean="0"/>
              <a:t>GeV</a:t>
            </a:r>
            <a:r>
              <a:rPr lang="en-US" sz="2000" dirty="0" smtClean="0"/>
              <a:t>, now first data at 500 </a:t>
            </a:r>
            <a:r>
              <a:rPr lang="en-US" sz="2000" dirty="0" err="1" smtClean="0"/>
              <a:t>GeV</a:t>
            </a:r>
            <a:endParaRPr lang="en-US" sz="2000" dirty="0"/>
          </a:p>
          <a:p>
            <a:pPr lvl="1"/>
            <a:r>
              <a:rPr lang="en-US" sz="2400" dirty="0"/>
              <a:t>Extend measurements to forward particle </a:t>
            </a:r>
            <a:r>
              <a:rPr lang="en-US" sz="2400" dirty="0" smtClean="0"/>
              <a:t>production</a:t>
            </a:r>
          </a:p>
          <a:p>
            <a:pPr lvl="2"/>
            <a:r>
              <a:rPr lang="en-US" sz="2000" dirty="0" smtClean="0"/>
              <a:t>Forward </a:t>
            </a:r>
            <a:r>
              <a:rPr lang="en-US" sz="2000" dirty="0" err="1" smtClean="0"/>
              <a:t>calorimetry</a:t>
            </a:r>
            <a:r>
              <a:rPr lang="en-US" sz="2000" dirty="0" smtClean="0"/>
              <a:t> recently enhanced in both PHENIX and STAR</a:t>
            </a:r>
            <a:endParaRPr lang="en-US" sz="2000" dirty="0"/>
          </a:p>
          <a:p>
            <a:r>
              <a:rPr lang="en-US" sz="2600" dirty="0"/>
              <a:t>Go beyond inclusive measurements—i.e. measure the final state more completely—to better reconstruct the kinematics and thus the </a:t>
            </a:r>
            <a:r>
              <a:rPr lang="en-US" sz="2600" i="1" dirty="0"/>
              <a:t>x</a:t>
            </a:r>
            <a:r>
              <a:rPr lang="en-US" sz="2600" dirty="0"/>
              <a:t> values probed.  </a:t>
            </a:r>
          </a:p>
          <a:p>
            <a:pPr lvl="1"/>
            <a:r>
              <a:rPr lang="en-US" sz="2400" dirty="0" smtClean="0"/>
              <a:t>Jet-jet and direct </a:t>
            </a:r>
            <a:r>
              <a:rPr lang="en-US" sz="2400" dirty="0"/>
              <a:t>photon – jet measurements – But need </a:t>
            </a:r>
            <a:r>
              <a:rPr lang="en-US" sz="2400" dirty="0" smtClean="0"/>
              <a:t>higher </a:t>
            </a:r>
            <a:r>
              <a:rPr lang="en-US" sz="2400" dirty="0"/>
              <a:t>statistics!</a:t>
            </a:r>
          </a:p>
          <a:p>
            <a:r>
              <a:rPr lang="en-US" sz="2600" dirty="0" smtClean="0"/>
              <a:t>Additional </a:t>
            </a:r>
            <a:r>
              <a:rPr lang="en-US" sz="2600" dirty="0"/>
              <a:t>inclusive measurements </a:t>
            </a:r>
            <a:r>
              <a:rPr lang="en-US" sz="2600" dirty="0" smtClean="0"/>
              <a:t>of </a:t>
            </a:r>
            <a:r>
              <a:rPr lang="en-US" sz="2600" dirty="0"/>
              <a:t>particles sensitive to different combinations of quark and gluon </a:t>
            </a:r>
            <a:r>
              <a:rPr lang="en-US" sz="2600" dirty="0" smtClean="0"/>
              <a:t>scattering </a:t>
            </a:r>
            <a:endParaRPr lang="en-US" sz="2600" dirty="0"/>
          </a:p>
        </p:txBody>
      </p:sp>
      <p:sp>
        <p:nvSpPr>
          <p:cNvPr id="6" name="Footer Placeholder 5"/>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82083">
                                            <p:txEl>
                                              <p:pRg st="5" end="5"/>
                                            </p:txEl>
                                          </p:spTgt>
                                        </p:tgtEl>
                                        <p:attrNameLst>
                                          <p:attrName>style.visibility</p:attrName>
                                        </p:attrNameLst>
                                      </p:cBhvr>
                                      <p:to>
                                        <p:strVal val="visible"/>
                                      </p:to>
                                    </p:set>
                                    <p:animEffect transition="in" filter="blinds(horizontal)">
                                      <p:cBhvr>
                                        <p:cTn id="7" dur="500"/>
                                        <p:tgtEl>
                                          <p:spTgt spid="158208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82083">
                                            <p:txEl>
                                              <p:pRg st="6" end="6"/>
                                            </p:txEl>
                                          </p:spTgt>
                                        </p:tgtEl>
                                        <p:attrNameLst>
                                          <p:attrName>style.visibility</p:attrName>
                                        </p:attrNameLst>
                                      </p:cBhvr>
                                      <p:to>
                                        <p:strVal val="visible"/>
                                      </p:to>
                                    </p:set>
                                    <p:animEffect transition="in" filter="blinds(horizontal)">
                                      <p:cBhvr>
                                        <p:cTn id="10" dur="500"/>
                                        <p:tgtEl>
                                          <p:spTgt spid="158208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82083">
                                            <p:txEl>
                                              <p:pRg st="7" end="7"/>
                                            </p:txEl>
                                          </p:spTgt>
                                        </p:tgtEl>
                                        <p:attrNameLst>
                                          <p:attrName>style.visibility</p:attrName>
                                        </p:attrNameLst>
                                      </p:cBhvr>
                                      <p:to>
                                        <p:strVal val="visible"/>
                                      </p:to>
                                    </p:set>
                                    <p:animEffect transition="in" filter="blinds(horizontal)">
                                      <p:cBhvr>
                                        <p:cTn id="15" dur="500"/>
                                        <p:tgtEl>
                                          <p:spTgt spid="15820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7980"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7970"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7971"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7972"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7977"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7978"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7979"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7973"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7974"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7975"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7976"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7981"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7982" name="Bitmap Image" r:id="rId16" imgW="4886266" imgH="2152922" progId="PBrush">
                <p:embed/>
              </p:oleObj>
            </a:graphicData>
          </a:graphic>
        </p:graphicFrame>
      </p:grpSp>
      <p:sp>
        <p:nvSpPr>
          <p:cNvPr id="34" name="Rectangle 33"/>
          <p:cNvSpPr/>
          <p:nvPr/>
        </p:nvSpPr>
        <p:spPr bwMode="auto">
          <a:xfrm>
            <a:off x="3385458" y="990600"/>
            <a:ext cx="26670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Footer Placeholder 34"/>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Text Box 2"/>
          <p:cNvSpPr txBox="1">
            <a:spLocks noChangeArrowheads="1"/>
          </p:cNvSpPr>
          <p:nvPr/>
        </p:nvSpPr>
        <p:spPr bwMode="auto">
          <a:xfrm>
            <a:off x="898525" y="2093913"/>
            <a:ext cx="184150" cy="366712"/>
          </a:xfrm>
          <a:prstGeom prst="rect">
            <a:avLst/>
          </a:prstGeom>
          <a:noFill/>
          <a:ln w="9525">
            <a:noFill/>
            <a:miter lim="800000"/>
            <a:headEnd/>
            <a:tailEnd/>
          </a:ln>
          <a:effectLst/>
        </p:spPr>
        <p:txBody>
          <a:bodyPr wrap="none">
            <a:spAutoFit/>
          </a:bodyPr>
          <a:lstStyle/>
          <a:p>
            <a:pPr algn="l" eaLnBrk="1" hangingPunct="1"/>
            <a:endParaRPr lang="en-US" sz="1800">
              <a:solidFill>
                <a:schemeClr val="tx1"/>
              </a:solidFill>
              <a:latin typeface="Arial" pitchFamily="34" charset="0"/>
            </a:endParaRPr>
          </a:p>
        </p:txBody>
      </p:sp>
      <p:graphicFrame>
        <p:nvGraphicFramePr>
          <p:cNvPr id="1256452" name="Object 4"/>
          <p:cNvGraphicFramePr>
            <a:graphicFrameLocks noChangeAspect="1"/>
          </p:cNvGraphicFramePr>
          <p:nvPr/>
        </p:nvGraphicFramePr>
        <p:xfrm>
          <a:off x="784225" y="1447800"/>
          <a:ext cx="2568575" cy="622300"/>
        </p:xfrm>
        <a:graphic>
          <a:graphicData uri="http://schemas.openxmlformats.org/presentationml/2006/ole">
            <p:oleObj spid="_x0000_s1744898" name="Equation" r:id="rId4" imgW="838080" imgH="203040" progId="Equation.3">
              <p:embed/>
            </p:oleObj>
          </a:graphicData>
        </a:graphic>
      </p:graphicFrame>
      <p:sp>
        <p:nvSpPr>
          <p:cNvPr id="1256454" name="Rectangle 6"/>
          <p:cNvSpPr>
            <a:spLocks noChangeArrowheads="1"/>
          </p:cNvSpPr>
          <p:nvPr/>
        </p:nvSpPr>
        <p:spPr bwMode="auto">
          <a:xfrm>
            <a:off x="228600" y="171450"/>
            <a:ext cx="9182100" cy="914400"/>
          </a:xfrm>
          <a:prstGeom prst="rect">
            <a:avLst/>
          </a:prstGeom>
          <a:noFill/>
          <a:ln w="9525">
            <a:noFill/>
            <a:miter lim="800000"/>
            <a:headEnd/>
            <a:tailEnd/>
          </a:ln>
          <a:effectLst/>
        </p:spPr>
        <p:txBody>
          <a:bodyPr anchor="ctr"/>
          <a:lstStyle/>
          <a:p>
            <a:r>
              <a:rPr lang="en-US" sz="4200" i="1" dirty="0">
                <a:solidFill>
                  <a:srgbClr val="FFFF00"/>
                </a:solidFill>
              </a:rPr>
              <a:t>Flavor-Separated Sea Quark Polarizations Through W Production </a:t>
            </a:r>
          </a:p>
        </p:txBody>
      </p:sp>
      <p:pic>
        <p:nvPicPr>
          <p:cNvPr id="1256456" name="Picture 8" descr="ming"/>
          <p:cNvPicPr>
            <a:picLocks noChangeAspect="1" noChangeArrowheads="1"/>
          </p:cNvPicPr>
          <p:nvPr/>
        </p:nvPicPr>
        <p:blipFill>
          <a:blip r:embed="rId5" cstate="print"/>
          <a:srcRect/>
          <a:stretch>
            <a:fillRect/>
          </a:stretch>
        </p:blipFill>
        <p:spPr bwMode="auto">
          <a:xfrm>
            <a:off x="381000" y="2438400"/>
            <a:ext cx="3355975" cy="3429000"/>
          </a:xfrm>
          <a:prstGeom prst="rect">
            <a:avLst/>
          </a:prstGeom>
          <a:solidFill>
            <a:schemeClr val="bg1"/>
          </a:solidFill>
          <a:ln w="9525">
            <a:noFill/>
            <a:miter lim="800000"/>
            <a:headEnd/>
            <a:tailEnd/>
          </a:ln>
        </p:spPr>
      </p:pic>
      <p:sp>
        <p:nvSpPr>
          <p:cNvPr id="1256458" name="Text Box 10"/>
          <p:cNvSpPr txBox="1">
            <a:spLocks noChangeArrowheads="1"/>
          </p:cNvSpPr>
          <p:nvPr/>
        </p:nvSpPr>
        <p:spPr bwMode="auto">
          <a:xfrm>
            <a:off x="4114800" y="3733800"/>
            <a:ext cx="4419600" cy="1938992"/>
          </a:xfrm>
          <a:prstGeom prst="rect">
            <a:avLst/>
          </a:prstGeom>
          <a:noFill/>
          <a:ln w="9525">
            <a:noFill/>
            <a:miter lim="800000"/>
            <a:headEnd/>
            <a:tailEnd/>
          </a:ln>
          <a:effectLst/>
        </p:spPr>
        <p:txBody>
          <a:bodyPr wrap="square">
            <a:spAutoFit/>
          </a:bodyPr>
          <a:lstStyle/>
          <a:p>
            <a:pPr eaLnBrk="1" hangingPunct="1"/>
            <a:r>
              <a:rPr lang="en-US" dirty="0">
                <a:latin typeface="+mn-lt"/>
              </a:rPr>
              <a:t>Parity violation of the weak</a:t>
            </a:r>
          </a:p>
          <a:p>
            <a:pPr eaLnBrk="1" hangingPunct="1"/>
            <a:r>
              <a:rPr lang="en-US" dirty="0">
                <a:latin typeface="+mn-lt"/>
              </a:rPr>
              <a:t>interaction in combination with</a:t>
            </a:r>
          </a:p>
          <a:p>
            <a:pPr eaLnBrk="1" hangingPunct="1"/>
            <a:r>
              <a:rPr lang="en-US" dirty="0">
                <a:latin typeface="+mn-lt"/>
              </a:rPr>
              <a:t>control over the proton spin </a:t>
            </a:r>
          </a:p>
          <a:p>
            <a:pPr eaLnBrk="1" hangingPunct="1"/>
            <a:r>
              <a:rPr lang="en-US" dirty="0">
                <a:latin typeface="+mn-lt"/>
              </a:rPr>
              <a:t>orientation gives access to the</a:t>
            </a:r>
          </a:p>
          <a:p>
            <a:pPr eaLnBrk="1" hangingPunct="1"/>
            <a:r>
              <a:rPr lang="en-US" i="1" dirty="0">
                <a:latin typeface="+mn-lt"/>
              </a:rPr>
              <a:t>flavor</a:t>
            </a:r>
            <a:r>
              <a:rPr lang="en-US" dirty="0">
                <a:latin typeface="+mn-lt"/>
              </a:rPr>
              <a:t> spin structure in the proton!</a:t>
            </a:r>
          </a:p>
        </p:txBody>
      </p:sp>
      <p:graphicFrame>
        <p:nvGraphicFramePr>
          <p:cNvPr id="1744900" name="Content Placeholder 7"/>
          <p:cNvGraphicFramePr>
            <a:graphicFrameLocks noChangeAspect="1"/>
          </p:cNvGraphicFramePr>
          <p:nvPr/>
        </p:nvGraphicFramePr>
        <p:xfrm>
          <a:off x="4800600" y="1417637"/>
          <a:ext cx="4244975" cy="868363"/>
        </p:xfrm>
        <a:graphic>
          <a:graphicData uri="http://schemas.openxmlformats.org/presentationml/2006/ole">
            <p:oleObj spid="_x0000_s1744900" name="Equation" r:id="rId6" imgW="2234880" imgH="457200" progId="Equation.3">
              <p:embed/>
            </p:oleObj>
          </a:graphicData>
        </a:graphic>
      </p:graphicFrame>
      <p:graphicFrame>
        <p:nvGraphicFramePr>
          <p:cNvPr id="1744901" name="Object 4"/>
          <p:cNvGraphicFramePr>
            <a:graphicFrameLocks noChangeAspect="1"/>
          </p:cNvGraphicFramePr>
          <p:nvPr/>
        </p:nvGraphicFramePr>
        <p:xfrm>
          <a:off x="4808538" y="2449513"/>
          <a:ext cx="4259262" cy="827087"/>
        </p:xfrm>
        <a:graphic>
          <a:graphicData uri="http://schemas.openxmlformats.org/presentationml/2006/ole">
            <p:oleObj spid="_x0000_s1744901" name="Equation" r:id="rId7" imgW="2222280" imgH="431640" progId="Equation.3">
              <p:embed/>
            </p:oleObj>
          </a:graphicData>
        </a:graphic>
      </p:graphicFrame>
      <p:sp>
        <p:nvSpPr>
          <p:cNvPr id="12" name="Text Box 13"/>
          <p:cNvSpPr txBox="1">
            <a:spLocks noChangeArrowheads="1"/>
          </p:cNvSpPr>
          <p:nvPr/>
        </p:nvSpPr>
        <p:spPr bwMode="auto">
          <a:xfrm>
            <a:off x="914400" y="2320925"/>
            <a:ext cx="7416800" cy="1815882"/>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Flavor separation of the polarized sea quarks with </a:t>
            </a:r>
            <a:r>
              <a:rPr lang="en-US" sz="2800" b="1" i="1" dirty="0" smtClean="0">
                <a:solidFill>
                  <a:schemeClr val="tx1"/>
                </a:solidFill>
              </a:rPr>
              <a:t>no reliance on FF’s</a:t>
            </a:r>
            <a:r>
              <a:rPr lang="en-US" sz="2800" i="1" dirty="0" smtClean="0">
                <a:solidFill>
                  <a:schemeClr val="tx1"/>
                </a:solidFill>
              </a:rPr>
              <a:t>!</a:t>
            </a:r>
          </a:p>
          <a:p>
            <a:r>
              <a:rPr lang="en-US" sz="2800" i="1" dirty="0" smtClean="0">
                <a:solidFill>
                  <a:schemeClr val="tx1"/>
                </a:solidFill>
              </a:rPr>
              <a:t>Complementary to semi-inclusive DIS measurements.</a:t>
            </a:r>
            <a:endParaRPr lang="en-US" sz="2800" i="1" dirty="0">
              <a:solidFill>
                <a:schemeClr val="tx1"/>
              </a:solidFill>
            </a:endParaRPr>
          </a:p>
        </p:txBody>
      </p:sp>
      <p:sp>
        <p:nvSpPr>
          <p:cNvPr id="13" name="Footer Placeholder 12"/>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p:txBody>
          <a:bodyPr/>
          <a:lstStyle/>
          <a:p>
            <a:r>
              <a:rPr lang="en-US" sz="4000"/>
              <a:t>Deep-Inelastic Scattering: </a:t>
            </a:r>
            <a:br>
              <a:rPr lang="en-US" sz="4000"/>
            </a:br>
            <a:r>
              <a:rPr lang="en-US" sz="4000"/>
              <a:t>A Tool of the Trade</a:t>
            </a:r>
          </a:p>
        </p:txBody>
      </p:sp>
      <p:sp>
        <p:nvSpPr>
          <p:cNvPr id="1167363" name="Rectangle 3"/>
          <p:cNvSpPr>
            <a:spLocks noGrp="1" noChangeArrowheads="1"/>
          </p:cNvSpPr>
          <p:nvPr>
            <p:ph type="body" idx="1"/>
          </p:nvPr>
        </p:nvSpPr>
        <p:spPr>
          <a:xfrm>
            <a:off x="228600" y="3733800"/>
            <a:ext cx="8686800" cy="2819400"/>
          </a:xfrm>
        </p:spPr>
        <p:txBody>
          <a:bodyPr/>
          <a:lstStyle/>
          <a:p>
            <a:r>
              <a:rPr lang="en-US" sz="2400" dirty="0"/>
              <a:t>Probe nucleon with an electron or </a:t>
            </a:r>
            <a:r>
              <a:rPr lang="en-US" sz="2400" dirty="0" err="1"/>
              <a:t>muon</a:t>
            </a:r>
            <a:r>
              <a:rPr lang="en-US" sz="2400" dirty="0"/>
              <a:t> beam</a:t>
            </a:r>
          </a:p>
          <a:p>
            <a:r>
              <a:rPr lang="en-US" sz="2400" dirty="0"/>
              <a:t>Interacts electromagnetically with (charged) quarks and </a:t>
            </a:r>
            <a:r>
              <a:rPr lang="en-US" sz="2400" dirty="0" err="1"/>
              <a:t>antiquarks</a:t>
            </a:r>
            <a:endParaRPr lang="en-US" sz="2400" dirty="0"/>
          </a:p>
          <a:p>
            <a:r>
              <a:rPr lang="en-US" sz="2400" dirty="0"/>
              <a:t>“Clean” process theoretically—quantum electrodynamics well understood and easy to </a:t>
            </a:r>
            <a:r>
              <a:rPr lang="en-US" sz="2400" dirty="0" smtClean="0"/>
              <a:t>calculate</a:t>
            </a:r>
          </a:p>
          <a:p>
            <a:r>
              <a:rPr lang="en-US" sz="2400" dirty="0" smtClean="0"/>
              <a:t>Technique that originally discovered the </a:t>
            </a:r>
            <a:r>
              <a:rPr lang="en-US" sz="2400" dirty="0" err="1" smtClean="0"/>
              <a:t>parton</a:t>
            </a:r>
            <a:r>
              <a:rPr lang="en-US" sz="2400" dirty="0" smtClean="0"/>
              <a:t> structure of the nucleon in the 1960’s!</a:t>
            </a:r>
            <a:endParaRPr lang="en-US" sz="2400" dirty="0"/>
          </a:p>
        </p:txBody>
      </p:sp>
      <p:pic>
        <p:nvPicPr>
          <p:cNvPr id="1167364" name="Picture 4"/>
          <p:cNvPicPr>
            <a:picLocks noChangeAspect="1" noChangeArrowheads="1"/>
          </p:cNvPicPr>
          <p:nvPr/>
        </p:nvPicPr>
        <p:blipFill>
          <a:blip r:embed="rId3" cstate="print"/>
          <a:srcRect/>
          <a:stretch>
            <a:fillRect/>
          </a:stretch>
        </p:blipFill>
        <p:spPr bwMode="auto">
          <a:xfrm>
            <a:off x="3048000" y="1371600"/>
            <a:ext cx="3148013" cy="2286000"/>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p:txBody>
          <a:bodyPr>
            <a:normAutofit fontScale="90000"/>
          </a:bodyPr>
          <a:lstStyle/>
          <a:p>
            <a:r>
              <a:rPr lang="en-US" sz="4000" dirty="0" smtClean="0"/>
              <a:t>Flavor-Separated Sea Quark Polarizations Through W Production </a:t>
            </a:r>
            <a:endParaRPr lang="en-US" sz="4000" dirty="0"/>
          </a:p>
        </p:txBody>
      </p:sp>
      <p:graphicFrame>
        <p:nvGraphicFramePr>
          <p:cNvPr id="1461260" name="Object 5"/>
          <p:cNvGraphicFramePr>
            <a:graphicFrameLocks noChangeAspect="1"/>
          </p:cNvGraphicFramePr>
          <p:nvPr/>
        </p:nvGraphicFramePr>
        <p:xfrm>
          <a:off x="4800600" y="1762125"/>
          <a:ext cx="4156075" cy="1133475"/>
        </p:xfrm>
        <a:graphic>
          <a:graphicData uri="http://schemas.openxmlformats.org/presentationml/2006/ole">
            <p:oleObj spid="_x0000_s1745922" name="Equation" r:id="rId4" imgW="1536480" imgH="419040" progId="Equation.3">
              <p:embed/>
            </p:oleObj>
          </a:graphicData>
        </a:graphic>
      </p:graphicFrame>
      <p:grpSp>
        <p:nvGrpSpPr>
          <p:cNvPr id="2" name="Group 8"/>
          <p:cNvGrpSpPr>
            <a:grpSpLocks/>
          </p:cNvGrpSpPr>
          <p:nvPr/>
        </p:nvGrpSpPr>
        <p:grpSpPr bwMode="auto">
          <a:xfrm>
            <a:off x="609600" y="1219200"/>
            <a:ext cx="4122737" cy="5334000"/>
            <a:chOff x="144" y="432"/>
            <a:chExt cx="2597" cy="3360"/>
          </a:xfrm>
        </p:grpSpPr>
        <p:sp>
          <p:nvSpPr>
            <p:cNvPr id="1461262" name="Rectangle 5"/>
            <p:cNvSpPr>
              <a:spLocks noChangeAspect="1" noChangeArrowheads="1"/>
            </p:cNvSpPr>
            <p:nvPr/>
          </p:nvSpPr>
          <p:spPr bwMode="auto">
            <a:xfrm>
              <a:off x="144" y="432"/>
              <a:ext cx="2597" cy="3360"/>
            </a:xfrm>
            <a:prstGeom prst="rect">
              <a:avLst/>
            </a:prstGeom>
            <a:solidFill>
              <a:schemeClr val="bg1"/>
            </a:solidFill>
            <a:ln w="9525">
              <a:solidFill>
                <a:schemeClr val="tx1"/>
              </a:solidFill>
              <a:miter lim="800000"/>
              <a:headEnd/>
              <a:tailEnd/>
            </a:ln>
          </p:spPr>
          <p:txBody>
            <a:bodyPr wrap="none" anchor="ctr"/>
            <a:lstStyle/>
            <a:p>
              <a:pPr algn="l" eaLnBrk="1" hangingPunct="1"/>
              <a:endParaRPr lang="en-US">
                <a:solidFill>
                  <a:schemeClr val="tx1"/>
                </a:solidFill>
                <a:latin typeface="Arial" charset="0"/>
              </a:endParaRPr>
            </a:p>
          </p:txBody>
        </p:sp>
        <p:pic>
          <p:nvPicPr>
            <p:cNvPr id="1461263" name="Picture 4" descr="minisea"/>
            <p:cNvPicPr>
              <a:picLocks noChangeAspect="1" noChangeArrowheads="1"/>
            </p:cNvPicPr>
            <p:nvPr/>
          </p:nvPicPr>
          <p:blipFill>
            <a:blip r:embed="rId5" cstate="print"/>
            <a:srcRect/>
            <a:stretch>
              <a:fillRect/>
            </a:stretch>
          </p:blipFill>
          <p:spPr bwMode="auto">
            <a:xfrm>
              <a:off x="365" y="1493"/>
              <a:ext cx="2135" cy="2183"/>
            </a:xfrm>
            <a:prstGeom prst="rect">
              <a:avLst/>
            </a:prstGeom>
            <a:noFill/>
            <a:ln w="9525">
              <a:noFill/>
              <a:miter lim="800000"/>
              <a:headEnd/>
              <a:tailEnd/>
            </a:ln>
          </p:spPr>
        </p:pic>
        <p:pic>
          <p:nvPicPr>
            <p:cNvPr id="1461264" name="Picture 7"/>
            <p:cNvPicPr>
              <a:picLocks noChangeAspect="1" noChangeArrowheads="1"/>
            </p:cNvPicPr>
            <p:nvPr/>
          </p:nvPicPr>
          <p:blipFill>
            <a:blip r:embed="rId6" cstate="print"/>
            <a:srcRect r="35721" b="54420"/>
            <a:stretch>
              <a:fillRect/>
            </a:stretch>
          </p:blipFill>
          <p:spPr bwMode="auto">
            <a:xfrm>
              <a:off x="282" y="489"/>
              <a:ext cx="2131" cy="1008"/>
            </a:xfrm>
            <a:prstGeom prst="rect">
              <a:avLst/>
            </a:prstGeom>
            <a:noFill/>
            <a:ln w="9525">
              <a:noFill/>
              <a:miter lim="800000"/>
              <a:headEnd/>
              <a:tailEnd/>
            </a:ln>
          </p:spPr>
        </p:pic>
      </p:grpSp>
      <p:sp>
        <p:nvSpPr>
          <p:cNvPr id="1461265" name="Rectangle 17"/>
          <p:cNvSpPr>
            <a:spLocks noChangeArrowheads="1"/>
          </p:cNvSpPr>
          <p:nvPr/>
        </p:nvSpPr>
        <p:spPr bwMode="auto">
          <a:xfrm>
            <a:off x="685800" y="2895600"/>
            <a:ext cx="3733800" cy="1524000"/>
          </a:xfrm>
          <a:prstGeom prst="rect">
            <a:avLst/>
          </a:prstGeom>
          <a:noFill/>
          <a:ln w="25400">
            <a:solidFill>
              <a:srgbClr val="FF0000"/>
            </a:solidFill>
            <a:miter lim="800000"/>
            <a:headEnd/>
            <a:tailEnd/>
          </a:ln>
          <a:effectLst/>
        </p:spPr>
        <p:txBody>
          <a:bodyPr wrap="none" anchor="ctr"/>
          <a:lstStyle/>
          <a:p>
            <a:endParaRPr lang="en-US"/>
          </a:p>
        </p:txBody>
      </p:sp>
      <p:sp>
        <p:nvSpPr>
          <p:cNvPr id="18" name="TextBox 17"/>
          <p:cNvSpPr txBox="1"/>
          <p:nvPr/>
        </p:nvSpPr>
        <p:spPr>
          <a:xfrm>
            <a:off x="4795111" y="3352800"/>
            <a:ext cx="4272689" cy="1938992"/>
          </a:xfrm>
          <a:prstGeom prst="rect">
            <a:avLst/>
          </a:prstGeom>
          <a:noFill/>
        </p:spPr>
        <p:txBody>
          <a:bodyPr wrap="square" rtlCol="0">
            <a:spAutoFit/>
          </a:bodyPr>
          <a:lstStyle/>
          <a:p>
            <a:r>
              <a:rPr lang="en-US" dirty="0" smtClean="0"/>
              <a:t>Latest global fit to </a:t>
            </a:r>
            <a:r>
              <a:rPr lang="en-US" dirty="0" err="1" smtClean="0"/>
              <a:t>helicity</a:t>
            </a:r>
            <a:r>
              <a:rPr lang="en-US" dirty="0" smtClean="0"/>
              <a:t> distributions:  Still relatively large uncertainties on </a:t>
            </a:r>
            <a:r>
              <a:rPr lang="en-US" dirty="0" err="1" smtClean="0"/>
              <a:t>helicity</a:t>
            </a:r>
            <a:r>
              <a:rPr lang="en-US" dirty="0" smtClean="0"/>
              <a:t> distributions of anti-up and anti-down quarks!</a:t>
            </a:r>
          </a:p>
        </p:txBody>
      </p:sp>
      <p:sp>
        <p:nvSpPr>
          <p:cNvPr id="13" name="Footer Placeholder 12"/>
          <p:cNvSpPr>
            <a:spLocks noGrp="1"/>
          </p:cNvSpPr>
          <p:nvPr>
            <p:ph type="ftr" sz="quarter" idx="11"/>
          </p:nvPr>
        </p:nvSpPr>
        <p:spPr/>
        <p:txBody>
          <a:bodyPr/>
          <a:lstStyle/>
          <a:p>
            <a:r>
              <a:rPr lang="es-ES" smtClean="0"/>
              <a:t>C. Aidala, CUA, December 9, 2009</a:t>
            </a:r>
            <a:endParaRPr lang="en-US"/>
          </a:p>
        </p:txBody>
      </p:sp>
      <p:sp>
        <p:nvSpPr>
          <p:cNvPr id="1461266" name="Text Box 18"/>
          <p:cNvSpPr txBox="1">
            <a:spLocks noChangeArrowheads="1"/>
          </p:cNvSpPr>
          <p:nvPr/>
        </p:nvSpPr>
        <p:spPr bwMode="auto">
          <a:xfrm>
            <a:off x="511175" y="6357938"/>
            <a:ext cx="4038600" cy="376237"/>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800">
                <a:solidFill>
                  <a:schemeClr val="tx1"/>
                </a:solidFill>
              </a:rPr>
              <a:t>DSSV, PRL101, 072001 (2008)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61266"/>
                                        </p:tgtEl>
                                        <p:attrNameLst>
                                          <p:attrName>style.visibility</p:attrName>
                                        </p:attrNameLst>
                                      </p:cBhvr>
                                      <p:to>
                                        <p:strVal val="visible"/>
                                      </p:to>
                                    </p:set>
                                    <p:animEffect transition="in" filter="blinds(horizontal)">
                                      <p:cBhvr>
                                        <p:cTn id="7" dur="500"/>
                                        <p:tgtEl>
                                          <p:spTgt spid="1461266"/>
                                        </p:tgtEl>
                                      </p:cBhvr>
                                    </p:animEffect>
                                  </p:childTnLst>
                                </p:cTn>
                              </p:par>
                            </p:childTnLst>
                          </p:cTn>
                        </p:par>
                        <p:par>
                          <p:cTn id="8" fill="hold">
                            <p:stCondLst>
                              <p:cond delay="500"/>
                            </p:stCondLst>
                            <p:childTnLst>
                              <p:par>
                                <p:cTn id="9" presetID="8" presetClass="entr" presetSubtype="16" fill="hold" grpId="0" nodeType="afterEffect">
                                  <p:stCondLst>
                                    <p:cond delay="500"/>
                                  </p:stCondLst>
                                  <p:childTnLst>
                                    <p:set>
                                      <p:cBhvr>
                                        <p:cTn id="10" dur="1" fill="hold">
                                          <p:stCondLst>
                                            <p:cond delay="0"/>
                                          </p:stCondLst>
                                        </p:cTn>
                                        <p:tgtEl>
                                          <p:spTgt spid="1461265"/>
                                        </p:tgtEl>
                                        <p:attrNameLst>
                                          <p:attrName>style.visibility</p:attrName>
                                        </p:attrNameLst>
                                      </p:cBhvr>
                                      <p:to>
                                        <p:strVal val="visible"/>
                                      </p:to>
                                    </p:set>
                                    <p:animEffect transition="in" filter="diamond(in)">
                                      <p:cBhvr>
                                        <p:cTn id="11" dur="1000"/>
                                        <p:tgtEl>
                                          <p:spTgt spid="146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65" grpId="0" animBg="1"/>
      <p:bldP spid="146126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First 500 </a:t>
            </a:r>
            <a:r>
              <a:rPr lang="en-US" dirty="0" err="1" smtClean="0"/>
              <a:t>GeV</a:t>
            </a:r>
            <a:r>
              <a:rPr lang="en-US" dirty="0" smtClean="0"/>
              <a:t> Data Recorded!</a:t>
            </a:r>
            <a:endParaRPr lang="en-US" dirty="0"/>
          </a:p>
        </p:txBody>
      </p:sp>
      <p:sp>
        <p:nvSpPr>
          <p:cNvPr id="5" name="Content Placeholder 4"/>
          <p:cNvSpPr>
            <a:spLocks noGrp="1"/>
          </p:cNvSpPr>
          <p:nvPr>
            <p:ph idx="1"/>
          </p:nvPr>
        </p:nvSpPr>
        <p:spPr>
          <a:xfrm>
            <a:off x="228600" y="1295400"/>
            <a:ext cx="8686800" cy="4876800"/>
          </a:xfrm>
        </p:spPr>
        <p:txBody>
          <a:bodyPr/>
          <a:lstStyle/>
          <a:p>
            <a:r>
              <a:rPr lang="en-US" dirty="0" smtClean="0"/>
              <a:t>First 500 </a:t>
            </a:r>
            <a:r>
              <a:rPr lang="en-US" dirty="0" err="1" smtClean="0"/>
              <a:t>GeV</a:t>
            </a:r>
            <a:r>
              <a:rPr lang="en-US" dirty="0" smtClean="0"/>
              <a:t> run took place in February and March this year</a:t>
            </a:r>
          </a:p>
          <a:p>
            <a:r>
              <a:rPr lang="en-US" dirty="0" smtClean="0"/>
              <a:t>Largely a commissioning run for the accelerator, the </a:t>
            </a:r>
            <a:r>
              <a:rPr lang="en-US" dirty="0" err="1" smtClean="0"/>
              <a:t>polarimeters</a:t>
            </a:r>
            <a:r>
              <a:rPr lang="en-US" dirty="0" smtClean="0"/>
              <a:t>, and the detectors</a:t>
            </a:r>
          </a:p>
          <a:p>
            <a:pPr lvl="1"/>
            <a:r>
              <a:rPr lang="en-US" dirty="0" smtClean="0"/>
              <a:t>Polarization ~35% so far—many additional depolarizing resonances compared to 200 </a:t>
            </a:r>
            <a:r>
              <a:rPr lang="en-US" dirty="0" err="1" smtClean="0"/>
              <a:t>GeV</a:t>
            </a:r>
            <a:endParaRPr lang="en-US" dirty="0" smtClean="0"/>
          </a:p>
          <a:p>
            <a:pPr lvl="1"/>
            <a:r>
              <a:rPr lang="en-US" dirty="0" smtClean="0"/>
              <a:t>Both STAR and PHENIX will finish installing detector/trigger upgrades to be able to make full use of the next 500 </a:t>
            </a:r>
            <a:r>
              <a:rPr lang="en-US" dirty="0" err="1" smtClean="0"/>
              <a:t>GeV</a:t>
            </a:r>
            <a:r>
              <a:rPr lang="en-US" dirty="0" smtClean="0"/>
              <a:t> run in 2011</a:t>
            </a:r>
          </a:p>
          <a:p>
            <a:pPr lvl="1"/>
            <a:r>
              <a:rPr lang="en-US" dirty="0" smtClean="0"/>
              <a:t>But W </a:t>
            </a:r>
            <a:r>
              <a:rPr lang="en-US" dirty="0" smtClean="0">
                <a:sym typeface="Wingdings" pitchFamily="2" charset="2"/>
              </a:rPr>
              <a:t> e already possible with current data!</a:t>
            </a:r>
            <a:endParaRPr lang="en-US" dirty="0"/>
          </a:p>
        </p:txBody>
      </p:sp>
      <p:sp>
        <p:nvSpPr>
          <p:cNvPr id="6" name="Footer Placeholder 5"/>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200" dirty="0" smtClean="0"/>
              <a:t>The Hunt for W’s at RHIC has Begun!</a:t>
            </a:r>
            <a:endParaRPr lang="en-US" sz="4200" dirty="0"/>
          </a:p>
        </p:txBody>
      </p:sp>
      <p:sp>
        <p:nvSpPr>
          <p:cNvPr id="51212" name="Text Box 12"/>
          <p:cNvSpPr txBox="1">
            <a:spLocks noChangeArrowheads="1"/>
          </p:cNvSpPr>
          <p:nvPr/>
        </p:nvSpPr>
        <p:spPr bwMode="auto">
          <a:xfrm>
            <a:off x="1524000" y="5653087"/>
            <a:ext cx="5867400" cy="523220"/>
          </a:xfrm>
          <a:prstGeom prst="rect">
            <a:avLst/>
          </a:prstGeom>
          <a:noFill/>
          <a:ln w="9525">
            <a:noFill/>
            <a:miter lim="800000"/>
            <a:headEnd/>
            <a:tailEnd/>
          </a:ln>
          <a:effectLst/>
        </p:spPr>
        <p:txBody>
          <a:bodyPr wrap="square">
            <a:spAutoFit/>
          </a:bodyPr>
          <a:lstStyle/>
          <a:p>
            <a:pPr>
              <a:spcBef>
                <a:spcPct val="50000"/>
              </a:spcBef>
            </a:pPr>
            <a:r>
              <a:rPr lang="en-US" sz="2800" dirty="0"/>
              <a:t>Event </a:t>
            </a:r>
            <a:r>
              <a:rPr lang="en-US" sz="2800" dirty="0" smtClean="0"/>
              <a:t>display </a:t>
            </a:r>
            <a:r>
              <a:rPr lang="en-US" sz="2800" dirty="0"/>
              <a:t>of a </a:t>
            </a:r>
            <a:r>
              <a:rPr lang="en-US" sz="2800" dirty="0" smtClean="0"/>
              <a:t>candidate </a:t>
            </a:r>
            <a:r>
              <a:rPr lang="en-US" sz="2800" dirty="0"/>
              <a:t>W event</a:t>
            </a:r>
          </a:p>
        </p:txBody>
      </p:sp>
      <p:pic>
        <p:nvPicPr>
          <p:cNvPr id="16" name="Picture 14"/>
          <p:cNvPicPr>
            <a:picLocks noGrp="1" noChangeAspect="1" noChangeArrowheads="1"/>
          </p:cNvPicPr>
          <p:nvPr>
            <p:ph sz="half" idx="2"/>
          </p:nvPr>
        </p:nvPicPr>
        <p:blipFill>
          <a:blip r:embed="rId3" cstate="print"/>
          <a:srcRect/>
          <a:stretch>
            <a:fillRect/>
          </a:stretch>
        </p:blipFill>
        <p:spPr bwMode="auto">
          <a:xfrm>
            <a:off x="1143000" y="1371600"/>
            <a:ext cx="6781800" cy="4241627"/>
          </a:xfrm>
          <a:prstGeom prst="rect">
            <a:avLst/>
          </a:prstGeom>
          <a:noFill/>
        </p:spPr>
      </p:pic>
      <p:pic>
        <p:nvPicPr>
          <p:cNvPr id="1893377" name="Picture 1"/>
          <p:cNvPicPr>
            <a:picLocks noChangeAspect="1" noChangeArrowheads="1"/>
          </p:cNvPicPr>
          <p:nvPr/>
        </p:nvPicPr>
        <p:blipFill>
          <a:blip r:embed="rId4" cstate="print"/>
          <a:srcRect/>
          <a:stretch>
            <a:fillRect/>
          </a:stretch>
        </p:blipFill>
        <p:spPr bwMode="auto">
          <a:xfrm>
            <a:off x="1981200" y="1219200"/>
            <a:ext cx="5205030" cy="4929187"/>
          </a:xfrm>
          <a:prstGeom prst="rect">
            <a:avLst/>
          </a:prstGeom>
          <a:noFill/>
          <a:ln w="9525">
            <a:noFill/>
            <a:miter lim="800000"/>
            <a:headEnd/>
            <a:tailEnd/>
          </a:ln>
        </p:spPr>
      </p:pic>
      <p:grpSp>
        <p:nvGrpSpPr>
          <p:cNvPr id="8" name="Group 38"/>
          <p:cNvGrpSpPr>
            <a:grpSpLocks/>
          </p:cNvGrpSpPr>
          <p:nvPr/>
        </p:nvGrpSpPr>
        <p:grpSpPr bwMode="auto">
          <a:xfrm>
            <a:off x="6858000" y="5562600"/>
            <a:ext cx="1524000" cy="990600"/>
            <a:chOff x="2640" y="912"/>
            <a:chExt cx="864" cy="528"/>
          </a:xfrm>
        </p:grpSpPr>
        <p:sp>
          <p:nvSpPr>
            <p:cNvPr id="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11" name="TextBox 10"/>
          <p:cNvSpPr txBox="1"/>
          <p:nvPr/>
        </p:nvSpPr>
        <p:spPr>
          <a:xfrm>
            <a:off x="4699136" y="3505200"/>
            <a:ext cx="2158864" cy="830997"/>
          </a:xfrm>
          <a:prstGeom prst="rect">
            <a:avLst/>
          </a:prstGeom>
          <a:noFill/>
        </p:spPr>
        <p:txBody>
          <a:bodyPr wrap="square" rtlCol="0">
            <a:spAutoFit/>
          </a:bodyPr>
          <a:lstStyle/>
          <a:p>
            <a:r>
              <a:rPr lang="en-US" dirty="0" smtClean="0">
                <a:solidFill>
                  <a:schemeClr val="tx1"/>
                </a:solidFill>
              </a:rPr>
              <a:t>Clear </a:t>
            </a:r>
            <a:r>
              <a:rPr lang="en-US" dirty="0" err="1" smtClean="0">
                <a:solidFill>
                  <a:schemeClr val="tx1"/>
                </a:solidFill>
              </a:rPr>
              <a:t>Jacobian</a:t>
            </a:r>
            <a:r>
              <a:rPr lang="en-US" dirty="0" smtClean="0">
                <a:solidFill>
                  <a:schemeClr val="tx1"/>
                </a:solidFill>
              </a:rPr>
              <a:t> peak seen</a:t>
            </a:r>
            <a:endParaRPr lang="en-US" dirty="0">
              <a:solidFill>
                <a:schemeClr val="tx1"/>
              </a:solidFill>
            </a:endParaRPr>
          </a:p>
        </p:txBody>
      </p:sp>
      <p:sp>
        <p:nvSpPr>
          <p:cNvPr id="14" name="Text Box 20"/>
          <p:cNvSpPr txBox="1">
            <a:spLocks noChangeArrowheads="1"/>
          </p:cNvSpPr>
          <p:nvPr/>
        </p:nvSpPr>
        <p:spPr bwMode="auto">
          <a:xfrm>
            <a:off x="1447800" y="1137047"/>
            <a:ext cx="5919788" cy="615553"/>
          </a:xfrm>
          <a:prstGeom prst="rect">
            <a:avLst/>
          </a:prstGeom>
          <a:solidFill>
            <a:srgbClr val="00FFFF"/>
          </a:solidFill>
          <a:ln w="9525">
            <a:solidFill>
              <a:schemeClr val="tx1"/>
            </a:solidFill>
            <a:miter lim="800000"/>
            <a:headEnd/>
            <a:tailEnd/>
          </a:ln>
          <a:effectLst/>
        </p:spPr>
        <p:txBody>
          <a:bodyPr>
            <a:spAutoFit/>
          </a:bodyPr>
          <a:lstStyle/>
          <a:p>
            <a:r>
              <a:rPr lang="en-US" sz="3400" dirty="0" smtClean="0">
                <a:solidFill>
                  <a:schemeClr val="tx1"/>
                </a:solidFill>
              </a:rPr>
              <a:t>Stay tuned . . .!</a:t>
            </a:r>
            <a:endParaRPr lang="en-US" sz="3400" dirty="0">
              <a:solidFill>
                <a:schemeClr val="tx1"/>
              </a:solidFill>
            </a:endParaRPr>
          </a:p>
        </p:txBody>
      </p:sp>
      <p:sp>
        <p:nvSpPr>
          <p:cNvPr id="15" name="Footer Placeholder 14"/>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893377"/>
                                        </p:tgtEl>
                                        <p:attrNameLst>
                                          <p:attrName>style.visibility</p:attrName>
                                        </p:attrNameLst>
                                      </p:cBhvr>
                                      <p:to>
                                        <p:strVal val="visible"/>
                                      </p:to>
                                    </p:set>
                                    <p:animEffect transition="in" filter="blinds(horizontal)">
                                      <p:cBhvr>
                                        <p:cTn id="10" dur="500"/>
                                        <p:tgtEl>
                                          <p:spTgt spid="1893377"/>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891340"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891330"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891331"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891332"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891337"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891338"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891339"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891333"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891334"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891335"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891336"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891341"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891342" name="Bitmap Image" r:id="rId16" imgW="4886266" imgH="2152922" progId="PBrush">
                <p:embed/>
              </p:oleObj>
            </a:graphicData>
          </a:graphic>
        </p:graphicFrame>
      </p:grpSp>
      <p:sp>
        <p:nvSpPr>
          <p:cNvPr id="34" name="Rectangle 33"/>
          <p:cNvSpPr/>
          <p:nvPr/>
        </p:nvSpPr>
        <p:spPr bwMode="auto">
          <a:xfrm>
            <a:off x="6291942" y="990600"/>
            <a:ext cx="2743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Footer Placeholder 34"/>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962" name="Rectangle 2"/>
          <p:cNvSpPr>
            <a:spLocks noGrp="1" noChangeArrowheads="1"/>
          </p:cNvSpPr>
          <p:nvPr>
            <p:ph type="title"/>
          </p:nvPr>
        </p:nvSpPr>
        <p:spPr/>
        <p:txBody>
          <a:bodyPr/>
          <a:lstStyle/>
          <a:p>
            <a:r>
              <a:rPr lang="en-US" sz="4000"/>
              <a:t>Longitudinal (Helicity) vs. Transverse Spin Structure</a:t>
            </a:r>
          </a:p>
        </p:txBody>
      </p:sp>
      <p:sp>
        <p:nvSpPr>
          <p:cNvPr id="1448963" name="Rectangle 3"/>
          <p:cNvSpPr>
            <a:spLocks noGrp="1" noChangeArrowheads="1"/>
          </p:cNvSpPr>
          <p:nvPr>
            <p:ph type="body" idx="1"/>
          </p:nvPr>
        </p:nvSpPr>
        <p:spPr/>
        <p:txBody>
          <a:bodyPr/>
          <a:lstStyle/>
          <a:p>
            <a:r>
              <a:rPr lang="en-US"/>
              <a:t>Transverse spin structure of the proton cannot be deduced from longitudinal (helicity) structure</a:t>
            </a:r>
          </a:p>
          <a:p>
            <a:pPr lvl="1"/>
            <a:r>
              <a:rPr lang="en-US"/>
              <a:t>Spatial rotations and Lorentz boosts don’t commute!</a:t>
            </a:r>
          </a:p>
          <a:p>
            <a:pPr lvl="1"/>
            <a:r>
              <a:rPr lang="en-US"/>
              <a:t>Only the same in the non-relativistic limit</a:t>
            </a:r>
          </a:p>
          <a:p>
            <a:r>
              <a:rPr lang="en-US"/>
              <a:t>Transverse structure linked to intrinsic parton transverse momentum (k</a:t>
            </a:r>
            <a:r>
              <a:rPr lang="en-US" baseline="-18000"/>
              <a:t>T</a:t>
            </a:r>
            <a:r>
              <a:rPr lang="en-US"/>
              <a:t>) and orbital angular momentum!</a:t>
            </a:r>
          </a:p>
        </p:txBody>
      </p:sp>
      <p:sp>
        <p:nvSpPr>
          <p:cNvPr id="6" name="Footer Placeholder 5"/>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4000"/>
              <a:t>1976: Discovery in p+p Collisions! </a:t>
            </a:r>
            <a:br>
              <a:rPr lang="en-US" sz="4000"/>
            </a:br>
            <a:r>
              <a:rPr lang="en-US" sz="3400"/>
              <a:t>Large Transverse Single-Spin Asymmetries</a:t>
            </a:r>
          </a:p>
        </p:txBody>
      </p:sp>
      <p:graphicFrame>
        <p:nvGraphicFramePr>
          <p:cNvPr id="1348614" name="Object 6"/>
          <p:cNvGraphicFramePr>
            <a:graphicFrameLocks noChangeAspect="1"/>
          </p:cNvGraphicFramePr>
          <p:nvPr>
            <p:ph sz="half" idx="1"/>
          </p:nvPr>
        </p:nvGraphicFramePr>
        <p:xfrm>
          <a:off x="2012950" y="3727450"/>
          <a:ext cx="698500" cy="241300"/>
        </p:xfrm>
        <a:graphic>
          <a:graphicData uri="http://schemas.openxmlformats.org/presentationml/2006/ole">
            <p:oleObj spid="_x0000_s1348614" name="Equation" r:id="rId4" imgW="698400" imgH="241200" progId="Equation.3">
              <p:embed/>
            </p:oleObj>
          </a:graphicData>
        </a:graphic>
      </p:graphicFrame>
      <p:pic>
        <p:nvPicPr>
          <p:cNvPr id="1348611" name="Picture 3" descr="zgs"/>
          <p:cNvPicPr>
            <a:picLocks noChangeAspect="1" noChangeArrowheads="1"/>
          </p:cNvPicPr>
          <p:nvPr/>
        </p:nvPicPr>
        <p:blipFill>
          <a:blip r:embed="rId5" cstate="print"/>
          <a:srcRect/>
          <a:stretch>
            <a:fillRect/>
          </a:stretch>
        </p:blipFill>
        <p:spPr bwMode="auto">
          <a:xfrm>
            <a:off x="533400" y="1906588"/>
            <a:ext cx="3886200" cy="3884612"/>
          </a:xfrm>
          <a:prstGeom prst="rect">
            <a:avLst/>
          </a:prstGeom>
          <a:noFill/>
          <a:ln w="9525">
            <a:noFill/>
            <a:miter lim="800000"/>
            <a:headEnd/>
            <a:tailEnd/>
          </a:ln>
        </p:spPr>
      </p:pic>
      <p:sp>
        <p:nvSpPr>
          <p:cNvPr id="1348612" name="Text Box 4"/>
          <p:cNvSpPr txBox="1">
            <a:spLocks noChangeArrowheads="1"/>
          </p:cNvSpPr>
          <p:nvPr/>
        </p:nvSpPr>
        <p:spPr bwMode="auto">
          <a:xfrm>
            <a:off x="0" y="5867400"/>
            <a:ext cx="5202238" cy="457200"/>
          </a:xfrm>
          <a:prstGeom prst="rect">
            <a:avLst/>
          </a:prstGeom>
          <a:noFill/>
          <a:ln w="9525">
            <a:noFill/>
            <a:miter lim="800000"/>
            <a:headEnd/>
            <a:tailEnd/>
          </a:ln>
          <a:effectLst/>
        </p:spPr>
        <p:txBody>
          <a:bodyPr wrap="none">
            <a:spAutoFit/>
          </a:bodyPr>
          <a:lstStyle/>
          <a:p>
            <a:r>
              <a:rPr lang="en-US"/>
              <a:t>W.H. Dragoset et al., PRL36, 929 (1976)</a:t>
            </a:r>
          </a:p>
        </p:txBody>
      </p:sp>
      <p:grpSp>
        <p:nvGrpSpPr>
          <p:cNvPr id="1348615" name="Group 7"/>
          <p:cNvGrpSpPr>
            <a:grpSpLocks/>
          </p:cNvGrpSpPr>
          <p:nvPr/>
        </p:nvGrpSpPr>
        <p:grpSpPr bwMode="auto">
          <a:xfrm>
            <a:off x="5181600" y="3538538"/>
            <a:ext cx="3048000" cy="1566862"/>
            <a:chOff x="1680" y="3141"/>
            <a:chExt cx="1872" cy="864"/>
          </a:xfrm>
        </p:grpSpPr>
        <p:sp>
          <p:nvSpPr>
            <p:cNvPr id="1348616"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48617" name="Group 9"/>
            <p:cNvGrpSpPr>
              <a:grpSpLocks/>
            </p:cNvGrpSpPr>
            <p:nvPr/>
          </p:nvGrpSpPr>
          <p:grpSpPr bwMode="auto">
            <a:xfrm>
              <a:off x="1776" y="3141"/>
              <a:ext cx="1579" cy="845"/>
              <a:chOff x="1776" y="2666"/>
              <a:chExt cx="2088" cy="1271"/>
            </a:xfrm>
          </p:grpSpPr>
          <p:sp>
            <p:nvSpPr>
              <p:cNvPr id="1348618"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348619" name="Group 11"/>
              <p:cNvGrpSpPr>
                <a:grpSpLocks/>
              </p:cNvGrpSpPr>
              <p:nvPr/>
            </p:nvGrpSpPr>
            <p:grpSpPr bwMode="auto">
              <a:xfrm>
                <a:off x="2352" y="3072"/>
                <a:ext cx="288" cy="480"/>
                <a:chOff x="4320" y="1488"/>
                <a:chExt cx="288" cy="480"/>
              </a:xfrm>
            </p:grpSpPr>
            <p:sp>
              <p:nvSpPr>
                <p:cNvPr id="1348620"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48621"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48622"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48623"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48624"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48625"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48626"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48627"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sp>
        <p:nvSpPr>
          <p:cNvPr id="1348628" name="Text Box 20"/>
          <p:cNvSpPr txBox="1">
            <a:spLocks noChangeArrowheads="1"/>
          </p:cNvSpPr>
          <p:nvPr/>
        </p:nvSpPr>
        <p:spPr bwMode="auto">
          <a:xfrm>
            <a:off x="3124200" y="4267200"/>
            <a:ext cx="5919788" cy="1200329"/>
          </a:xfrm>
          <a:prstGeom prst="rect">
            <a:avLst/>
          </a:prstGeom>
          <a:solidFill>
            <a:srgbClr val="00FFFF"/>
          </a:solidFill>
          <a:ln w="9525">
            <a:solidFill>
              <a:schemeClr val="tx1"/>
            </a:solidFill>
            <a:miter lim="800000"/>
            <a:headEnd/>
            <a:tailEnd/>
          </a:ln>
          <a:effectLst/>
        </p:spPr>
        <p:txBody>
          <a:bodyPr>
            <a:spAutoFit/>
          </a:bodyPr>
          <a:lstStyle/>
          <a:p>
            <a:r>
              <a:rPr lang="en-US" dirty="0" smtClean="0">
                <a:solidFill>
                  <a:schemeClr val="tx1"/>
                </a:solidFill>
              </a:rPr>
              <a:t>We’ll </a:t>
            </a:r>
            <a:r>
              <a:rPr lang="en-US" dirty="0">
                <a:solidFill>
                  <a:schemeClr val="tx1"/>
                </a:solidFill>
              </a:rPr>
              <a:t>need to wait more than a decade for the birth of a new subfield in order to </a:t>
            </a:r>
            <a:r>
              <a:rPr lang="en-US" dirty="0" smtClean="0">
                <a:solidFill>
                  <a:schemeClr val="tx1"/>
                </a:solidFill>
              </a:rPr>
              <a:t>start getting a handle on these surprising effects </a:t>
            </a:r>
            <a:r>
              <a:rPr lang="en-US" dirty="0">
                <a:solidFill>
                  <a:schemeClr val="tx1"/>
                </a:solidFill>
              </a:rPr>
              <a:t>. . .</a:t>
            </a:r>
          </a:p>
        </p:txBody>
      </p:sp>
      <p:sp>
        <p:nvSpPr>
          <p:cNvPr id="1348629" name="Text Box 21"/>
          <p:cNvSpPr txBox="1">
            <a:spLocks noChangeArrowheads="1"/>
          </p:cNvSpPr>
          <p:nvPr/>
        </p:nvSpPr>
        <p:spPr bwMode="auto">
          <a:xfrm>
            <a:off x="990600" y="1295400"/>
            <a:ext cx="2894013" cy="457200"/>
          </a:xfrm>
          <a:prstGeom prst="rect">
            <a:avLst/>
          </a:prstGeom>
          <a:noFill/>
          <a:ln w="9525">
            <a:noFill/>
            <a:miter lim="800000"/>
            <a:headEnd/>
            <a:tailEnd/>
          </a:ln>
          <a:effectLst/>
        </p:spPr>
        <p:txBody>
          <a:bodyPr wrap="none">
            <a:spAutoFit/>
          </a:bodyPr>
          <a:lstStyle/>
          <a:p>
            <a:r>
              <a:rPr lang="en-US"/>
              <a:t>Argonne </a:t>
            </a:r>
            <a:r>
              <a:rPr lang="en-US" altLang="ja-JP">
                <a:ea typeface="ＭＳ Ｐゴシック" pitchFamily="34" charset="-128"/>
                <a:sym typeface="Symbol" pitchFamily="18" charset="2"/>
              </a:rPr>
              <a:t></a:t>
            </a:r>
            <a:r>
              <a:rPr lang="en-US" altLang="ja-JP">
                <a:ea typeface="ＭＳ Ｐゴシック" pitchFamily="34" charset="-128"/>
              </a:rPr>
              <a:t>s=4.9 GeV</a:t>
            </a:r>
            <a:r>
              <a:rPr lang="en-US"/>
              <a:t> </a:t>
            </a:r>
          </a:p>
        </p:txBody>
      </p:sp>
      <p:graphicFrame>
        <p:nvGraphicFramePr>
          <p:cNvPr id="1348630" name="Object 22"/>
          <p:cNvGraphicFramePr>
            <a:graphicFrameLocks noChangeAspect="1"/>
          </p:cNvGraphicFramePr>
          <p:nvPr>
            <p:ph sz="half" idx="2"/>
          </p:nvPr>
        </p:nvGraphicFramePr>
        <p:xfrm>
          <a:off x="5638800" y="5867400"/>
          <a:ext cx="1828800" cy="498475"/>
        </p:xfrm>
        <a:graphic>
          <a:graphicData uri="http://schemas.openxmlformats.org/presentationml/2006/ole">
            <p:oleObj spid="_x0000_s1348630" name="Equation" r:id="rId6" imgW="977760" imgH="266400" progId="Equation.3">
              <p:embed/>
            </p:oleObj>
          </a:graphicData>
        </a:graphic>
      </p:graphicFrame>
      <p:sp>
        <p:nvSpPr>
          <p:cNvPr id="1348632" name="Text Box 24"/>
          <p:cNvSpPr txBox="1">
            <a:spLocks noChangeArrowheads="1"/>
          </p:cNvSpPr>
          <p:nvPr/>
        </p:nvSpPr>
        <p:spPr bwMode="auto">
          <a:xfrm>
            <a:off x="4572000" y="1295400"/>
            <a:ext cx="4378325" cy="1917700"/>
          </a:xfrm>
          <a:prstGeom prst="rect">
            <a:avLst/>
          </a:prstGeom>
          <a:noFill/>
          <a:ln w="9525">
            <a:noFill/>
            <a:miter lim="800000"/>
            <a:headEnd/>
            <a:tailEnd/>
          </a:ln>
          <a:effectLst/>
        </p:spPr>
        <p:txBody>
          <a:bodyPr>
            <a:spAutoFit/>
          </a:bodyPr>
          <a:lstStyle/>
          <a:p>
            <a:r>
              <a:rPr lang="en-US"/>
              <a:t>Charged pions produced preferentially on one or the other side with respect to the transversely polarized beam direction!</a:t>
            </a:r>
          </a:p>
        </p:txBody>
      </p:sp>
      <p:sp>
        <p:nvSpPr>
          <p:cNvPr id="25" name="Footer Placeholder 24"/>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8628"/>
                                        </p:tgtEl>
                                        <p:attrNameLst>
                                          <p:attrName>style.visibility</p:attrName>
                                        </p:attrNameLst>
                                      </p:cBhvr>
                                      <p:to>
                                        <p:strVal val="visible"/>
                                      </p:to>
                                    </p:set>
                                    <p:anim calcmode="lin" valueType="num">
                                      <p:cBhvr additive="base">
                                        <p:cTn id="7" dur="500" fill="hold"/>
                                        <p:tgtEl>
                                          <p:spTgt spid="1348628"/>
                                        </p:tgtEl>
                                        <p:attrNameLst>
                                          <p:attrName>ppt_x</p:attrName>
                                        </p:attrNameLst>
                                      </p:cBhvr>
                                      <p:tavLst>
                                        <p:tav tm="0">
                                          <p:val>
                                            <p:strVal val="#ppt_x"/>
                                          </p:val>
                                        </p:tav>
                                        <p:tav tm="100000">
                                          <p:val>
                                            <p:strVal val="#ppt_x"/>
                                          </p:val>
                                        </p:tav>
                                      </p:tavLst>
                                    </p:anim>
                                    <p:anim calcmode="lin" valueType="num">
                                      <p:cBhvr additive="base">
                                        <p:cTn id="8" dur="500" fill="hold"/>
                                        <p:tgtEl>
                                          <p:spTgt spid="1348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ChangeArrowheads="1"/>
          </p:cNvSpPr>
          <p:nvPr>
            <p:ph type="title"/>
          </p:nvPr>
        </p:nvSpPr>
        <p:spPr/>
        <p:txBody>
          <a:bodyPr/>
          <a:lstStyle/>
          <a:p>
            <a:r>
              <a:rPr lang="en-US" sz="3600"/>
              <a:t>Transverse-Momentum-Dependent Distributions and Single-Spin Asymmetries</a:t>
            </a:r>
          </a:p>
        </p:txBody>
      </p:sp>
      <p:sp>
        <p:nvSpPr>
          <p:cNvPr id="1350662" name="Rectangle 6"/>
          <p:cNvSpPr>
            <a:spLocks noChangeArrowheads="1"/>
          </p:cNvSpPr>
          <p:nvPr/>
        </p:nvSpPr>
        <p:spPr bwMode="auto">
          <a:xfrm>
            <a:off x="4619625" y="2514600"/>
            <a:ext cx="4079875" cy="457200"/>
          </a:xfrm>
          <a:prstGeom prst="rect">
            <a:avLst/>
          </a:prstGeom>
          <a:noFill/>
          <a:ln w="9525">
            <a:noFill/>
            <a:miter lim="800000"/>
            <a:headEnd/>
            <a:tailEnd/>
          </a:ln>
          <a:effectLst/>
        </p:spPr>
        <p:txBody>
          <a:bodyPr wrap="none">
            <a:spAutoFit/>
          </a:bodyPr>
          <a:lstStyle/>
          <a:p>
            <a:r>
              <a:rPr lang="en-US"/>
              <a:t>D.W. Sivers, PRD41, 83 (1990)</a:t>
            </a:r>
          </a:p>
        </p:txBody>
      </p:sp>
      <p:sp>
        <p:nvSpPr>
          <p:cNvPr id="1350663" name="Text Box 7"/>
          <p:cNvSpPr txBox="1">
            <a:spLocks noChangeArrowheads="1"/>
          </p:cNvSpPr>
          <p:nvPr/>
        </p:nvSpPr>
        <p:spPr bwMode="auto">
          <a:xfrm>
            <a:off x="3962400" y="1327150"/>
            <a:ext cx="5334000" cy="1187450"/>
          </a:xfrm>
          <a:prstGeom prst="rect">
            <a:avLst/>
          </a:prstGeom>
          <a:noFill/>
          <a:ln w="9525">
            <a:noFill/>
            <a:miter lim="800000"/>
            <a:headEnd/>
            <a:tailEnd/>
          </a:ln>
          <a:effectLst/>
        </p:spPr>
        <p:txBody>
          <a:bodyPr>
            <a:spAutoFit/>
          </a:bodyPr>
          <a:lstStyle/>
          <a:p>
            <a:r>
              <a:rPr lang="en-US"/>
              <a:t>1989: The “Sivers mechanism” is proposed in an attempt to understand the observed asymmetries.</a:t>
            </a:r>
          </a:p>
        </p:txBody>
      </p:sp>
      <p:sp>
        <p:nvSpPr>
          <p:cNvPr id="1350666" name="Text Box 10"/>
          <p:cNvSpPr txBox="1">
            <a:spLocks noChangeArrowheads="1"/>
          </p:cNvSpPr>
          <p:nvPr/>
        </p:nvSpPr>
        <p:spPr bwMode="auto">
          <a:xfrm>
            <a:off x="3886200" y="3276600"/>
            <a:ext cx="5257800" cy="1917700"/>
          </a:xfrm>
          <a:prstGeom prst="rect">
            <a:avLst/>
          </a:prstGeom>
          <a:noFill/>
          <a:ln w="9525">
            <a:noFill/>
            <a:miter lim="800000"/>
            <a:headEnd/>
            <a:tailEnd/>
          </a:ln>
          <a:effectLst/>
        </p:spPr>
        <p:txBody>
          <a:bodyPr>
            <a:spAutoFit/>
          </a:bodyPr>
          <a:lstStyle/>
          <a:p>
            <a:r>
              <a:rPr lang="en-US"/>
              <a:t>Departs from the traditional </a:t>
            </a:r>
            <a:r>
              <a:rPr lang="en-US" i="1"/>
              <a:t>collinear</a:t>
            </a:r>
            <a:r>
              <a:rPr lang="en-US"/>
              <a:t> factorization assumption in pQCD and proposes a correlation between the </a:t>
            </a:r>
            <a:r>
              <a:rPr lang="en-US" i="1"/>
              <a:t>intrinsic transverse motion</a:t>
            </a:r>
            <a:r>
              <a:rPr lang="en-US"/>
              <a:t> of the quarks and gluons and the proton’s spin</a:t>
            </a:r>
          </a:p>
        </p:txBody>
      </p:sp>
      <p:sp>
        <p:nvSpPr>
          <p:cNvPr id="12" name="Footer Placeholder 11"/>
          <p:cNvSpPr>
            <a:spLocks noGrp="1"/>
          </p:cNvSpPr>
          <p:nvPr>
            <p:ph type="ftr" sz="quarter" idx="11"/>
          </p:nvPr>
        </p:nvSpPr>
        <p:spPr/>
        <p:txBody>
          <a:bodyPr/>
          <a:lstStyle/>
          <a:p>
            <a:r>
              <a:rPr lang="es-ES" dirty="0" smtClean="0"/>
              <a:t>C. Aidala, CUA, </a:t>
            </a:r>
            <a:r>
              <a:rPr lang="es-ES" dirty="0" err="1" smtClean="0"/>
              <a:t>December</a:t>
            </a:r>
            <a:r>
              <a:rPr lang="es-ES" dirty="0" smtClean="0"/>
              <a:t> 9, 2009</a:t>
            </a:r>
            <a:endParaRPr lang="en-US" dirty="0"/>
          </a:p>
        </p:txBody>
      </p:sp>
      <p:pic>
        <p:nvPicPr>
          <p:cNvPr id="1350659" name="Picture 3"/>
          <p:cNvPicPr>
            <a:picLocks noChangeAspect="1"/>
          </p:cNvPicPr>
          <p:nvPr/>
        </p:nvPicPr>
        <p:blipFill>
          <a:blip r:embed="rId3" cstate="print"/>
          <a:srcRect/>
          <a:stretch>
            <a:fillRect/>
          </a:stretch>
        </p:blipFill>
        <p:spPr bwMode="auto">
          <a:xfrm>
            <a:off x="152400" y="1143000"/>
            <a:ext cx="3713163" cy="5715000"/>
          </a:xfrm>
          <a:prstGeom prst="rect">
            <a:avLst/>
          </a:prstGeom>
          <a:noFill/>
          <a:ln w="25400">
            <a:noFill/>
            <a:miter lim="800000"/>
            <a:headEnd/>
            <a:tailEnd/>
          </a:ln>
          <a:effectLst/>
        </p:spPr>
      </p:pic>
      <p:sp>
        <p:nvSpPr>
          <p:cNvPr id="10" name="Rectangle 9"/>
          <p:cNvSpPr/>
          <p:nvPr/>
        </p:nvSpPr>
        <p:spPr>
          <a:xfrm>
            <a:off x="914400" y="2971800"/>
            <a:ext cx="7467600" cy="1384995"/>
          </a:xfrm>
          <a:prstGeom prst="rect">
            <a:avLst/>
          </a:prstGeom>
          <a:solidFill>
            <a:srgbClr val="00FFFF"/>
          </a:solidFill>
          <a:ln>
            <a:solidFill>
              <a:schemeClr val="tx1"/>
            </a:solidFill>
          </a:ln>
        </p:spPr>
        <p:txBody>
          <a:bodyPr wrap="square">
            <a:spAutoFit/>
          </a:bodyPr>
          <a:lstStyle/>
          <a:p>
            <a:r>
              <a:rPr lang="en-US" sz="2800" i="1" dirty="0" smtClean="0">
                <a:solidFill>
                  <a:schemeClr val="tx1"/>
                </a:solidFill>
                <a:cs typeface="Times New Roman" pitchFamily="18" charset="0"/>
                <a:sym typeface="Wingdings" pitchFamily="2" charset="2"/>
              </a:rPr>
              <a:t>Transverse Single-Spin Asymmetries ~ S•(p</a:t>
            </a:r>
            <a:r>
              <a:rPr lang="en-US" sz="2800" i="1" baseline="-18000" dirty="0" smtClean="0">
                <a:solidFill>
                  <a:schemeClr val="tx1"/>
                </a:solidFill>
                <a:cs typeface="Times New Roman" pitchFamily="18" charset="0"/>
                <a:sym typeface="Wingdings" pitchFamily="2" charset="2"/>
              </a:rPr>
              <a:t>1</a:t>
            </a:r>
            <a:r>
              <a:rPr lang="en-US" sz="2800" i="1" dirty="0" smtClean="0">
                <a:solidFill>
                  <a:schemeClr val="tx1"/>
                </a:solidFill>
                <a:cs typeface="Times New Roman" pitchFamily="18" charset="0"/>
                <a:sym typeface="Wingdings" pitchFamily="2" charset="2"/>
              </a:rPr>
              <a:t>×p</a:t>
            </a:r>
            <a:r>
              <a:rPr lang="en-US" sz="2800" i="1" baseline="-18000" dirty="0" smtClean="0">
                <a:solidFill>
                  <a:schemeClr val="tx1"/>
                </a:solidFill>
                <a:cs typeface="Times New Roman" pitchFamily="18" charset="0"/>
                <a:sym typeface="Wingdings" pitchFamily="2" charset="2"/>
              </a:rPr>
              <a:t>2</a:t>
            </a:r>
            <a:r>
              <a:rPr lang="en-US" sz="2800" i="1" dirty="0" smtClean="0">
                <a:solidFill>
                  <a:schemeClr val="tx1"/>
                </a:solidFill>
                <a:cs typeface="Times New Roman" pitchFamily="18" charset="0"/>
                <a:sym typeface="Wingdings" pitchFamily="2" charset="2"/>
              </a:rPr>
              <a:t>)</a:t>
            </a:r>
            <a:endParaRPr lang="en-US" sz="2800" i="1" dirty="0" smtClean="0">
              <a:solidFill>
                <a:schemeClr val="tx1"/>
              </a:solidFill>
              <a:cs typeface="Times New Roman" pitchFamily="18" charset="0"/>
            </a:endParaRPr>
          </a:p>
          <a:p>
            <a:r>
              <a:rPr lang="en-US" sz="2800" i="1" dirty="0" smtClean="0">
                <a:solidFill>
                  <a:schemeClr val="tx1"/>
                </a:solidFill>
                <a:cs typeface="Times New Roman" pitchFamily="18" charset="0"/>
                <a:sym typeface="Wingdings" pitchFamily="2" charset="2"/>
              </a:rPr>
              <a:t> Access </a:t>
            </a:r>
            <a:r>
              <a:rPr lang="en-US" sz="2800" b="1" i="1" dirty="0" smtClean="0">
                <a:solidFill>
                  <a:schemeClr val="tx1"/>
                </a:solidFill>
                <a:cs typeface="Times New Roman" pitchFamily="18" charset="0"/>
                <a:sym typeface="Wingdings" pitchFamily="2" charset="2"/>
              </a:rPr>
              <a:t>d</a:t>
            </a:r>
            <a:r>
              <a:rPr lang="en-US" sz="2800" b="1" i="1" dirty="0" smtClean="0">
                <a:solidFill>
                  <a:schemeClr val="tx1"/>
                </a:solidFill>
                <a:cs typeface="Times New Roman" pitchFamily="18" charset="0"/>
              </a:rPr>
              <a:t>ynamics</a:t>
            </a:r>
            <a:r>
              <a:rPr lang="en-US" sz="2800" i="1" dirty="0" smtClean="0">
                <a:solidFill>
                  <a:schemeClr val="tx1"/>
                </a:solidFill>
                <a:cs typeface="Times New Roman" pitchFamily="18" charset="0"/>
              </a:rPr>
              <a:t> of quarks and gluons within the proton!</a:t>
            </a:r>
            <a:endParaRPr lang="en-US" sz="2800" i="1"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Quark Distribution and Fragmentation Functions (No </a:t>
            </a:r>
            <a:r>
              <a:rPr lang="en-US" sz="4000" dirty="0" err="1" smtClean="0"/>
              <a:t>Collinearity</a:t>
            </a:r>
            <a:r>
              <a:rPr lang="en-US" sz="4000" dirty="0" smtClean="0"/>
              <a:t> Assumption)</a:t>
            </a:r>
            <a:endParaRPr lang="en-US" sz="4000" dirty="0"/>
          </a:p>
        </p:txBody>
      </p:sp>
      <p:pic>
        <p:nvPicPr>
          <p:cNvPr id="34818" name="Picture 2"/>
          <p:cNvPicPr>
            <a:picLocks noChangeAspect="1" noChangeArrowheads="1"/>
          </p:cNvPicPr>
          <p:nvPr/>
        </p:nvPicPr>
        <p:blipFill>
          <a:blip r:embed="rId3" cstate="print"/>
          <a:srcRect/>
          <a:stretch>
            <a:fillRect/>
          </a:stretch>
        </p:blipFill>
        <p:spPr bwMode="auto">
          <a:xfrm>
            <a:off x="76200" y="1295400"/>
            <a:ext cx="8901708" cy="4343400"/>
          </a:xfrm>
          <a:prstGeom prst="rect">
            <a:avLst/>
          </a:prstGeom>
          <a:noFill/>
          <a:ln w="9525">
            <a:noFill/>
            <a:miter lim="800000"/>
            <a:headEnd/>
            <a:tailEnd/>
          </a:ln>
        </p:spPr>
      </p:pic>
      <p:grpSp>
        <p:nvGrpSpPr>
          <p:cNvPr id="3" name="Group 11"/>
          <p:cNvGrpSpPr/>
          <p:nvPr/>
        </p:nvGrpSpPr>
        <p:grpSpPr>
          <a:xfrm>
            <a:off x="152400" y="2209800"/>
            <a:ext cx="6400800" cy="2895600"/>
            <a:chOff x="152400" y="2514600"/>
            <a:chExt cx="6400800" cy="2895600"/>
          </a:xfrm>
        </p:grpSpPr>
        <p:sp>
          <p:nvSpPr>
            <p:cNvPr id="4" name="Oval 3"/>
            <p:cNvSpPr/>
            <p:nvPr/>
          </p:nvSpPr>
          <p:spPr>
            <a:xfrm>
              <a:off x="152400" y="3429000"/>
              <a:ext cx="1981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2400" y="4191000"/>
              <a:ext cx="1981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2400" y="4757058"/>
              <a:ext cx="1981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2000" y="4876800"/>
              <a:ext cx="1981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2400" y="2971800"/>
              <a:ext cx="1981200" cy="5334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2400" y="2514600"/>
              <a:ext cx="1981200" cy="5334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39342" y="2514600"/>
              <a:ext cx="1981200" cy="5334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11875" y="3886200"/>
              <a:ext cx="2516523" cy="430887"/>
            </a:xfrm>
            <a:prstGeom prst="rect">
              <a:avLst/>
            </a:prstGeom>
            <a:noFill/>
          </p:spPr>
          <p:txBody>
            <a:bodyPr wrap="none" rtlCol="0">
              <a:spAutoFit/>
            </a:bodyPr>
            <a:lstStyle/>
            <a:p>
              <a:r>
                <a:rPr lang="en-US" sz="2200" b="1" dirty="0" smtClean="0">
                  <a:solidFill>
                    <a:schemeClr val="accent1">
                      <a:lumMod val="50000"/>
                    </a:schemeClr>
                  </a:solidFill>
                </a:rPr>
                <a:t>Measured non-zero</a:t>
              </a:r>
              <a:endParaRPr lang="en-US" sz="2200" b="1" dirty="0">
                <a:solidFill>
                  <a:schemeClr val="accent1">
                    <a:lumMod val="50000"/>
                  </a:schemeClr>
                </a:solidFill>
              </a:endParaRPr>
            </a:p>
          </p:txBody>
        </p:sp>
      </p:grpSp>
      <p:sp>
        <p:nvSpPr>
          <p:cNvPr id="15" name="TextBox 14"/>
          <p:cNvSpPr txBox="1"/>
          <p:nvPr/>
        </p:nvSpPr>
        <p:spPr>
          <a:xfrm>
            <a:off x="2072230" y="3228975"/>
            <a:ext cx="1585370" cy="430887"/>
          </a:xfrm>
          <a:prstGeom prst="rect">
            <a:avLst/>
          </a:prstGeom>
          <a:noFill/>
        </p:spPr>
        <p:txBody>
          <a:bodyPr wrap="none" rtlCol="0">
            <a:spAutoFit/>
          </a:bodyPr>
          <a:lstStyle/>
          <a:p>
            <a:r>
              <a:rPr lang="en-US" sz="2200" dirty="0" err="1" smtClean="0">
                <a:solidFill>
                  <a:srgbClr val="C00000"/>
                </a:solidFill>
              </a:rPr>
              <a:t>Transversity</a:t>
            </a:r>
            <a:endParaRPr lang="en-US" sz="2200" dirty="0">
              <a:solidFill>
                <a:srgbClr val="C00000"/>
              </a:solidFill>
            </a:endParaRPr>
          </a:p>
        </p:txBody>
      </p:sp>
      <p:sp>
        <p:nvSpPr>
          <p:cNvPr id="16" name="TextBox 15"/>
          <p:cNvSpPr txBox="1"/>
          <p:nvPr/>
        </p:nvSpPr>
        <p:spPr>
          <a:xfrm>
            <a:off x="2081812" y="3962400"/>
            <a:ext cx="889988" cy="430887"/>
          </a:xfrm>
          <a:prstGeom prst="rect">
            <a:avLst/>
          </a:prstGeom>
          <a:noFill/>
        </p:spPr>
        <p:txBody>
          <a:bodyPr wrap="none" rtlCol="0">
            <a:spAutoFit/>
          </a:bodyPr>
          <a:lstStyle/>
          <a:p>
            <a:r>
              <a:rPr lang="en-US" sz="2200" dirty="0" err="1" smtClean="0">
                <a:solidFill>
                  <a:srgbClr val="C00000"/>
                </a:solidFill>
              </a:rPr>
              <a:t>Sivers</a:t>
            </a:r>
            <a:endParaRPr lang="en-US" sz="2200" dirty="0">
              <a:solidFill>
                <a:srgbClr val="C00000"/>
              </a:solidFill>
            </a:endParaRPr>
          </a:p>
        </p:txBody>
      </p:sp>
      <p:sp>
        <p:nvSpPr>
          <p:cNvPr id="17" name="TextBox 16"/>
          <p:cNvSpPr txBox="1"/>
          <p:nvPr/>
        </p:nvSpPr>
        <p:spPr>
          <a:xfrm>
            <a:off x="2071914" y="4469368"/>
            <a:ext cx="1761188" cy="430887"/>
          </a:xfrm>
          <a:prstGeom prst="rect">
            <a:avLst/>
          </a:prstGeom>
          <a:noFill/>
        </p:spPr>
        <p:txBody>
          <a:bodyPr wrap="none" rtlCol="0">
            <a:spAutoFit/>
          </a:bodyPr>
          <a:lstStyle/>
          <a:p>
            <a:r>
              <a:rPr lang="en-US" sz="2200" dirty="0" smtClean="0">
                <a:solidFill>
                  <a:srgbClr val="C00000"/>
                </a:solidFill>
              </a:rPr>
              <a:t>Boer-</a:t>
            </a:r>
            <a:r>
              <a:rPr lang="en-US" sz="2200" dirty="0" err="1" smtClean="0">
                <a:solidFill>
                  <a:srgbClr val="C00000"/>
                </a:solidFill>
              </a:rPr>
              <a:t>Mulders</a:t>
            </a:r>
            <a:endParaRPr lang="en-US" sz="2200" dirty="0">
              <a:solidFill>
                <a:srgbClr val="C00000"/>
              </a:solidFill>
            </a:endParaRPr>
          </a:p>
        </p:txBody>
      </p:sp>
      <p:sp>
        <p:nvSpPr>
          <p:cNvPr id="18" name="TextBox 17"/>
          <p:cNvSpPr txBox="1"/>
          <p:nvPr/>
        </p:nvSpPr>
        <p:spPr>
          <a:xfrm>
            <a:off x="2882497" y="4745593"/>
            <a:ext cx="1516762" cy="430887"/>
          </a:xfrm>
          <a:prstGeom prst="rect">
            <a:avLst/>
          </a:prstGeom>
          <a:noFill/>
        </p:spPr>
        <p:txBody>
          <a:bodyPr wrap="none" rtlCol="0">
            <a:spAutoFit/>
          </a:bodyPr>
          <a:lstStyle/>
          <a:p>
            <a:r>
              <a:rPr lang="en-US" sz="2200" dirty="0" err="1" smtClean="0">
                <a:solidFill>
                  <a:srgbClr val="C00000"/>
                </a:solidFill>
              </a:rPr>
              <a:t>Pretzelosity</a:t>
            </a:r>
            <a:endParaRPr lang="en-US" sz="2200" dirty="0">
              <a:solidFill>
                <a:srgbClr val="C00000"/>
              </a:solidFill>
            </a:endParaRPr>
          </a:p>
        </p:txBody>
      </p:sp>
      <p:sp>
        <p:nvSpPr>
          <p:cNvPr id="19" name="TextBox 18"/>
          <p:cNvSpPr txBox="1"/>
          <p:nvPr/>
        </p:nvSpPr>
        <p:spPr>
          <a:xfrm>
            <a:off x="6544808" y="4621768"/>
            <a:ext cx="998992" cy="430887"/>
          </a:xfrm>
          <a:prstGeom prst="rect">
            <a:avLst/>
          </a:prstGeom>
          <a:noFill/>
        </p:spPr>
        <p:txBody>
          <a:bodyPr wrap="none" rtlCol="0">
            <a:spAutoFit/>
          </a:bodyPr>
          <a:lstStyle/>
          <a:p>
            <a:r>
              <a:rPr lang="en-US" sz="2200" dirty="0" smtClean="0">
                <a:solidFill>
                  <a:srgbClr val="C00000"/>
                </a:solidFill>
              </a:rPr>
              <a:t>Collins</a:t>
            </a:r>
            <a:endParaRPr lang="en-US" sz="2200" dirty="0">
              <a:solidFill>
                <a:srgbClr val="C00000"/>
              </a:solidFill>
            </a:endParaRPr>
          </a:p>
        </p:txBody>
      </p:sp>
      <p:sp>
        <p:nvSpPr>
          <p:cNvPr id="20" name="TextBox 19"/>
          <p:cNvSpPr txBox="1"/>
          <p:nvPr/>
        </p:nvSpPr>
        <p:spPr>
          <a:xfrm>
            <a:off x="6290346" y="4038600"/>
            <a:ext cx="1729961" cy="430887"/>
          </a:xfrm>
          <a:prstGeom prst="rect">
            <a:avLst/>
          </a:prstGeom>
          <a:noFill/>
        </p:spPr>
        <p:txBody>
          <a:bodyPr wrap="none" rtlCol="0">
            <a:spAutoFit/>
          </a:bodyPr>
          <a:lstStyle/>
          <a:p>
            <a:r>
              <a:rPr lang="en-US" sz="2200" dirty="0" smtClean="0">
                <a:solidFill>
                  <a:srgbClr val="C00000"/>
                </a:solidFill>
              </a:rPr>
              <a:t>Polarizing FF</a:t>
            </a:r>
            <a:endParaRPr lang="en-US" sz="2200" dirty="0">
              <a:solidFill>
                <a:srgbClr val="C00000"/>
              </a:solidFill>
            </a:endParaRPr>
          </a:p>
        </p:txBody>
      </p:sp>
      <p:sp>
        <p:nvSpPr>
          <p:cNvPr id="21" name="Footer Placeholder 20"/>
          <p:cNvSpPr>
            <a:spLocks noGrp="1"/>
          </p:cNvSpPr>
          <p:nvPr>
            <p:ph type="ftr" sz="quarter" idx="11"/>
          </p:nvPr>
        </p:nvSpPr>
        <p:spPr/>
        <p:txBody>
          <a:bodyPr/>
          <a:lstStyle/>
          <a:p>
            <a:r>
              <a:rPr lang="es-ES" smtClean="0"/>
              <a:t>C. Aidala, CUA, December 9, 2009</a:t>
            </a:r>
            <a:endParaRPr lang="en-US"/>
          </a:p>
        </p:txBody>
      </p:sp>
      <p:sp>
        <p:nvSpPr>
          <p:cNvPr id="22" name="Text Box 32"/>
          <p:cNvSpPr txBox="1">
            <a:spLocks noChangeArrowheads="1"/>
          </p:cNvSpPr>
          <p:nvPr/>
        </p:nvSpPr>
        <p:spPr bwMode="auto">
          <a:xfrm>
            <a:off x="457200" y="1981200"/>
            <a:ext cx="8266112" cy="1200329"/>
          </a:xfrm>
          <a:prstGeom prst="rect">
            <a:avLst/>
          </a:prstGeom>
          <a:solidFill>
            <a:srgbClr val="00FFFF"/>
          </a:solidFill>
          <a:ln w="9525">
            <a:solidFill>
              <a:schemeClr val="tx1"/>
            </a:solidFill>
            <a:miter lim="800000"/>
            <a:headEnd/>
            <a:tailEnd/>
          </a:ln>
          <a:effectLst/>
        </p:spPr>
        <p:txBody>
          <a:bodyPr>
            <a:spAutoFit/>
          </a:bodyPr>
          <a:lstStyle/>
          <a:p>
            <a:r>
              <a:rPr lang="en-US" i="1" dirty="0" smtClean="0">
                <a:solidFill>
                  <a:schemeClr val="tx1"/>
                </a:solidFill>
              </a:rPr>
              <a:t>Relevant measurements in simpler systems (DIS, </a:t>
            </a:r>
            <a:r>
              <a:rPr lang="en-US" i="1" dirty="0" err="1" smtClean="0">
                <a:solidFill>
                  <a:schemeClr val="tx1"/>
                </a:solidFill>
              </a:rPr>
              <a:t>e+e</a:t>
            </a:r>
            <a:r>
              <a:rPr lang="en-US" i="1" dirty="0" smtClean="0">
                <a:solidFill>
                  <a:schemeClr val="tx1"/>
                </a:solidFill>
              </a:rPr>
              <a:t>-) only starting to be made over the last ~5 years!  Rapidly advancing field both experimentally and theoretically!</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652" name="Text Box 4"/>
          <p:cNvSpPr txBox="1">
            <a:spLocks noChangeArrowheads="1"/>
          </p:cNvSpPr>
          <p:nvPr/>
        </p:nvSpPr>
        <p:spPr bwMode="auto">
          <a:xfrm>
            <a:off x="1066800" y="1748135"/>
            <a:ext cx="3017298" cy="830997"/>
          </a:xfrm>
          <a:prstGeom prst="rect">
            <a:avLst/>
          </a:prstGeom>
          <a:noFill/>
          <a:ln w="28575">
            <a:solidFill>
              <a:srgbClr val="0000FF"/>
            </a:solidFill>
            <a:miter lim="800000"/>
            <a:headEnd/>
            <a:tailEnd/>
          </a:ln>
          <a:effectLst/>
        </p:spPr>
        <p:txBody>
          <a:bodyPr wrap="square">
            <a:spAutoFit/>
          </a:bodyPr>
          <a:lstStyle/>
          <a:p>
            <a:pPr algn="l"/>
            <a:r>
              <a:rPr lang="en-US" b="1" dirty="0">
                <a:latin typeface="Times" charset="0"/>
              </a:rPr>
              <a:t>DIS: </a:t>
            </a:r>
            <a:r>
              <a:rPr lang="en-US" b="1" dirty="0" smtClean="0">
                <a:latin typeface="Times" charset="0"/>
              </a:rPr>
              <a:t>attractive final-state interactions</a:t>
            </a:r>
            <a:endParaRPr lang="en-US" b="1" dirty="0">
              <a:latin typeface="Times" charset="0"/>
            </a:endParaRPr>
          </a:p>
        </p:txBody>
      </p:sp>
      <p:sp>
        <p:nvSpPr>
          <p:cNvPr id="1563653" name="Text Box 5"/>
          <p:cNvSpPr txBox="1">
            <a:spLocks noChangeArrowheads="1"/>
          </p:cNvSpPr>
          <p:nvPr/>
        </p:nvSpPr>
        <p:spPr bwMode="auto">
          <a:xfrm>
            <a:off x="4800600" y="1752600"/>
            <a:ext cx="3378199" cy="830997"/>
          </a:xfrm>
          <a:prstGeom prst="rect">
            <a:avLst/>
          </a:prstGeom>
          <a:noFill/>
          <a:ln w="28575">
            <a:solidFill>
              <a:srgbClr val="0000FF"/>
            </a:solidFill>
            <a:miter lim="800000"/>
            <a:headEnd/>
            <a:tailEnd/>
          </a:ln>
          <a:effectLst/>
        </p:spPr>
        <p:txBody>
          <a:bodyPr wrap="square">
            <a:spAutoFit/>
          </a:bodyPr>
          <a:lstStyle/>
          <a:p>
            <a:pPr algn="l"/>
            <a:r>
              <a:rPr lang="en-US" b="1" dirty="0" err="1">
                <a:latin typeface="Times" charset="0"/>
              </a:rPr>
              <a:t>Drell</a:t>
            </a:r>
            <a:r>
              <a:rPr lang="en-US" b="1" dirty="0">
                <a:latin typeface="Times" charset="0"/>
              </a:rPr>
              <a:t>-Yan: </a:t>
            </a:r>
            <a:r>
              <a:rPr lang="en-US" b="1" dirty="0" smtClean="0">
                <a:latin typeface="Times" charset="0"/>
              </a:rPr>
              <a:t>repulsive initial-state interactions</a:t>
            </a:r>
            <a:endParaRPr lang="en-US" b="1" dirty="0">
              <a:latin typeface="Times" charset="0"/>
            </a:endParaRPr>
          </a:p>
        </p:txBody>
      </p:sp>
      <p:pic>
        <p:nvPicPr>
          <p:cNvPr id="1563655" name="Picture 7"/>
          <p:cNvPicPr>
            <a:picLocks noChangeAspect="1" noChangeArrowheads="1"/>
          </p:cNvPicPr>
          <p:nvPr/>
        </p:nvPicPr>
        <p:blipFill>
          <a:blip r:embed="rId3" cstate="print"/>
          <a:srcRect/>
          <a:stretch>
            <a:fillRect/>
          </a:stretch>
        </p:blipFill>
        <p:spPr bwMode="auto">
          <a:xfrm>
            <a:off x="762000" y="2640012"/>
            <a:ext cx="7556602" cy="2084388"/>
          </a:xfrm>
          <a:prstGeom prst="rect">
            <a:avLst/>
          </a:prstGeom>
          <a:noFill/>
          <a:ln w="9525">
            <a:noFill/>
            <a:miter lim="800000"/>
            <a:headEnd/>
            <a:tailEnd/>
          </a:ln>
          <a:effectLst/>
        </p:spPr>
      </p:pic>
      <p:pic>
        <p:nvPicPr>
          <p:cNvPr id="1563664" name="Picture 16"/>
          <p:cNvPicPr>
            <a:picLocks noChangeAspect="1" noChangeArrowheads="1"/>
          </p:cNvPicPr>
          <p:nvPr/>
        </p:nvPicPr>
        <p:blipFill>
          <a:blip r:embed="rId4" cstate="print"/>
          <a:srcRect/>
          <a:stretch>
            <a:fillRect/>
          </a:stretch>
        </p:blipFill>
        <p:spPr bwMode="auto">
          <a:xfrm>
            <a:off x="2329542" y="5270953"/>
            <a:ext cx="4419600" cy="436418"/>
          </a:xfrm>
          <a:prstGeom prst="rect">
            <a:avLst/>
          </a:prstGeom>
          <a:noFill/>
        </p:spPr>
      </p:pic>
      <p:sp>
        <p:nvSpPr>
          <p:cNvPr id="1563665" name="Text Box 17"/>
          <p:cNvSpPr txBox="1">
            <a:spLocks noChangeArrowheads="1"/>
          </p:cNvSpPr>
          <p:nvPr/>
        </p:nvSpPr>
        <p:spPr bwMode="auto">
          <a:xfrm>
            <a:off x="306388" y="5196114"/>
            <a:ext cx="1674812" cy="457200"/>
          </a:xfrm>
          <a:prstGeom prst="rect">
            <a:avLst/>
          </a:prstGeom>
          <a:noFill/>
          <a:ln w="9525">
            <a:noFill/>
            <a:miter lim="800000"/>
            <a:headEnd/>
            <a:tailEnd/>
          </a:ln>
          <a:effectLst/>
        </p:spPr>
        <p:txBody>
          <a:bodyPr wrap="none">
            <a:spAutoFit/>
          </a:bodyPr>
          <a:lstStyle/>
          <a:p>
            <a:pPr algn="l"/>
            <a:r>
              <a:rPr lang="en-US" b="1" dirty="0">
                <a:latin typeface="Times" charset="0"/>
              </a:rPr>
              <a:t>As a result:</a:t>
            </a:r>
          </a:p>
        </p:txBody>
      </p:sp>
      <p:sp>
        <p:nvSpPr>
          <p:cNvPr id="1563666" name="Text Box 18"/>
          <p:cNvSpPr txBox="1">
            <a:spLocks noChangeArrowheads="1"/>
          </p:cNvSpPr>
          <p:nvPr/>
        </p:nvSpPr>
        <p:spPr bwMode="auto">
          <a:xfrm>
            <a:off x="656941" y="-26988"/>
            <a:ext cx="7733912" cy="1692771"/>
          </a:xfrm>
          <a:prstGeom prst="rect">
            <a:avLst/>
          </a:prstGeom>
          <a:noFill/>
          <a:ln w="9525">
            <a:noFill/>
            <a:miter lim="800000"/>
            <a:headEnd/>
            <a:tailEnd/>
          </a:ln>
          <a:effectLst/>
        </p:spPr>
        <p:txBody>
          <a:bodyPr wrap="none">
            <a:spAutoFit/>
          </a:bodyPr>
          <a:lstStyle/>
          <a:p>
            <a:r>
              <a:rPr lang="en-US" sz="3400" i="1" dirty="0" smtClean="0">
                <a:solidFill>
                  <a:srgbClr val="FFFF00"/>
                </a:solidFill>
              </a:rPr>
              <a:t>Transverse-Momentum-Dependent </a:t>
            </a:r>
            <a:r>
              <a:rPr lang="en-US" sz="3400" i="1" dirty="0" err="1" smtClean="0">
                <a:solidFill>
                  <a:srgbClr val="FFFF00"/>
                </a:solidFill>
              </a:rPr>
              <a:t>pdf’s</a:t>
            </a:r>
            <a:r>
              <a:rPr lang="en-US" sz="3400" i="1" dirty="0" smtClean="0">
                <a:solidFill>
                  <a:srgbClr val="FFFF00"/>
                </a:solidFill>
              </a:rPr>
              <a:t> </a:t>
            </a:r>
          </a:p>
          <a:p>
            <a:r>
              <a:rPr lang="en-US" sz="3400" i="1" dirty="0" smtClean="0">
                <a:solidFill>
                  <a:srgbClr val="FFFF00"/>
                </a:solidFill>
              </a:rPr>
              <a:t>and Universality:</a:t>
            </a:r>
          </a:p>
          <a:p>
            <a:r>
              <a:rPr lang="en-US" sz="3200" i="1" u="sng" dirty="0" smtClean="0">
                <a:solidFill>
                  <a:srgbClr val="FFFF00"/>
                </a:solidFill>
              </a:rPr>
              <a:t>Modified Universality</a:t>
            </a:r>
            <a:r>
              <a:rPr lang="en-US" sz="3200" i="1" dirty="0" smtClean="0">
                <a:solidFill>
                  <a:srgbClr val="FFFF00"/>
                </a:solidFill>
              </a:rPr>
              <a:t> of </a:t>
            </a:r>
            <a:r>
              <a:rPr lang="en-US" sz="3200" i="1" dirty="0" err="1" smtClean="0">
                <a:solidFill>
                  <a:srgbClr val="FFFF00"/>
                </a:solidFill>
              </a:rPr>
              <a:t>Sivers</a:t>
            </a:r>
            <a:r>
              <a:rPr lang="en-US" sz="3200" i="1" dirty="0" smtClean="0">
                <a:solidFill>
                  <a:srgbClr val="FFFF00"/>
                </a:solidFill>
              </a:rPr>
              <a:t> Asymmetries</a:t>
            </a:r>
            <a:endParaRPr lang="en-US" sz="3200" i="1" dirty="0">
              <a:solidFill>
                <a:srgbClr val="FFFF00"/>
              </a:solidFill>
            </a:endParaRPr>
          </a:p>
        </p:txBody>
      </p:sp>
      <p:sp>
        <p:nvSpPr>
          <p:cNvPr id="1563667" name="Rectangle 19"/>
          <p:cNvSpPr>
            <a:spLocks noChangeArrowheads="1"/>
          </p:cNvSpPr>
          <p:nvPr/>
        </p:nvSpPr>
        <p:spPr bwMode="auto">
          <a:xfrm>
            <a:off x="2133600" y="4953000"/>
            <a:ext cx="4800600" cy="1066800"/>
          </a:xfrm>
          <a:prstGeom prst="rect">
            <a:avLst/>
          </a:prstGeom>
          <a:noFill/>
          <a:ln w="38100">
            <a:solidFill>
              <a:srgbClr val="0000FF"/>
            </a:solidFill>
            <a:miter lim="800000"/>
            <a:headEnd/>
            <a:tailEnd/>
          </a:ln>
          <a:effectLst/>
        </p:spPr>
        <p:txBody>
          <a:bodyPr wrap="none" anchor="ctr"/>
          <a:lstStyle/>
          <a:p>
            <a:endParaRPr lang="en-US"/>
          </a:p>
        </p:txBody>
      </p:sp>
      <p:sp>
        <p:nvSpPr>
          <p:cNvPr id="11" name="Text Box 32"/>
          <p:cNvSpPr txBox="1">
            <a:spLocks noChangeArrowheads="1"/>
          </p:cNvSpPr>
          <p:nvPr/>
        </p:nvSpPr>
        <p:spPr bwMode="auto">
          <a:xfrm>
            <a:off x="381000" y="2631519"/>
            <a:ext cx="8382000" cy="2092881"/>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smtClean="0">
                <a:solidFill>
                  <a:schemeClr val="tx1"/>
                </a:solidFill>
              </a:rPr>
              <a:t>Field has been raising deep questions regarding our understanding of QCD.  “Process-dependent” proton structure??</a:t>
            </a:r>
          </a:p>
          <a:p>
            <a:r>
              <a:rPr lang="en-US" sz="2600" i="1" dirty="0" smtClean="0">
                <a:solidFill>
                  <a:schemeClr val="tx1"/>
                </a:solidFill>
              </a:rPr>
              <a:t>Relevant measurements in semi-inclusive DIS already exist.  A </a:t>
            </a:r>
            <a:r>
              <a:rPr lang="en-US" sz="2600" i="1" dirty="0" err="1" smtClean="0">
                <a:solidFill>
                  <a:schemeClr val="tx1"/>
                </a:solidFill>
              </a:rPr>
              <a:t>p+p</a:t>
            </a:r>
            <a:r>
              <a:rPr lang="en-US" sz="2600" i="1" dirty="0" smtClean="0">
                <a:solidFill>
                  <a:schemeClr val="tx1"/>
                </a:solidFill>
              </a:rPr>
              <a:t> measurement will be a crucial test!</a:t>
            </a:r>
          </a:p>
        </p:txBody>
      </p:sp>
      <p:sp>
        <p:nvSpPr>
          <p:cNvPr id="12" name="Footer Placeholder 11"/>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6" name="Rectangle 2"/>
          <p:cNvSpPr>
            <a:spLocks noGrp="1" noChangeArrowheads="1"/>
          </p:cNvSpPr>
          <p:nvPr>
            <p:ph type="title"/>
          </p:nvPr>
        </p:nvSpPr>
        <p:spPr/>
        <p:txBody>
          <a:bodyPr/>
          <a:lstStyle/>
          <a:p>
            <a:r>
              <a:rPr lang="en-US" sz="3600" dirty="0"/>
              <a:t>Transverse Single-Spin Asymmetries: </a:t>
            </a:r>
            <a:br>
              <a:rPr lang="en-US" sz="3600" dirty="0"/>
            </a:br>
            <a:r>
              <a:rPr lang="en-US" sz="3400" dirty="0" smtClean="0"/>
              <a:t>Strikingly Similar From </a:t>
            </a:r>
            <a:r>
              <a:rPr lang="en-US" sz="3400" dirty="0"/>
              <a:t>Low to High </a:t>
            </a:r>
            <a:r>
              <a:rPr lang="en-US" sz="3400" dirty="0" smtClean="0"/>
              <a:t>Energies!</a:t>
            </a:r>
            <a:endParaRPr lang="en-US" sz="3400" dirty="0"/>
          </a:p>
        </p:txBody>
      </p:sp>
      <p:sp>
        <p:nvSpPr>
          <p:cNvPr id="1352712" name="Text Box 8"/>
          <p:cNvSpPr txBox="1">
            <a:spLocks noChangeArrowheads="1"/>
          </p:cNvSpPr>
          <p:nvPr/>
        </p:nvSpPr>
        <p:spPr bwMode="auto">
          <a:xfrm>
            <a:off x="448548" y="1357086"/>
            <a:ext cx="1761252" cy="830997"/>
          </a:xfrm>
          <a:prstGeom prst="rect">
            <a:avLst/>
          </a:prstGeom>
          <a:noFill/>
          <a:ln w="9525">
            <a:noFill/>
            <a:miter lim="800000"/>
            <a:headEnd/>
            <a:tailEnd/>
          </a:ln>
          <a:effectLst/>
        </p:spPr>
        <p:txBody>
          <a:bodyPr wrap="none">
            <a:spAutoFit/>
          </a:bodyPr>
          <a:lstStyle/>
          <a:p>
            <a:r>
              <a:rPr lang="en-US" dirty="0" smtClean="0"/>
              <a:t>ANL </a:t>
            </a:r>
          </a:p>
          <a:p>
            <a:r>
              <a:rPr lang="en-US" altLang="ja-JP" dirty="0" smtClean="0">
                <a:ea typeface="ＭＳ Ｐゴシック" pitchFamily="34" charset="-128"/>
                <a:sym typeface="Symbol" pitchFamily="18" charset="2"/>
              </a:rPr>
              <a:t></a:t>
            </a:r>
            <a:r>
              <a:rPr lang="en-US" altLang="ja-JP" dirty="0">
                <a:ea typeface="ＭＳ Ｐゴシック" pitchFamily="34" charset="-128"/>
              </a:rPr>
              <a:t>s=4.9 </a:t>
            </a:r>
            <a:r>
              <a:rPr lang="en-US" altLang="ja-JP" dirty="0" err="1">
                <a:ea typeface="ＭＳ Ｐゴシック" pitchFamily="34" charset="-128"/>
              </a:rPr>
              <a:t>GeV</a:t>
            </a:r>
            <a:r>
              <a:rPr lang="en-US" dirty="0"/>
              <a:t> </a:t>
            </a:r>
          </a:p>
        </p:txBody>
      </p:sp>
      <p:graphicFrame>
        <p:nvGraphicFramePr>
          <p:cNvPr id="1352738" name="Object 34"/>
          <p:cNvGraphicFramePr>
            <a:graphicFrameLocks noChangeAspect="1"/>
          </p:cNvGraphicFramePr>
          <p:nvPr>
            <p:ph sz="half" idx="2"/>
          </p:nvPr>
        </p:nvGraphicFramePr>
        <p:xfrm>
          <a:off x="1066800" y="5334000"/>
          <a:ext cx="2057400" cy="561975"/>
        </p:xfrm>
        <a:graphic>
          <a:graphicData uri="http://schemas.openxmlformats.org/presentationml/2006/ole">
            <p:oleObj spid="_x0000_s1892354" name="Equation" r:id="rId4" imgW="977760" imgH="266400" progId="Equation.3">
              <p:embed/>
            </p:oleObj>
          </a:graphicData>
        </a:graphic>
      </p:graphicFrame>
      <p:pic>
        <p:nvPicPr>
          <p:cNvPr id="1892356" name="Picture 4"/>
          <p:cNvPicPr>
            <a:picLocks noChangeAspect="1" noChangeArrowheads="1"/>
          </p:cNvPicPr>
          <p:nvPr/>
        </p:nvPicPr>
        <p:blipFill>
          <a:blip r:embed="rId5"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761252" cy="830997"/>
          </a:xfrm>
          <a:prstGeom prst="rect">
            <a:avLst/>
          </a:prstGeom>
        </p:spPr>
        <p:txBody>
          <a:bodyPr wrap="none">
            <a:spAutoFit/>
          </a:bodyPr>
          <a:lstStyle/>
          <a:p>
            <a:r>
              <a:rPr lang="en-US" dirty="0" smtClean="0"/>
              <a:t>BNL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s=6.6 </a:t>
            </a:r>
            <a:r>
              <a:rPr lang="en-US" altLang="ja-JP" dirty="0" err="1" smtClean="0">
                <a:ea typeface="ＭＳ Ｐゴシック" pitchFamily="34" charset="-128"/>
              </a:rPr>
              <a:t>GeV</a:t>
            </a:r>
            <a:r>
              <a:rPr lang="en-US" dirty="0" smtClean="0"/>
              <a:t> </a:t>
            </a:r>
            <a:endParaRPr lang="en-US" dirty="0"/>
          </a:p>
        </p:txBody>
      </p:sp>
      <p:sp>
        <p:nvSpPr>
          <p:cNvPr id="19" name="Rectangle 18"/>
          <p:cNvSpPr/>
          <p:nvPr/>
        </p:nvSpPr>
        <p:spPr>
          <a:xfrm>
            <a:off x="4866660" y="1295400"/>
            <a:ext cx="1915140" cy="830997"/>
          </a:xfrm>
          <a:prstGeom prst="rect">
            <a:avLst/>
          </a:prstGeom>
        </p:spPr>
        <p:txBody>
          <a:bodyPr wrap="none">
            <a:spAutoFit/>
          </a:bodyPr>
          <a:lstStyle/>
          <a:p>
            <a:r>
              <a:rPr lang="en-US" dirty="0" smtClean="0"/>
              <a:t>FNAL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s=19.4 </a:t>
            </a:r>
            <a:r>
              <a:rPr lang="en-US" altLang="ja-JP" dirty="0" err="1" smtClean="0">
                <a:ea typeface="ＭＳ Ｐゴシック" pitchFamily="34" charset="-128"/>
              </a:rPr>
              <a:t>GeV</a:t>
            </a:r>
            <a:r>
              <a:rPr lang="en-US" dirty="0" smtClean="0"/>
              <a:t> </a:t>
            </a:r>
            <a:endParaRPr lang="en-US" dirty="0"/>
          </a:p>
        </p:txBody>
      </p:sp>
      <p:sp>
        <p:nvSpPr>
          <p:cNvPr id="20" name="Rectangle 19"/>
          <p:cNvSpPr/>
          <p:nvPr/>
        </p:nvSpPr>
        <p:spPr>
          <a:xfrm>
            <a:off x="7145621" y="1302711"/>
            <a:ext cx="1915140" cy="830997"/>
          </a:xfrm>
          <a:prstGeom prst="rect">
            <a:avLst/>
          </a:prstGeom>
        </p:spPr>
        <p:txBody>
          <a:bodyPr wrap="none">
            <a:spAutoFit/>
          </a:bodyPr>
          <a:lstStyle/>
          <a:p>
            <a:r>
              <a:rPr lang="en-US" dirty="0" smtClean="0"/>
              <a:t>RHIC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s=62.4 </a:t>
            </a:r>
            <a:r>
              <a:rPr lang="en-US" altLang="ja-JP" dirty="0" err="1" smtClean="0">
                <a:ea typeface="ＭＳ Ｐゴシック" pitchFamily="34" charset="-128"/>
              </a:rPr>
              <a:t>GeV</a:t>
            </a:r>
            <a:r>
              <a:rPr lang="en-US" dirty="0" smtClean="0"/>
              <a:t> </a:t>
            </a:r>
            <a:endParaRPr lang="en-US" dirty="0"/>
          </a:p>
        </p:txBody>
      </p:sp>
      <p:grpSp>
        <p:nvGrpSpPr>
          <p:cNvPr id="21"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25"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4" name="Picture 17"/>
          <p:cNvPicPr>
            <a:picLocks noChangeAspect="1"/>
          </p:cNvPicPr>
          <p:nvPr/>
        </p:nvPicPr>
        <p:blipFill>
          <a:blip r:embed="rId6" cstate="print"/>
          <a:srcRect/>
          <a:stretch>
            <a:fillRect/>
          </a:stretch>
        </p:blipFill>
        <p:spPr bwMode="auto">
          <a:xfrm>
            <a:off x="2257425" y="1371600"/>
            <a:ext cx="4629150" cy="4467225"/>
          </a:xfrm>
          <a:prstGeom prst="rect">
            <a:avLst/>
          </a:prstGeom>
          <a:noFill/>
          <a:ln w="25400">
            <a:noFill/>
            <a:miter lim="800000"/>
            <a:headEnd/>
            <a:tailEnd/>
          </a:ln>
          <a:effectLst/>
        </p:spPr>
      </p:pic>
      <p:sp>
        <p:nvSpPr>
          <p:cNvPr id="35" name="Text Box 19"/>
          <p:cNvSpPr txBox="1">
            <a:spLocks noChangeArrowheads="1"/>
          </p:cNvSpPr>
          <p:nvPr/>
        </p:nvSpPr>
        <p:spPr bwMode="auto">
          <a:xfrm>
            <a:off x="5289550" y="2943225"/>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pic>
        <p:nvPicPr>
          <p:cNvPr id="36" name="Picture 8" descr="BRAHMSlogo"/>
          <p:cNvPicPr>
            <a:picLocks noChangeAspect="1" noChangeArrowheads="1"/>
          </p:cNvPicPr>
          <p:nvPr/>
        </p:nvPicPr>
        <p:blipFill>
          <a:blip r:embed="rId7" cstate="print"/>
          <a:srcRect/>
          <a:stretch>
            <a:fillRect/>
          </a:stretch>
        </p:blipFill>
        <p:spPr bwMode="auto">
          <a:xfrm>
            <a:off x="8153400" y="3276600"/>
            <a:ext cx="990600" cy="530058"/>
          </a:xfrm>
          <a:prstGeom prst="rect">
            <a:avLst/>
          </a:prstGeom>
          <a:noFill/>
        </p:spPr>
      </p:pic>
      <p:grpSp>
        <p:nvGrpSpPr>
          <p:cNvPr id="37" name="Group 3"/>
          <p:cNvGrpSpPr>
            <a:grpSpLocks/>
          </p:cNvGrpSpPr>
          <p:nvPr/>
        </p:nvGrpSpPr>
        <p:grpSpPr bwMode="auto">
          <a:xfrm>
            <a:off x="3048000" y="5562600"/>
            <a:ext cx="1560513" cy="704850"/>
            <a:chOff x="0" y="0"/>
            <a:chExt cx="983" cy="444"/>
          </a:xfrm>
        </p:grpSpPr>
        <p:grpSp>
          <p:nvGrpSpPr>
            <p:cNvPr id="38" name="Group 4"/>
            <p:cNvGrpSpPr>
              <a:grpSpLocks/>
            </p:cNvGrpSpPr>
            <p:nvPr/>
          </p:nvGrpSpPr>
          <p:grpSpPr bwMode="auto">
            <a:xfrm>
              <a:off x="0" y="0"/>
              <a:ext cx="496" cy="438"/>
              <a:chOff x="0" y="0"/>
              <a:chExt cx="496" cy="438"/>
            </a:xfrm>
          </p:grpSpPr>
          <p:sp>
            <p:nvSpPr>
              <p:cNvPr id="40"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41"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39"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dirty="0">
                  <a:solidFill>
                    <a:srgbClr val="333399"/>
                  </a:solidFill>
                  <a:effectLst>
                    <a:outerShdw blurRad="38100" dist="38100" dir="2700000" algn="tl">
                      <a:srgbClr val="000000"/>
                    </a:outerShdw>
                  </a:effectLst>
                  <a:latin typeface="Helvetica"/>
                  <a:sym typeface="Helvetica"/>
                </a:rPr>
                <a:t>STAR</a:t>
              </a:r>
            </a:p>
          </p:txBody>
        </p:sp>
      </p:grpSp>
      <p:sp>
        <p:nvSpPr>
          <p:cNvPr id="42" name="Rectangle 41"/>
          <p:cNvSpPr/>
          <p:nvPr/>
        </p:nvSpPr>
        <p:spPr>
          <a:xfrm>
            <a:off x="4615542" y="1419225"/>
            <a:ext cx="1946367" cy="830997"/>
          </a:xfrm>
          <a:prstGeom prst="rect">
            <a:avLst/>
          </a:prstGeom>
          <a:solidFill>
            <a:srgbClr val="00FFFF"/>
          </a:solidFill>
          <a:ln>
            <a:solidFill>
              <a:schemeClr val="tx1"/>
            </a:solidFill>
          </a:ln>
        </p:spPr>
        <p:txBody>
          <a:bodyPr wrap="none">
            <a:spAutoFit/>
          </a:bodyPr>
          <a:lstStyle/>
          <a:p>
            <a:r>
              <a:rPr lang="en-US" dirty="0" smtClean="0">
                <a:solidFill>
                  <a:schemeClr val="tx1"/>
                </a:solidFill>
              </a:rPr>
              <a:t>RHIC </a:t>
            </a:r>
          </a:p>
          <a:p>
            <a:r>
              <a:rPr lang="en-US" altLang="ja-JP" dirty="0" smtClean="0">
                <a:solidFill>
                  <a:schemeClr val="tx1"/>
                </a:solidFill>
                <a:ea typeface="ＭＳ Ｐゴシック" pitchFamily="34" charset="-128"/>
                <a:sym typeface="Symbol" pitchFamily="18" charset="2"/>
              </a:rPr>
              <a:t></a:t>
            </a:r>
            <a:r>
              <a:rPr lang="en-US" altLang="ja-JP" dirty="0" smtClean="0">
                <a:solidFill>
                  <a:schemeClr val="tx1"/>
                </a:solidFill>
                <a:ea typeface="ＭＳ Ｐゴシック" pitchFamily="34" charset="-128"/>
              </a:rPr>
              <a:t>s=200 </a:t>
            </a:r>
            <a:r>
              <a:rPr lang="en-US" altLang="ja-JP" dirty="0" err="1" smtClean="0">
                <a:solidFill>
                  <a:schemeClr val="tx1"/>
                </a:solidFill>
                <a:ea typeface="ＭＳ Ｐゴシック" pitchFamily="34" charset="-128"/>
              </a:rPr>
              <a:t>GeV</a:t>
            </a:r>
            <a:r>
              <a:rPr lang="en-US" altLang="ja-JP" dirty="0" smtClean="0">
                <a:solidFill>
                  <a:schemeClr val="tx1"/>
                </a:solidFill>
                <a:ea typeface="ＭＳ Ｐゴシック" pitchFamily="34" charset="-128"/>
              </a:rPr>
              <a:t>!</a:t>
            </a:r>
            <a:r>
              <a:rPr lang="en-US" dirty="0" smtClean="0">
                <a:solidFill>
                  <a:schemeClr val="tx1"/>
                </a:solidFill>
              </a:rPr>
              <a:t> </a:t>
            </a:r>
            <a:endParaRPr lang="en-US" dirty="0">
              <a:solidFill>
                <a:schemeClr val="tx1"/>
              </a:solidFill>
            </a:endParaRPr>
          </a:p>
        </p:txBody>
      </p:sp>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44" name="Rectangle 43"/>
          <p:cNvSpPr/>
          <p:nvPr/>
        </p:nvSpPr>
        <p:spPr>
          <a:xfrm>
            <a:off x="1066800" y="2272605"/>
            <a:ext cx="7162800" cy="1384995"/>
          </a:xfrm>
          <a:prstGeom prst="rect">
            <a:avLst/>
          </a:prstGeom>
          <a:solidFill>
            <a:srgbClr val="00FFFF"/>
          </a:solidFill>
          <a:ln>
            <a:solidFill>
              <a:schemeClr val="tx1"/>
            </a:solidFill>
          </a:ln>
        </p:spPr>
        <p:txBody>
          <a:bodyPr wrap="square">
            <a:spAutoFit/>
          </a:bodyPr>
          <a:lstStyle/>
          <a:p>
            <a:pPr algn="ctr"/>
            <a:r>
              <a:rPr lang="en-US" sz="2800" i="1" dirty="0" smtClean="0">
                <a:solidFill>
                  <a:schemeClr val="tx1"/>
                </a:solidFill>
                <a:latin typeface="Times New Roman" pitchFamily="18" charset="0"/>
                <a:cs typeface="Times New Roman" pitchFamily="18" charset="0"/>
              </a:rPr>
              <a:t>Effects persist to RHIC energies</a:t>
            </a:r>
          </a:p>
          <a:p>
            <a:pPr algn="ctr"/>
            <a:r>
              <a:rPr lang="en-US" sz="2800" i="1" dirty="0" smtClean="0">
                <a:solidFill>
                  <a:schemeClr val="tx1"/>
                </a:solidFill>
                <a:latin typeface="Times New Roman" pitchFamily="18" charset="0"/>
                <a:cs typeface="Times New Roman" pitchFamily="18" charset="0"/>
                <a:sym typeface="Wingdings" pitchFamily="2" charset="2"/>
              </a:rPr>
              <a:t> Can probe this non-</a:t>
            </a:r>
            <a:r>
              <a:rPr lang="en-US" sz="2800" i="1" dirty="0" err="1" smtClean="0">
                <a:solidFill>
                  <a:schemeClr val="tx1"/>
                </a:solidFill>
                <a:latin typeface="Times New Roman" pitchFamily="18" charset="0"/>
                <a:cs typeface="Times New Roman" pitchFamily="18" charset="0"/>
                <a:sym typeface="Wingdings" pitchFamily="2" charset="2"/>
              </a:rPr>
              <a:t>perturbative</a:t>
            </a:r>
            <a:r>
              <a:rPr lang="en-US" sz="2800" i="1" dirty="0" smtClean="0">
                <a:solidFill>
                  <a:schemeClr val="tx1"/>
                </a:solidFill>
                <a:latin typeface="Times New Roman" pitchFamily="18" charset="0"/>
                <a:cs typeface="Times New Roman" pitchFamily="18" charset="0"/>
                <a:sym typeface="Wingdings" pitchFamily="2" charset="2"/>
              </a:rPr>
              <a:t> structure of nucleon in a calculable regime!</a:t>
            </a:r>
            <a:endParaRPr lang="en-US" sz="2800" i="1" dirty="0">
              <a:solidFill>
                <a:schemeClr val="tx1"/>
              </a:solidFill>
              <a:latin typeface="Times New Roman" pitchFamily="18" charset="0"/>
              <a:cs typeface="Times New Roman" pitchFamily="18" charset="0"/>
            </a:endParaRPr>
          </a:p>
        </p:txBody>
      </p:sp>
      <p:sp>
        <p:nvSpPr>
          <p:cNvPr id="45" name="Footer Placeholder 44"/>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3"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linds(horizontal)">
                                      <p:cBhvr>
                                        <p:cTn id="18" dur="500"/>
                                        <p:tgtEl>
                                          <p:spTgt spid="3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linds(horizontal)">
                                      <p:cBhvr>
                                        <p:cTn id="21" dur="500"/>
                                        <p:tgtEl>
                                          <p:spTgt spid="42"/>
                                        </p:tgtEl>
                                      </p:cBhvr>
                                    </p:animEffect>
                                  </p:childTnLst>
                                </p:cTn>
                              </p:par>
                            </p:childTnLst>
                          </p:cTn>
                        </p:par>
                        <p:par>
                          <p:cTn id="22" fill="hold">
                            <p:stCondLst>
                              <p:cond delay="500"/>
                            </p:stCondLst>
                            <p:childTnLst>
                              <p:par>
                                <p:cTn id="23" presetID="2" presetClass="entr" presetSubtype="4" fill="hold" grpId="0" nodeType="afterEffect">
                                  <p:stCondLst>
                                    <p:cond delay="50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2" name="Rectangle 2"/>
          <p:cNvSpPr>
            <a:spLocks noGrp="1" noChangeArrowheads="1"/>
          </p:cNvSpPr>
          <p:nvPr>
            <p:ph type="title"/>
          </p:nvPr>
        </p:nvSpPr>
        <p:spPr>
          <a:xfrm>
            <a:off x="228600" y="228600"/>
            <a:ext cx="8686800" cy="609600"/>
          </a:xfrm>
        </p:spPr>
        <p:txBody>
          <a:bodyPr/>
          <a:lstStyle/>
          <a:p>
            <a:r>
              <a:rPr lang="en-US" sz="3600" dirty="0" smtClean="0"/>
              <a:t>Proton </a:t>
            </a:r>
            <a:r>
              <a:rPr lang="en-US" sz="3600" dirty="0"/>
              <a:t>Structure and </a:t>
            </a:r>
            <a:br>
              <a:rPr lang="en-US" sz="3600" dirty="0"/>
            </a:br>
            <a:r>
              <a:rPr lang="en-US" sz="3600" dirty="0"/>
              <a:t>“</a:t>
            </a:r>
            <a:r>
              <a:rPr lang="en-US" sz="3600" dirty="0" err="1"/>
              <a:t>Bjorken</a:t>
            </a:r>
            <a:r>
              <a:rPr lang="en-US" sz="3600" dirty="0"/>
              <a:t>-x”</a:t>
            </a:r>
          </a:p>
        </p:txBody>
      </p:sp>
      <p:grpSp>
        <p:nvGrpSpPr>
          <p:cNvPr id="2" name="Group 3"/>
          <p:cNvGrpSpPr>
            <a:grpSpLocks/>
          </p:cNvGrpSpPr>
          <p:nvPr/>
        </p:nvGrpSpPr>
        <p:grpSpPr bwMode="auto">
          <a:xfrm>
            <a:off x="228600" y="1828800"/>
            <a:ext cx="8686800" cy="4343400"/>
            <a:chOff x="144" y="1728"/>
            <a:chExt cx="5472" cy="1541"/>
          </a:xfrm>
        </p:grpSpPr>
        <p:pic>
          <p:nvPicPr>
            <p:cNvPr id="1239044" name="Picture 4" descr="proton_structure3"/>
            <p:cNvPicPr>
              <a:picLocks noChangeAspect="1" noChangeArrowheads="1"/>
            </p:cNvPicPr>
            <p:nvPr/>
          </p:nvPicPr>
          <p:blipFill>
            <a:blip r:embed="rId3" cstate="print"/>
            <a:srcRect/>
            <a:stretch>
              <a:fillRect/>
            </a:stretch>
          </p:blipFill>
          <p:spPr bwMode="auto">
            <a:xfrm>
              <a:off x="144" y="1728"/>
              <a:ext cx="2688" cy="1541"/>
            </a:xfrm>
            <a:prstGeom prst="rect">
              <a:avLst/>
            </a:prstGeom>
            <a:noFill/>
            <a:ln/>
            <a:effectLst/>
          </p:spPr>
        </p:pic>
        <p:pic>
          <p:nvPicPr>
            <p:cNvPr id="1239045" name="Picture 5" descr="proton_structure4"/>
            <p:cNvPicPr>
              <a:picLocks noChangeAspect="1" noChangeArrowheads="1"/>
            </p:cNvPicPr>
            <p:nvPr/>
          </p:nvPicPr>
          <p:blipFill>
            <a:blip r:embed="rId4" cstate="print"/>
            <a:srcRect/>
            <a:stretch>
              <a:fillRect/>
            </a:stretch>
          </p:blipFill>
          <p:spPr bwMode="auto">
            <a:xfrm>
              <a:off x="2928" y="1728"/>
              <a:ext cx="2688" cy="1536"/>
            </a:xfrm>
            <a:prstGeom prst="rect">
              <a:avLst/>
            </a:prstGeom>
            <a:noFill/>
            <a:ln/>
            <a:effectLst/>
          </p:spPr>
        </p:pic>
      </p:grpSp>
      <p:sp>
        <p:nvSpPr>
          <p:cNvPr id="1239046" name="Text Box 6"/>
          <p:cNvSpPr txBox="1">
            <a:spLocks noChangeArrowheads="1"/>
          </p:cNvSpPr>
          <p:nvPr/>
        </p:nvSpPr>
        <p:spPr bwMode="auto">
          <a:xfrm>
            <a:off x="1993900" y="6149975"/>
            <a:ext cx="5245100" cy="396875"/>
          </a:xfrm>
          <a:prstGeom prst="rect">
            <a:avLst/>
          </a:prstGeom>
          <a:noFill/>
          <a:ln w="9525">
            <a:noFill/>
            <a:miter lim="800000"/>
            <a:headEnd/>
            <a:tailEnd/>
          </a:ln>
          <a:effectLst/>
        </p:spPr>
        <p:txBody>
          <a:bodyPr wrap="none">
            <a:spAutoFit/>
          </a:bodyPr>
          <a:lstStyle/>
          <a:p>
            <a:r>
              <a:rPr lang="en-US" sz="2000" dirty="0" err="1">
                <a:solidFill>
                  <a:schemeClr val="hlink"/>
                </a:solidFill>
              </a:rPr>
              <a:t>Halzen</a:t>
            </a:r>
            <a:r>
              <a:rPr lang="en-US" sz="2000" dirty="0">
                <a:solidFill>
                  <a:schemeClr val="hlink"/>
                </a:solidFill>
              </a:rPr>
              <a:t> and Martin, “Quarks and Leptons”, p. 201</a:t>
            </a:r>
          </a:p>
        </p:txBody>
      </p:sp>
      <p:sp>
        <p:nvSpPr>
          <p:cNvPr id="1239047" name="Text Box 7"/>
          <p:cNvSpPr txBox="1">
            <a:spLocks noChangeArrowheads="1"/>
          </p:cNvSpPr>
          <p:nvPr/>
        </p:nvSpPr>
        <p:spPr bwMode="auto">
          <a:xfrm>
            <a:off x="3276600" y="3551238"/>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8" name="Text Box 8"/>
          <p:cNvSpPr txBox="1">
            <a:spLocks noChangeArrowheads="1"/>
          </p:cNvSpPr>
          <p:nvPr/>
        </p:nvSpPr>
        <p:spPr bwMode="auto">
          <a:xfrm>
            <a:off x="3352800" y="5776913"/>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9" name="Text Box 9"/>
          <p:cNvSpPr txBox="1">
            <a:spLocks noChangeArrowheads="1"/>
          </p:cNvSpPr>
          <p:nvPr/>
        </p:nvSpPr>
        <p:spPr bwMode="auto">
          <a:xfrm>
            <a:off x="4038600" y="3505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0" name="Text Box 10"/>
          <p:cNvSpPr txBox="1">
            <a:spLocks noChangeArrowheads="1"/>
          </p:cNvSpPr>
          <p:nvPr/>
        </p:nvSpPr>
        <p:spPr bwMode="auto">
          <a:xfrm>
            <a:off x="7696200" y="55626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1" name="Text Box 11"/>
          <p:cNvSpPr txBox="1">
            <a:spLocks noChangeArrowheads="1"/>
          </p:cNvSpPr>
          <p:nvPr/>
        </p:nvSpPr>
        <p:spPr bwMode="auto">
          <a:xfrm>
            <a:off x="4191000" y="5715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2" name="Text Box 12"/>
          <p:cNvSpPr txBox="1">
            <a:spLocks noChangeArrowheads="1"/>
          </p:cNvSpPr>
          <p:nvPr/>
        </p:nvSpPr>
        <p:spPr bwMode="auto">
          <a:xfrm>
            <a:off x="8534400" y="5410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3" name="Text Box 13"/>
          <p:cNvSpPr txBox="1">
            <a:spLocks noChangeArrowheads="1"/>
          </p:cNvSpPr>
          <p:nvPr/>
        </p:nvSpPr>
        <p:spPr bwMode="auto">
          <a:xfrm>
            <a:off x="2971800" y="5715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4" name="Text Box 14"/>
          <p:cNvSpPr txBox="1">
            <a:spLocks noChangeArrowheads="1"/>
          </p:cNvSpPr>
          <p:nvPr/>
        </p:nvSpPr>
        <p:spPr bwMode="auto">
          <a:xfrm>
            <a:off x="7467600" y="54102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5" name="Text Box 15"/>
          <p:cNvSpPr txBox="1">
            <a:spLocks noChangeArrowheads="1"/>
          </p:cNvSpPr>
          <p:nvPr/>
        </p:nvSpPr>
        <p:spPr bwMode="auto">
          <a:xfrm>
            <a:off x="7800975" y="35814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6" name="Text Box 16"/>
          <p:cNvSpPr txBox="1">
            <a:spLocks noChangeArrowheads="1"/>
          </p:cNvSpPr>
          <p:nvPr/>
        </p:nvSpPr>
        <p:spPr bwMode="auto">
          <a:xfrm>
            <a:off x="7543800" y="3429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7" name="Text Box 17"/>
          <p:cNvSpPr txBox="1">
            <a:spLocks noChangeArrowheads="1"/>
          </p:cNvSpPr>
          <p:nvPr/>
        </p:nvSpPr>
        <p:spPr bwMode="auto">
          <a:xfrm>
            <a:off x="8534400" y="3429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8" name="Text Box 18"/>
          <p:cNvSpPr txBox="1">
            <a:spLocks noChangeArrowheads="1"/>
          </p:cNvSpPr>
          <p:nvPr/>
        </p:nvSpPr>
        <p:spPr bwMode="auto">
          <a:xfrm>
            <a:off x="7972425" y="4329113"/>
            <a:ext cx="850900"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Valence</a:t>
            </a:r>
          </a:p>
        </p:txBody>
      </p:sp>
      <p:sp>
        <p:nvSpPr>
          <p:cNvPr id="1239059" name="Text Box 19"/>
          <p:cNvSpPr txBox="1">
            <a:spLocks noChangeArrowheads="1"/>
          </p:cNvSpPr>
          <p:nvPr/>
        </p:nvSpPr>
        <p:spPr bwMode="auto">
          <a:xfrm>
            <a:off x="7289800" y="3854450"/>
            <a:ext cx="477838"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Sea</a:t>
            </a:r>
          </a:p>
        </p:txBody>
      </p:sp>
      <p:sp>
        <p:nvSpPr>
          <p:cNvPr id="1239060" name="Rectangle 20"/>
          <p:cNvSpPr>
            <a:spLocks noChangeArrowheads="1"/>
          </p:cNvSpPr>
          <p:nvPr/>
        </p:nvSpPr>
        <p:spPr bwMode="auto">
          <a:xfrm>
            <a:off x="7696200" y="3962400"/>
            <a:ext cx="381000" cy="152400"/>
          </a:xfrm>
          <a:prstGeom prst="rect">
            <a:avLst/>
          </a:prstGeom>
          <a:solidFill>
            <a:schemeClr val="bg1"/>
          </a:solidFill>
          <a:ln w="9525">
            <a:noFill/>
            <a:miter lim="800000"/>
            <a:headEnd/>
            <a:tailEnd/>
          </a:ln>
          <a:effectLst/>
        </p:spPr>
        <p:txBody>
          <a:bodyPr wrap="none" anchor="ctr"/>
          <a:lstStyle/>
          <a:p>
            <a:endParaRPr lang="en-US"/>
          </a:p>
        </p:txBody>
      </p:sp>
      <p:sp>
        <p:nvSpPr>
          <p:cNvPr id="1239061" name="Text Box 21"/>
          <p:cNvSpPr txBox="1">
            <a:spLocks noChangeArrowheads="1"/>
          </p:cNvSpPr>
          <p:nvPr/>
        </p:nvSpPr>
        <p:spPr bwMode="auto">
          <a:xfrm>
            <a:off x="276225" y="2400300"/>
            <a:ext cx="161925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A point particle</a:t>
            </a:r>
          </a:p>
        </p:txBody>
      </p:sp>
      <p:sp>
        <p:nvSpPr>
          <p:cNvPr id="1239062" name="Text Box 22"/>
          <p:cNvSpPr txBox="1">
            <a:spLocks noChangeArrowheads="1"/>
          </p:cNvSpPr>
          <p:nvPr/>
        </p:nvSpPr>
        <p:spPr bwMode="auto">
          <a:xfrm>
            <a:off x="260350" y="4176713"/>
            <a:ext cx="172085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valence quarks</a:t>
            </a:r>
          </a:p>
        </p:txBody>
      </p:sp>
      <p:sp>
        <p:nvSpPr>
          <p:cNvPr id="1239063" name="Text Box 23"/>
          <p:cNvSpPr txBox="1">
            <a:spLocks noChangeArrowheads="1"/>
          </p:cNvSpPr>
          <p:nvPr/>
        </p:nvSpPr>
        <p:spPr bwMode="auto">
          <a:xfrm>
            <a:off x="4660900" y="2009775"/>
            <a:ext cx="23495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bound valence quarks</a:t>
            </a:r>
          </a:p>
        </p:txBody>
      </p:sp>
      <p:sp>
        <p:nvSpPr>
          <p:cNvPr id="1239064" name="Text Box 24"/>
          <p:cNvSpPr txBox="1">
            <a:spLocks noChangeArrowheads="1"/>
          </p:cNvSpPr>
          <p:nvPr/>
        </p:nvSpPr>
        <p:spPr bwMode="auto">
          <a:xfrm>
            <a:off x="4684713" y="3641725"/>
            <a:ext cx="2424112" cy="609600"/>
          </a:xfrm>
          <a:prstGeom prst="rect">
            <a:avLst/>
          </a:prstGeom>
          <a:solidFill>
            <a:schemeClr val="bg1"/>
          </a:solidFill>
          <a:ln w="9525">
            <a:noFill/>
            <a:miter lim="800000"/>
            <a:headEnd/>
            <a:tailEnd/>
          </a:ln>
          <a:effectLst/>
        </p:spPr>
        <p:txBody>
          <a:bodyPr wrap="none">
            <a:spAutoFit/>
          </a:bodyPr>
          <a:lstStyle/>
          <a:p>
            <a:r>
              <a:rPr lang="en-US" sz="1700">
                <a:solidFill>
                  <a:schemeClr val="tx1"/>
                </a:solidFill>
              </a:rPr>
              <a:t>3 bound valence quarks </a:t>
            </a:r>
          </a:p>
          <a:p>
            <a:r>
              <a:rPr lang="en-US" sz="1700">
                <a:solidFill>
                  <a:schemeClr val="tx1"/>
                </a:solidFill>
              </a:rPr>
              <a:t>and some slow sea quarks</a:t>
            </a:r>
          </a:p>
        </p:txBody>
      </p:sp>
      <p:sp>
        <p:nvSpPr>
          <p:cNvPr id="1239065" name="Text Box 25"/>
          <p:cNvSpPr txBox="1">
            <a:spLocks noChangeArrowheads="1"/>
          </p:cNvSpPr>
          <p:nvPr/>
        </p:nvSpPr>
        <p:spPr bwMode="auto">
          <a:xfrm>
            <a:off x="6205538" y="5535613"/>
            <a:ext cx="731837" cy="304800"/>
          </a:xfrm>
          <a:prstGeom prst="rect">
            <a:avLst/>
          </a:prstGeom>
          <a:solidFill>
            <a:schemeClr val="bg1"/>
          </a:solidFill>
          <a:ln w="9525">
            <a:noFill/>
            <a:miter lim="800000"/>
            <a:headEnd/>
            <a:tailEnd/>
          </a:ln>
          <a:effectLst/>
        </p:spPr>
        <p:txBody>
          <a:bodyPr wrap="none">
            <a:spAutoFit/>
          </a:bodyPr>
          <a:lstStyle/>
          <a:p>
            <a:r>
              <a:rPr lang="en-US" sz="1400">
                <a:solidFill>
                  <a:schemeClr val="tx1"/>
                </a:solidFill>
              </a:rPr>
              <a:t>Small x</a:t>
            </a:r>
          </a:p>
        </p:txBody>
      </p:sp>
      <p:sp>
        <p:nvSpPr>
          <p:cNvPr id="1239066" name="Text Box 26"/>
          <p:cNvSpPr txBox="1">
            <a:spLocks noChangeArrowheads="1"/>
          </p:cNvSpPr>
          <p:nvPr/>
        </p:nvSpPr>
        <p:spPr bwMode="auto">
          <a:xfrm>
            <a:off x="787400" y="1066800"/>
            <a:ext cx="7637463" cy="822325"/>
          </a:xfrm>
          <a:prstGeom prst="rect">
            <a:avLst/>
          </a:prstGeom>
          <a:noFill/>
          <a:ln w="9525">
            <a:noFill/>
            <a:miter lim="800000"/>
            <a:headEnd/>
            <a:tailEnd/>
          </a:ln>
          <a:effectLst/>
        </p:spPr>
        <p:txBody>
          <a:bodyPr wrap="none">
            <a:spAutoFit/>
          </a:bodyPr>
          <a:lstStyle/>
          <a:p>
            <a:r>
              <a:rPr lang="en-US"/>
              <a:t>What momentum fraction would the scattering particle carry </a:t>
            </a:r>
          </a:p>
          <a:p>
            <a:r>
              <a:rPr lang="en-US"/>
              <a:t>if the proton were made of …</a:t>
            </a:r>
          </a:p>
        </p:txBody>
      </p:sp>
      <p:sp>
        <p:nvSpPr>
          <p:cNvPr id="1239068" name="Rectangle 28"/>
          <p:cNvSpPr>
            <a:spLocks noChangeArrowheads="1"/>
          </p:cNvSpPr>
          <p:nvPr/>
        </p:nvSpPr>
        <p:spPr bwMode="auto">
          <a:xfrm>
            <a:off x="7216775" y="4267200"/>
            <a:ext cx="457200" cy="1096963"/>
          </a:xfrm>
          <a:prstGeom prst="rect">
            <a:avLst/>
          </a:prstGeom>
          <a:solidFill>
            <a:schemeClr val="bg1"/>
          </a:solidFill>
          <a:ln w="9525">
            <a:noFill/>
            <a:miter lim="800000"/>
            <a:headEnd/>
            <a:tailEnd/>
          </a:ln>
          <a:effectLst/>
        </p:spPr>
        <p:txBody>
          <a:bodyPr wrap="none" anchor="ctr"/>
          <a:lstStyle/>
          <a:p>
            <a:endParaRPr lang="en-US"/>
          </a:p>
        </p:txBody>
      </p:sp>
      <p:sp>
        <p:nvSpPr>
          <p:cNvPr id="31" name="Footer Placeholder 30"/>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ooter Placeholder 39"/>
          <p:cNvSpPr>
            <a:spLocks noGrp="1"/>
          </p:cNvSpPr>
          <p:nvPr>
            <p:ph type="ftr" sz="quarter" idx="11"/>
          </p:nvPr>
        </p:nvSpPr>
        <p:spPr/>
        <p:txBody>
          <a:bodyPr/>
          <a:lstStyle/>
          <a:p>
            <a:r>
              <a:rPr lang="es-ES" dirty="0" smtClean="0"/>
              <a:t>C. Aidala, CUA, </a:t>
            </a:r>
            <a:r>
              <a:rPr lang="es-ES" dirty="0" err="1" smtClean="0"/>
              <a:t>December</a:t>
            </a:r>
            <a:r>
              <a:rPr lang="es-ES" dirty="0" smtClean="0"/>
              <a:t> 9, 2009</a:t>
            </a:r>
            <a:endParaRPr lang="en-US" dirty="0"/>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cstate="print"/>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cstate="print"/>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cstate="print"/>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cstate="print"/>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cstate="print"/>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38" name="Text Box 34"/>
          <p:cNvSpPr txBox="1">
            <a:spLocks noChangeArrowheads="1"/>
          </p:cNvSpPr>
          <p:nvPr/>
        </p:nvSpPr>
        <p:spPr bwMode="auto">
          <a:xfrm>
            <a:off x="15875" y="609600"/>
            <a:ext cx="9128125"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Pattern of </a:t>
            </a:r>
            <a:r>
              <a:rPr lang="en-US" sz="2800" dirty="0" err="1" smtClean="0">
                <a:solidFill>
                  <a:schemeClr val="tx1"/>
                </a:solidFill>
              </a:rPr>
              <a:t>pion</a:t>
            </a:r>
            <a:r>
              <a:rPr lang="en-US" sz="2800" dirty="0" smtClean="0">
                <a:solidFill>
                  <a:schemeClr val="tx1"/>
                </a:solidFill>
              </a:rPr>
              <a:t> species asymmetries in the forward direction</a:t>
            </a:r>
          </a:p>
          <a:p>
            <a:r>
              <a:rPr lang="en-US" sz="2800" dirty="0" smtClean="0">
                <a:solidFill>
                  <a:schemeClr val="tx1"/>
                </a:solidFill>
                <a:sym typeface="Wingdings" pitchFamily="2" charset="2"/>
              </a:rPr>
              <a:t> valence quark effect.</a:t>
            </a:r>
          </a:p>
          <a:p>
            <a:r>
              <a:rPr lang="en-US" sz="2800" dirty="0" smtClean="0">
                <a:solidFill>
                  <a:schemeClr val="tx1"/>
                </a:solidFill>
                <a:sym typeface="Wingdings" pitchFamily="2" charset="2"/>
              </a:rPr>
              <a:t>But this conclusion confounded by </a:t>
            </a:r>
            <a:r>
              <a:rPr lang="en-US" sz="2800" dirty="0" err="1" smtClean="0">
                <a:solidFill>
                  <a:schemeClr val="tx1"/>
                </a:solidFill>
                <a:sym typeface="Wingdings" pitchFamily="2" charset="2"/>
              </a:rPr>
              <a:t>kaon</a:t>
            </a:r>
            <a:r>
              <a:rPr lang="en-US" sz="2800" dirty="0" smtClean="0">
                <a:solidFill>
                  <a:schemeClr val="tx1"/>
                </a:solidFill>
                <a:sym typeface="Wingdings" pitchFamily="2" charset="2"/>
              </a:rPr>
              <a:t> and antiproton asymmetries!</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3811242" y="1565275"/>
            <a:ext cx="4951758" cy="4911725"/>
            <a:chOff x="96" y="960"/>
            <a:chExt cx="3216" cy="3190"/>
          </a:xfrm>
        </p:grpSpPr>
        <p:pic>
          <p:nvPicPr>
            <p:cNvPr id="137232" name="Picture 16"/>
            <p:cNvPicPr>
              <a:picLocks noChangeAspect="1" noChangeArrowheads="1"/>
            </p:cNvPicPr>
            <p:nvPr/>
          </p:nvPicPr>
          <p:blipFill>
            <a:blip r:embed="rId4" cstate="print"/>
            <a:srcRect/>
            <a:stretch>
              <a:fillRect/>
            </a:stretch>
          </p:blipFill>
          <p:spPr bwMode="auto">
            <a:xfrm>
              <a:off x="96" y="960"/>
              <a:ext cx="3216" cy="3190"/>
            </a:xfrm>
            <a:prstGeom prst="rect">
              <a:avLst/>
            </a:prstGeom>
            <a:noFill/>
            <a:ln w="9525">
              <a:noFill/>
              <a:miter lim="800000"/>
              <a:headEnd/>
              <a:tailEnd/>
            </a:ln>
            <a:effectLst/>
          </p:spPr>
        </p:pic>
        <p:sp>
          <p:nvSpPr>
            <p:cNvPr id="137233" name="Rectangle 17"/>
            <p:cNvSpPr>
              <a:spLocks noChangeAspect="1" noChangeArrowheads="1"/>
            </p:cNvSpPr>
            <p:nvPr/>
          </p:nvSpPr>
          <p:spPr bwMode="auto">
            <a:xfrm>
              <a:off x="1980" y="2730"/>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4" name="Rectangle 18"/>
            <p:cNvSpPr>
              <a:spLocks noChangeAspect="1" noChangeArrowheads="1"/>
            </p:cNvSpPr>
            <p:nvPr/>
          </p:nvSpPr>
          <p:spPr bwMode="auto">
            <a:xfrm>
              <a:off x="1980" y="3265"/>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sp>
          <p:nvSpPr>
            <p:cNvPr id="137235" name="Rectangle 19"/>
            <p:cNvSpPr>
              <a:spLocks noChangeAspect="1" noChangeArrowheads="1"/>
            </p:cNvSpPr>
            <p:nvPr/>
          </p:nvSpPr>
          <p:spPr bwMode="auto">
            <a:xfrm>
              <a:off x="1980" y="2598"/>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6" name="Rectangle 20"/>
            <p:cNvSpPr>
              <a:spLocks noChangeAspect="1" noChangeArrowheads="1"/>
            </p:cNvSpPr>
            <p:nvPr/>
          </p:nvSpPr>
          <p:spPr bwMode="auto">
            <a:xfrm>
              <a:off x="1980" y="3313"/>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grpSp>
      <p:sp>
        <p:nvSpPr>
          <p:cNvPr id="13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648200" y="28956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a:solidFill>
                    <a:srgbClr val="1C0E81"/>
                  </a:solidFill>
                  <a:effectLst>
                    <a:outerShdw blurRad="38100" dist="38100" dir="2700000" algn="tl">
                      <a:srgbClr val="FFFFFF"/>
                    </a:outerShdw>
                  </a:effectLst>
                  <a:latin typeface="" charset="0"/>
                  <a:cs typeface="ＭＳ Ｐゴシック" pitchFamily="34" charset="-128"/>
                </a:rPr>
                <a:t>STAR</a:t>
              </a:r>
            </a:p>
          </p:txBody>
        </p:sp>
      </p:grpSp>
      <p:grpSp>
        <p:nvGrpSpPr>
          <p:cNvPr id="4" name="Group 23"/>
          <p:cNvGrpSpPr>
            <a:grpSpLocks/>
          </p:cNvGrpSpPr>
          <p:nvPr/>
        </p:nvGrpSpPr>
        <p:grpSpPr bwMode="auto">
          <a:xfrm>
            <a:off x="533400" y="3124200"/>
            <a:ext cx="2667000" cy="1600200"/>
            <a:chOff x="3648" y="1824"/>
            <a:chExt cx="1680" cy="1008"/>
          </a:xfrm>
        </p:grpSpPr>
        <p:sp>
          <p:nvSpPr>
            <p:cNvPr id="137240" name="Rectangle 24"/>
            <p:cNvSpPr>
              <a:spLocks noChangeAspect="1" noChangeArrowheads="1"/>
            </p:cNvSpPr>
            <p:nvPr/>
          </p:nvSpPr>
          <p:spPr bwMode="auto">
            <a:xfrm>
              <a:off x="3648" y="1824"/>
              <a:ext cx="1680" cy="1008"/>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137241" name="Object 25"/>
            <p:cNvGraphicFramePr>
              <a:graphicFrameLocks noChangeAspect="1"/>
            </p:cNvGraphicFramePr>
            <p:nvPr/>
          </p:nvGraphicFramePr>
          <p:xfrm>
            <a:off x="3792" y="2208"/>
            <a:ext cx="1296" cy="267"/>
          </p:xfrm>
          <a:graphic>
            <a:graphicData uri="http://schemas.openxmlformats.org/presentationml/2006/ole">
              <p:oleObj spid="_x0000_s1894405" name="Equation" r:id="rId5" imgW="1371600" imgH="279360" progId="">
                <p:embed/>
              </p:oleObj>
            </a:graphicData>
          </a:graphic>
        </p:graphicFrame>
        <p:graphicFrame>
          <p:nvGraphicFramePr>
            <p:cNvPr id="137242" name="Object 26"/>
            <p:cNvGraphicFramePr>
              <a:graphicFrameLocks noChangeAspect="1"/>
            </p:cNvGraphicFramePr>
            <p:nvPr/>
          </p:nvGraphicFramePr>
          <p:xfrm>
            <a:off x="3792" y="2496"/>
            <a:ext cx="1296" cy="244"/>
          </p:xfrm>
          <a:graphic>
            <a:graphicData uri="http://schemas.openxmlformats.org/presentationml/2006/ole">
              <p:oleObj spid="_x0000_s1894406" name="Equation" r:id="rId6" imgW="1384300" imgH="254000" progId="">
                <p:embed/>
              </p:oleObj>
            </a:graphicData>
          </a:graphic>
        </p:graphicFrame>
        <p:graphicFrame>
          <p:nvGraphicFramePr>
            <p:cNvPr id="137243" name="Object 27"/>
            <p:cNvGraphicFramePr>
              <a:graphicFrameLocks noChangeAspect="1"/>
            </p:cNvGraphicFramePr>
            <p:nvPr/>
          </p:nvGraphicFramePr>
          <p:xfrm>
            <a:off x="4032" y="1920"/>
            <a:ext cx="842" cy="211"/>
          </p:xfrm>
          <a:graphic>
            <a:graphicData uri="http://schemas.openxmlformats.org/presentationml/2006/ole">
              <p:oleObj spid="_x0000_s1894407" name="Equation" r:id="rId7" imgW="914400" imgH="228600" progId="">
                <p:embed/>
              </p:oleObj>
            </a:graphicData>
          </a:graphic>
        </p:graphicFrame>
      </p:grpSp>
      <p:graphicFrame>
        <p:nvGraphicFramePr>
          <p:cNvPr id="23" name="Object 22"/>
          <p:cNvGraphicFramePr>
            <a:graphicFrameLocks noChangeAspect="1"/>
          </p:cNvGraphicFramePr>
          <p:nvPr/>
        </p:nvGraphicFramePr>
        <p:xfrm>
          <a:off x="182479" y="1676400"/>
          <a:ext cx="3551321" cy="838200"/>
        </p:xfrm>
        <a:graphic>
          <a:graphicData uri="http://schemas.openxmlformats.org/presentationml/2006/ole">
            <p:oleObj spid="_x0000_s1894409" name="Equation" r:id="rId8" imgW="2044440" imgH="482400" progId="Equation.3">
              <p:embed/>
            </p:oleObj>
          </a:graphicData>
        </a:graphic>
      </p:graphicFrame>
      <p:sp>
        <p:nvSpPr>
          <p:cNvPr id="24" name="TextBox 23"/>
          <p:cNvSpPr txBox="1"/>
          <p:nvPr/>
        </p:nvSpPr>
        <p:spPr>
          <a:xfrm>
            <a:off x="21694" y="2590800"/>
            <a:ext cx="3712106" cy="461665"/>
          </a:xfrm>
          <a:prstGeom prst="rect">
            <a:avLst/>
          </a:prstGeom>
          <a:noFill/>
        </p:spPr>
        <p:txBody>
          <a:bodyPr wrap="none" rtlCol="0">
            <a:spAutoFit/>
          </a:bodyPr>
          <a:lstStyle/>
          <a:p>
            <a:r>
              <a:rPr lang="en-US" dirty="0" smtClean="0"/>
              <a:t>Larger than the neutral </a:t>
            </a:r>
            <a:r>
              <a:rPr lang="en-US" dirty="0" err="1" smtClean="0"/>
              <a:t>pion</a:t>
            </a:r>
            <a:r>
              <a:rPr lang="en-US" dirty="0" smtClean="0"/>
              <a:t>!</a:t>
            </a:r>
            <a:endParaRPr lang="en-US" dirty="0"/>
          </a:p>
        </p:txBody>
      </p:sp>
      <p:graphicFrame>
        <p:nvGraphicFramePr>
          <p:cNvPr id="1894410" name="Object 10"/>
          <p:cNvGraphicFramePr>
            <a:graphicFrameLocks noChangeAspect="1"/>
          </p:cNvGraphicFramePr>
          <p:nvPr/>
        </p:nvGraphicFramePr>
        <p:xfrm>
          <a:off x="1014413" y="4941888"/>
          <a:ext cx="1935162" cy="1506537"/>
        </p:xfrm>
        <a:graphic>
          <a:graphicData uri="http://schemas.openxmlformats.org/presentationml/2006/ole">
            <p:oleObj spid="_x0000_s1894410" name="Equation" r:id="rId9" imgW="1143000" imgH="888840" progId="Equation.3">
              <p:embed/>
            </p:oleObj>
          </a:graphicData>
        </a:graphic>
      </p:graphicFrame>
      <p:sp>
        <p:nvSpPr>
          <p:cNvPr id="26" name="Text Box 34"/>
          <p:cNvSpPr txBox="1">
            <a:spLocks noChangeArrowheads="1"/>
          </p:cNvSpPr>
          <p:nvPr/>
        </p:nvSpPr>
        <p:spPr bwMode="auto">
          <a:xfrm>
            <a:off x="701675" y="2057400"/>
            <a:ext cx="7756525" cy="523220"/>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Further evidence against a valence quark effect!</a:t>
            </a:r>
            <a:endParaRPr lang="en-US" sz="2800" dirty="0">
              <a:solidFill>
                <a:schemeClr val="tx1"/>
              </a:solidFill>
            </a:endParaRPr>
          </a:p>
        </p:txBody>
      </p:sp>
      <p:sp>
        <p:nvSpPr>
          <p:cNvPr id="21" name="Footer Placeholder 20"/>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Text Box 2"/>
          <p:cNvSpPr txBox="1">
            <a:spLocks noChangeArrowheads="1"/>
          </p:cNvSpPr>
          <p:nvPr/>
        </p:nvSpPr>
        <p:spPr bwMode="auto">
          <a:xfrm>
            <a:off x="1066800" y="1949450"/>
            <a:ext cx="7162800" cy="3743325"/>
          </a:xfrm>
          <a:prstGeom prst="rect">
            <a:avLst/>
          </a:prstGeom>
          <a:noFill/>
          <a:ln w="38100">
            <a:noFill/>
            <a:miter lim="800000"/>
            <a:headEnd/>
            <a:tailEnd type="none" w="lg" len="lg"/>
          </a:ln>
          <a:effectLst/>
        </p:spPr>
        <p:txBody>
          <a:bodyPr>
            <a:spAutoFit/>
          </a:bodyPr>
          <a:lstStyle/>
          <a:p>
            <a:pPr algn="l" eaLnBrk="1" hangingPunct="1">
              <a:spcBef>
                <a:spcPct val="50000"/>
              </a:spcBef>
            </a:pPr>
            <a:r>
              <a:rPr lang="en-US" dirty="0" err="1"/>
              <a:t>Transversity</a:t>
            </a:r>
            <a:r>
              <a:rPr lang="en-US" dirty="0"/>
              <a:t>  :   correlation between transverse proton spin and quark spin</a:t>
            </a:r>
          </a:p>
          <a:p>
            <a:pPr algn="l" eaLnBrk="1" hangingPunct="1">
              <a:spcBef>
                <a:spcPct val="50000"/>
              </a:spcBef>
            </a:pPr>
            <a:r>
              <a:rPr lang="en-US" dirty="0"/>
              <a:t> </a:t>
            </a:r>
          </a:p>
          <a:p>
            <a:pPr algn="l" eaLnBrk="1" hangingPunct="1">
              <a:spcBef>
                <a:spcPct val="50000"/>
              </a:spcBef>
            </a:pPr>
            <a:r>
              <a:rPr lang="en-US" dirty="0" err="1"/>
              <a:t>Sivers</a:t>
            </a:r>
            <a:r>
              <a:rPr lang="en-US" dirty="0"/>
              <a:t>            :    correlation between transverse proton spin and quark transverse momentum</a:t>
            </a:r>
          </a:p>
          <a:p>
            <a:pPr algn="l" eaLnBrk="1" hangingPunct="1">
              <a:spcBef>
                <a:spcPct val="50000"/>
              </a:spcBef>
            </a:pPr>
            <a:endParaRPr lang="en-US" dirty="0"/>
          </a:p>
          <a:p>
            <a:pPr algn="l" eaLnBrk="1" hangingPunct="1">
              <a:spcBef>
                <a:spcPct val="50000"/>
              </a:spcBef>
            </a:pPr>
            <a:r>
              <a:rPr lang="en-US" dirty="0"/>
              <a:t>Boer-</a:t>
            </a:r>
            <a:r>
              <a:rPr lang="en-US" dirty="0" err="1"/>
              <a:t>Mulders</a:t>
            </a:r>
            <a:r>
              <a:rPr lang="en-US" dirty="0"/>
              <a:t>:    correlation  between transverse quark spin and quark transverse momentum</a:t>
            </a:r>
          </a:p>
        </p:txBody>
      </p:sp>
      <p:sp>
        <p:nvSpPr>
          <p:cNvPr id="1453068" name="Text Box 12"/>
          <p:cNvSpPr txBox="1">
            <a:spLocks noChangeArrowheads="1"/>
          </p:cNvSpPr>
          <p:nvPr/>
        </p:nvSpPr>
        <p:spPr bwMode="auto">
          <a:xfrm>
            <a:off x="2935288" y="2787650"/>
            <a:ext cx="2239962" cy="396875"/>
          </a:xfrm>
          <a:prstGeom prst="rect">
            <a:avLst/>
          </a:prstGeom>
          <a:noFill/>
          <a:ln w="38100">
            <a:noFill/>
            <a:miter lim="800000"/>
            <a:headEnd/>
            <a:tailEnd type="none" w="lg" len="lg"/>
          </a:ln>
          <a:effectLst/>
        </p:spPr>
        <p:txBody>
          <a:bodyPr wrap="none">
            <a:spAutoFit/>
          </a:bodyPr>
          <a:lstStyle/>
          <a:p>
            <a:pPr algn="l" eaLnBrk="1" hangingPunct="1"/>
            <a:r>
              <a:rPr lang="en-US" sz="2000" b="1" dirty="0">
                <a:solidFill>
                  <a:srgbClr val="FF0000"/>
                </a:solidFill>
                <a:latin typeface="Arial Unicode MS" pitchFamily="34" charset="-128"/>
              </a:rPr>
              <a:t>S</a:t>
            </a:r>
            <a:r>
              <a:rPr lang="en-US" sz="2000" b="1" baseline="-25000" dirty="0">
                <a:solidFill>
                  <a:srgbClr val="FF0000"/>
                </a:solidFill>
                <a:latin typeface="Arial Unicode MS" pitchFamily="34" charset="-128"/>
              </a:rPr>
              <a:t>p</a:t>
            </a:r>
            <a:r>
              <a:rPr lang="en-US" sz="2000" b="1" dirty="0">
                <a:solidFill>
                  <a:srgbClr val="FF0000"/>
                </a:solidFill>
                <a:latin typeface="Arial Unicode MS" pitchFamily="34" charset="-128"/>
              </a:rPr>
              <a:t>– S</a:t>
            </a:r>
            <a:r>
              <a:rPr lang="en-US" sz="2000" b="1" baseline="-25000" dirty="0">
                <a:solidFill>
                  <a:srgbClr val="FF0000"/>
                </a:solidFill>
                <a:latin typeface="Arial Unicode MS" pitchFamily="34" charset="-128"/>
              </a:rPr>
              <a:t>q </a:t>
            </a:r>
            <a:r>
              <a:rPr lang="en-US" sz="2000" b="1" dirty="0">
                <a:solidFill>
                  <a:srgbClr val="FF0000"/>
                </a:solidFill>
                <a:latin typeface="Arial Unicode MS" pitchFamily="34" charset="-128"/>
              </a:rPr>
              <a:t>– coupling?</a:t>
            </a:r>
          </a:p>
        </p:txBody>
      </p:sp>
      <p:sp>
        <p:nvSpPr>
          <p:cNvPr id="1453069" name="Text Box 13"/>
          <p:cNvSpPr txBox="1">
            <a:spLocks noChangeArrowheads="1"/>
          </p:cNvSpPr>
          <p:nvPr/>
        </p:nvSpPr>
        <p:spPr bwMode="auto">
          <a:xfrm>
            <a:off x="2951163" y="4235450"/>
            <a:ext cx="2489200" cy="396875"/>
          </a:xfrm>
          <a:prstGeom prst="rect">
            <a:avLst/>
          </a:prstGeom>
          <a:noFill/>
          <a:ln w="38100">
            <a:noFill/>
            <a:miter lim="800000"/>
            <a:headEnd/>
            <a:tailEnd type="none" w="lg" len="lg"/>
          </a:ln>
          <a:effectLst/>
        </p:spPr>
        <p:txBody>
          <a:bodyPr wrap="none">
            <a:spAutoFit/>
          </a:bodyPr>
          <a:lstStyle/>
          <a:p>
            <a:pPr algn="l" eaLnBrk="1" hangingPunct="1"/>
            <a:r>
              <a:rPr lang="en-US" sz="2000" b="1" dirty="0">
                <a:solidFill>
                  <a:srgbClr val="FF0000"/>
                </a:solidFill>
                <a:latin typeface="Arial Unicode MS" pitchFamily="34" charset="-128"/>
              </a:rPr>
              <a:t>S</a:t>
            </a:r>
            <a:r>
              <a:rPr lang="en-US" sz="2000" b="1" baseline="-25000" dirty="0">
                <a:solidFill>
                  <a:srgbClr val="FF0000"/>
                </a:solidFill>
                <a:latin typeface="Arial Unicode MS" pitchFamily="34" charset="-128"/>
              </a:rPr>
              <a:t>p</a:t>
            </a:r>
            <a:r>
              <a:rPr lang="en-US" sz="2000" b="1" dirty="0">
                <a:solidFill>
                  <a:srgbClr val="FF0000"/>
                </a:solidFill>
                <a:latin typeface="Arial Unicode MS" pitchFamily="34" charset="-128"/>
              </a:rPr>
              <a:t>-- </a:t>
            </a:r>
            <a:r>
              <a:rPr lang="en-US" sz="2000" b="1" dirty="0" err="1">
                <a:solidFill>
                  <a:srgbClr val="FF0000"/>
                </a:solidFill>
                <a:latin typeface="Arial Unicode MS" pitchFamily="34" charset="-128"/>
              </a:rPr>
              <a:t>L</a:t>
            </a:r>
            <a:r>
              <a:rPr lang="en-US" sz="2000" b="1" baseline="-25000" dirty="0" err="1">
                <a:solidFill>
                  <a:srgbClr val="FF0000"/>
                </a:solidFill>
                <a:latin typeface="Arial Unicode MS" pitchFamily="34" charset="-128"/>
              </a:rPr>
              <a:t>q</a:t>
            </a:r>
            <a:r>
              <a:rPr lang="en-US" sz="2000" b="1" dirty="0">
                <a:solidFill>
                  <a:srgbClr val="FF0000"/>
                </a:solidFill>
                <a:latin typeface="Arial Unicode MS" pitchFamily="34" charset="-128"/>
              </a:rPr>
              <a:t>– coupling???</a:t>
            </a:r>
          </a:p>
        </p:txBody>
      </p:sp>
      <p:sp>
        <p:nvSpPr>
          <p:cNvPr id="1453070" name="Text Box 14"/>
          <p:cNvSpPr txBox="1">
            <a:spLocks noChangeArrowheads="1"/>
          </p:cNvSpPr>
          <p:nvPr/>
        </p:nvSpPr>
        <p:spPr bwMode="auto">
          <a:xfrm>
            <a:off x="2951163" y="5699125"/>
            <a:ext cx="2489200" cy="396875"/>
          </a:xfrm>
          <a:prstGeom prst="rect">
            <a:avLst/>
          </a:prstGeom>
          <a:noFill/>
          <a:ln w="38100">
            <a:noFill/>
            <a:miter lim="800000"/>
            <a:headEnd/>
            <a:tailEnd type="none" w="lg" len="lg"/>
          </a:ln>
          <a:effectLst/>
        </p:spPr>
        <p:txBody>
          <a:bodyPr wrap="none">
            <a:spAutoFit/>
          </a:bodyPr>
          <a:lstStyle/>
          <a:p>
            <a:pPr algn="l" eaLnBrk="1" hangingPunct="1"/>
            <a:r>
              <a:rPr lang="en-US" sz="2000" b="1" dirty="0">
                <a:solidFill>
                  <a:srgbClr val="FF0000"/>
                </a:solidFill>
                <a:latin typeface="Arial Unicode MS" pitchFamily="34" charset="-128"/>
              </a:rPr>
              <a:t>S</a:t>
            </a:r>
            <a:r>
              <a:rPr lang="en-US" sz="2000" b="1" baseline="-25000" dirty="0">
                <a:solidFill>
                  <a:srgbClr val="FF0000"/>
                </a:solidFill>
                <a:latin typeface="Arial Unicode MS" pitchFamily="34" charset="-128"/>
              </a:rPr>
              <a:t>q</a:t>
            </a:r>
            <a:r>
              <a:rPr lang="en-US" sz="2000" b="1" dirty="0">
                <a:solidFill>
                  <a:srgbClr val="FF0000"/>
                </a:solidFill>
                <a:latin typeface="Arial Unicode MS" pitchFamily="34" charset="-128"/>
              </a:rPr>
              <a:t>-- </a:t>
            </a:r>
            <a:r>
              <a:rPr lang="en-US" sz="2000" b="1" dirty="0" err="1">
                <a:solidFill>
                  <a:srgbClr val="FF0000"/>
                </a:solidFill>
                <a:latin typeface="Arial Unicode MS" pitchFamily="34" charset="-128"/>
              </a:rPr>
              <a:t>L</a:t>
            </a:r>
            <a:r>
              <a:rPr lang="en-US" sz="2000" b="1" baseline="-25000" dirty="0" err="1">
                <a:solidFill>
                  <a:srgbClr val="FF0000"/>
                </a:solidFill>
                <a:latin typeface="Arial Unicode MS" pitchFamily="34" charset="-128"/>
              </a:rPr>
              <a:t>q</a:t>
            </a:r>
            <a:r>
              <a:rPr lang="en-US" sz="2000" b="1" dirty="0">
                <a:solidFill>
                  <a:srgbClr val="FF0000"/>
                </a:solidFill>
                <a:latin typeface="Arial Unicode MS" pitchFamily="34" charset="-128"/>
              </a:rPr>
              <a:t>– coupling???</a:t>
            </a:r>
          </a:p>
        </p:txBody>
      </p:sp>
      <p:sp>
        <p:nvSpPr>
          <p:cNvPr id="1453071" name="Rectangle 15"/>
          <p:cNvSpPr>
            <a:spLocks noGrp="1" noChangeArrowheads="1"/>
          </p:cNvSpPr>
          <p:nvPr>
            <p:ph type="title" sz="quarter"/>
          </p:nvPr>
        </p:nvSpPr>
        <p:spPr>
          <a:xfrm>
            <a:off x="347663" y="125413"/>
            <a:ext cx="8678862" cy="914400"/>
          </a:xfrm>
          <a:noFill/>
          <a:ln/>
        </p:spPr>
        <p:txBody>
          <a:bodyPr/>
          <a:lstStyle/>
          <a:p>
            <a:r>
              <a:rPr lang="en-US" sz="3400" dirty="0" smtClean="0"/>
              <a:t>Correlations Among Spins and </a:t>
            </a:r>
            <a:r>
              <a:rPr lang="en-US" sz="3400" dirty="0" err="1" smtClean="0"/>
              <a:t>Momenta</a:t>
            </a:r>
            <a:r>
              <a:rPr lang="en-US" sz="3400" dirty="0" smtClean="0"/>
              <a:t> of Quarks and Nucleon </a:t>
            </a:r>
            <a:endParaRPr lang="en-US" dirty="0"/>
          </a:p>
        </p:txBody>
      </p:sp>
      <p:sp>
        <p:nvSpPr>
          <p:cNvPr id="1453076" name="Text Box 20"/>
          <p:cNvSpPr txBox="1">
            <a:spLocks noChangeArrowheads="1"/>
          </p:cNvSpPr>
          <p:nvPr/>
        </p:nvSpPr>
        <p:spPr bwMode="auto">
          <a:xfrm>
            <a:off x="914400" y="3200400"/>
            <a:ext cx="7297737" cy="1016000"/>
          </a:xfrm>
          <a:prstGeom prst="rect">
            <a:avLst/>
          </a:prstGeom>
          <a:solidFill>
            <a:srgbClr val="00FFFF"/>
          </a:solidFill>
          <a:ln w="9525">
            <a:solidFill>
              <a:schemeClr val="tx1"/>
            </a:solidFill>
            <a:miter lim="800000"/>
            <a:headEnd/>
            <a:tailEnd/>
          </a:ln>
          <a:effectLst/>
        </p:spPr>
        <p:txBody>
          <a:bodyPr>
            <a:spAutoFit/>
          </a:bodyPr>
          <a:lstStyle/>
          <a:p>
            <a:r>
              <a:rPr lang="en-US" sz="3000" i="1" dirty="0">
                <a:solidFill>
                  <a:schemeClr val="tx1"/>
                </a:solidFill>
              </a:rPr>
              <a:t>Long-term goal: Description of the nucleon in terms of the quark and gluon </a:t>
            </a:r>
            <a:r>
              <a:rPr lang="en-US" sz="3000" i="1" dirty="0" err="1">
                <a:solidFill>
                  <a:schemeClr val="tx1"/>
                </a:solidFill>
              </a:rPr>
              <a:t>wavefunctions</a:t>
            </a:r>
            <a:r>
              <a:rPr lang="en-US" sz="3000" i="1" dirty="0">
                <a:solidFill>
                  <a:schemeClr val="tx1"/>
                </a:solidFill>
              </a:rPr>
              <a:t>!</a:t>
            </a:r>
          </a:p>
        </p:txBody>
      </p:sp>
      <p:sp>
        <p:nvSpPr>
          <p:cNvPr id="10" name="Rectangle 9"/>
          <p:cNvSpPr/>
          <p:nvPr/>
        </p:nvSpPr>
        <p:spPr>
          <a:xfrm>
            <a:off x="1447800" y="1214735"/>
            <a:ext cx="6324600" cy="461665"/>
          </a:xfrm>
          <a:prstGeom prst="rect">
            <a:avLst/>
          </a:prstGeom>
          <a:ln>
            <a:solidFill>
              <a:srgbClr val="FFFF99"/>
            </a:solidFill>
          </a:ln>
        </p:spPr>
        <p:txBody>
          <a:bodyPr wrap="square">
            <a:spAutoFit/>
          </a:bodyPr>
          <a:lstStyle/>
          <a:p>
            <a:r>
              <a:rPr lang="en-US" i="1" dirty="0" smtClean="0">
                <a:cs typeface="Times New Roman" pitchFamily="18" charset="0"/>
                <a:sym typeface="Wingdings" pitchFamily="2" charset="2"/>
              </a:rPr>
              <a:t>Recall: Single-Spin-Asymmetries ~ S•(p</a:t>
            </a:r>
            <a:r>
              <a:rPr lang="en-US" i="1" baseline="-18000" dirty="0" smtClean="0">
                <a:cs typeface="Times New Roman" pitchFamily="18" charset="0"/>
                <a:sym typeface="Wingdings" pitchFamily="2" charset="2"/>
              </a:rPr>
              <a:t>1</a:t>
            </a:r>
            <a:r>
              <a:rPr lang="en-US" i="1" dirty="0" smtClean="0">
                <a:cs typeface="Times New Roman" pitchFamily="18" charset="0"/>
                <a:sym typeface="Wingdings" pitchFamily="2" charset="2"/>
              </a:rPr>
              <a:t>×p</a:t>
            </a:r>
            <a:r>
              <a:rPr lang="en-US" i="1" baseline="-18000" dirty="0" smtClean="0">
                <a:cs typeface="Times New Roman" pitchFamily="18" charset="0"/>
                <a:sym typeface="Wingdings" pitchFamily="2" charset="2"/>
              </a:rPr>
              <a:t>2</a:t>
            </a:r>
            <a:r>
              <a:rPr lang="en-US" i="1" dirty="0" smtClean="0">
                <a:cs typeface="Times New Roman" pitchFamily="18" charset="0"/>
                <a:sym typeface="Wingdings" pitchFamily="2" charset="2"/>
              </a:rPr>
              <a:t>)</a:t>
            </a:r>
            <a:endParaRPr lang="en-US" i="1" dirty="0" smtClean="0">
              <a:cs typeface="Times New Roman" pitchFamily="18" charset="0"/>
            </a:endParaRPr>
          </a:p>
        </p:txBody>
      </p:sp>
      <p:sp>
        <p:nvSpPr>
          <p:cNvPr id="12" name="Footer Placeholder 11"/>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3076"/>
                                        </p:tgtEl>
                                        <p:attrNameLst>
                                          <p:attrName>style.visibility</p:attrName>
                                        </p:attrNameLst>
                                      </p:cBhvr>
                                      <p:to>
                                        <p:strVal val="visible"/>
                                      </p:to>
                                    </p:set>
                                    <p:anim calcmode="lin" valueType="num">
                                      <p:cBhvr additive="base">
                                        <p:cTn id="7" dur="500" fill="hold"/>
                                        <p:tgtEl>
                                          <p:spTgt spid="1453076"/>
                                        </p:tgtEl>
                                        <p:attrNameLst>
                                          <p:attrName>ppt_x</p:attrName>
                                        </p:attrNameLst>
                                      </p:cBhvr>
                                      <p:tavLst>
                                        <p:tav tm="0">
                                          <p:val>
                                            <p:strVal val="#ppt_x"/>
                                          </p:val>
                                        </p:tav>
                                        <p:tav tm="100000">
                                          <p:val>
                                            <p:strVal val="#ppt_x"/>
                                          </p:val>
                                        </p:tav>
                                      </p:tavLst>
                                    </p:anim>
                                    <p:anim calcmode="lin" valueType="num">
                                      <p:cBhvr additive="base">
                                        <p:cTn id="8" dur="500" fill="hold"/>
                                        <p:tgtEl>
                                          <p:spTgt spid="145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7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lstStyle/>
          <a:p>
            <a:r>
              <a:rPr lang="en-US"/>
              <a:t>QED vs. QCD</a:t>
            </a:r>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433513" y="6042025"/>
            <a:ext cx="1644650" cy="274638"/>
          </a:xfrm>
          <a:prstGeom prst="rect">
            <a:avLst/>
          </a:prstGeom>
          <a:noFill/>
          <a:ln w="9525">
            <a:noFill/>
            <a:miter lim="800000"/>
            <a:headEnd/>
            <a:tailEnd/>
          </a:ln>
          <a:effectLst/>
        </p:spPr>
        <p:txBody>
          <a:bodyPr wrap="none">
            <a:spAutoFit/>
          </a:bodyPr>
          <a:lstStyle/>
          <a:p>
            <a:r>
              <a:rPr lang="en-US" sz="1200">
                <a:solidFill>
                  <a:schemeClr val="tx1"/>
                </a:solidFill>
                <a:latin typeface="Arial" charset="0"/>
              </a:rPr>
              <a:t>observation &amp; models</a:t>
            </a:r>
          </a:p>
        </p:txBody>
      </p:sp>
      <p:sp>
        <p:nvSpPr>
          <p:cNvPr id="1459206" name="Rectangle 6"/>
          <p:cNvSpPr>
            <a:spLocks noChangeArrowheads="1"/>
          </p:cNvSpPr>
          <p:nvPr/>
        </p:nvSpPr>
        <p:spPr bwMode="auto">
          <a:xfrm>
            <a:off x="4365625" y="5943600"/>
            <a:ext cx="1838325" cy="457200"/>
          </a:xfrm>
          <a:prstGeom prst="rect">
            <a:avLst/>
          </a:prstGeom>
          <a:noFill/>
          <a:ln w="9525">
            <a:noFill/>
            <a:miter lim="800000"/>
            <a:headEnd/>
            <a:tailEnd/>
          </a:ln>
          <a:effectLst/>
        </p:spPr>
        <p:txBody>
          <a:bodyPr wrap="none">
            <a:spAutoFit/>
          </a:bodyPr>
          <a:lstStyle/>
          <a:p>
            <a:r>
              <a:rPr lang="en-US" sz="1200">
                <a:solidFill>
                  <a:srgbClr val="FF0000"/>
                </a:solidFill>
                <a:latin typeface="Arial" charset="0"/>
              </a:rPr>
              <a:t>precision measurements</a:t>
            </a:r>
          </a:p>
          <a:p>
            <a:r>
              <a:rPr lang="en-US" sz="1200">
                <a:solidFill>
                  <a:srgbClr val="FF0000"/>
                </a:solidFill>
                <a:latin typeface="Arial" charset="0"/>
              </a:rPr>
              <a:t>&amp; fundamental theory</a:t>
            </a:r>
          </a:p>
        </p:txBody>
      </p:sp>
      <p:sp>
        <p:nvSpPr>
          <p:cNvPr id="1459207" name="Oval 7"/>
          <p:cNvSpPr>
            <a:spLocks noChangeArrowheads="1"/>
          </p:cNvSpPr>
          <p:nvPr/>
        </p:nvSpPr>
        <p:spPr bwMode="auto">
          <a:xfrm>
            <a:off x="5692775" y="4748213"/>
            <a:ext cx="381000" cy="838200"/>
          </a:xfrm>
          <a:prstGeom prst="ellipse">
            <a:avLst/>
          </a:prstGeom>
          <a:noFill/>
          <a:ln w="34925">
            <a:solidFill>
              <a:srgbClr val="FF0000"/>
            </a:solidFill>
            <a:round/>
            <a:headEnd/>
            <a:tailEnd/>
          </a:ln>
          <a:effectLst/>
        </p:spPr>
        <p:txBody>
          <a:bodyPr wrap="none" anchor="ctr"/>
          <a:lstStyle/>
          <a:p>
            <a:endParaRPr lang="en-US"/>
          </a:p>
        </p:txBody>
      </p:sp>
      <p:sp>
        <p:nvSpPr>
          <p:cNvPr id="10" name="Footer Placeholder 9"/>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59207"/>
                                        </p:tgtEl>
                                        <p:attrNameLst>
                                          <p:attrName>style.visibility</p:attrName>
                                        </p:attrNameLst>
                                      </p:cBhvr>
                                      <p:to>
                                        <p:strVal val="visible"/>
                                      </p:to>
                                    </p:set>
                                    <p:animEffect transition="in" filter="diamond(in)">
                                      <p:cBhvr>
                                        <p:cTn id="7" dur="2000"/>
                                        <p:tgtEl>
                                          <p:spTgt spid="145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20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50" name="Rectangle 2"/>
          <p:cNvSpPr>
            <a:spLocks noGrp="1" noChangeArrowheads="1"/>
          </p:cNvSpPr>
          <p:nvPr>
            <p:ph type="title"/>
          </p:nvPr>
        </p:nvSpPr>
        <p:spPr/>
        <p:txBody>
          <a:bodyPr/>
          <a:lstStyle/>
          <a:p>
            <a:r>
              <a:rPr lang="en-US" dirty="0" smtClean="0"/>
              <a:t>Glancing Into the Future:</a:t>
            </a:r>
            <a:br>
              <a:rPr lang="en-US" dirty="0" smtClean="0"/>
            </a:br>
            <a:r>
              <a:rPr lang="en-US" dirty="0" smtClean="0"/>
              <a:t>The </a:t>
            </a:r>
            <a:r>
              <a:rPr lang="en-US" dirty="0"/>
              <a:t>Electron-Ion Collider</a:t>
            </a:r>
          </a:p>
        </p:txBody>
      </p:sp>
      <p:sp>
        <p:nvSpPr>
          <p:cNvPr id="1461251" name="Rectangle 3"/>
          <p:cNvSpPr>
            <a:spLocks noGrp="1" noChangeArrowheads="1"/>
          </p:cNvSpPr>
          <p:nvPr>
            <p:ph type="body" idx="1"/>
          </p:nvPr>
        </p:nvSpPr>
        <p:spPr/>
        <p:txBody>
          <a:bodyPr/>
          <a:lstStyle/>
          <a:p>
            <a:r>
              <a:rPr lang="en-US" dirty="0"/>
              <a:t>Design and build a new facility with the capability of colliding a beam of electrons with a wide variety of nuclei as well as polarized protons and light ions: the Electron-Ion Collider </a:t>
            </a:r>
          </a:p>
        </p:txBody>
      </p:sp>
      <p:pic>
        <p:nvPicPr>
          <p:cNvPr id="1461252" name="Picture 4"/>
          <p:cNvPicPr>
            <a:picLocks noChangeAspect="1" noChangeArrowheads="1"/>
          </p:cNvPicPr>
          <p:nvPr/>
        </p:nvPicPr>
        <p:blipFill>
          <a:blip r:embed="rId3" cstate="print"/>
          <a:srcRect/>
          <a:stretch>
            <a:fillRect/>
          </a:stretch>
        </p:blipFill>
        <p:spPr bwMode="auto">
          <a:xfrm>
            <a:off x="3200400" y="3810000"/>
            <a:ext cx="2667000" cy="2466975"/>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834" name="Rectangle 2"/>
          <p:cNvSpPr>
            <a:spLocks noGrp="1" noChangeArrowheads="1"/>
          </p:cNvSpPr>
          <p:nvPr>
            <p:ph type="title"/>
          </p:nvPr>
        </p:nvSpPr>
        <p:spPr/>
        <p:txBody>
          <a:bodyPr/>
          <a:lstStyle/>
          <a:p>
            <a:r>
              <a:rPr lang="en-US" sz="4000"/>
              <a:t>The EIC: Communities Coming Together</a:t>
            </a:r>
          </a:p>
        </p:txBody>
      </p:sp>
      <p:sp>
        <p:nvSpPr>
          <p:cNvPr id="1528835" name="Rectangle 3"/>
          <p:cNvSpPr>
            <a:spLocks noGrp="1" noChangeArrowheads="1"/>
          </p:cNvSpPr>
          <p:nvPr>
            <p:ph type="body" idx="1"/>
          </p:nvPr>
        </p:nvSpPr>
        <p:spPr>
          <a:xfrm>
            <a:off x="228600" y="1295400"/>
            <a:ext cx="8686800" cy="4495800"/>
          </a:xfrm>
        </p:spPr>
        <p:txBody>
          <a:bodyPr/>
          <a:lstStyle/>
          <a:p>
            <a:r>
              <a:rPr lang="en-US" sz="2800" dirty="0"/>
              <a:t>At RHIC, heavy ions and nucleon spin structure already meet, but in some sense by “chance”</a:t>
            </a:r>
          </a:p>
          <a:p>
            <a:pPr lvl="1"/>
            <a:r>
              <a:rPr lang="en-US" sz="2400" dirty="0"/>
              <a:t>Genuinely different physics</a:t>
            </a:r>
          </a:p>
          <a:p>
            <a:pPr lvl="1"/>
            <a:r>
              <a:rPr lang="en-US" sz="2400" dirty="0"/>
              <a:t>Communities come from different backgrounds</a:t>
            </a:r>
          </a:p>
          <a:p>
            <a:pPr lvl="1"/>
            <a:r>
              <a:rPr lang="en-US" sz="2400" dirty="0"/>
              <a:t>Bound by an accelerator that has capabilities relevant to both</a:t>
            </a:r>
          </a:p>
          <a:p>
            <a:endParaRPr lang="en-US" sz="2800" dirty="0" smtClean="0"/>
          </a:p>
          <a:p>
            <a:r>
              <a:rPr lang="en-US" sz="2800" dirty="0" smtClean="0"/>
              <a:t>Proposed </a:t>
            </a:r>
            <a:r>
              <a:rPr lang="en-US" sz="2800" dirty="0"/>
              <a:t>EIC a facility where heavy ion and nucleon structure communities truly come together, peering into various forms of </a:t>
            </a:r>
            <a:r>
              <a:rPr lang="en-US" sz="2800" dirty="0" err="1"/>
              <a:t>hadronic</a:t>
            </a:r>
            <a:r>
              <a:rPr lang="en-US" sz="2800" dirty="0"/>
              <a:t> matter to </a:t>
            </a:r>
            <a:r>
              <a:rPr lang="en-US" sz="2800" dirty="0" smtClean="0"/>
              <a:t>continue to uncover </a:t>
            </a:r>
            <a:r>
              <a:rPr lang="en-US" sz="2800" dirty="0"/>
              <a:t>the secrets </a:t>
            </a:r>
            <a:r>
              <a:rPr lang="en-US" sz="2800" dirty="0" smtClean="0"/>
              <a:t>and subtleties of QCD  . </a:t>
            </a:r>
            <a:r>
              <a:rPr lang="en-US" sz="2800" dirty="0"/>
              <a:t>. .</a:t>
            </a:r>
          </a:p>
        </p:txBody>
      </p:sp>
      <p:sp>
        <p:nvSpPr>
          <p:cNvPr id="6" name="Footer Placeholder 5"/>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28835">
                                            <p:txEl>
                                              <p:pRg st="5" end="5"/>
                                            </p:txEl>
                                          </p:spTgt>
                                        </p:tgtEl>
                                        <p:attrNameLst>
                                          <p:attrName>style.visibility</p:attrName>
                                        </p:attrNameLst>
                                      </p:cBhvr>
                                      <p:to>
                                        <p:strVal val="visible"/>
                                      </p:to>
                                    </p:set>
                                    <p:animEffect transition="in" filter="blinds(horizontal)">
                                      <p:cBhvr>
                                        <p:cTn id="7" dur="500"/>
                                        <p:tgtEl>
                                          <p:spTgt spid="15288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298" name="Rectangle 2"/>
          <p:cNvSpPr>
            <a:spLocks noGrp="1" noChangeArrowheads="1"/>
          </p:cNvSpPr>
          <p:nvPr>
            <p:ph type="title"/>
          </p:nvPr>
        </p:nvSpPr>
        <p:spPr/>
        <p:txBody>
          <a:bodyPr/>
          <a:lstStyle/>
          <a:p>
            <a:r>
              <a:rPr lang="en-US"/>
              <a:t>Conclusions and Prospects</a:t>
            </a:r>
          </a:p>
        </p:txBody>
      </p:sp>
      <p:sp>
        <p:nvSpPr>
          <p:cNvPr id="1463299" name="Rectangle 3"/>
          <p:cNvSpPr>
            <a:spLocks noGrp="1" noChangeArrowheads="1"/>
          </p:cNvSpPr>
          <p:nvPr>
            <p:ph type="body" idx="1"/>
          </p:nvPr>
        </p:nvSpPr>
        <p:spPr>
          <a:xfrm>
            <a:off x="228600" y="899886"/>
            <a:ext cx="8686800" cy="5410200"/>
          </a:xfrm>
        </p:spPr>
        <p:txBody>
          <a:bodyPr/>
          <a:lstStyle/>
          <a:p>
            <a:pPr>
              <a:lnSpc>
                <a:spcPct val="90000"/>
              </a:lnSpc>
            </a:pPr>
            <a:r>
              <a:rPr lang="en-US" sz="2400" dirty="0"/>
              <a:t>After 40 </a:t>
            </a:r>
            <a:r>
              <a:rPr lang="en-US" sz="2400" dirty="0" smtClean="0"/>
              <a:t>years of studying </a:t>
            </a:r>
            <a:r>
              <a:rPr lang="en-US" sz="2400" dirty="0"/>
              <a:t>the internal structure of the nucleon and nuclei, we remain far from the ultimate goal of being able to describe nuclear matter in terms of its quark and gluon degrees of freedom</a:t>
            </a:r>
            <a:r>
              <a:rPr lang="en-US" sz="2400" dirty="0" smtClean="0"/>
              <a:t>!</a:t>
            </a:r>
            <a:endParaRPr lang="en-US" sz="2400" dirty="0"/>
          </a:p>
          <a:p>
            <a:pPr>
              <a:lnSpc>
                <a:spcPct val="90000"/>
              </a:lnSpc>
            </a:pPr>
            <a:endParaRPr lang="en-US" sz="2400" dirty="0" smtClean="0"/>
          </a:p>
          <a:p>
            <a:pPr>
              <a:lnSpc>
                <a:spcPct val="90000"/>
              </a:lnSpc>
            </a:pPr>
            <a:r>
              <a:rPr lang="en-US" sz="2400" dirty="0" smtClean="0"/>
              <a:t>You </a:t>
            </a:r>
            <a:r>
              <a:rPr lang="en-US" sz="2400" i="1" dirty="0" smtClean="0"/>
              <a:t>can</a:t>
            </a:r>
            <a:r>
              <a:rPr lang="en-US" sz="2400" dirty="0" smtClean="0"/>
              <a:t> use protons to study protons!  </a:t>
            </a:r>
          </a:p>
          <a:p>
            <a:pPr lvl="1">
              <a:lnSpc>
                <a:spcPct val="90000"/>
              </a:lnSpc>
            </a:pPr>
            <a:r>
              <a:rPr lang="en-US" sz="2000" dirty="0" smtClean="0"/>
              <a:t>Data </a:t>
            </a:r>
            <a:r>
              <a:rPr lang="en-US" sz="2000" dirty="0"/>
              <a:t>from RHIC </a:t>
            </a:r>
            <a:r>
              <a:rPr lang="en-US" sz="2000" dirty="0" smtClean="0"/>
              <a:t>has already improved constraints on </a:t>
            </a:r>
            <a:r>
              <a:rPr lang="en-US" sz="2000" dirty="0"/>
              <a:t>the gluon spin contribution to the spin of the </a:t>
            </a:r>
            <a:r>
              <a:rPr lang="en-US" sz="2000" dirty="0" smtClean="0"/>
              <a:t>proton</a:t>
            </a:r>
          </a:p>
          <a:p>
            <a:pPr lvl="1">
              <a:lnSpc>
                <a:spcPct val="90000"/>
              </a:lnSpc>
            </a:pPr>
            <a:r>
              <a:rPr lang="en-US" sz="2000" dirty="0" smtClean="0"/>
              <a:t>Further data will improve those constraints, teach us about the quark flavor decomposition of the proton’s spin, </a:t>
            </a:r>
            <a:r>
              <a:rPr lang="en-US" sz="2000" dirty="0"/>
              <a:t>and continue to push forward knowledge of </a:t>
            </a:r>
            <a:r>
              <a:rPr lang="en-US" sz="2000" dirty="0" smtClean="0"/>
              <a:t>quark and gluon correlations and dynamics within the proton.</a:t>
            </a:r>
            <a:endParaRPr lang="en-US" sz="2000" dirty="0"/>
          </a:p>
          <a:p>
            <a:pPr>
              <a:lnSpc>
                <a:spcPct val="90000"/>
              </a:lnSpc>
            </a:pPr>
            <a:endParaRPr lang="en-US" sz="2400" dirty="0" smtClean="0"/>
          </a:p>
          <a:p>
            <a:pPr>
              <a:lnSpc>
                <a:spcPct val="90000"/>
              </a:lnSpc>
            </a:pPr>
            <a:r>
              <a:rPr lang="en-US" sz="2400" dirty="0" smtClean="0"/>
              <a:t>The </a:t>
            </a:r>
            <a:r>
              <a:rPr lang="en-US" sz="2400" dirty="0"/>
              <a:t>EIC promises to usher in a new era of precision measurements that will probe the behavior of quarks and gluons in nucleons as well as nuclei, bringing us to a new phase in understanding the rich complexities of QCD in matter.</a:t>
            </a:r>
          </a:p>
        </p:txBody>
      </p:sp>
      <p:sp>
        <p:nvSpPr>
          <p:cNvPr id="6" name="Rectangle 5"/>
          <p:cNvSpPr/>
          <p:nvPr/>
        </p:nvSpPr>
        <p:spPr>
          <a:xfrm>
            <a:off x="685800" y="2416076"/>
            <a:ext cx="7924800" cy="2308324"/>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There’s a large and diverse community of people—at RHIC and complementary facilities—driven to continue coaxing the secrets out of one of the most fundamental building blocks of the world around us. </a:t>
            </a:r>
          </a:p>
        </p:txBody>
      </p:sp>
      <p:sp>
        <p:nvSpPr>
          <p:cNvPr id="8" name="Footer Placeholder 7"/>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63299">
                                            <p:txEl>
                                              <p:pRg st="2" end="2"/>
                                            </p:txEl>
                                          </p:spTgt>
                                        </p:tgtEl>
                                        <p:attrNameLst>
                                          <p:attrName>style.visibility</p:attrName>
                                        </p:attrNameLst>
                                      </p:cBhvr>
                                      <p:to>
                                        <p:strVal val="visible"/>
                                      </p:to>
                                    </p:set>
                                    <p:animEffect transition="in" filter="blinds(horizontal)">
                                      <p:cBhvr>
                                        <p:cTn id="7" dur="500"/>
                                        <p:tgtEl>
                                          <p:spTgt spid="1463299">
                                            <p:txEl>
                                              <p:pRg st="2" end="2"/>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63299">
                                            <p:txEl>
                                              <p:pRg st="3" end="3"/>
                                            </p:txEl>
                                          </p:spTgt>
                                        </p:tgtEl>
                                        <p:attrNameLst>
                                          <p:attrName>style.visibility</p:attrName>
                                        </p:attrNameLst>
                                      </p:cBhvr>
                                      <p:to>
                                        <p:strVal val="visible"/>
                                      </p:to>
                                    </p:set>
                                    <p:animEffect transition="in" filter="blinds(horizontal)">
                                      <p:cBhvr>
                                        <p:cTn id="11" dur="500"/>
                                        <p:tgtEl>
                                          <p:spTgt spid="1463299">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463299">
                                            <p:txEl>
                                              <p:pRg st="4" end="4"/>
                                            </p:txEl>
                                          </p:spTgt>
                                        </p:tgtEl>
                                        <p:attrNameLst>
                                          <p:attrName>style.visibility</p:attrName>
                                        </p:attrNameLst>
                                      </p:cBhvr>
                                      <p:to>
                                        <p:strVal val="visible"/>
                                      </p:to>
                                    </p:set>
                                    <p:animEffect transition="in" filter="blinds(horizontal)">
                                      <p:cBhvr>
                                        <p:cTn id="16" dur="500"/>
                                        <p:tgtEl>
                                          <p:spTgt spid="146329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463299">
                                            <p:txEl>
                                              <p:pRg st="6" end="6"/>
                                            </p:txEl>
                                          </p:spTgt>
                                        </p:tgtEl>
                                        <p:attrNameLst>
                                          <p:attrName>style.visibility</p:attrName>
                                        </p:attrNameLst>
                                      </p:cBhvr>
                                      <p:to>
                                        <p:strVal val="visible"/>
                                      </p:to>
                                    </p:set>
                                    <p:animEffect transition="in" filter="blinds(horizontal)">
                                      <p:cBhvr>
                                        <p:cTn id="21" dur="500"/>
                                        <p:tgtEl>
                                          <p:spTgt spid="1463299">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noChangeArrowheads="1"/>
          </p:cNvSpPr>
          <p:nvPr>
            <p:ph type="title"/>
          </p:nvPr>
        </p:nvSpPr>
        <p:spPr/>
        <p:txBody>
          <a:bodyPr/>
          <a:lstStyle/>
          <a:p>
            <a:r>
              <a:rPr lang="en-US"/>
              <a:t>Additional Material</a:t>
            </a:r>
          </a:p>
        </p:txBody>
      </p:sp>
      <p:sp>
        <p:nvSpPr>
          <p:cNvPr id="5" name="Footer Placeholder 4"/>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2"/>
          <p:cNvSpPr>
            <a:spLocks noGrp="1" noChangeArrowheads="1"/>
          </p:cNvSpPr>
          <p:nvPr>
            <p:ph type="title"/>
          </p:nvPr>
        </p:nvSpPr>
        <p:spPr/>
        <p:txBody>
          <a:bodyPr/>
          <a:lstStyle/>
          <a:p>
            <a:r>
              <a:rPr lang="en-US" sz="3600"/>
              <a:t>Polarization-averaged cross sections at </a:t>
            </a:r>
            <a:r>
              <a:rPr lang="en-US" sz="3600">
                <a:cs typeface="Arial" pitchFamily="34" charset="0"/>
              </a:rPr>
              <a:t>√</a:t>
            </a:r>
            <a:r>
              <a:rPr lang="en-US" sz="3600"/>
              <a:t>s=200 GeV</a:t>
            </a:r>
          </a:p>
        </p:txBody>
      </p:sp>
      <p:pic>
        <p:nvPicPr>
          <p:cNvPr id="1162244" name="Picture 4" descr="three_rapidities_pt_compare_with_pqcd"/>
          <p:cNvPicPr>
            <a:picLocks noChangeAspect="1" noChangeArrowheads="1"/>
          </p:cNvPicPr>
          <p:nvPr/>
        </p:nvPicPr>
        <p:blipFill>
          <a:blip r:embed="rId3" cstate="print"/>
          <a:srcRect/>
          <a:stretch>
            <a:fillRect/>
          </a:stretch>
        </p:blipFill>
        <p:spPr bwMode="auto">
          <a:xfrm>
            <a:off x="1219200" y="1158875"/>
            <a:ext cx="6477000" cy="4394200"/>
          </a:xfrm>
          <a:prstGeom prst="rect">
            <a:avLst/>
          </a:prstGeom>
          <a:noFill/>
        </p:spPr>
      </p:pic>
      <p:sp>
        <p:nvSpPr>
          <p:cNvPr id="8" name="Footer Placeholder 7"/>
          <p:cNvSpPr>
            <a:spLocks noGrp="1"/>
          </p:cNvSpPr>
          <p:nvPr>
            <p:ph type="ftr" sz="quarter" idx="11"/>
          </p:nvPr>
        </p:nvSpPr>
        <p:spPr/>
        <p:txBody>
          <a:bodyPr/>
          <a:lstStyle/>
          <a:p>
            <a:r>
              <a:rPr lang="es-ES" smtClean="0"/>
              <a:t>C. Aidala, CUA, December 9, 2009</a:t>
            </a:r>
            <a:endParaRPr lang="en-US"/>
          </a:p>
        </p:txBody>
      </p:sp>
      <p:sp>
        <p:nvSpPr>
          <p:cNvPr id="1162243" name="Text Box 3"/>
          <p:cNvSpPr txBox="1">
            <a:spLocks noChangeArrowheads="1"/>
          </p:cNvSpPr>
          <p:nvPr/>
        </p:nvSpPr>
        <p:spPr bwMode="auto">
          <a:xfrm>
            <a:off x="838200" y="5537200"/>
            <a:ext cx="7635875" cy="1016000"/>
          </a:xfrm>
          <a:prstGeom prst="rect">
            <a:avLst/>
          </a:prstGeom>
          <a:solidFill>
            <a:srgbClr val="00FFCC"/>
          </a:solidFill>
          <a:ln w="9525">
            <a:solidFill>
              <a:schemeClr val="tx1"/>
            </a:solidFill>
            <a:miter lim="800000"/>
            <a:headEnd/>
            <a:tailEnd/>
          </a:ln>
          <a:effectLst/>
        </p:spPr>
        <p:txBody>
          <a:bodyPr>
            <a:spAutoFit/>
          </a:bodyPr>
          <a:lstStyle/>
          <a:p>
            <a:pPr algn="l"/>
            <a:r>
              <a:rPr lang="en-US" sz="3000" i="1" dirty="0">
                <a:solidFill>
                  <a:schemeClr val="tx1"/>
                </a:solidFill>
              </a:rPr>
              <a:t>Good description at 200 </a:t>
            </a:r>
            <a:r>
              <a:rPr lang="en-US" sz="3000" i="1" dirty="0" err="1">
                <a:solidFill>
                  <a:schemeClr val="tx1"/>
                </a:solidFill>
              </a:rPr>
              <a:t>GeV</a:t>
            </a:r>
            <a:r>
              <a:rPr lang="en-US" sz="3000" i="1" dirty="0">
                <a:solidFill>
                  <a:schemeClr val="tx1"/>
                </a:solidFill>
              </a:rPr>
              <a:t> over all </a:t>
            </a:r>
            <a:r>
              <a:rPr lang="en-US" sz="3000" i="1" dirty="0" err="1">
                <a:solidFill>
                  <a:schemeClr val="tx1"/>
                </a:solidFill>
              </a:rPr>
              <a:t>rapidities</a:t>
            </a:r>
            <a:r>
              <a:rPr lang="en-US" sz="3000" i="1" dirty="0">
                <a:solidFill>
                  <a:schemeClr val="tx1"/>
                </a:solidFill>
              </a:rPr>
              <a:t> down to </a:t>
            </a:r>
            <a:r>
              <a:rPr lang="en-US" sz="3000" i="1" dirty="0" err="1">
                <a:solidFill>
                  <a:schemeClr val="tx1"/>
                </a:solidFill>
              </a:rPr>
              <a:t>p</a:t>
            </a:r>
            <a:r>
              <a:rPr lang="en-US" sz="3000" i="1" baseline="-25000" dirty="0" err="1">
                <a:solidFill>
                  <a:schemeClr val="tx1"/>
                </a:solidFill>
              </a:rPr>
              <a:t>T</a:t>
            </a:r>
            <a:r>
              <a:rPr lang="en-US" sz="3000" i="1" baseline="-25000" dirty="0">
                <a:solidFill>
                  <a:schemeClr val="tx1"/>
                </a:solidFill>
              </a:rPr>
              <a:t> </a:t>
            </a:r>
            <a:r>
              <a:rPr lang="en-US" sz="3000" i="1" dirty="0">
                <a:solidFill>
                  <a:schemeClr val="tx1"/>
                </a:solidFill>
              </a:rPr>
              <a:t>of 1-2 </a:t>
            </a:r>
            <a:r>
              <a:rPr lang="en-US" sz="3000" i="1" dirty="0" err="1">
                <a:solidFill>
                  <a:schemeClr val="tx1"/>
                </a:solidFill>
              </a:rPr>
              <a:t>GeV</a:t>
            </a:r>
            <a:r>
              <a:rPr lang="en-US" sz="3000" i="1" dirty="0">
                <a:solidFill>
                  <a:schemeClr val="tx1"/>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2243"/>
                                        </p:tgtEl>
                                        <p:attrNameLst>
                                          <p:attrName>style.visibility</p:attrName>
                                        </p:attrNameLst>
                                      </p:cBhvr>
                                      <p:to>
                                        <p:strVal val="visible"/>
                                      </p:to>
                                    </p:set>
                                    <p:anim calcmode="lin" valueType="num">
                                      <p:cBhvr additive="base">
                                        <p:cTn id="7" dur="500" fill="hold"/>
                                        <p:tgtEl>
                                          <p:spTgt spid="1162243"/>
                                        </p:tgtEl>
                                        <p:attrNameLst>
                                          <p:attrName>ppt_x</p:attrName>
                                        </p:attrNameLst>
                                      </p:cBhvr>
                                      <p:tavLst>
                                        <p:tav tm="0">
                                          <p:val>
                                            <p:strVal val="#ppt_x"/>
                                          </p:val>
                                        </p:tav>
                                        <p:tav tm="100000">
                                          <p:val>
                                            <p:strVal val="#ppt_x"/>
                                          </p:val>
                                        </p:tav>
                                      </p:tavLst>
                                    </p:anim>
                                    <p:anim calcmode="lin" valueType="num">
                                      <p:cBhvr additive="base">
                                        <p:cTn id="8" dur="500" fill="hold"/>
                                        <p:tgtEl>
                                          <p:spTgt spid="1162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0547" name="Picture 3" descr="werner"/>
          <p:cNvPicPr>
            <a:picLocks noChangeAspect="1" noChangeArrowheads="1"/>
          </p:cNvPicPr>
          <p:nvPr/>
        </p:nvPicPr>
        <p:blipFill>
          <a:blip r:embed="rId4" cstate="print"/>
          <a:srcRect/>
          <a:stretch>
            <a:fillRect/>
          </a:stretch>
        </p:blipFill>
        <p:spPr bwMode="auto">
          <a:xfrm>
            <a:off x="425450" y="609600"/>
            <a:ext cx="7404100" cy="5837238"/>
          </a:xfrm>
          <a:prstGeom prst="rect">
            <a:avLst/>
          </a:prstGeom>
          <a:noFill/>
        </p:spPr>
      </p:pic>
      <p:grpSp>
        <p:nvGrpSpPr>
          <p:cNvPr id="1260548" name="Group 4"/>
          <p:cNvGrpSpPr>
            <a:grpSpLocks/>
          </p:cNvGrpSpPr>
          <p:nvPr/>
        </p:nvGrpSpPr>
        <p:grpSpPr bwMode="auto">
          <a:xfrm>
            <a:off x="77788" y="1346200"/>
            <a:ext cx="5202237" cy="4865688"/>
            <a:chOff x="496" y="848"/>
            <a:chExt cx="3237" cy="2966"/>
          </a:xfrm>
        </p:grpSpPr>
        <p:sp>
          <p:nvSpPr>
            <p:cNvPr id="1260549" name="Rectangle 5"/>
            <p:cNvSpPr>
              <a:spLocks noChangeArrowheads="1"/>
            </p:cNvSpPr>
            <p:nvPr/>
          </p:nvSpPr>
          <p:spPr bwMode="auto">
            <a:xfrm>
              <a:off x="717" y="848"/>
              <a:ext cx="3016" cy="2966"/>
            </a:xfrm>
            <a:prstGeom prst="rect">
              <a:avLst/>
            </a:prstGeom>
            <a:noFill/>
            <a:ln w="9525">
              <a:noFill/>
              <a:miter lim="800000"/>
              <a:headEnd/>
              <a:tailEnd/>
            </a:ln>
          </p:spPr>
          <p:txBody>
            <a:bodyPr/>
            <a:lstStyle/>
            <a:p>
              <a:endParaRPr lang="en-US"/>
            </a:p>
          </p:txBody>
        </p:sp>
        <p:sp>
          <p:nvSpPr>
            <p:cNvPr id="1260550" name="Rectangle 6"/>
            <p:cNvSpPr>
              <a:spLocks noChangeArrowheads="1"/>
            </p:cNvSpPr>
            <p:nvPr/>
          </p:nvSpPr>
          <p:spPr bwMode="auto">
            <a:xfrm>
              <a:off x="717" y="848"/>
              <a:ext cx="3016" cy="2966"/>
            </a:xfrm>
            <a:prstGeom prst="rect">
              <a:avLst/>
            </a:prstGeom>
            <a:noFill/>
            <a:ln w="0">
              <a:solidFill>
                <a:srgbClr val="FFFFFF"/>
              </a:solidFill>
              <a:miter lim="800000"/>
              <a:headEnd/>
              <a:tailEnd/>
            </a:ln>
          </p:spPr>
          <p:txBody>
            <a:bodyPr/>
            <a:lstStyle/>
            <a:p>
              <a:endParaRPr lang="en-US"/>
            </a:p>
          </p:txBody>
        </p:sp>
        <p:sp>
          <p:nvSpPr>
            <p:cNvPr id="1260551" name="Rectangle 7"/>
            <p:cNvSpPr>
              <a:spLocks noChangeArrowheads="1"/>
            </p:cNvSpPr>
            <p:nvPr/>
          </p:nvSpPr>
          <p:spPr bwMode="auto">
            <a:xfrm>
              <a:off x="496" y="1045"/>
              <a:ext cx="2663" cy="2583"/>
            </a:xfrm>
            <a:prstGeom prst="rect">
              <a:avLst/>
            </a:prstGeom>
            <a:noFill/>
            <a:ln w="9525">
              <a:noFill/>
              <a:miter lim="800000"/>
              <a:headEnd/>
              <a:tailEnd/>
            </a:ln>
          </p:spPr>
          <p:txBody>
            <a:bodyPr/>
            <a:lstStyle/>
            <a:p>
              <a:endParaRPr lang="en-US"/>
            </a:p>
          </p:txBody>
        </p:sp>
        <p:graphicFrame>
          <p:nvGraphicFramePr>
            <p:cNvPr id="1260552" name="Object 8"/>
            <p:cNvGraphicFramePr>
              <a:graphicFrameLocks noChangeAspect="1"/>
            </p:cNvGraphicFramePr>
            <p:nvPr/>
          </p:nvGraphicFramePr>
          <p:xfrm>
            <a:off x="990" y="980"/>
            <a:ext cx="495" cy="349"/>
          </p:xfrm>
          <a:graphic>
            <a:graphicData uri="http://schemas.openxmlformats.org/presentationml/2006/ole">
              <p:oleObj spid="_x0000_s1260552" name="Equation" r:id="rId5" imgW="609480" imgH="431640" progId="Equation.3">
                <p:embed/>
              </p:oleObj>
            </a:graphicData>
          </a:graphic>
        </p:graphicFrame>
        <p:sp>
          <p:nvSpPr>
            <p:cNvPr id="1260553" name="Rectangle 9"/>
            <p:cNvSpPr>
              <a:spLocks noChangeArrowheads="1"/>
            </p:cNvSpPr>
            <p:nvPr/>
          </p:nvSpPr>
          <p:spPr bwMode="auto">
            <a:xfrm>
              <a:off x="2958" y="1062"/>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4" name="Rectangle 10"/>
            <p:cNvSpPr>
              <a:spLocks noChangeArrowheads="1"/>
            </p:cNvSpPr>
            <p:nvPr/>
          </p:nvSpPr>
          <p:spPr bwMode="auto">
            <a:xfrm>
              <a:off x="2214" y="1152"/>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5" name="Text Box 11"/>
            <p:cNvSpPr txBox="1">
              <a:spLocks noChangeArrowheads="1"/>
            </p:cNvSpPr>
            <p:nvPr/>
          </p:nvSpPr>
          <p:spPr bwMode="auto">
            <a:xfrm>
              <a:off x="1833" y="1013"/>
              <a:ext cx="650" cy="279"/>
            </a:xfrm>
            <a:prstGeom prst="rect">
              <a:avLst/>
            </a:prstGeom>
            <a:noFill/>
            <a:ln w="9525">
              <a:noFill/>
              <a:miter lim="800000"/>
              <a:headEnd/>
              <a:tailEnd/>
            </a:ln>
            <a:effectLst/>
          </p:spPr>
          <p:txBody>
            <a:bodyPr wrap="none" anchor="ctr">
              <a:spAutoFit/>
            </a:bodyPr>
            <a:lstStyle/>
            <a:p>
              <a:r>
                <a:rPr lang="en-US" sz="1200">
                  <a:solidFill>
                    <a:schemeClr val="tx1"/>
                  </a:solidFill>
                </a:rPr>
                <a:t>HERMES</a:t>
              </a:r>
            </a:p>
            <a:p>
              <a:r>
                <a:rPr lang="en-US" sz="1200">
                  <a:solidFill>
                    <a:schemeClr val="tx1"/>
                  </a:solidFill>
                </a:rPr>
                <a:t>(hadron pairs)</a:t>
              </a:r>
              <a:endParaRPr lang="en-US" sz="1800">
                <a:solidFill>
                  <a:schemeClr val="tx1"/>
                </a:solidFill>
              </a:endParaRPr>
            </a:p>
          </p:txBody>
        </p:sp>
        <p:sp>
          <p:nvSpPr>
            <p:cNvPr id="1260556" name="Rectangle 12"/>
            <p:cNvSpPr>
              <a:spLocks noChangeArrowheads="1"/>
            </p:cNvSpPr>
            <p:nvPr/>
          </p:nvSpPr>
          <p:spPr bwMode="auto">
            <a:xfrm>
              <a:off x="2208" y="2088"/>
              <a:ext cx="570" cy="204"/>
            </a:xfrm>
            <a:prstGeom prst="rect">
              <a:avLst/>
            </a:prstGeom>
            <a:solidFill>
              <a:schemeClr val="bg1"/>
            </a:solidFill>
            <a:ln w="9525">
              <a:noFill/>
              <a:miter lim="800000"/>
              <a:headEnd/>
              <a:tailEnd/>
            </a:ln>
            <a:effectLst/>
          </p:spPr>
          <p:txBody>
            <a:bodyPr wrap="none" anchor="ctr"/>
            <a:lstStyle/>
            <a:p>
              <a:endParaRPr lang="en-US"/>
            </a:p>
          </p:txBody>
        </p:sp>
        <p:sp>
          <p:nvSpPr>
            <p:cNvPr id="1260557" name="Text Box 13"/>
            <p:cNvSpPr txBox="1">
              <a:spLocks noChangeArrowheads="1"/>
            </p:cNvSpPr>
            <p:nvPr/>
          </p:nvSpPr>
          <p:spPr bwMode="auto">
            <a:xfrm>
              <a:off x="1810" y="1763"/>
              <a:ext cx="650" cy="279"/>
            </a:xfrm>
            <a:prstGeom prst="rect">
              <a:avLst/>
            </a:prstGeom>
            <a:noFill/>
            <a:ln w="9525">
              <a:noFill/>
              <a:miter lim="800000"/>
              <a:headEnd/>
              <a:tailEnd/>
            </a:ln>
            <a:effectLst/>
          </p:spPr>
          <p:txBody>
            <a:bodyPr wrap="none" anchor="ctr">
              <a:spAutoFit/>
            </a:bodyPr>
            <a:lstStyle/>
            <a:p>
              <a:r>
                <a:rPr lang="en-US" sz="1200">
                  <a:solidFill>
                    <a:schemeClr val="tx1"/>
                  </a:solidFill>
                </a:rPr>
                <a:t>COMPASS</a:t>
              </a:r>
            </a:p>
            <a:p>
              <a:r>
                <a:rPr lang="en-US" sz="1200">
                  <a:solidFill>
                    <a:schemeClr val="tx1"/>
                  </a:solidFill>
                </a:rPr>
                <a:t>(hadron pairs)</a:t>
              </a:r>
              <a:endParaRPr lang="en-US" sz="1800">
                <a:solidFill>
                  <a:schemeClr val="tx1"/>
                </a:solidFill>
              </a:endParaRPr>
            </a:p>
          </p:txBody>
        </p:sp>
        <p:sp>
          <p:nvSpPr>
            <p:cNvPr id="1260558" name="Rectangle 14"/>
            <p:cNvSpPr>
              <a:spLocks noChangeArrowheads="1"/>
            </p:cNvSpPr>
            <p:nvPr/>
          </p:nvSpPr>
          <p:spPr bwMode="auto">
            <a:xfrm>
              <a:off x="2928" y="2238"/>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9" name="Text Box 15"/>
            <p:cNvSpPr txBox="1">
              <a:spLocks noChangeArrowheads="1"/>
            </p:cNvSpPr>
            <p:nvPr/>
          </p:nvSpPr>
          <p:spPr bwMode="auto">
            <a:xfrm>
              <a:off x="2208" y="2412"/>
              <a:ext cx="682" cy="279"/>
            </a:xfrm>
            <a:prstGeom prst="rect">
              <a:avLst/>
            </a:prstGeom>
            <a:noFill/>
            <a:ln w="9525">
              <a:noFill/>
              <a:miter lim="800000"/>
              <a:headEnd/>
              <a:tailEnd/>
            </a:ln>
            <a:effectLst/>
          </p:spPr>
          <p:txBody>
            <a:bodyPr wrap="none" anchor="ctr">
              <a:spAutoFit/>
            </a:bodyPr>
            <a:lstStyle/>
            <a:p>
              <a:r>
                <a:rPr lang="en-US" sz="1200">
                  <a:solidFill>
                    <a:schemeClr val="tx1"/>
                  </a:solidFill>
                </a:rPr>
                <a:t>E708</a:t>
              </a:r>
            </a:p>
            <a:p>
              <a:r>
                <a:rPr lang="en-US" sz="1200">
                  <a:solidFill>
                    <a:schemeClr val="tx1"/>
                  </a:solidFill>
                </a:rPr>
                <a:t>(direct photon)</a:t>
              </a:r>
              <a:endParaRPr lang="en-US" sz="1800">
                <a:solidFill>
                  <a:schemeClr val="tx1"/>
                </a:solidFill>
              </a:endParaRPr>
            </a:p>
          </p:txBody>
        </p:sp>
        <p:sp>
          <p:nvSpPr>
            <p:cNvPr id="1260560" name="Rectangle 16"/>
            <p:cNvSpPr>
              <a:spLocks noChangeArrowheads="1"/>
            </p:cNvSpPr>
            <p:nvPr/>
          </p:nvSpPr>
          <p:spPr bwMode="auto">
            <a:xfrm>
              <a:off x="3000" y="2424"/>
              <a:ext cx="642" cy="222"/>
            </a:xfrm>
            <a:prstGeom prst="rect">
              <a:avLst/>
            </a:prstGeom>
            <a:solidFill>
              <a:schemeClr val="bg1"/>
            </a:solidFill>
            <a:ln w="9525">
              <a:noFill/>
              <a:miter lim="800000"/>
              <a:headEnd/>
              <a:tailEnd/>
            </a:ln>
            <a:effectLst/>
          </p:spPr>
          <p:txBody>
            <a:bodyPr wrap="none" anchor="ctr"/>
            <a:lstStyle/>
            <a:p>
              <a:endParaRPr lang="en-US"/>
            </a:p>
          </p:txBody>
        </p:sp>
        <p:sp>
          <p:nvSpPr>
            <p:cNvPr id="1260561" name="Text Box 17"/>
            <p:cNvSpPr txBox="1">
              <a:spLocks noChangeArrowheads="1"/>
            </p:cNvSpPr>
            <p:nvPr/>
          </p:nvSpPr>
          <p:spPr bwMode="auto">
            <a:xfrm>
              <a:off x="3006" y="2202"/>
              <a:ext cx="683" cy="279"/>
            </a:xfrm>
            <a:prstGeom prst="rect">
              <a:avLst/>
            </a:prstGeom>
            <a:noFill/>
            <a:ln w="9525">
              <a:noFill/>
              <a:miter lim="800000"/>
              <a:headEnd/>
              <a:tailEnd/>
            </a:ln>
            <a:effectLst/>
          </p:spPr>
          <p:txBody>
            <a:bodyPr wrap="none" anchor="ctr">
              <a:spAutoFit/>
            </a:bodyPr>
            <a:lstStyle/>
            <a:p>
              <a:r>
                <a:rPr lang="en-US" sz="1200">
                  <a:solidFill>
                    <a:schemeClr val="tx1"/>
                  </a:solidFill>
                </a:rPr>
                <a:t>RHIC</a:t>
              </a:r>
            </a:p>
            <a:p>
              <a:r>
                <a:rPr lang="en-US" sz="1200">
                  <a:solidFill>
                    <a:schemeClr val="tx1"/>
                  </a:solidFill>
                </a:rPr>
                <a:t>(direct photon)</a:t>
              </a:r>
              <a:endParaRPr lang="en-US" sz="1800">
                <a:solidFill>
                  <a:schemeClr val="tx1"/>
                </a:solidFill>
              </a:endParaRPr>
            </a:p>
          </p:txBody>
        </p:sp>
        <p:sp>
          <p:nvSpPr>
            <p:cNvPr id="1260562" name="Line 18"/>
            <p:cNvSpPr>
              <a:spLocks noChangeShapeType="1"/>
            </p:cNvSpPr>
            <p:nvPr/>
          </p:nvSpPr>
          <p:spPr bwMode="auto">
            <a:xfrm flipV="1">
              <a:off x="3180" y="2466"/>
              <a:ext cx="66" cy="186"/>
            </a:xfrm>
            <a:prstGeom prst="line">
              <a:avLst/>
            </a:prstGeom>
            <a:noFill/>
            <a:ln w="9525">
              <a:solidFill>
                <a:schemeClr val="tx1"/>
              </a:solidFill>
              <a:round/>
              <a:headEnd/>
              <a:tailEnd/>
            </a:ln>
            <a:effectLst/>
          </p:spPr>
          <p:txBody>
            <a:bodyPr wrap="none" anchor="ctr"/>
            <a:lstStyle/>
            <a:p>
              <a:endParaRPr lang="en-US"/>
            </a:p>
          </p:txBody>
        </p:sp>
        <p:sp>
          <p:nvSpPr>
            <p:cNvPr id="1260563" name="Rectangle 19"/>
            <p:cNvSpPr>
              <a:spLocks noChangeArrowheads="1"/>
            </p:cNvSpPr>
            <p:nvPr/>
          </p:nvSpPr>
          <p:spPr bwMode="auto">
            <a:xfrm>
              <a:off x="2784" y="2796"/>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64" name="Text Box 20"/>
            <p:cNvSpPr txBox="1">
              <a:spLocks noChangeArrowheads="1"/>
            </p:cNvSpPr>
            <p:nvPr/>
          </p:nvSpPr>
          <p:spPr bwMode="auto">
            <a:xfrm>
              <a:off x="2838" y="2789"/>
              <a:ext cx="683" cy="279"/>
            </a:xfrm>
            <a:prstGeom prst="rect">
              <a:avLst/>
            </a:prstGeom>
            <a:noFill/>
            <a:ln w="9525">
              <a:noFill/>
              <a:miter lim="800000"/>
              <a:headEnd/>
              <a:tailEnd/>
            </a:ln>
            <a:effectLst/>
          </p:spPr>
          <p:txBody>
            <a:bodyPr wrap="none" anchor="ctr">
              <a:spAutoFit/>
            </a:bodyPr>
            <a:lstStyle/>
            <a:p>
              <a:r>
                <a:rPr lang="en-US" sz="1200">
                  <a:solidFill>
                    <a:schemeClr val="tx1"/>
                  </a:solidFill>
                </a:rPr>
                <a:t>CDF</a:t>
              </a:r>
            </a:p>
            <a:p>
              <a:r>
                <a:rPr lang="en-US" sz="1200">
                  <a:solidFill>
                    <a:schemeClr val="tx1"/>
                  </a:solidFill>
                </a:rPr>
                <a:t>(direct photon)</a:t>
              </a:r>
              <a:endParaRPr lang="en-US" sz="1800">
                <a:solidFill>
                  <a:schemeClr val="tx1"/>
                </a:solidFill>
              </a:endParaRPr>
            </a:p>
          </p:txBody>
        </p:sp>
      </p:grpSp>
      <p:sp>
        <p:nvSpPr>
          <p:cNvPr id="1260565" name="Text Box 21"/>
          <p:cNvSpPr txBox="1">
            <a:spLocks noChangeArrowheads="1"/>
          </p:cNvSpPr>
          <p:nvPr/>
        </p:nvSpPr>
        <p:spPr bwMode="auto">
          <a:xfrm>
            <a:off x="306388" y="7938"/>
            <a:ext cx="8761412" cy="579437"/>
          </a:xfrm>
          <a:prstGeom prst="rect">
            <a:avLst/>
          </a:prstGeom>
          <a:noFill/>
          <a:ln w="38100">
            <a:noFill/>
            <a:miter lim="800000"/>
            <a:headEnd/>
            <a:tailEnd type="none" w="lg" len="lg"/>
          </a:ln>
          <a:effectLst/>
        </p:spPr>
        <p:txBody>
          <a:bodyPr>
            <a:spAutoFit/>
          </a:bodyPr>
          <a:lstStyle/>
          <a:p>
            <a:pPr algn="l" eaLnBrk="1" hangingPunct="1"/>
            <a:r>
              <a:rPr lang="en-US" sz="2800" i="1">
                <a:solidFill>
                  <a:srgbClr val="FFFF00"/>
                </a:solidFill>
              </a:rPr>
              <a:t>pQCD Scale Dependence at RHIC vs. Spin-Dependent DIS</a:t>
            </a:r>
            <a:r>
              <a:rPr lang="en-US" sz="3200" i="1">
                <a:solidFill>
                  <a:srgbClr val="FFFF00"/>
                </a:solidFill>
              </a:rPr>
              <a:t>                </a:t>
            </a:r>
          </a:p>
        </p:txBody>
      </p:sp>
      <p:sp>
        <p:nvSpPr>
          <p:cNvPr id="1260566" name="Text Box 22"/>
          <p:cNvSpPr txBox="1">
            <a:spLocks noChangeArrowheads="1"/>
          </p:cNvSpPr>
          <p:nvPr/>
        </p:nvSpPr>
        <p:spPr bwMode="auto">
          <a:xfrm>
            <a:off x="5800725" y="1446213"/>
            <a:ext cx="3013075" cy="4073525"/>
          </a:xfrm>
          <a:prstGeom prst="rect">
            <a:avLst/>
          </a:prstGeom>
          <a:solidFill>
            <a:srgbClr val="00FFFF"/>
          </a:solidFill>
          <a:ln w="19050">
            <a:solidFill>
              <a:schemeClr val="tx1"/>
            </a:solidFill>
            <a:miter lim="800000"/>
            <a:headEnd/>
            <a:tailEnd type="none" w="lg" len="lg"/>
          </a:ln>
          <a:effectLst/>
        </p:spPr>
        <p:txBody>
          <a:bodyPr wrap="none">
            <a:spAutoFit/>
          </a:bodyPr>
          <a:lstStyle/>
          <a:p>
            <a:pPr algn="l" eaLnBrk="1" hangingPunct="1"/>
            <a:r>
              <a:rPr lang="en-US" sz="2000" b="1">
                <a:solidFill>
                  <a:schemeClr val="tx1"/>
                </a:solidFill>
              </a:rPr>
              <a:t>Scale dependence</a:t>
            </a:r>
          </a:p>
          <a:p>
            <a:pPr algn="l" eaLnBrk="1" hangingPunct="1"/>
            <a:r>
              <a:rPr lang="en-US" sz="2000" b="1">
                <a:solidFill>
                  <a:schemeClr val="tx1"/>
                </a:solidFill>
              </a:rPr>
              <a:t>benchmark:</a:t>
            </a:r>
          </a:p>
          <a:p>
            <a:pPr algn="l" eaLnBrk="1" hangingPunct="1"/>
            <a:endParaRPr lang="en-US" sz="2000" b="1">
              <a:solidFill>
                <a:schemeClr val="tx1"/>
              </a:solidFill>
            </a:endParaRPr>
          </a:p>
          <a:p>
            <a:pPr algn="l" eaLnBrk="1" hangingPunct="1"/>
            <a:r>
              <a:rPr lang="en-US" sz="2000" b="1">
                <a:solidFill>
                  <a:schemeClr val="tx1"/>
                </a:solidFill>
              </a:rPr>
              <a:t>Tevatron    ~  1.2</a:t>
            </a:r>
          </a:p>
          <a:p>
            <a:pPr algn="l" eaLnBrk="1" hangingPunct="1"/>
            <a:r>
              <a:rPr lang="en-US" sz="2000" b="1">
                <a:solidFill>
                  <a:srgbClr val="0000CC"/>
                </a:solidFill>
              </a:rPr>
              <a:t>RHIC          ~  1.3</a:t>
            </a:r>
          </a:p>
          <a:p>
            <a:pPr algn="l" eaLnBrk="1" hangingPunct="1"/>
            <a:r>
              <a:rPr lang="en-US" sz="2000" b="1">
                <a:solidFill>
                  <a:schemeClr val="tx1"/>
                </a:solidFill>
              </a:rPr>
              <a:t>COMPASS ~ 2.5 – 3</a:t>
            </a:r>
          </a:p>
          <a:p>
            <a:pPr algn="l" eaLnBrk="1" hangingPunct="1"/>
            <a:r>
              <a:rPr lang="en-US" sz="2000" b="1">
                <a:solidFill>
                  <a:schemeClr val="tx1"/>
                </a:solidFill>
              </a:rPr>
              <a:t>HERMES   ~ 4 – 5</a:t>
            </a:r>
          </a:p>
          <a:p>
            <a:pPr algn="l" eaLnBrk="1" hangingPunct="1"/>
            <a:endParaRPr lang="en-US" sz="2000" b="1">
              <a:solidFill>
                <a:srgbClr val="0000CC"/>
              </a:solidFill>
            </a:endParaRPr>
          </a:p>
          <a:p>
            <a:pPr algn="l" eaLnBrk="1" hangingPunct="1">
              <a:buFont typeface="Wingdings" pitchFamily="2" charset="2"/>
              <a:buChar char="è"/>
            </a:pPr>
            <a:r>
              <a:rPr lang="en-US" sz="2000" b="1">
                <a:solidFill>
                  <a:srgbClr val="0000CC"/>
                </a:solidFill>
                <a:sym typeface="Wingdings" pitchFamily="2" charset="2"/>
              </a:rPr>
              <a:t>Scale dependence</a:t>
            </a:r>
          </a:p>
          <a:p>
            <a:pPr algn="l" eaLnBrk="1" hangingPunct="1">
              <a:buFont typeface="Wingdings" pitchFamily="2" charset="2"/>
              <a:buNone/>
            </a:pPr>
            <a:r>
              <a:rPr lang="en-US" sz="2000" b="1">
                <a:solidFill>
                  <a:srgbClr val="0000CC"/>
                </a:solidFill>
              </a:rPr>
              <a:t>    at RHIC is significantly</a:t>
            </a:r>
          </a:p>
          <a:p>
            <a:pPr algn="l" eaLnBrk="1" hangingPunct="1">
              <a:buFont typeface="Wingdings" pitchFamily="2" charset="2"/>
              <a:buNone/>
            </a:pPr>
            <a:r>
              <a:rPr lang="en-US" sz="2000" b="1">
                <a:solidFill>
                  <a:srgbClr val="0000CC"/>
                </a:solidFill>
              </a:rPr>
              <a:t>    reduced compared to </a:t>
            </a:r>
          </a:p>
          <a:p>
            <a:pPr algn="l" eaLnBrk="1" hangingPunct="1">
              <a:buFont typeface="Wingdings" pitchFamily="2" charset="2"/>
              <a:buNone/>
            </a:pPr>
            <a:r>
              <a:rPr lang="en-US" sz="2000" b="1">
                <a:solidFill>
                  <a:srgbClr val="0000CC"/>
                </a:solidFill>
              </a:rPr>
              <a:t>    fixed-target polarized</a:t>
            </a:r>
          </a:p>
          <a:p>
            <a:pPr algn="l" eaLnBrk="1" hangingPunct="1">
              <a:buFont typeface="Wingdings" pitchFamily="2" charset="2"/>
              <a:buNone/>
            </a:pPr>
            <a:r>
              <a:rPr lang="en-US" sz="2000" b="1">
                <a:solidFill>
                  <a:srgbClr val="0000CC"/>
                </a:solidFill>
              </a:rPr>
              <a:t>    DIS.</a:t>
            </a:r>
          </a:p>
        </p:txBody>
      </p:sp>
      <p:sp>
        <p:nvSpPr>
          <p:cNvPr id="1260567" name="Text Box 23"/>
          <p:cNvSpPr txBox="1">
            <a:spLocks noChangeArrowheads="1"/>
          </p:cNvSpPr>
          <p:nvPr/>
        </p:nvSpPr>
        <p:spPr bwMode="auto">
          <a:xfrm rot="16200000">
            <a:off x="-1120775" y="2817813"/>
            <a:ext cx="3978275" cy="10064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Change in pQCD calculation of</a:t>
            </a:r>
          </a:p>
          <a:p>
            <a:pPr algn="l" eaLnBrk="1" hangingPunct="1"/>
            <a:r>
              <a:rPr lang="en-US" sz="2000" b="1">
                <a:solidFill>
                  <a:schemeClr val="tx1"/>
                </a:solidFill>
                <a:latin typeface="Arial Unicode MS" pitchFamily="34" charset="-128"/>
              </a:rPr>
              <a:t>cross section if factorization scale</a:t>
            </a:r>
          </a:p>
          <a:p>
            <a:pPr algn="l" eaLnBrk="1" hangingPunct="1"/>
            <a:r>
              <a:rPr lang="en-US" sz="2000" b="1">
                <a:solidFill>
                  <a:schemeClr val="tx1"/>
                </a:solidFill>
                <a:latin typeface="Arial Unicode MS" pitchFamily="34" charset="-128"/>
              </a:rPr>
              <a:t>change by factor 2</a:t>
            </a:r>
          </a:p>
        </p:txBody>
      </p:sp>
      <p:sp>
        <p:nvSpPr>
          <p:cNvPr id="25" name="Footer Placeholder 24"/>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sz="3400"/>
              <a:t>Decades of DIS Data: What Have We  Learned?</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thanks to proton-electron collider, HERA, in Hamburg, which shut down in </a:t>
            </a:r>
            <a:r>
              <a:rPr lang="en-US" sz="2800" dirty="0" smtClean="0"/>
              <a:t>2007</a:t>
            </a:r>
            <a:endParaRPr lang="en-US" sz="2800" dirty="0"/>
          </a:p>
          <a:p>
            <a:r>
              <a:rPr lang="en-US" sz="2800" dirty="0"/>
              <a:t>Rich structure at low </a:t>
            </a:r>
            <a:r>
              <a:rPr lang="en-US" sz="2800" i="1" dirty="0"/>
              <a:t>x</a:t>
            </a:r>
          </a:p>
          <a:p>
            <a:r>
              <a:rPr lang="en-US" sz="2800" dirty="0"/>
              <a:t>Half proton’s linear momentum carried by gluons!</a:t>
            </a:r>
          </a:p>
        </p:txBody>
      </p:sp>
      <p:sp>
        <p:nvSpPr>
          <p:cNvPr id="1169413" name="Text Box 5"/>
          <p:cNvSpPr txBox="1">
            <a:spLocks noChangeArrowheads="1"/>
          </p:cNvSpPr>
          <p:nvPr/>
        </p:nvSpPr>
        <p:spPr bwMode="auto">
          <a:xfrm>
            <a:off x="5529263" y="5562600"/>
            <a:ext cx="2800350" cy="427038"/>
          </a:xfrm>
          <a:prstGeom prst="rect">
            <a:avLst/>
          </a:prstGeom>
          <a:noFill/>
          <a:ln w="9525">
            <a:noFill/>
            <a:miter lim="800000"/>
            <a:headEnd/>
            <a:tailEnd/>
          </a:ln>
          <a:effectLst/>
        </p:spPr>
        <p:txBody>
          <a:bodyPr wrap="none">
            <a:spAutoFit/>
          </a:bodyPr>
          <a:lstStyle/>
          <a:p>
            <a:r>
              <a:rPr lang="en-US" sz="2200"/>
              <a:t>PRD67, 012007 (2003)</a:t>
            </a:r>
          </a:p>
        </p:txBody>
      </p:sp>
      <p:pic>
        <p:nvPicPr>
          <p:cNvPr id="1169412" name="Picture 4"/>
          <p:cNvPicPr>
            <a:picLocks noChangeAspect="1" noChangeArrowheads="1"/>
          </p:cNvPicPr>
          <p:nvPr/>
        </p:nvPicPr>
        <p:blipFill>
          <a:blip r:embed="rId4" cstate="print"/>
          <a:srcRect/>
          <a:stretch>
            <a:fillRect/>
          </a:stretch>
        </p:blipFill>
        <p:spPr bwMode="auto">
          <a:xfrm>
            <a:off x="4859338" y="1066800"/>
            <a:ext cx="3903662" cy="4419600"/>
          </a:xfrm>
          <a:prstGeom prst="rect">
            <a:avLst/>
          </a:prstGeom>
          <a:noFill/>
          <a:ln w="9525">
            <a:noFill/>
            <a:miter lim="800000"/>
            <a:headEnd/>
            <a:tailEnd/>
          </a:ln>
          <a:effectLst/>
        </p:spPr>
      </p:pic>
      <p:pic>
        <p:nvPicPr>
          <p:cNvPr id="1169415" name="Picture 7"/>
          <p:cNvPicPr>
            <a:picLocks noChangeAspect="1" noChangeArrowheads="1"/>
          </p:cNvPicPr>
          <p:nvPr/>
        </p:nvPicPr>
        <p:blipFill>
          <a:blip r:embed="rId5" cstate="print"/>
          <a:srcRect/>
          <a:stretch>
            <a:fillRect/>
          </a:stretch>
        </p:blipFill>
        <p:spPr bwMode="auto">
          <a:xfrm>
            <a:off x="4840288"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ChangeAspect="1"/>
          </p:cNvGraphicFramePr>
          <p:nvPr>
            <p:ph sz="half" idx="2"/>
          </p:nvPr>
        </p:nvGraphicFramePr>
        <p:xfrm>
          <a:off x="33338" y="960438"/>
          <a:ext cx="4767262" cy="673100"/>
        </p:xfrm>
        <a:graphic>
          <a:graphicData uri="http://schemas.openxmlformats.org/presentationml/2006/ole">
            <p:oleObj spid="_x0000_s2089986" name="Equation" r:id="rId6" imgW="3606480" imgH="507960" progId="Equation.3">
              <p:embed/>
            </p:oleObj>
          </a:graphicData>
        </a:graphic>
      </p:graphicFrame>
      <p:sp>
        <p:nvSpPr>
          <p:cNvPr id="12" name="Footer Placeholder 11"/>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69416"/>
                                        </p:tgtEl>
                                      </p:cBhvr>
                                    </p:animEffect>
                                    <p:set>
                                      <p:cBhvr>
                                        <p:cTn id="12" dur="1" fill="hold">
                                          <p:stCondLst>
                                            <p:cond delay="499"/>
                                          </p:stCondLst>
                                        </p:cTn>
                                        <p:tgtEl>
                                          <p:spTgt spid="1169416"/>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169415"/>
                                        </p:tgtEl>
                                      </p:cBhvr>
                                    </p:animEffect>
                                    <p:set>
                                      <p:cBhvr>
                                        <p:cTn id="15" dur="1" fill="hold">
                                          <p:stCondLst>
                                            <p:cond delay="499"/>
                                          </p:stCondLst>
                                        </p:cTn>
                                        <p:tgtEl>
                                          <p:spTgt spid="1169415"/>
                                        </p:tgtEl>
                                        <p:attrNameLst>
                                          <p:attrName>style.visibility</p:attrName>
                                        </p:attrNameLst>
                                      </p:cBhvr>
                                      <p:to>
                                        <p:strVal val="hidden"/>
                                      </p:to>
                                    </p:se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69412"/>
                                        </p:tgtEl>
                                        <p:attrNameLst>
                                          <p:attrName>style.visibility</p:attrName>
                                        </p:attrNameLst>
                                      </p:cBhvr>
                                      <p:to>
                                        <p:strVal val="visible"/>
                                      </p:to>
                                    </p:set>
                                    <p:animEffect transition="in" filter="blinds(horizontal)">
                                      <p:cBhvr>
                                        <p:cTn id="19" dur="500"/>
                                        <p:tgtEl>
                                          <p:spTgt spid="116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p:txBody>
          <a:bodyPr/>
          <a:lstStyle/>
          <a:p>
            <a:r>
              <a:rPr lang="en-US" sz="4000" dirty="0"/>
              <a:t> </a:t>
            </a:r>
            <a:r>
              <a:rPr lang="en-US" sz="4000" dirty="0" smtClean="0"/>
              <a:t>Sampling the Integral of </a:t>
            </a:r>
            <a:r>
              <a:rPr lang="en-US" sz="4000" dirty="0" smtClean="0">
                <a:latin typeface="Symbol" pitchFamily="18" charset="2"/>
              </a:rPr>
              <a:t>D</a:t>
            </a:r>
            <a:r>
              <a:rPr lang="en-US" sz="4000" dirty="0" smtClean="0"/>
              <a:t>G:</a:t>
            </a:r>
            <a:br>
              <a:rPr lang="en-US" sz="4000" dirty="0" smtClean="0"/>
            </a:br>
            <a:r>
              <a:rPr lang="en-US" sz="4000" dirty="0" smtClean="0">
                <a:latin typeface="Symbol" pitchFamily="18" charset="2"/>
              </a:rPr>
              <a:t>p</a:t>
            </a:r>
            <a:r>
              <a:rPr lang="en-US" sz="4000" baseline="30000" dirty="0" smtClean="0"/>
              <a:t>0</a:t>
            </a:r>
            <a:r>
              <a:rPr lang="en-US" sz="4000" dirty="0" smtClean="0"/>
              <a:t> </a:t>
            </a:r>
            <a:r>
              <a:rPr lang="en-US" sz="4000" dirty="0" err="1"/>
              <a:t>p</a:t>
            </a:r>
            <a:r>
              <a:rPr lang="en-US" sz="4000" baseline="-18000" dirty="0" err="1"/>
              <a:t>T</a:t>
            </a:r>
            <a:r>
              <a:rPr lang="en-US" sz="4000" dirty="0"/>
              <a:t> vs. </a:t>
            </a:r>
            <a:r>
              <a:rPr lang="en-US" sz="4000" dirty="0" err="1"/>
              <a:t>x</a:t>
            </a:r>
            <a:r>
              <a:rPr lang="en-US" sz="4000" baseline="-25000" dirty="0" err="1"/>
              <a:t>gluon</a:t>
            </a:r>
            <a:r>
              <a:rPr lang="en-US" sz="4000" b="1" baseline="-25000" dirty="0"/>
              <a:t> </a:t>
            </a:r>
            <a:endParaRPr lang="en-US" sz="4000" b="1" baseline="-25000" dirty="0">
              <a:ea typeface="Arial Unicode MS" pitchFamily="34" charset="-128"/>
              <a:cs typeface="Arial Unicode MS" pitchFamily="34" charset="-128"/>
            </a:endParaRPr>
          </a:p>
        </p:txBody>
      </p:sp>
      <p:pic>
        <p:nvPicPr>
          <p:cNvPr id="1268744" name="Picture 8"/>
          <p:cNvPicPr>
            <a:picLocks noChangeAspect="1" noChangeArrowheads="1"/>
          </p:cNvPicPr>
          <p:nvPr/>
        </p:nvPicPr>
        <p:blipFill>
          <a:blip r:embed="rId3" cstate="print"/>
          <a:srcRect/>
          <a:stretch>
            <a:fillRect/>
          </a:stretch>
        </p:blipFill>
        <p:spPr bwMode="auto">
          <a:xfrm>
            <a:off x="3452567" y="1371600"/>
            <a:ext cx="5462833" cy="4648200"/>
          </a:xfrm>
          <a:prstGeom prst="rect">
            <a:avLst/>
          </a:prstGeom>
          <a:noFill/>
          <a:ln w="9525">
            <a:noFill/>
            <a:miter lim="800000"/>
            <a:headEnd/>
            <a:tailEnd/>
          </a:ln>
          <a:effectLst/>
        </p:spPr>
      </p:pic>
      <p:sp>
        <p:nvSpPr>
          <p:cNvPr id="1268746" name="Text Box 10"/>
          <p:cNvSpPr txBox="1">
            <a:spLocks noChangeArrowheads="1"/>
          </p:cNvSpPr>
          <p:nvPr/>
        </p:nvSpPr>
        <p:spPr bwMode="auto">
          <a:xfrm>
            <a:off x="4586603" y="5943600"/>
            <a:ext cx="3185488" cy="461665"/>
          </a:xfrm>
          <a:prstGeom prst="rect">
            <a:avLst/>
          </a:prstGeom>
          <a:noFill/>
          <a:ln w="9525">
            <a:noFill/>
            <a:miter lim="800000"/>
            <a:headEnd/>
            <a:tailEnd/>
          </a:ln>
          <a:effectLst/>
        </p:spPr>
        <p:txBody>
          <a:bodyPr wrap="none">
            <a:spAutoFit/>
          </a:bodyPr>
          <a:lstStyle/>
          <a:p>
            <a:r>
              <a:rPr lang="en-US" dirty="0" smtClean="0"/>
              <a:t>PRL103, 012003 (2009)</a:t>
            </a:r>
            <a:endParaRPr lang="en-US" dirty="0"/>
          </a:p>
        </p:txBody>
      </p:sp>
      <p:sp>
        <p:nvSpPr>
          <p:cNvPr id="1268747" name="Text Box 11"/>
          <p:cNvSpPr txBox="1">
            <a:spLocks noChangeArrowheads="1"/>
          </p:cNvSpPr>
          <p:nvPr/>
        </p:nvSpPr>
        <p:spPr bwMode="auto">
          <a:xfrm>
            <a:off x="252412" y="5326559"/>
            <a:ext cx="3252788" cy="707886"/>
          </a:xfrm>
          <a:prstGeom prst="rect">
            <a:avLst/>
          </a:prstGeom>
          <a:noFill/>
          <a:ln w="9525">
            <a:noFill/>
            <a:miter lim="800000"/>
            <a:headEnd/>
            <a:tailEnd/>
          </a:ln>
          <a:effectLst/>
        </p:spPr>
        <p:txBody>
          <a:bodyPr>
            <a:spAutoFit/>
          </a:bodyPr>
          <a:lstStyle/>
          <a:p>
            <a:r>
              <a:rPr lang="en-US" sz="2000" dirty="0"/>
              <a:t>Based on simulation using NLO </a:t>
            </a:r>
            <a:r>
              <a:rPr lang="en-US" sz="2000" dirty="0" err="1"/>
              <a:t>pQCD</a:t>
            </a:r>
            <a:r>
              <a:rPr lang="en-US" sz="2000" dirty="0"/>
              <a:t> as input</a:t>
            </a:r>
          </a:p>
        </p:txBody>
      </p:sp>
      <p:sp>
        <p:nvSpPr>
          <p:cNvPr id="9" name="TextBox 8"/>
          <p:cNvSpPr txBox="1"/>
          <p:nvPr/>
        </p:nvSpPr>
        <p:spPr>
          <a:xfrm>
            <a:off x="0" y="1447800"/>
            <a:ext cx="3276600" cy="3293209"/>
          </a:xfrm>
          <a:prstGeom prst="rect">
            <a:avLst/>
          </a:prstGeom>
          <a:noFill/>
        </p:spPr>
        <p:txBody>
          <a:bodyPr wrap="square" rtlCol="0">
            <a:spAutoFit/>
          </a:bodyPr>
          <a:lstStyle/>
          <a:p>
            <a:r>
              <a:rPr lang="en-US" sz="2600" dirty="0" smtClean="0"/>
              <a:t>Inclusive asymmetry measurements in </a:t>
            </a:r>
            <a:r>
              <a:rPr lang="en-US" sz="2600" dirty="0" err="1" smtClean="0"/>
              <a:t>p+p</a:t>
            </a:r>
            <a:r>
              <a:rPr lang="en-US" sz="2600" dirty="0" smtClean="0"/>
              <a:t> collisions sample from wide bins in </a:t>
            </a:r>
            <a:r>
              <a:rPr lang="en-US" sz="2600" i="1" dirty="0" smtClean="0"/>
              <a:t>x</a:t>
            </a:r>
            <a:r>
              <a:rPr lang="en-US" sz="2600" dirty="0" smtClean="0"/>
              <a:t>—sensitive to (truncated) integral of </a:t>
            </a:r>
            <a:r>
              <a:rPr lang="en-US" sz="2600" dirty="0" smtClean="0">
                <a:latin typeface="Symbol" pitchFamily="18" charset="2"/>
              </a:rPr>
              <a:t>D</a:t>
            </a:r>
            <a:r>
              <a:rPr lang="en-US" sz="2600" dirty="0" smtClean="0"/>
              <a:t>G, not to functional form vs. </a:t>
            </a:r>
            <a:r>
              <a:rPr lang="en-US" sz="2600" i="1" dirty="0" smtClean="0"/>
              <a:t>x.</a:t>
            </a:r>
          </a:p>
          <a:p>
            <a:endParaRPr lang="en-US" sz="2600" i="1" dirty="0" smtClean="0"/>
          </a:p>
        </p:txBody>
      </p:sp>
      <p:sp>
        <p:nvSpPr>
          <p:cNvPr id="10" name="Rectangle 9"/>
          <p:cNvSpPr/>
          <p:nvPr/>
        </p:nvSpPr>
        <p:spPr>
          <a:xfrm>
            <a:off x="1371600" y="2438400"/>
            <a:ext cx="6477000" cy="1200329"/>
          </a:xfrm>
          <a:prstGeom prst="rect">
            <a:avLst/>
          </a:prstGeom>
          <a:solidFill>
            <a:srgbClr val="00FFFF"/>
          </a:solidFill>
          <a:ln>
            <a:solidFill>
              <a:schemeClr val="tx1"/>
            </a:solidFill>
          </a:ln>
        </p:spPr>
        <p:txBody>
          <a:bodyPr wrap="square">
            <a:spAutoFit/>
          </a:bodyPr>
          <a:lstStyle/>
          <a:p>
            <a:r>
              <a:rPr lang="en-US" sz="3600" i="1" dirty="0" smtClean="0">
                <a:solidFill>
                  <a:schemeClr val="tx1"/>
                </a:solidFill>
              </a:rPr>
              <a:t>Not a clean measurement of x as in DIS!</a:t>
            </a:r>
            <a:endParaRPr lang="en-US" sz="3600" i="1" dirty="0">
              <a:solidFill>
                <a:schemeClr val="tx1"/>
              </a:solidFill>
            </a:endParaRPr>
          </a:p>
        </p:txBody>
      </p:sp>
      <p:sp>
        <p:nvSpPr>
          <p:cNvPr id="11" name="Footer Placeholder 10"/>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914" name="Text Box 2"/>
          <p:cNvSpPr txBox="1">
            <a:spLocks noChangeArrowheads="1"/>
          </p:cNvSpPr>
          <p:nvPr/>
        </p:nvSpPr>
        <p:spPr bwMode="auto">
          <a:xfrm>
            <a:off x="1310000" y="5791200"/>
            <a:ext cx="3185487" cy="461665"/>
          </a:xfrm>
          <a:prstGeom prst="rect">
            <a:avLst/>
          </a:prstGeom>
          <a:noFill/>
          <a:ln w="9525">
            <a:noFill/>
            <a:miter lim="800000"/>
            <a:headEnd/>
            <a:tailEnd/>
          </a:ln>
          <a:effectLst/>
        </p:spPr>
        <p:txBody>
          <a:bodyPr wrap="none">
            <a:spAutoFit/>
          </a:bodyPr>
          <a:lstStyle/>
          <a:p>
            <a:r>
              <a:rPr lang="en-US" dirty="0" smtClean="0"/>
              <a:t>PRL103, 012003 (2009)</a:t>
            </a:r>
            <a:endParaRPr lang="en-US" dirty="0"/>
          </a:p>
        </p:txBody>
      </p:sp>
      <p:sp>
        <p:nvSpPr>
          <p:cNvPr id="1446915" name="Rectangle 3"/>
          <p:cNvSpPr>
            <a:spLocks noGrp="1" noChangeArrowheads="1"/>
          </p:cNvSpPr>
          <p:nvPr>
            <p:ph type="title"/>
          </p:nvPr>
        </p:nvSpPr>
        <p:spPr/>
        <p:txBody>
          <a:bodyPr/>
          <a:lstStyle/>
          <a:p>
            <a:r>
              <a:rPr lang="en-US" sz="4000">
                <a:latin typeface="Symbol" pitchFamily="18" charset="2"/>
              </a:rPr>
              <a:t>p</a:t>
            </a:r>
            <a:r>
              <a:rPr lang="en-US" sz="4000" baseline="30000"/>
              <a:t>0</a:t>
            </a:r>
            <a:r>
              <a:rPr lang="en-US" sz="4000"/>
              <a:t> A</a:t>
            </a:r>
            <a:r>
              <a:rPr lang="en-US" sz="4000" baseline="-18000"/>
              <a:t>LL</a:t>
            </a:r>
            <a:r>
              <a:rPr lang="en-US" sz="4000"/>
              <a:t>: Agreement with different parametrizations</a:t>
            </a:r>
          </a:p>
        </p:txBody>
      </p:sp>
      <p:pic>
        <p:nvPicPr>
          <p:cNvPr id="1446916" name="Picture 4"/>
          <p:cNvPicPr>
            <a:picLocks noChangeAspect="1" noChangeArrowheads="1"/>
          </p:cNvPicPr>
          <p:nvPr/>
        </p:nvPicPr>
        <p:blipFill>
          <a:blip r:embed="rId3" cstate="print"/>
          <a:srcRect/>
          <a:stretch>
            <a:fillRect/>
          </a:stretch>
        </p:blipFill>
        <p:spPr bwMode="auto">
          <a:xfrm>
            <a:off x="4343400" y="1281113"/>
            <a:ext cx="3887788" cy="4433887"/>
          </a:xfrm>
          <a:prstGeom prst="rect">
            <a:avLst/>
          </a:prstGeom>
          <a:noFill/>
          <a:ln w="9525">
            <a:noFill/>
            <a:miter lim="800000"/>
            <a:headEnd/>
            <a:tailEnd/>
          </a:ln>
          <a:effectLst/>
        </p:spPr>
      </p:pic>
      <p:sp>
        <p:nvSpPr>
          <p:cNvPr id="1446917" name="Text Box 5"/>
          <p:cNvSpPr txBox="1">
            <a:spLocks noChangeArrowheads="1"/>
          </p:cNvSpPr>
          <p:nvPr/>
        </p:nvSpPr>
        <p:spPr bwMode="auto">
          <a:xfrm>
            <a:off x="152400" y="1676400"/>
            <a:ext cx="4114800" cy="3378200"/>
          </a:xfrm>
          <a:prstGeom prst="rect">
            <a:avLst/>
          </a:prstGeom>
          <a:noFill/>
          <a:ln w="9525">
            <a:noFill/>
            <a:miter lim="800000"/>
            <a:headEnd/>
            <a:tailEnd/>
          </a:ln>
          <a:effectLst/>
        </p:spPr>
        <p:txBody>
          <a:bodyPr>
            <a:spAutoFit/>
          </a:bodyPr>
          <a:lstStyle/>
          <a:p>
            <a:r>
              <a:rPr lang="en-US"/>
              <a:t>For each parametrization, vary </a:t>
            </a:r>
            <a:r>
              <a:rPr lang="en-US">
                <a:latin typeface="Symbol" pitchFamily="18" charset="2"/>
              </a:rPr>
              <a:t>D</a:t>
            </a:r>
            <a:r>
              <a:rPr lang="en-US"/>
              <a:t>G</a:t>
            </a:r>
            <a:r>
              <a:rPr lang="en-US" baseline="30000"/>
              <a:t>[0,1]</a:t>
            </a:r>
            <a:r>
              <a:rPr lang="en-US"/>
              <a:t> at the input scale while fixing </a:t>
            </a:r>
            <a:r>
              <a:rPr lang="en-US">
                <a:latin typeface="Symbol" pitchFamily="18" charset="2"/>
              </a:rPr>
              <a:t>D</a:t>
            </a:r>
            <a:r>
              <a:rPr lang="en-US"/>
              <a:t>q(x) and the shape of </a:t>
            </a:r>
            <a:r>
              <a:rPr lang="en-US">
                <a:latin typeface="Symbol" pitchFamily="18" charset="2"/>
              </a:rPr>
              <a:t>D</a:t>
            </a:r>
            <a:r>
              <a:rPr lang="en-US"/>
              <a:t>g(x), i.e. no refit to DIS data.</a:t>
            </a:r>
          </a:p>
          <a:p>
            <a:endParaRPr lang="en-US"/>
          </a:p>
          <a:p>
            <a:r>
              <a:rPr lang="en-US"/>
              <a:t>For range of shapes studied, current data relatively insensitive to shape in </a:t>
            </a:r>
            <a:r>
              <a:rPr lang="en-US" i="1"/>
              <a:t>x</a:t>
            </a:r>
            <a:r>
              <a:rPr lang="en-US"/>
              <a:t> region covered.</a:t>
            </a:r>
          </a:p>
        </p:txBody>
      </p:sp>
      <p:sp>
        <p:nvSpPr>
          <p:cNvPr id="1446918" name="TextBox 14"/>
          <p:cNvSpPr txBox="1">
            <a:spLocks noChangeArrowheads="1"/>
          </p:cNvSpPr>
          <p:nvPr/>
        </p:nvSpPr>
        <p:spPr bwMode="auto">
          <a:xfrm>
            <a:off x="1600200" y="5705475"/>
            <a:ext cx="5715000" cy="466725"/>
          </a:xfrm>
          <a:prstGeom prst="rect">
            <a:avLst/>
          </a:prstGeom>
          <a:solidFill>
            <a:srgbClr val="00FFFF"/>
          </a:solidFill>
          <a:ln w="9525">
            <a:solidFill>
              <a:schemeClr val="tx1"/>
            </a:solidFill>
            <a:miter lim="800000"/>
            <a:headEnd/>
            <a:tailEnd/>
          </a:ln>
        </p:spPr>
        <p:txBody>
          <a:bodyPr>
            <a:spAutoFit/>
          </a:bodyPr>
          <a:lstStyle/>
          <a:p>
            <a:pPr eaLnBrk="1" hangingPunct="1">
              <a:buFont typeface="Arial" charset="0"/>
              <a:buNone/>
            </a:pPr>
            <a:r>
              <a:rPr lang="en-US">
                <a:solidFill>
                  <a:schemeClr val="tx1"/>
                </a:solidFill>
                <a:cs typeface="Times New Roman" pitchFamily="18" charset="0"/>
              </a:rPr>
              <a:t>Need to extend </a:t>
            </a:r>
            <a:r>
              <a:rPr lang="en-US" i="1">
                <a:solidFill>
                  <a:schemeClr val="tx1"/>
                </a:solidFill>
                <a:cs typeface="Times New Roman" pitchFamily="18" charset="0"/>
              </a:rPr>
              <a:t>x</a:t>
            </a:r>
            <a:r>
              <a:rPr lang="en-US">
                <a:solidFill>
                  <a:schemeClr val="tx1"/>
                </a:solidFill>
                <a:cs typeface="Times New Roman" pitchFamily="18" charset="0"/>
              </a:rPr>
              <a:t> range!</a:t>
            </a:r>
          </a:p>
        </p:txBody>
      </p:sp>
      <p:sp>
        <p:nvSpPr>
          <p:cNvPr id="9" name="Footer Placeholder 8"/>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6918"/>
                                        </p:tgtEl>
                                        <p:attrNameLst>
                                          <p:attrName>style.visibility</p:attrName>
                                        </p:attrNameLst>
                                      </p:cBhvr>
                                      <p:to>
                                        <p:strVal val="visible"/>
                                      </p:to>
                                    </p:set>
                                    <p:anim calcmode="lin" valueType="num">
                                      <p:cBhvr additive="base">
                                        <p:cTn id="7" dur="500" fill="hold"/>
                                        <p:tgtEl>
                                          <p:spTgt spid="1446918"/>
                                        </p:tgtEl>
                                        <p:attrNameLst>
                                          <p:attrName>ppt_x</p:attrName>
                                        </p:attrNameLst>
                                      </p:cBhvr>
                                      <p:tavLst>
                                        <p:tav tm="0">
                                          <p:val>
                                            <p:strVal val="#ppt_x"/>
                                          </p:val>
                                        </p:tav>
                                        <p:tav tm="100000">
                                          <p:val>
                                            <p:strVal val="#ppt_x"/>
                                          </p:val>
                                        </p:tav>
                                      </p:tavLst>
                                    </p:anim>
                                    <p:anim calcmode="lin" valueType="num">
                                      <p:cBhvr additive="base">
                                        <p:cTn id="8" dur="500" fill="hold"/>
                                        <p:tgtEl>
                                          <p:spTgt spid="1446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9730" name="Group 2"/>
          <p:cNvGrpSpPr>
            <a:grpSpLocks/>
          </p:cNvGrpSpPr>
          <p:nvPr/>
        </p:nvGrpSpPr>
        <p:grpSpPr bwMode="auto">
          <a:xfrm>
            <a:off x="0" y="2057400"/>
            <a:ext cx="5245100" cy="3403600"/>
            <a:chOff x="2389" y="1906"/>
            <a:chExt cx="3304" cy="2144"/>
          </a:xfrm>
        </p:grpSpPr>
        <p:pic>
          <p:nvPicPr>
            <p:cNvPr id="1609731" name="Picture 3" descr="justxaxis"/>
            <p:cNvPicPr>
              <a:picLocks noChangeAspect="1" noChangeArrowheads="1"/>
            </p:cNvPicPr>
            <p:nvPr/>
          </p:nvPicPr>
          <p:blipFill>
            <a:blip r:embed="rId3" cstate="print"/>
            <a:srcRect/>
            <a:stretch>
              <a:fillRect/>
            </a:stretch>
          </p:blipFill>
          <p:spPr bwMode="auto">
            <a:xfrm>
              <a:off x="2389" y="1906"/>
              <a:ext cx="3192" cy="2144"/>
            </a:xfrm>
            <a:prstGeom prst="rect">
              <a:avLst/>
            </a:prstGeom>
            <a:noFill/>
          </p:spPr>
        </p:pic>
        <p:sp>
          <p:nvSpPr>
            <p:cNvPr id="1609732" name="Rectangle 4"/>
            <p:cNvSpPr>
              <a:spLocks noChangeArrowheads="1"/>
            </p:cNvSpPr>
            <p:nvPr/>
          </p:nvSpPr>
          <p:spPr bwMode="auto">
            <a:xfrm>
              <a:off x="3809" y="2118"/>
              <a:ext cx="1012" cy="1719"/>
            </a:xfrm>
            <a:prstGeom prst="rect">
              <a:avLst/>
            </a:prstGeom>
            <a:solidFill>
              <a:srgbClr val="FF0000">
                <a:alpha val="39999"/>
              </a:srgbClr>
            </a:solidFill>
            <a:ln w="9525">
              <a:noFill/>
              <a:miter lim="800000"/>
              <a:headEnd/>
              <a:tailEnd/>
            </a:ln>
            <a:effectLst/>
          </p:spPr>
          <p:txBody>
            <a:bodyPr wrap="none" anchor="ctr"/>
            <a:lstStyle/>
            <a:p>
              <a:endParaRPr lang="en-US"/>
            </a:p>
          </p:txBody>
        </p:sp>
        <p:sp>
          <p:nvSpPr>
            <p:cNvPr id="1609733" name="Text Box 5"/>
            <p:cNvSpPr txBox="1">
              <a:spLocks noChangeArrowheads="1"/>
            </p:cNvSpPr>
            <p:nvPr/>
          </p:nvSpPr>
          <p:spPr bwMode="auto">
            <a:xfrm>
              <a:off x="3810" y="3130"/>
              <a:ext cx="1029" cy="615"/>
            </a:xfrm>
            <a:prstGeom prst="rect">
              <a:avLst/>
            </a:prstGeom>
            <a:noFill/>
            <a:ln w="38100">
              <a:noFill/>
              <a:miter lim="800000"/>
              <a:headEnd/>
              <a:tailEnd type="none" w="lg" len="lg"/>
            </a:ln>
            <a:effectLst/>
          </p:spPr>
          <p:txBody>
            <a:bodyPr>
              <a:spAutoFit/>
            </a:bodyPr>
            <a:lstStyle/>
            <a:p>
              <a:pPr algn="l" eaLnBrk="1" hangingPunct="1"/>
              <a:r>
                <a:rPr lang="en-US" sz="1800" b="1">
                  <a:solidFill>
                    <a:srgbClr val="FF0000"/>
                  </a:solidFill>
                  <a:latin typeface="Arial Unicode MS" pitchFamily="34" charset="-128"/>
                </a:rPr>
                <a:t>present </a:t>
              </a:r>
            </a:p>
            <a:p>
              <a:pPr algn="l" eaLnBrk="1" hangingPunct="1"/>
              <a:r>
                <a:rPr lang="en-US" sz="2200" i="1">
                  <a:solidFill>
                    <a:srgbClr val="FF0000"/>
                  </a:solidFill>
                </a:rPr>
                <a:t>x</a:t>
              </a:r>
              <a:r>
                <a:rPr lang="en-US" sz="1800" b="1">
                  <a:solidFill>
                    <a:srgbClr val="FF0000"/>
                  </a:solidFill>
                  <a:latin typeface="Arial Unicode MS" pitchFamily="34" charset="-128"/>
                </a:rPr>
                <a:t>-range</a:t>
              </a:r>
            </a:p>
            <a:p>
              <a:pPr algn="l" eaLnBrk="1" hangingPunct="1"/>
              <a:r>
                <a:rPr lang="en-US" altLang="ja-JP" sz="1800">
                  <a:solidFill>
                    <a:srgbClr val="FF0000"/>
                  </a:solidFill>
                  <a:latin typeface="Arial" charset="0"/>
                  <a:ea typeface="ＭＳ Ｐゴシック" pitchFamily="34" charset="-128"/>
                  <a:sym typeface="Symbol" pitchFamily="18" charset="2"/>
                </a:rPr>
                <a:t></a:t>
              </a:r>
              <a:r>
                <a:rPr lang="en-US" sz="1800" b="1">
                  <a:solidFill>
                    <a:srgbClr val="FF0000"/>
                  </a:solidFill>
                  <a:latin typeface="Arial Unicode MS" pitchFamily="34" charset="-128"/>
                </a:rPr>
                <a:t>s = 200 GeV</a:t>
              </a:r>
            </a:p>
          </p:txBody>
        </p:sp>
        <p:grpSp>
          <p:nvGrpSpPr>
            <p:cNvPr id="1609734" name="Group 6"/>
            <p:cNvGrpSpPr>
              <a:grpSpLocks/>
            </p:cNvGrpSpPr>
            <p:nvPr/>
          </p:nvGrpSpPr>
          <p:grpSpPr bwMode="auto">
            <a:xfrm>
              <a:off x="2972" y="2313"/>
              <a:ext cx="1244" cy="754"/>
              <a:chOff x="1922" y="2337"/>
              <a:chExt cx="1244" cy="754"/>
            </a:xfrm>
          </p:grpSpPr>
          <p:sp>
            <p:nvSpPr>
              <p:cNvPr id="1609735" name="AutoShape 7"/>
              <p:cNvSpPr>
                <a:spLocks noChangeArrowheads="1"/>
              </p:cNvSpPr>
              <p:nvPr/>
            </p:nvSpPr>
            <p:spPr bwMode="auto">
              <a:xfrm rot="-10800000">
                <a:off x="2418" y="2742"/>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sp>
            <p:nvSpPr>
              <p:cNvPr id="1609736" name="Text Box 8"/>
              <p:cNvSpPr txBox="1">
                <a:spLocks noChangeArrowheads="1"/>
              </p:cNvSpPr>
              <p:nvPr/>
            </p:nvSpPr>
            <p:spPr bwMode="auto">
              <a:xfrm>
                <a:off x="1922" y="2337"/>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lower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500 GeV</a:t>
                </a:r>
                <a:endParaRPr lang="en-US" sz="1800">
                  <a:solidFill>
                    <a:schemeClr val="tx1"/>
                  </a:solidFill>
                  <a:latin typeface="Arial" charset="0"/>
                  <a:sym typeface="Symbol" pitchFamily="18" charset="2"/>
                </a:endParaRPr>
              </a:p>
            </p:txBody>
          </p:sp>
        </p:grpSp>
        <p:grpSp>
          <p:nvGrpSpPr>
            <p:cNvPr id="1609737" name="Group 9"/>
            <p:cNvGrpSpPr>
              <a:grpSpLocks/>
            </p:cNvGrpSpPr>
            <p:nvPr/>
          </p:nvGrpSpPr>
          <p:grpSpPr bwMode="auto">
            <a:xfrm>
              <a:off x="4280" y="2287"/>
              <a:ext cx="1413" cy="779"/>
              <a:chOff x="3350" y="2311"/>
              <a:chExt cx="1299" cy="779"/>
            </a:xfrm>
          </p:grpSpPr>
          <p:sp>
            <p:nvSpPr>
              <p:cNvPr id="1609738" name="Text Box 10"/>
              <p:cNvSpPr txBox="1">
                <a:spLocks noChangeArrowheads="1"/>
              </p:cNvSpPr>
              <p:nvPr/>
            </p:nvSpPr>
            <p:spPr bwMode="auto">
              <a:xfrm>
                <a:off x="3405" y="2311"/>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higher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62.4 GeV</a:t>
                </a:r>
                <a:endParaRPr lang="en-US" sz="1800">
                  <a:solidFill>
                    <a:schemeClr val="tx1"/>
                  </a:solidFill>
                  <a:latin typeface="Arial" charset="0"/>
                  <a:sym typeface="Symbol" pitchFamily="18" charset="2"/>
                </a:endParaRPr>
              </a:p>
            </p:txBody>
          </p:sp>
          <p:sp>
            <p:nvSpPr>
              <p:cNvPr id="1609739" name="AutoShape 11"/>
              <p:cNvSpPr>
                <a:spLocks noChangeArrowheads="1"/>
              </p:cNvSpPr>
              <p:nvPr/>
            </p:nvSpPr>
            <p:spPr bwMode="auto">
              <a:xfrm rot="-21600000">
                <a:off x="3350" y="2741"/>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grpSp>
      </p:grpSp>
      <p:sp>
        <p:nvSpPr>
          <p:cNvPr id="1609740" name="Rectangle 12"/>
          <p:cNvSpPr>
            <a:spLocks noGrp="1" noChangeArrowheads="1"/>
          </p:cNvSpPr>
          <p:nvPr>
            <p:ph type="title"/>
          </p:nvPr>
        </p:nvSpPr>
        <p:spPr/>
        <p:txBody>
          <a:bodyPr/>
          <a:lstStyle/>
          <a:p>
            <a:r>
              <a:rPr lang="en-US"/>
              <a:t>Extending x Coverage</a:t>
            </a:r>
          </a:p>
        </p:txBody>
      </p:sp>
      <p:sp>
        <p:nvSpPr>
          <p:cNvPr id="1609741" name="Rectangle 13"/>
          <p:cNvSpPr>
            <a:spLocks noGrp="1" noChangeArrowheads="1"/>
          </p:cNvSpPr>
          <p:nvPr>
            <p:ph type="body" idx="1"/>
          </p:nvPr>
        </p:nvSpPr>
        <p:spPr>
          <a:xfrm>
            <a:off x="5029200" y="1600200"/>
            <a:ext cx="4267200" cy="4495800"/>
          </a:xfrm>
        </p:spPr>
        <p:txBody>
          <a:bodyPr/>
          <a:lstStyle/>
          <a:p>
            <a:r>
              <a:rPr lang="en-US" sz="2600"/>
              <a:t>Measure in different kinematic regions</a:t>
            </a:r>
          </a:p>
          <a:p>
            <a:pPr lvl="1"/>
            <a:r>
              <a:rPr lang="en-US" sz="2200"/>
              <a:t>e.g. forward vs. central</a:t>
            </a:r>
            <a:r>
              <a:rPr lang="en-US" sz="2400"/>
              <a:t> </a:t>
            </a:r>
          </a:p>
          <a:p>
            <a:r>
              <a:rPr lang="en-US" sz="2600"/>
              <a:t>Change center-of-mass energy</a:t>
            </a:r>
          </a:p>
          <a:p>
            <a:pPr lvl="1"/>
            <a:r>
              <a:rPr lang="en-US" sz="2200"/>
              <a:t>Most data so far at 200 GeV</a:t>
            </a:r>
          </a:p>
          <a:p>
            <a:pPr lvl="1"/>
            <a:r>
              <a:rPr lang="en-US" sz="2200"/>
              <a:t>Brief run in 2006 at 62.4 GeV</a:t>
            </a:r>
          </a:p>
          <a:p>
            <a:pPr lvl="1"/>
            <a:r>
              <a:rPr lang="en-US" sz="2200"/>
              <a:t>First 500 GeV data-taking to start next month!</a:t>
            </a:r>
          </a:p>
          <a:p>
            <a:endParaRPr lang="en-US" sz="2200"/>
          </a:p>
        </p:txBody>
      </p:sp>
      <p:pic>
        <p:nvPicPr>
          <p:cNvPr id="1609742" name="Picture 14"/>
          <p:cNvPicPr>
            <a:picLocks noChangeAspect="1" noChangeArrowheads="1"/>
          </p:cNvPicPr>
          <p:nvPr/>
        </p:nvPicPr>
        <p:blipFill>
          <a:blip r:embed="rId4" cstate="print"/>
          <a:srcRect/>
          <a:stretch>
            <a:fillRect/>
          </a:stretch>
        </p:blipFill>
        <p:spPr bwMode="auto">
          <a:xfrm>
            <a:off x="4800600" y="1165225"/>
            <a:ext cx="3962400" cy="5181600"/>
          </a:xfrm>
          <a:prstGeom prst="rect">
            <a:avLst/>
          </a:prstGeom>
          <a:noFill/>
          <a:ln w="9525">
            <a:noFill/>
            <a:miter lim="800000"/>
            <a:headEnd/>
            <a:tailEnd/>
          </a:ln>
          <a:effectLst/>
        </p:spPr>
      </p:pic>
      <p:sp>
        <p:nvSpPr>
          <p:cNvPr id="1609743" name="Text Box 15"/>
          <p:cNvSpPr txBox="1">
            <a:spLocks noChangeArrowheads="1"/>
          </p:cNvSpPr>
          <p:nvPr/>
        </p:nvSpPr>
        <p:spPr bwMode="auto">
          <a:xfrm>
            <a:off x="7050088" y="25146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pic>
        <p:nvPicPr>
          <p:cNvPr id="1609744" name="Picture 16" descr="1phenix-logo"/>
          <p:cNvPicPr>
            <a:picLocks noChangeAspect="1" noChangeArrowheads="1"/>
          </p:cNvPicPr>
          <p:nvPr/>
        </p:nvPicPr>
        <p:blipFill>
          <a:blip r:embed="rId5" cstate="print"/>
          <a:srcRect/>
          <a:stretch>
            <a:fillRect/>
          </a:stretch>
        </p:blipFill>
        <p:spPr bwMode="auto">
          <a:xfrm>
            <a:off x="304800" y="457200"/>
            <a:ext cx="1676400" cy="609600"/>
          </a:xfrm>
          <a:prstGeom prst="rect">
            <a:avLst/>
          </a:prstGeom>
          <a:noFill/>
        </p:spPr>
      </p:pic>
      <p:sp>
        <p:nvSpPr>
          <p:cNvPr id="1609745" name="Text Box 17"/>
          <p:cNvSpPr txBox="1">
            <a:spLocks noChangeArrowheads="1"/>
          </p:cNvSpPr>
          <p:nvPr/>
        </p:nvSpPr>
        <p:spPr bwMode="auto">
          <a:xfrm>
            <a:off x="5162550" y="990600"/>
            <a:ext cx="3048000" cy="466725"/>
          </a:xfrm>
          <a:prstGeom prst="rect">
            <a:avLst/>
          </a:prstGeom>
          <a:solidFill>
            <a:srgbClr val="00FFFF"/>
          </a:solidFill>
          <a:ln w="9525">
            <a:solidFill>
              <a:schemeClr val="tx1"/>
            </a:solidFill>
            <a:miter lim="800000"/>
            <a:headEnd/>
            <a:tailEnd/>
          </a:ln>
          <a:effectLst/>
        </p:spPr>
        <p:txBody>
          <a:bodyPr wrap="none">
            <a:spAutoFit/>
          </a:bodyPr>
          <a:lstStyle/>
          <a:p>
            <a:r>
              <a:rPr lang="en-US">
                <a:solidFill>
                  <a:schemeClr val="tx1"/>
                </a:solidFill>
              </a:rPr>
              <a:t>PRD79, 012003 (2009)</a:t>
            </a:r>
          </a:p>
        </p:txBody>
      </p:sp>
      <p:pic>
        <p:nvPicPr>
          <p:cNvPr id="1609746" name="Picture 18" descr="pi0CrossRun05Final"/>
          <p:cNvPicPr>
            <a:picLocks noChangeAspect="1" noChangeArrowheads="1"/>
          </p:cNvPicPr>
          <p:nvPr/>
        </p:nvPicPr>
        <p:blipFill>
          <a:blip r:embed="rId6" cstate="print"/>
          <a:srcRect/>
          <a:stretch>
            <a:fillRect/>
          </a:stretch>
        </p:blipFill>
        <p:spPr bwMode="auto">
          <a:xfrm>
            <a:off x="304800" y="1143000"/>
            <a:ext cx="3962400" cy="5224463"/>
          </a:xfrm>
          <a:prstGeom prst="rect">
            <a:avLst/>
          </a:prstGeom>
          <a:noFill/>
        </p:spPr>
      </p:pic>
      <p:sp>
        <p:nvSpPr>
          <p:cNvPr id="1609747" name="Text Box 19"/>
          <p:cNvSpPr txBox="1">
            <a:spLocks noChangeArrowheads="1"/>
          </p:cNvSpPr>
          <p:nvPr/>
        </p:nvSpPr>
        <p:spPr bwMode="auto">
          <a:xfrm>
            <a:off x="2667000" y="35052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22" name="Footer Placeholder 21"/>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09746"/>
                                        </p:tgtEl>
                                        <p:attrNameLst>
                                          <p:attrName>style.visibility</p:attrName>
                                        </p:attrNameLst>
                                      </p:cBhvr>
                                      <p:to>
                                        <p:strVal val="visible"/>
                                      </p:to>
                                    </p:set>
                                    <p:animEffect transition="in" filter="blinds(horizontal)">
                                      <p:cBhvr>
                                        <p:cTn id="7" dur="500"/>
                                        <p:tgtEl>
                                          <p:spTgt spid="16097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9747"/>
                                        </p:tgtEl>
                                        <p:attrNameLst>
                                          <p:attrName>style.visibility</p:attrName>
                                        </p:attrNameLst>
                                      </p:cBhvr>
                                      <p:to>
                                        <p:strVal val="visible"/>
                                      </p:to>
                                    </p:set>
                                    <p:animEffect transition="in" filter="blinds(horizontal)">
                                      <p:cBhvr>
                                        <p:cTn id="10" dur="500"/>
                                        <p:tgtEl>
                                          <p:spTgt spid="1609747"/>
                                        </p:tgtEl>
                                      </p:cBhvr>
                                    </p:animEffect>
                                  </p:childTnLst>
                                </p:cTn>
                              </p:par>
                              <p:par>
                                <p:cTn id="11" presetID="3" presetClass="entr" presetSubtype="10" fill="hold" nodeType="withEffect">
                                  <p:stCondLst>
                                    <p:cond delay="0"/>
                                  </p:stCondLst>
                                  <p:childTnLst>
                                    <p:set>
                                      <p:cBhvr>
                                        <p:cTn id="12" dur="1" fill="hold">
                                          <p:stCondLst>
                                            <p:cond delay="0"/>
                                          </p:stCondLst>
                                        </p:cTn>
                                        <p:tgtEl>
                                          <p:spTgt spid="1609744"/>
                                        </p:tgtEl>
                                        <p:attrNameLst>
                                          <p:attrName>style.visibility</p:attrName>
                                        </p:attrNameLst>
                                      </p:cBhvr>
                                      <p:to>
                                        <p:strVal val="visible"/>
                                      </p:to>
                                    </p:set>
                                    <p:animEffect transition="in" filter="blinds(horizontal)">
                                      <p:cBhvr>
                                        <p:cTn id="13" dur="500"/>
                                        <p:tgtEl>
                                          <p:spTgt spid="160974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9743"/>
                                        </p:tgtEl>
                                        <p:attrNameLst>
                                          <p:attrName>style.visibility</p:attrName>
                                        </p:attrNameLst>
                                      </p:cBhvr>
                                      <p:to>
                                        <p:strVal val="visible"/>
                                      </p:to>
                                    </p:set>
                                    <p:animEffect transition="in" filter="blinds(horizontal)">
                                      <p:cBhvr>
                                        <p:cTn id="18" dur="500"/>
                                        <p:tgtEl>
                                          <p:spTgt spid="1609743"/>
                                        </p:tgtEl>
                                      </p:cBhvr>
                                    </p:animEffect>
                                  </p:childTnLst>
                                </p:cTn>
                              </p:par>
                              <p:par>
                                <p:cTn id="19" presetID="3" presetClass="entr" presetSubtype="10" fill="hold" nodeType="withEffect">
                                  <p:stCondLst>
                                    <p:cond delay="0"/>
                                  </p:stCondLst>
                                  <p:childTnLst>
                                    <p:set>
                                      <p:cBhvr>
                                        <p:cTn id="20" dur="1" fill="hold">
                                          <p:stCondLst>
                                            <p:cond delay="0"/>
                                          </p:stCondLst>
                                        </p:cTn>
                                        <p:tgtEl>
                                          <p:spTgt spid="1609742"/>
                                        </p:tgtEl>
                                        <p:attrNameLst>
                                          <p:attrName>style.visibility</p:attrName>
                                        </p:attrNameLst>
                                      </p:cBhvr>
                                      <p:to>
                                        <p:strVal val="visible"/>
                                      </p:to>
                                    </p:set>
                                    <p:animEffect transition="in" filter="blinds(horizontal)">
                                      <p:cBhvr>
                                        <p:cTn id="21" dur="500"/>
                                        <p:tgtEl>
                                          <p:spTgt spid="1609742"/>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09745"/>
                                        </p:tgtEl>
                                        <p:attrNameLst>
                                          <p:attrName>style.visibility</p:attrName>
                                        </p:attrNameLst>
                                      </p:cBhvr>
                                      <p:to>
                                        <p:strVal val="visible"/>
                                      </p:to>
                                    </p:set>
                                    <p:anim calcmode="lin" valueType="num">
                                      <p:cBhvr additive="base">
                                        <p:cTn id="25" dur="500" fill="hold"/>
                                        <p:tgtEl>
                                          <p:spTgt spid="1609745"/>
                                        </p:tgtEl>
                                        <p:attrNameLst>
                                          <p:attrName>ppt_x</p:attrName>
                                        </p:attrNameLst>
                                      </p:cBhvr>
                                      <p:tavLst>
                                        <p:tav tm="0">
                                          <p:val>
                                            <p:strVal val="#ppt_x"/>
                                          </p:val>
                                        </p:tav>
                                        <p:tav tm="100000">
                                          <p:val>
                                            <p:strVal val="#ppt_x"/>
                                          </p:val>
                                        </p:tav>
                                      </p:tavLst>
                                    </p:anim>
                                    <p:anim calcmode="lin" valueType="num">
                                      <p:cBhvr additive="base">
                                        <p:cTn id="26" dur="500" fill="hold"/>
                                        <p:tgtEl>
                                          <p:spTgt spid="1609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43" grpId="0"/>
      <p:bldP spid="1609745" grpId="0" animBg="1"/>
      <p:bldP spid="16097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p:txBody>
          <a:bodyPr/>
          <a:lstStyle/>
          <a:p>
            <a:r>
              <a:rPr lang="en-US"/>
              <a:t>Neutral Pion A</a:t>
            </a:r>
            <a:r>
              <a:rPr lang="en-US" baseline="-18000"/>
              <a:t>LL</a:t>
            </a:r>
            <a:r>
              <a:rPr lang="en-US"/>
              <a:t> at 62.4 GeV</a:t>
            </a:r>
          </a:p>
        </p:txBody>
      </p:sp>
      <p:pic>
        <p:nvPicPr>
          <p:cNvPr id="1611779" name="Picture 3"/>
          <p:cNvPicPr>
            <a:picLocks noChangeAspect="1" noChangeArrowheads="1"/>
          </p:cNvPicPr>
          <p:nvPr/>
        </p:nvPicPr>
        <p:blipFill>
          <a:blip r:embed="rId4" cstate="print"/>
          <a:srcRect/>
          <a:stretch>
            <a:fillRect/>
          </a:stretch>
        </p:blipFill>
        <p:spPr bwMode="auto">
          <a:xfrm>
            <a:off x="0" y="1752600"/>
            <a:ext cx="4518025" cy="3752850"/>
          </a:xfrm>
          <a:prstGeom prst="rect">
            <a:avLst/>
          </a:prstGeom>
          <a:noFill/>
          <a:ln w="9525">
            <a:noFill/>
            <a:miter lim="800000"/>
            <a:headEnd/>
            <a:tailEnd/>
          </a:ln>
          <a:effectLst/>
        </p:spPr>
      </p:pic>
      <p:pic>
        <p:nvPicPr>
          <p:cNvPr id="1611780" name="Picture 4"/>
          <p:cNvPicPr>
            <a:picLocks noChangeAspect="1" noChangeArrowheads="1"/>
          </p:cNvPicPr>
          <p:nvPr/>
        </p:nvPicPr>
        <p:blipFill>
          <a:blip r:embed="rId5" cstate="print"/>
          <a:srcRect/>
          <a:stretch>
            <a:fillRect/>
          </a:stretch>
        </p:blipFill>
        <p:spPr bwMode="auto">
          <a:xfrm>
            <a:off x="0" y="1828800"/>
            <a:ext cx="4491038" cy="3694113"/>
          </a:xfrm>
          <a:prstGeom prst="rect">
            <a:avLst/>
          </a:prstGeom>
          <a:noFill/>
          <a:ln w="9525">
            <a:noFill/>
            <a:miter lim="800000"/>
            <a:headEnd/>
            <a:tailEnd/>
          </a:ln>
          <a:effectLst/>
        </p:spPr>
      </p:pic>
      <p:sp>
        <p:nvSpPr>
          <p:cNvPr id="1611781" name="Text Box 5"/>
          <p:cNvSpPr txBox="1">
            <a:spLocks noChangeArrowheads="1"/>
          </p:cNvSpPr>
          <p:nvPr/>
        </p:nvSpPr>
        <p:spPr bwMode="auto">
          <a:xfrm>
            <a:off x="776288" y="5638800"/>
            <a:ext cx="3038475" cy="457200"/>
          </a:xfrm>
          <a:prstGeom prst="rect">
            <a:avLst/>
          </a:prstGeom>
          <a:noFill/>
          <a:ln w="9525">
            <a:noFill/>
            <a:miter lim="800000"/>
            <a:headEnd/>
            <a:tailEnd/>
          </a:ln>
          <a:effectLst/>
        </p:spPr>
        <p:txBody>
          <a:bodyPr wrap="none">
            <a:spAutoFit/>
          </a:bodyPr>
          <a:lstStyle/>
          <a:p>
            <a:r>
              <a:rPr lang="en-US"/>
              <a:t>PRD79, 012003 (2009)</a:t>
            </a:r>
          </a:p>
        </p:txBody>
      </p:sp>
      <p:pic>
        <p:nvPicPr>
          <p:cNvPr id="1611782" name="Picture 6" descr="1phenix-logo"/>
          <p:cNvPicPr>
            <a:picLocks noChangeAspect="1" noChangeArrowheads="1"/>
          </p:cNvPicPr>
          <p:nvPr/>
        </p:nvPicPr>
        <p:blipFill>
          <a:blip r:embed="rId6" cstate="print"/>
          <a:srcRect/>
          <a:stretch>
            <a:fillRect/>
          </a:stretch>
        </p:blipFill>
        <p:spPr bwMode="auto">
          <a:xfrm>
            <a:off x="304800" y="990600"/>
            <a:ext cx="1676400" cy="609600"/>
          </a:xfrm>
          <a:prstGeom prst="rect">
            <a:avLst/>
          </a:prstGeom>
          <a:noFill/>
        </p:spPr>
      </p:pic>
      <p:pic>
        <p:nvPicPr>
          <p:cNvPr id="1611783" name="Picture 7"/>
          <p:cNvPicPr>
            <a:picLocks noChangeAspect="1" noChangeArrowheads="1"/>
          </p:cNvPicPr>
          <p:nvPr/>
        </p:nvPicPr>
        <p:blipFill>
          <a:blip r:embed="rId7" cstate="print"/>
          <a:srcRect/>
          <a:stretch>
            <a:fillRect/>
          </a:stretch>
        </p:blipFill>
        <p:spPr bwMode="auto">
          <a:xfrm>
            <a:off x="7361238" y="1066800"/>
            <a:ext cx="1300162" cy="736600"/>
          </a:xfrm>
          <a:prstGeom prst="rect">
            <a:avLst/>
          </a:prstGeom>
          <a:noFill/>
          <a:ln w="9525">
            <a:noFill/>
            <a:miter lim="800000"/>
            <a:headEnd/>
            <a:tailEnd/>
          </a:ln>
          <a:effectLst/>
        </p:spPr>
      </p:pic>
      <p:sp>
        <p:nvSpPr>
          <p:cNvPr id="1611784" name="Text Box 8"/>
          <p:cNvSpPr txBox="1">
            <a:spLocks noChangeArrowheads="1"/>
          </p:cNvSpPr>
          <p:nvPr/>
        </p:nvSpPr>
        <p:spPr bwMode="auto">
          <a:xfrm>
            <a:off x="4648200" y="2286000"/>
            <a:ext cx="4267200" cy="1917700"/>
          </a:xfrm>
          <a:prstGeom prst="rect">
            <a:avLst/>
          </a:prstGeom>
          <a:noFill/>
          <a:ln w="9525">
            <a:noFill/>
            <a:miter lim="800000"/>
            <a:headEnd/>
            <a:tailEnd/>
          </a:ln>
          <a:effectLst/>
        </p:spPr>
        <p:txBody>
          <a:bodyPr>
            <a:spAutoFit/>
          </a:bodyPr>
          <a:lstStyle/>
          <a:p>
            <a:pPr algn="l"/>
            <a:r>
              <a:rPr lang="en-US"/>
              <a:t>Converting to x</a:t>
            </a:r>
            <a:r>
              <a:rPr lang="en-US" baseline="-18000"/>
              <a:t>T</a:t>
            </a:r>
            <a:r>
              <a:rPr lang="en-US"/>
              <a:t>, can see significance of 62.4 GeV measurement (0.08 pb</a:t>
            </a:r>
            <a:r>
              <a:rPr lang="en-US" baseline="30000"/>
              <a:t>-1</a:t>
            </a:r>
            <a:r>
              <a:rPr lang="en-US"/>
              <a:t>) compared to published data from 2005 at 200 GeV (3.4 pb</a:t>
            </a:r>
            <a:r>
              <a:rPr lang="en-US" baseline="30000"/>
              <a:t>-1</a:t>
            </a:r>
            <a:r>
              <a:rPr lang="en-US"/>
              <a:t>). </a:t>
            </a:r>
          </a:p>
        </p:txBody>
      </p:sp>
      <p:graphicFrame>
        <p:nvGraphicFramePr>
          <p:cNvPr id="1611785" name="Object 9"/>
          <p:cNvGraphicFramePr>
            <a:graphicFrameLocks noChangeAspect="1"/>
          </p:cNvGraphicFramePr>
          <p:nvPr>
            <p:ph idx="1"/>
          </p:nvPr>
        </p:nvGraphicFramePr>
        <p:xfrm>
          <a:off x="4648200" y="4572000"/>
          <a:ext cx="4191000" cy="1065213"/>
        </p:xfrm>
        <a:graphic>
          <a:graphicData uri="http://schemas.openxmlformats.org/presentationml/2006/ole">
            <p:oleObj spid="_x0000_s1611785" name="Equation" r:id="rId8" imgW="2197080" imgH="558720" progId="Equation.3">
              <p:embed/>
            </p:oleObj>
          </a:graphicData>
        </a:graphic>
      </p:graphicFrame>
      <p:sp>
        <p:nvSpPr>
          <p:cNvPr id="12" name="Footer Placeholder 11"/>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1780"/>
                                        </p:tgtEl>
                                        <p:attrNameLst>
                                          <p:attrName>style.visibility</p:attrName>
                                        </p:attrNameLst>
                                      </p:cBhvr>
                                      <p:to>
                                        <p:strVal val="visible"/>
                                      </p:to>
                                    </p:set>
                                    <p:anim calcmode="lin" valueType="num">
                                      <p:cBhvr additive="base">
                                        <p:cTn id="7" dur="500" fill="hold"/>
                                        <p:tgtEl>
                                          <p:spTgt spid="1611780"/>
                                        </p:tgtEl>
                                        <p:attrNameLst>
                                          <p:attrName>ppt_x</p:attrName>
                                        </p:attrNameLst>
                                      </p:cBhvr>
                                      <p:tavLst>
                                        <p:tav tm="0">
                                          <p:val>
                                            <p:strVal val="#ppt_x"/>
                                          </p:val>
                                        </p:tav>
                                        <p:tav tm="100000">
                                          <p:val>
                                            <p:strVal val="#ppt_x"/>
                                          </p:val>
                                        </p:tav>
                                      </p:tavLst>
                                    </p:anim>
                                    <p:anim calcmode="lin" valueType="num">
                                      <p:cBhvr additive="base">
                                        <p:cTn id="8" dur="500" fill="hold"/>
                                        <p:tgtEl>
                                          <p:spTgt spid="1611780"/>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611783"/>
                                        </p:tgtEl>
                                        <p:attrNameLst>
                                          <p:attrName>style.visibility</p:attrName>
                                        </p:attrNameLst>
                                      </p:cBhvr>
                                      <p:to>
                                        <p:strVal val="visible"/>
                                      </p:to>
                                    </p:set>
                                    <p:animEffect transition="in" filter="blinds(horizontal)">
                                      <p:cBhvr>
                                        <p:cTn id="11" dur="500"/>
                                        <p:tgtEl>
                                          <p:spTgt spid="161178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11784"/>
                                        </p:tgtEl>
                                        <p:attrNameLst>
                                          <p:attrName>style.visibility</p:attrName>
                                        </p:attrNameLst>
                                      </p:cBhvr>
                                      <p:to>
                                        <p:strVal val="visible"/>
                                      </p:to>
                                    </p:set>
                                    <p:animEffect transition="in" filter="blinds(horizontal)">
                                      <p:cBhvr>
                                        <p:cTn id="14" dur="500"/>
                                        <p:tgtEl>
                                          <p:spTgt spid="1611784"/>
                                        </p:tgtEl>
                                      </p:cBhvr>
                                    </p:animEffect>
                                  </p:childTnLst>
                                </p:cTn>
                              </p:par>
                              <p:par>
                                <p:cTn id="15" presetID="3" presetClass="entr" presetSubtype="10" fill="hold" nodeType="withEffect">
                                  <p:stCondLst>
                                    <p:cond delay="0"/>
                                  </p:stCondLst>
                                  <p:childTnLst>
                                    <p:set>
                                      <p:cBhvr>
                                        <p:cTn id="16" dur="1" fill="hold">
                                          <p:stCondLst>
                                            <p:cond delay="0"/>
                                          </p:stCondLst>
                                        </p:cTn>
                                        <p:tgtEl>
                                          <p:spTgt spid="1611785"/>
                                        </p:tgtEl>
                                        <p:attrNameLst>
                                          <p:attrName>style.visibility</p:attrName>
                                        </p:attrNameLst>
                                      </p:cBhvr>
                                      <p:to>
                                        <p:strVal val="visible"/>
                                      </p:to>
                                    </p:set>
                                    <p:animEffect transition="in" filter="blinds(horizontal)">
                                      <p:cBhvr>
                                        <p:cTn id="17" dur="500"/>
                                        <p:tgtEl>
                                          <p:spTgt spid="161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178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29200" y="1752600"/>
            <a:ext cx="3962400" cy="3352800"/>
            <a:chOff x="3168" y="1104"/>
            <a:chExt cx="2496" cy="2112"/>
          </a:xfrm>
        </p:grpSpPr>
        <p:pic>
          <p:nvPicPr>
            <p:cNvPr id="1577987" name="Picture 3"/>
            <p:cNvPicPr>
              <a:picLocks noChangeAspect="1" noChangeArrowheads="1"/>
            </p:cNvPicPr>
            <p:nvPr/>
          </p:nvPicPr>
          <p:blipFill>
            <a:blip r:embed="rId4" cstate="print"/>
            <a:srcRect/>
            <a:stretch>
              <a:fillRect/>
            </a:stretch>
          </p:blipFill>
          <p:spPr bwMode="auto">
            <a:xfrm>
              <a:off x="3168" y="1104"/>
              <a:ext cx="2496" cy="2112"/>
            </a:xfrm>
            <a:prstGeom prst="rect">
              <a:avLst/>
            </a:prstGeom>
            <a:noFill/>
            <a:ln w="12700">
              <a:noFill/>
              <a:miter lim="800000"/>
              <a:headEnd/>
              <a:tailEnd/>
            </a:ln>
            <a:effectLst/>
          </p:spPr>
        </p:pic>
        <p:sp>
          <p:nvSpPr>
            <p:cNvPr id="1577988" name="Text Box 4"/>
            <p:cNvSpPr txBox="1">
              <a:spLocks noChangeArrowheads="1"/>
            </p:cNvSpPr>
            <p:nvPr/>
          </p:nvSpPr>
          <p:spPr bwMode="auto">
            <a:xfrm>
              <a:off x="3360" y="1296"/>
              <a:ext cx="1981" cy="288"/>
            </a:xfrm>
            <a:prstGeom prst="rect">
              <a:avLst/>
            </a:prstGeom>
            <a:noFill/>
            <a:ln w="9525">
              <a:noFill/>
              <a:miter lim="800000"/>
              <a:headEnd/>
              <a:tailEnd/>
            </a:ln>
            <a:effectLst/>
          </p:spPr>
          <p:txBody>
            <a:bodyPr wrap="none">
              <a:spAutoFit/>
            </a:bodyPr>
            <a:lstStyle/>
            <a:p>
              <a:r>
                <a:rPr lang="en-US">
                  <a:solidFill>
                    <a:schemeClr val="tx1"/>
                  </a:solidFill>
                </a:rPr>
                <a:t>Fraction pions produced</a:t>
              </a:r>
            </a:p>
          </p:txBody>
        </p:sp>
      </p:grpSp>
      <p:sp>
        <p:nvSpPr>
          <p:cNvPr id="1577989" name="Rectangle 5"/>
          <p:cNvSpPr>
            <a:spLocks noGrp="1" noChangeArrowheads="1"/>
          </p:cNvSpPr>
          <p:nvPr>
            <p:ph type="title"/>
          </p:nvPr>
        </p:nvSpPr>
        <p:spPr/>
        <p:txBody>
          <a:bodyPr/>
          <a:lstStyle/>
          <a:p>
            <a:r>
              <a:rPr lang="en-US"/>
              <a:t>The Pion Isospin Triplet, A</a:t>
            </a:r>
            <a:r>
              <a:rPr lang="en-US" baseline="-18000"/>
              <a:t>LL</a:t>
            </a:r>
            <a:r>
              <a:rPr lang="en-US"/>
              <a:t> and </a:t>
            </a:r>
            <a:r>
              <a:rPr lang="en-US">
                <a:latin typeface="Symbol" pitchFamily="18" charset="2"/>
              </a:rPr>
              <a:t>D</a:t>
            </a:r>
            <a:r>
              <a:rPr lang="en-US"/>
              <a:t>G</a:t>
            </a:r>
          </a:p>
        </p:txBody>
      </p:sp>
      <p:sp>
        <p:nvSpPr>
          <p:cNvPr id="1577990" name="Rectangle 6"/>
          <p:cNvSpPr>
            <a:spLocks noGrp="1" noChangeArrowheads="1"/>
          </p:cNvSpPr>
          <p:nvPr>
            <p:ph type="body" idx="1"/>
          </p:nvPr>
        </p:nvSpPr>
        <p:spPr>
          <a:xfrm>
            <a:off x="228600" y="1447800"/>
            <a:ext cx="4724400" cy="4495800"/>
          </a:xfrm>
        </p:spPr>
        <p:txBody>
          <a:bodyPr/>
          <a:lstStyle/>
          <a:p>
            <a:pPr>
              <a:lnSpc>
                <a:spcPct val="80000"/>
              </a:lnSpc>
            </a:pPr>
            <a:r>
              <a:rPr lang="en-US" sz="2400"/>
              <a:t>At transverse momenta  &gt; ~5 GeV/c, midrapidity pions dominantly produced via qg scattering</a:t>
            </a:r>
          </a:p>
          <a:p>
            <a:pPr>
              <a:lnSpc>
                <a:spcPct val="80000"/>
              </a:lnSpc>
            </a:pPr>
            <a:r>
              <a:rPr lang="en-US" sz="2400"/>
              <a:t>Tendency of </a:t>
            </a:r>
            <a:r>
              <a:rPr lang="en-US" sz="2400">
                <a:latin typeface="Symbol" pitchFamily="18" charset="2"/>
              </a:rPr>
              <a:t>p</a:t>
            </a:r>
            <a:r>
              <a:rPr lang="en-US" sz="2400" baseline="30000"/>
              <a:t>+</a:t>
            </a:r>
            <a:r>
              <a:rPr lang="en-US" sz="2400"/>
              <a:t>        to fragment from an up quark and </a:t>
            </a:r>
            <a:r>
              <a:rPr lang="en-US" sz="2400">
                <a:latin typeface="Symbol" pitchFamily="18" charset="2"/>
              </a:rPr>
              <a:t>p</a:t>
            </a:r>
            <a:r>
              <a:rPr lang="en-US" sz="2400" baseline="30000"/>
              <a:t>-</a:t>
            </a:r>
            <a:r>
              <a:rPr lang="en-US" sz="2400"/>
              <a:t>         from a down quark and fact that </a:t>
            </a:r>
            <a:r>
              <a:rPr lang="en-US" sz="2400">
                <a:latin typeface="Symbol" pitchFamily="18" charset="2"/>
              </a:rPr>
              <a:t>D</a:t>
            </a:r>
            <a:r>
              <a:rPr lang="en-US" sz="2400"/>
              <a:t>u and </a:t>
            </a:r>
            <a:r>
              <a:rPr lang="en-US" sz="2400">
                <a:latin typeface="Symbol" pitchFamily="18" charset="2"/>
              </a:rPr>
              <a:t>D</a:t>
            </a:r>
            <a:r>
              <a:rPr lang="en-US" sz="2400"/>
              <a:t>d have opposite signs make A</a:t>
            </a:r>
            <a:r>
              <a:rPr lang="en-US" sz="2400" baseline="-18000"/>
              <a:t>LL</a:t>
            </a:r>
            <a:r>
              <a:rPr lang="en-US" sz="2400"/>
              <a:t> of </a:t>
            </a:r>
            <a:r>
              <a:rPr lang="en-US" sz="2400">
                <a:latin typeface="Symbol" pitchFamily="18" charset="2"/>
              </a:rPr>
              <a:t>p</a:t>
            </a:r>
            <a:r>
              <a:rPr lang="en-US" sz="2400" baseline="30000"/>
              <a:t>+</a:t>
            </a:r>
            <a:r>
              <a:rPr lang="en-US" sz="2400"/>
              <a:t> and </a:t>
            </a:r>
            <a:r>
              <a:rPr lang="en-US" sz="2400">
                <a:latin typeface="Symbol" pitchFamily="18" charset="2"/>
              </a:rPr>
              <a:t>p</a:t>
            </a:r>
            <a:r>
              <a:rPr lang="en-US" sz="2400" baseline="30000"/>
              <a:t>-</a:t>
            </a:r>
            <a:r>
              <a:rPr lang="en-US" sz="2400"/>
              <a:t> differ measurably</a:t>
            </a:r>
          </a:p>
          <a:p>
            <a:pPr>
              <a:lnSpc>
                <a:spcPct val="80000"/>
              </a:lnSpc>
            </a:pPr>
            <a:r>
              <a:rPr lang="en-US" sz="2400"/>
              <a:t>Order of asymmetries of pion species can provide information on the </a:t>
            </a:r>
            <a:r>
              <a:rPr lang="en-US" sz="2400" i="1"/>
              <a:t>sign</a:t>
            </a:r>
            <a:r>
              <a:rPr lang="en-US" sz="2400"/>
              <a:t> of </a:t>
            </a:r>
            <a:r>
              <a:rPr lang="en-US" sz="2400">
                <a:latin typeface="Symbol" pitchFamily="18" charset="2"/>
              </a:rPr>
              <a:t>D</a:t>
            </a:r>
            <a:r>
              <a:rPr lang="en-US" sz="2400"/>
              <a:t>G, which remains unknown!</a:t>
            </a:r>
          </a:p>
        </p:txBody>
      </p:sp>
      <p:graphicFrame>
        <p:nvGraphicFramePr>
          <p:cNvPr id="1577991" name="Object 7"/>
          <p:cNvGraphicFramePr>
            <a:graphicFrameLocks noChangeAspect="1"/>
          </p:cNvGraphicFramePr>
          <p:nvPr>
            <p:ph sz="quarter" idx="4294967295"/>
          </p:nvPr>
        </p:nvGraphicFramePr>
        <p:xfrm>
          <a:off x="2579688" y="2668588"/>
          <a:ext cx="595312" cy="412750"/>
        </p:xfrm>
        <a:graphic>
          <a:graphicData uri="http://schemas.openxmlformats.org/presentationml/2006/ole">
            <p:oleObj spid="_x0000_s2093058" name="Equation" r:id="rId5" imgW="330120" imgH="228600" progId="Equation.3">
              <p:embed/>
            </p:oleObj>
          </a:graphicData>
        </a:graphic>
      </p:graphicFrame>
      <p:graphicFrame>
        <p:nvGraphicFramePr>
          <p:cNvPr id="1577992" name="Object 8"/>
          <p:cNvGraphicFramePr>
            <a:graphicFrameLocks noChangeAspect="1"/>
          </p:cNvGraphicFramePr>
          <p:nvPr>
            <p:ph sz="quarter" idx="4294967295"/>
          </p:nvPr>
        </p:nvGraphicFramePr>
        <p:xfrm>
          <a:off x="3657600" y="3005138"/>
          <a:ext cx="598488" cy="368300"/>
        </p:xfrm>
        <a:graphic>
          <a:graphicData uri="http://schemas.openxmlformats.org/presentationml/2006/ole">
            <p:oleObj spid="_x0000_s2093059" name="Equation" r:id="rId6" imgW="330120" imgH="203040" progId="Equation.3">
              <p:embed/>
            </p:oleObj>
          </a:graphicData>
        </a:graphic>
      </p:graphicFrame>
      <p:graphicFrame>
        <p:nvGraphicFramePr>
          <p:cNvPr id="1577993" name="Object 9"/>
          <p:cNvGraphicFramePr>
            <a:graphicFrameLocks noChangeAspect="1"/>
          </p:cNvGraphicFramePr>
          <p:nvPr/>
        </p:nvGraphicFramePr>
        <p:xfrm>
          <a:off x="2652713" y="5638800"/>
          <a:ext cx="4056062" cy="619125"/>
        </p:xfrm>
        <a:graphic>
          <a:graphicData uri="http://schemas.openxmlformats.org/presentationml/2006/ole">
            <p:oleObj spid="_x0000_s2093060" name="Equation" r:id="rId7" imgW="1663560" imgH="253800" progId="Equation.3">
              <p:embed/>
            </p:oleObj>
          </a:graphicData>
        </a:graphic>
      </p:graphicFrame>
      <p:sp>
        <p:nvSpPr>
          <p:cNvPr id="12" name="Footer Placeholder 11"/>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7993"/>
                                        </p:tgtEl>
                                        <p:attrNameLst>
                                          <p:attrName>style.visibility</p:attrName>
                                        </p:attrNameLst>
                                      </p:cBhvr>
                                      <p:to>
                                        <p:strVal val="visible"/>
                                      </p:to>
                                    </p:set>
                                    <p:anim calcmode="lin" valueType="num">
                                      <p:cBhvr additive="base">
                                        <p:cTn id="7" dur="500" fill="hold"/>
                                        <p:tgtEl>
                                          <p:spTgt spid="1577993"/>
                                        </p:tgtEl>
                                        <p:attrNameLst>
                                          <p:attrName>ppt_x</p:attrName>
                                        </p:attrNameLst>
                                      </p:cBhvr>
                                      <p:tavLst>
                                        <p:tav tm="0">
                                          <p:val>
                                            <p:strVal val="#ppt_x"/>
                                          </p:val>
                                        </p:tav>
                                        <p:tav tm="100000">
                                          <p:val>
                                            <p:strVal val="#ppt_x"/>
                                          </p:val>
                                        </p:tav>
                                      </p:tavLst>
                                    </p:anim>
                                    <p:anim calcmode="lin" valueType="num">
                                      <p:cBhvr additive="base">
                                        <p:cTn id="8" dur="500" fill="hold"/>
                                        <p:tgtEl>
                                          <p:spTgt spid="15779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4" name="Rectangle 2"/>
          <p:cNvSpPr>
            <a:spLocks noGrp="1" noChangeArrowheads="1"/>
          </p:cNvSpPr>
          <p:nvPr>
            <p:ph type="title"/>
          </p:nvPr>
        </p:nvSpPr>
        <p:spPr/>
        <p:txBody>
          <a:bodyPr/>
          <a:lstStyle/>
          <a:p>
            <a:r>
              <a:rPr lang="en-US"/>
              <a:t>Charged pion A</a:t>
            </a:r>
            <a:r>
              <a:rPr lang="en-US" baseline="-18000"/>
              <a:t>LL</a:t>
            </a:r>
            <a:r>
              <a:rPr lang="en-US"/>
              <a:t> at 200 GeV</a:t>
            </a:r>
          </a:p>
        </p:txBody>
      </p:sp>
      <p:pic>
        <p:nvPicPr>
          <p:cNvPr id="1580035" name="Picture 3" descr="Preliminary2006PiPlus"/>
          <p:cNvPicPr>
            <a:picLocks noChangeAspect="1" noChangeArrowheads="1"/>
          </p:cNvPicPr>
          <p:nvPr/>
        </p:nvPicPr>
        <p:blipFill>
          <a:blip r:embed="rId3" cstate="print"/>
          <a:srcRect/>
          <a:stretch>
            <a:fillRect/>
          </a:stretch>
        </p:blipFill>
        <p:spPr bwMode="auto">
          <a:xfrm>
            <a:off x="152400" y="1600200"/>
            <a:ext cx="4343400" cy="3087688"/>
          </a:xfrm>
          <a:prstGeom prst="rect">
            <a:avLst/>
          </a:prstGeom>
          <a:noFill/>
          <a:ln w="9525">
            <a:noFill/>
            <a:miter lim="800000"/>
            <a:headEnd/>
            <a:tailEnd/>
          </a:ln>
        </p:spPr>
      </p:pic>
      <p:pic>
        <p:nvPicPr>
          <p:cNvPr id="1580036" name="Picture 4" descr="Preliminary2006PiMinus"/>
          <p:cNvPicPr>
            <a:picLocks noChangeAspect="1" noChangeArrowheads="1"/>
          </p:cNvPicPr>
          <p:nvPr/>
        </p:nvPicPr>
        <p:blipFill>
          <a:blip r:embed="rId4" cstate="print"/>
          <a:srcRect/>
          <a:stretch>
            <a:fillRect/>
          </a:stretch>
        </p:blipFill>
        <p:spPr bwMode="auto">
          <a:xfrm>
            <a:off x="4660900" y="1600200"/>
            <a:ext cx="4384675" cy="3087688"/>
          </a:xfrm>
          <a:prstGeom prst="rect">
            <a:avLst/>
          </a:prstGeom>
          <a:noFill/>
          <a:ln w="9525">
            <a:noFill/>
            <a:miter lim="800000"/>
            <a:headEnd/>
            <a:tailEnd/>
          </a:ln>
        </p:spPr>
      </p:pic>
      <p:sp>
        <p:nvSpPr>
          <p:cNvPr id="1580037" name="Text Box 5"/>
          <p:cNvSpPr txBox="1">
            <a:spLocks noChangeArrowheads="1"/>
          </p:cNvSpPr>
          <p:nvPr/>
        </p:nvSpPr>
        <p:spPr bwMode="auto">
          <a:xfrm>
            <a:off x="609600" y="4876800"/>
            <a:ext cx="8001000" cy="830997"/>
          </a:xfrm>
          <a:prstGeom prst="rect">
            <a:avLst/>
          </a:prstGeom>
          <a:noFill/>
          <a:ln w="9525">
            <a:noFill/>
            <a:miter lim="800000"/>
            <a:headEnd/>
            <a:tailEnd/>
          </a:ln>
          <a:effectLst/>
        </p:spPr>
        <p:txBody>
          <a:bodyPr wrap="square">
            <a:spAutoFit/>
          </a:bodyPr>
          <a:lstStyle/>
          <a:p>
            <a:r>
              <a:rPr lang="en-US" dirty="0"/>
              <a:t>So far statistics-limited, but </a:t>
            </a:r>
            <a:r>
              <a:rPr lang="en-US" dirty="0" smtClean="0"/>
              <a:t>will become </a:t>
            </a:r>
            <a:r>
              <a:rPr lang="en-US" dirty="0"/>
              <a:t>more significant measurement </a:t>
            </a:r>
            <a:r>
              <a:rPr lang="en-US" dirty="0" smtClean="0"/>
              <a:t>using data from 200 </a:t>
            </a:r>
            <a:r>
              <a:rPr lang="en-US" dirty="0" err="1"/>
              <a:t>GeV</a:t>
            </a:r>
            <a:r>
              <a:rPr lang="en-US" dirty="0"/>
              <a:t> </a:t>
            </a:r>
            <a:r>
              <a:rPr lang="en-US" dirty="0" smtClean="0"/>
              <a:t>run earlier this year!</a:t>
            </a:r>
            <a:endParaRPr lang="en-US" dirty="0"/>
          </a:p>
        </p:txBody>
      </p:sp>
      <p:sp>
        <p:nvSpPr>
          <p:cNvPr id="8" name="Footer Placeholder 7"/>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4066" name="Picture 2"/>
          <p:cNvPicPr>
            <a:picLocks noChangeAspect="1" noChangeArrowheads="1"/>
          </p:cNvPicPr>
          <p:nvPr/>
        </p:nvPicPr>
        <p:blipFill>
          <a:blip r:embed="rId3" cstate="print"/>
          <a:srcRect/>
          <a:stretch>
            <a:fillRect/>
          </a:stretch>
        </p:blipFill>
        <p:spPr bwMode="auto">
          <a:xfrm>
            <a:off x="0" y="0"/>
            <a:ext cx="9144000" cy="6294438"/>
          </a:xfrm>
          <a:prstGeom prst="rect">
            <a:avLst/>
          </a:prstGeom>
          <a:noFill/>
          <a:ln w="38100">
            <a:noFill/>
            <a:miter lim="800000"/>
            <a:headEnd/>
            <a:tailEnd type="none" w="lg" len="lg"/>
          </a:ln>
          <a:effectLst/>
        </p:spPr>
      </p:pic>
      <p:sp>
        <p:nvSpPr>
          <p:cNvPr id="1624067" name="Text Box 3"/>
          <p:cNvSpPr txBox="1">
            <a:spLocks noChangeArrowheads="1"/>
          </p:cNvSpPr>
          <p:nvPr/>
        </p:nvSpPr>
        <p:spPr bwMode="auto">
          <a:xfrm>
            <a:off x="347663" y="54927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6" name="Footer Placeholder 5"/>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3" cstate="print"/>
          <a:srcRect/>
          <a:stretch>
            <a:fillRect/>
          </a:stretch>
        </p:blipFill>
        <p:spPr bwMode="auto">
          <a:xfrm>
            <a:off x="-36513" y="-26988"/>
            <a:ext cx="9178926" cy="6153151"/>
          </a:xfrm>
          <a:prstGeom prst="rect">
            <a:avLst/>
          </a:prstGeom>
          <a:noFill/>
          <a:ln w="38100">
            <a:noFill/>
            <a:miter lim="800000"/>
            <a:headEnd/>
            <a:tailEnd type="none" w="lg" len="lg"/>
          </a:ln>
          <a:effectLst/>
        </p:spPr>
      </p:pic>
      <p:sp>
        <p:nvSpPr>
          <p:cNvPr id="1626115" name="Text Box 3"/>
          <p:cNvSpPr txBox="1">
            <a:spLocks noChangeArrowheads="1"/>
          </p:cNvSpPr>
          <p:nvPr/>
        </p:nvSpPr>
        <p:spPr bwMode="auto">
          <a:xfrm>
            <a:off x="5800725" y="143192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6" name="Footer Placeholder 5"/>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ChangeArrowheads="1"/>
          </p:cNvSpPr>
          <p:nvPr>
            <p:ph type="title"/>
          </p:nvPr>
        </p:nvSpPr>
        <p:spPr/>
        <p:txBody>
          <a:bodyPr/>
          <a:lstStyle/>
          <a:p>
            <a:r>
              <a:rPr lang="en-US" sz="4000"/>
              <a:t>Attempting to Probe k</a:t>
            </a:r>
            <a:r>
              <a:rPr lang="en-US" sz="4000" baseline="-25000"/>
              <a:t>T</a:t>
            </a:r>
            <a:r>
              <a:rPr lang="en-US" sz="4000"/>
              <a:t> from </a:t>
            </a:r>
            <a:br>
              <a:rPr lang="en-US" sz="4000"/>
            </a:br>
            <a:r>
              <a:rPr lang="en-US" sz="4000"/>
              <a:t>Orbital Motion</a:t>
            </a:r>
          </a:p>
        </p:txBody>
      </p:sp>
      <p:sp>
        <p:nvSpPr>
          <p:cNvPr id="1500163" name="Rectangle 3"/>
          <p:cNvSpPr>
            <a:spLocks noGrp="1" noChangeArrowheads="1"/>
          </p:cNvSpPr>
          <p:nvPr>
            <p:ph type="body" idx="1"/>
          </p:nvPr>
        </p:nvSpPr>
        <p:spPr>
          <a:xfrm>
            <a:off x="200025" y="1485900"/>
            <a:ext cx="4295775" cy="4610100"/>
          </a:xfrm>
        </p:spPr>
        <p:txBody>
          <a:bodyPr/>
          <a:lstStyle/>
          <a:p>
            <a:pPr>
              <a:lnSpc>
                <a:spcPct val="90000"/>
              </a:lnSpc>
            </a:pPr>
            <a:r>
              <a:rPr lang="en-US" sz="2400" dirty="0"/>
              <a:t>Spin-correlated transverse momentum (orbital angular momentum) may contribute to jet </a:t>
            </a:r>
            <a:r>
              <a:rPr lang="en-US" sz="2400" dirty="0" err="1"/>
              <a:t>k</a:t>
            </a:r>
            <a:r>
              <a:rPr lang="en-US" sz="2400" baseline="-25000" dirty="0" err="1"/>
              <a:t>T</a:t>
            </a:r>
            <a:r>
              <a:rPr lang="en-US" sz="2400" dirty="0"/>
              <a:t>. (</a:t>
            </a:r>
            <a:r>
              <a:rPr lang="en-US" sz="2400" dirty="0" err="1"/>
              <a:t>Meng</a:t>
            </a:r>
            <a:r>
              <a:rPr lang="en-US" sz="2400" dirty="0"/>
              <a:t> Ta-</a:t>
            </a:r>
            <a:r>
              <a:rPr lang="en-US" sz="2400" dirty="0" err="1"/>
              <a:t>chung</a:t>
            </a:r>
            <a:r>
              <a:rPr lang="en-US" sz="2400" dirty="0"/>
              <a:t> et al., Phys. Rev. D40, 1989)</a:t>
            </a:r>
            <a:endParaRPr lang="en-US" altLang="ja-JP" sz="2400" dirty="0">
              <a:ea typeface="ＭＳ Ｐゴシック" pitchFamily="34" charset="-128"/>
            </a:endParaRPr>
          </a:p>
          <a:p>
            <a:pPr>
              <a:lnSpc>
                <a:spcPct val="90000"/>
              </a:lnSpc>
            </a:pPr>
            <a:r>
              <a:rPr lang="en-US" sz="2400" dirty="0"/>
              <a:t>Possible </a:t>
            </a:r>
            <a:r>
              <a:rPr lang="en-US" sz="2400" dirty="0" err="1"/>
              <a:t>helicity</a:t>
            </a:r>
            <a:r>
              <a:rPr lang="en-US" sz="2400" dirty="0"/>
              <a:t> dependence</a:t>
            </a:r>
          </a:p>
          <a:p>
            <a:pPr>
              <a:lnSpc>
                <a:spcPct val="90000"/>
              </a:lnSpc>
            </a:pPr>
            <a:r>
              <a:rPr lang="en-US" sz="2400" dirty="0"/>
              <a:t>Would depend on (unmeasured) impact parameter, but may observe net effect after averaging   over impact parameter</a:t>
            </a:r>
          </a:p>
        </p:txBody>
      </p:sp>
      <p:grpSp>
        <p:nvGrpSpPr>
          <p:cNvPr id="1500164" name="Group 4"/>
          <p:cNvGrpSpPr>
            <a:grpSpLocks/>
          </p:cNvGrpSpPr>
          <p:nvPr/>
        </p:nvGrpSpPr>
        <p:grpSpPr bwMode="auto">
          <a:xfrm>
            <a:off x="5257800" y="1676400"/>
            <a:ext cx="3810000" cy="4005263"/>
            <a:chOff x="3456" y="1728"/>
            <a:chExt cx="1992" cy="1899"/>
          </a:xfrm>
        </p:grpSpPr>
        <p:pic>
          <p:nvPicPr>
            <p:cNvPr id="1500165" name="Picture 5" descr="NaiveOAM_unlike_small"/>
            <p:cNvPicPr>
              <a:picLocks noChangeAspect="1" noChangeArrowheads="1"/>
            </p:cNvPicPr>
            <p:nvPr/>
          </p:nvPicPr>
          <p:blipFill>
            <a:blip r:embed="rId3" cstate="print"/>
            <a:srcRect/>
            <a:stretch>
              <a:fillRect/>
            </a:stretch>
          </p:blipFill>
          <p:spPr bwMode="auto">
            <a:xfrm>
              <a:off x="3456" y="2736"/>
              <a:ext cx="936" cy="891"/>
            </a:xfrm>
            <a:prstGeom prst="rect">
              <a:avLst/>
            </a:prstGeom>
            <a:noFill/>
          </p:spPr>
        </p:pic>
        <p:pic>
          <p:nvPicPr>
            <p:cNvPr id="1500166" name="Picture 6" descr="NaiveOAM_like_big"/>
            <p:cNvPicPr>
              <a:picLocks noChangeAspect="1" noChangeArrowheads="1"/>
            </p:cNvPicPr>
            <p:nvPr/>
          </p:nvPicPr>
          <p:blipFill>
            <a:blip r:embed="rId4" cstate="print"/>
            <a:srcRect/>
            <a:stretch>
              <a:fillRect/>
            </a:stretch>
          </p:blipFill>
          <p:spPr bwMode="auto">
            <a:xfrm>
              <a:off x="3456" y="1728"/>
              <a:ext cx="936" cy="891"/>
            </a:xfrm>
            <a:prstGeom prst="rect">
              <a:avLst/>
            </a:prstGeom>
            <a:noFill/>
          </p:spPr>
        </p:pic>
        <p:pic>
          <p:nvPicPr>
            <p:cNvPr id="1500167" name="Picture 7" descr="NaiveOAM_like_small"/>
            <p:cNvPicPr>
              <a:picLocks noChangeAspect="1" noChangeArrowheads="1"/>
            </p:cNvPicPr>
            <p:nvPr/>
          </p:nvPicPr>
          <p:blipFill>
            <a:blip r:embed="rId5" cstate="print"/>
            <a:srcRect/>
            <a:stretch>
              <a:fillRect/>
            </a:stretch>
          </p:blipFill>
          <p:spPr bwMode="auto">
            <a:xfrm>
              <a:off x="4512" y="1728"/>
              <a:ext cx="936" cy="891"/>
            </a:xfrm>
            <a:prstGeom prst="rect">
              <a:avLst/>
            </a:prstGeom>
            <a:noFill/>
          </p:spPr>
        </p:pic>
        <p:pic>
          <p:nvPicPr>
            <p:cNvPr id="1500168" name="Picture 8" descr="NaiveOAM_unlike_big"/>
            <p:cNvPicPr>
              <a:picLocks noChangeAspect="1" noChangeArrowheads="1"/>
            </p:cNvPicPr>
            <p:nvPr/>
          </p:nvPicPr>
          <p:blipFill>
            <a:blip r:embed="rId6" cstate="print"/>
            <a:srcRect/>
            <a:stretch>
              <a:fillRect/>
            </a:stretch>
          </p:blipFill>
          <p:spPr bwMode="auto">
            <a:xfrm>
              <a:off x="4512" y="2736"/>
              <a:ext cx="936" cy="891"/>
            </a:xfrm>
            <a:prstGeom prst="rect">
              <a:avLst/>
            </a:prstGeom>
            <a:noFill/>
          </p:spPr>
        </p:pic>
      </p:grpSp>
      <p:sp>
        <p:nvSpPr>
          <p:cNvPr id="1500169" name="Text Box 9"/>
          <p:cNvSpPr txBox="1">
            <a:spLocks noChangeArrowheads="1"/>
          </p:cNvSpPr>
          <p:nvPr/>
        </p:nvSpPr>
        <p:spPr bwMode="auto">
          <a:xfrm>
            <a:off x="5534025" y="1295400"/>
            <a:ext cx="1019175" cy="366713"/>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k</a:t>
            </a:r>
            <a:r>
              <a:rPr lang="en-US" sz="1800" baseline="-25000">
                <a:solidFill>
                  <a:schemeClr val="hlink"/>
                </a:solidFill>
                <a:latin typeface="Arial" charset="0"/>
              </a:rPr>
              <a:t>T </a:t>
            </a:r>
            <a:r>
              <a:rPr lang="en-US" sz="1800">
                <a:solidFill>
                  <a:schemeClr val="hlink"/>
                </a:solidFill>
                <a:latin typeface="Arial" charset="0"/>
              </a:rPr>
              <a:t>larger</a:t>
            </a:r>
          </a:p>
        </p:txBody>
      </p:sp>
      <p:sp>
        <p:nvSpPr>
          <p:cNvPr id="1500170" name="Text Box 10"/>
          <p:cNvSpPr txBox="1">
            <a:spLocks noChangeArrowheads="1"/>
          </p:cNvSpPr>
          <p:nvPr/>
        </p:nvSpPr>
        <p:spPr bwMode="auto">
          <a:xfrm>
            <a:off x="7515225" y="1295400"/>
            <a:ext cx="1171575" cy="366713"/>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k</a:t>
            </a:r>
            <a:r>
              <a:rPr lang="en-US" sz="1800" baseline="-25000">
                <a:solidFill>
                  <a:schemeClr val="hlink"/>
                </a:solidFill>
                <a:latin typeface="Arial" charset="0"/>
              </a:rPr>
              <a:t>T </a:t>
            </a:r>
            <a:r>
              <a:rPr lang="en-US" sz="1800">
                <a:solidFill>
                  <a:schemeClr val="hlink"/>
                </a:solidFill>
                <a:latin typeface="Arial" charset="0"/>
              </a:rPr>
              <a:t>smaller</a:t>
            </a:r>
          </a:p>
        </p:txBody>
      </p:sp>
      <p:sp>
        <p:nvSpPr>
          <p:cNvPr id="1500171" name="Text Box 11"/>
          <p:cNvSpPr txBox="1">
            <a:spLocks noChangeArrowheads="1"/>
          </p:cNvSpPr>
          <p:nvPr/>
        </p:nvSpPr>
        <p:spPr bwMode="auto">
          <a:xfrm>
            <a:off x="4419600" y="2286000"/>
            <a:ext cx="882650" cy="641350"/>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Same </a:t>
            </a:r>
          </a:p>
          <a:p>
            <a:pPr algn="l" eaLnBrk="1" hangingPunct="1"/>
            <a:r>
              <a:rPr lang="en-US" sz="1800">
                <a:solidFill>
                  <a:schemeClr val="hlink"/>
                </a:solidFill>
                <a:latin typeface="Arial" charset="0"/>
              </a:rPr>
              <a:t>helicity</a:t>
            </a:r>
          </a:p>
        </p:txBody>
      </p:sp>
      <p:sp>
        <p:nvSpPr>
          <p:cNvPr id="1500172" name="Text Box 12"/>
          <p:cNvSpPr txBox="1">
            <a:spLocks noChangeArrowheads="1"/>
          </p:cNvSpPr>
          <p:nvPr/>
        </p:nvSpPr>
        <p:spPr bwMode="auto">
          <a:xfrm>
            <a:off x="4171950" y="4419600"/>
            <a:ext cx="1162050" cy="641350"/>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Opposite </a:t>
            </a:r>
          </a:p>
          <a:p>
            <a:pPr algn="l" eaLnBrk="1" hangingPunct="1"/>
            <a:r>
              <a:rPr lang="en-US" sz="1800">
                <a:solidFill>
                  <a:schemeClr val="hlink"/>
                </a:solidFill>
                <a:latin typeface="Arial" charset="0"/>
              </a:rPr>
              <a:t>helicity</a:t>
            </a:r>
          </a:p>
        </p:txBody>
      </p:sp>
      <p:pic>
        <p:nvPicPr>
          <p:cNvPr id="1500173" name="Picture 13"/>
          <p:cNvPicPr>
            <a:picLocks noChangeAspect="1" noChangeArrowheads="1"/>
          </p:cNvPicPr>
          <p:nvPr/>
        </p:nvPicPr>
        <p:blipFill>
          <a:blip r:embed="rId7" cstate="print"/>
          <a:srcRect t="33206" b="44386"/>
          <a:stretch>
            <a:fillRect/>
          </a:stretch>
        </p:blipFill>
        <p:spPr bwMode="auto">
          <a:xfrm>
            <a:off x="457200" y="5410200"/>
            <a:ext cx="4267200" cy="917575"/>
          </a:xfrm>
          <a:prstGeom prst="rect">
            <a:avLst/>
          </a:prstGeom>
          <a:noFill/>
          <a:ln w="19050">
            <a:noFill/>
            <a:miter lim="800000"/>
            <a:headEnd/>
            <a:tailEnd/>
          </a:ln>
          <a:effectLst/>
        </p:spPr>
      </p:pic>
      <p:pic>
        <p:nvPicPr>
          <p:cNvPr id="2066433" name="Picture 1"/>
          <p:cNvPicPr>
            <a:picLocks noChangeAspect="1" noChangeArrowheads="1"/>
          </p:cNvPicPr>
          <p:nvPr/>
        </p:nvPicPr>
        <p:blipFill>
          <a:blip r:embed="rId8" cstate="print"/>
          <a:srcRect/>
          <a:stretch>
            <a:fillRect/>
          </a:stretch>
        </p:blipFill>
        <p:spPr bwMode="auto">
          <a:xfrm>
            <a:off x="4278086" y="1248228"/>
            <a:ext cx="4789714" cy="4419600"/>
          </a:xfrm>
          <a:prstGeom prst="rect">
            <a:avLst/>
          </a:prstGeom>
          <a:noFill/>
          <a:ln w="9525">
            <a:noFill/>
            <a:miter lim="800000"/>
            <a:headEnd/>
            <a:tailEnd/>
          </a:ln>
        </p:spPr>
      </p:pic>
      <p:sp>
        <p:nvSpPr>
          <p:cNvPr id="19" name="Rectangle 18"/>
          <p:cNvSpPr/>
          <p:nvPr/>
        </p:nvSpPr>
        <p:spPr>
          <a:xfrm>
            <a:off x="4692140" y="5715000"/>
            <a:ext cx="4267514" cy="430887"/>
          </a:xfrm>
          <a:prstGeom prst="rect">
            <a:avLst/>
          </a:prstGeom>
        </p:spPr>
        <p:txBody>
          <a:bodyPr wrap="none">
            <a:spAutoFit/>
          </a:bodyPr>
          <a:lstStyle/>
          <a:p>
            <a:r>
              <a:rPr lang="en-US" sz="2200" dirty="0" smtClean="0">
                <a:hlinkClick r:id="rId9"/>
              </a:rPr>
              <a:t>arXiv:0910.1029</a:t>
            </a:r>
            <a:r>
              <a:rPr lang="en-US" sz="2200" dirty="0" smtClean="0"/>
              <a:t>, submitted to PRD</a:t>
            </a:r>
            <a:endParaRPr lang="en-US" sz="2200" dirty="0"/>
          </a:p>
        </p:txBody>
      </p:sp>
      <p:sp>
        <p:nvSpPr>
          <p:cNvPr id="20" name="Footer Placeholder 19"/>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66433"/>
                                        </p:tgtEl>
                                        <p:attrNameLst>
                                          <p:attrName>style.visibility</p:attrName>
                                        </p:attrNameLst>
                                      </p:cBhvr>
                                      <p:to>
                                        <p:strVal val="visible"/>
                                      </p:to>
                                    </p:set>
                                    <p:animEffect transition="in" filter="blinds(horizontal)">
                                      <p:cBhvr>
                                        <p:cTn id="7" dur="500"/>
                                        <p:tgtEl>
                                          <p:spTgt spid="2066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2818" name="Picture 2"/>
          <p:cNvPicPr>
            <a:picLocks noChangeAspect="1" noChangeArrowheads="1"/>
          </p:cNvPicPr>
          <p:nvPr/>
        </p:nvPicPr>
        <p:blipFill>
          <a:blip r:embed="rId3" cstate="print"/>
          <a:srcRect/>
          <a:stretch>
            <a:fillRect/>
          </a:stretch>
        </p:blipFill>
        <p:spPr bwMode="auto">
          <a:xfrm>
            <a:off x="576845" y="557212"/>
            <a:ext cx="7805155" cy="5614988"/>
          </a:xfrm>
          <a:prstGeom prst="rect">
            <a:avLst/>
          </a:prstGeom>
          <a:noFill/>
          <a:ln w="9525">
            <a:noFill/>
            <a:miter lim="800000"/>
            <a:headEnd/>
            <a:tailEnd/>
          </a:ln>
        </p:spPr>
      </p:pic>
      <p:sp>
        <p:nvSpPr>
          <p:cNvPr id="5" name="Rectangle 4"/>
          <p:cNvSpPr/>
          <p:nvPr/>
        </p:nvSpPr>
        <p:spPr>
          <a:xfrm>
            <a:off x="4648200" y="4495800"/>
            <a:ext cx="3236784" cy="461665"/>
          </a:xfrm>
          <a:prstGeom prst="rect">
            <a:avLst/>
          </a:prstGeom>
        </p:spPr>
        <p:txBody>
          <a:bodyPr wrap="none">
            <a:spAutoFit/>
          </a:bodyPr>
          <a:lstStyle/>
          <a:p>
            <a:r>
              <a:rPr lang="en-US" b="1" dirty="0" smtClean="0">
                <a:solidFill>
                  <a:schemeClr val="tx1"/>
                </a:solidFill>
              </a:rPr>
              <a:t>PRL103, 172001 (2009)</a:t>
            </a:r>
            <a:endParaRPr lang="en-US" dirty="0">
              <a:solidFill>
                <a:schemeClr val="tx1"/>
              </a:solidFill>
            </a:endParaRPr>
          </a:p>
        </p:txBody>
      </p:sp>
      <p:sp>
        <p:nvSpPr>
          <p:cNvPr id="6" name="Footer Placeholder 5"/>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2"/>
          <p:cNvSpPr>
            <a:spLocks noGrp="1" noChangeArrowheads="1"/>
          </p:cNvSpPr>
          <p:nvPr>
            <p:ph type="title"/>
          </p:nvPr>
        </p:nvSpPr>
        <p:spPr/>
        <p:txBody>
          <a:bodyPr/>
          <a:lstStyle/>
          <a:p>
            <a:r>
              <a:rPr lang="en-US" sz="4000"/>
              <a:t>And a (Relatively) Recent Surprise From p+p, p+d Collisions</a:t>
            </a:r>
          </a:p>
        </p:txBody>
      </p:sp>
      <p:sp>
        <p:nvSpPr>
          <p:cNvPr id="1173507" name="Rectangle 3"/>
          <p:cNvSpPr>
            <a:spLocks noGrp="1" noChangeArrowheads="1"/>
          </p:cNvSpPr>
          <p:nvPr>
            <p:ph type="body" sz="half" idx="1"/>
          </p:nvPr>
        </p:nvSpPr>
        <p:spPr>
          <a:xfrm>
            <a:off x="152400" y="1371600"/>
            <a:ext cx="4267200" cy="4495800"/>
          </a:xfrm>
        </p:spPr>
        <p:txBody>
          <a:bodyPr/>
          <a:lstStyle/>
          <a:p>
            <a:pPr>
              <a:lnSpc>
                <a:spcPct val="90000"/>
              </a:lnSpc>
            </a:pPr>
            <a:r>
              <a:rPr lang="en-US" sz="2800"/>
              <a:t>Fermilab Experiment 866 used proton-hydrogen and proton-deuterium collisions to probe nucleon structure via the Drell-Yan process </a:t>
            </a:r>
          </a:p>
          <a:p>
            <a:pPr>
              <a:lnSpc>
                <a:spcPct val="90000"/>
              </a:lnSpc>
            </a:pPr>
            <a:endParaRPr lang="en-US" sz="2800"/>
          </a:p>
          <a:p>
            <a:pPr>
              <a:lnSpc>
                <a:spcPct val="90000"/>
              </a:lnSpc>
            </a:pPr>
            <a:r>
              <a:rPr lang="en-US" sz="2800"/>
              <a:t>Anti-up/anti-down asymmetry in the quark sea, with an unexpected </a:t>
            </a:r>
            <a:r>
              <a:rPr lang="en-US" sz="2800" i="1"/>
              <a:t>x</a:t>
            </a:r>
            <a:r>
              <a:rPr lang="en-US" sz="2800"/>
              <a:t> behavior!</a:t>
            </a:r>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a:t>PRD64, 052002 (2001)</a:t>
            </a:r>
          </a:p>
        </p:txBody>
      </p:sp>
      <p:graphicFrame>
        <p:nvGraphicFramePr>
          <p:cNvPr id="1173512" name="Object 8"/>
          <p:cNvGraphicFramePr>
            <a:graphicFrameLocks noChangeAspect="1"/>
          </p:cNvGraphicFramePr>
          <p:nvPr>
            <p:ph sz="half" idx="2"/>
          </p:nvPr>
        </p:nvGraphicFramePr>
        <p:xfrm>
          <a:off x="990600" y="3672114"/>
          <a:ext cx="2819400" cy="611188"/>
        </p:xfrm>
        <a:graphic>
          <a:graphicData uri="http://schemas.openxmlformats.org/presentationml/2006/ole">
            <p:oleObj spid="_x0000_s2091010" name="Equation" r:id="rId5" imgW="1054080" imgH="228600" progId="Equation.3">
              <p:embed/>
            </p:oleObj>
          </a:graphicData>
        </a:graphic>
      </p:graphicFrame>
      <p:sp>
        <p:nvSpPr>
          <p:cNvPr id="1173514" name="Text Box 10"/>
          <p:cNvSpPr txBox="1">
            <a:spLocks noChangeArrowheads="1"/>
          </p:cNvSpPr>
          <p:nvPr/>
        </p:nvSpPr>
        <p:spPr bwMode="auto">
          <a:xfrm>
            <a:off x="1066800" y="1679575"/>
            <a:ext cx="6934200" cy="1689100"/>
          </a:xfrm>
          <a:prstGeom prst="rect">
            <a:avLst/>
          </a:prstGeom>
          <a:solidFill>
            <a:srgbClr val="00FFFF"/>
          </a:solidFill>
          <a:ln w="9525">
            <a:solidFill>
              <a:schemeClr val="tx1"/>
            </a:solidFill>
            <a:miter lim="800000"/>
            <a:headEnd/>
            <a:tailEnd/>
          </a:ln>
          <a:effectLst/>
        </p:spPr>
        <p:txBody>
          <a:bodyPr>
            <a:spAutoFit/>
          </a:bodyPr>
          <a:lstStyle/>
          <a:p>
            <a:r>
              <a:rPr lang="en-US" sz="2600" i="1" dirty="0" err="1">
                <a:solidFill>
                  <a:schemeClr val="tx1"/>
                </a:solidFill>
              </a:rPr>
              <a:t>Hadronic</a:t>
            </a:r>
            <a:r>
              <a:rPr lang="en-US" sz="2600" i="1" dirty="0">
                <a:solidFill>
                  <a:schemeClr val="tx1"/>
                </a:solidFill>
              </a:rPr>
              <a:t> collisions play a complementary role to DIS and have let us continue to find surprises in the rich linear momentum structure of the proton, even after </a:t>
            </a:r>
            <a:r>
              <a:rPr lang="en-US" sz="2600" i="1" dirty="0" smtClean="0">
                <a:solidFill>
                  <a:schemeClr val="tx1"/>
                </a:solidFill>
              </a:rPr>
              <a:t>40 </a:t>
            </a:r>
            <a:r>
              <a:rPr lang="en-US" sz="2600" i="1" dirty="0">
                <a:solidFill>
                  <a:schemeClr val="tx1"/>
                </a:solidFill>
              </a:rPr>
              <a:t>years!</a:t>
            </a:r>
          </a:p>
        </p:txBody>
      </p:sp>
      <p:sp>
        <p:nvSpPr>
          <p:cNvPr id="10" name="Footer Placeholder 9"/>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3514"/>
                                        </p:tgtEl>
                                        <p:attrNameLst>
                                          <p:attrName>style.visibility</p:attrName>
                                        </p:attrNameLst>
                                      </p:cBhvr>
                                      <p:to>
                                        <p:strVal val="visible"/>
                                      </p:to>
                                    </p:set>
                                    <p:anim calcmode="lin" valueType="num">
                                      <p:cBhvr additive="base">
                                        <p:cTn id="7" dur="500" fill="hold"/>
                                        <p:tgtEl>
                                          <p:spTgt spid="1173514"/>
                                        </p:tgtEl>
                                        <p:attrNameLst>
                                          <p:attrName>ppt_x</p:attrName>
                                        </p:attrNameLst>
                                      </p:cBhvr>
                                      <p:tavLst>
                                        <p:tav tm="0">
                                          <p:val>
                                            <p:strVal val="#ppt_x"/>
                                          </p:val>
                                        </p:tav>
                                        <p:tav tm="100000">
                                          <p:val>
                                            <p:strVal val="#ppt_x"/>
                                          </p:val>
                                        </p:tav>
                                      </p:tavLst>
                                    </p:anim>
                                    <p:anim calcmode="lin" valueType="num">
                                      <p:cBhvr additive="base">
                                        <p:cTn id="8"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292125" y="228600"/>
            <a:ext cx="8623275" cy="6254381"/>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oter Placeholder 3"/>
          <p:cNvSpPr>
            <a:spLocks noGrp="1"/>
          </p:cNvSpPr>
          <p:nvPr>
            <p:ph type="ftr" sz="quarter" idx="11"/>
          </p:nvPr>
        </p:nvSpPr>
        <p:spPr/>
        <p:txBody>
          <a:bodyPr/>
          <a:lstStyle/>
          <a:p>
            <a:r>
              <a:rPr lang="es-ES" smtClean="0"/>
              <a:t>C. Aidala, CUA, December 9, 2009</a:t>
            </a:r>
            <a:endParaRPr lang="en-US"/>
          </a:p>
        </p:txBody>
      </p:sp>
      <p:sp>
        <p:nvSpPr>
          <p:cNvPr id="1512450" name="Rectangle 2"/>
          <p:cNvSpPr>
            <a:spLocks noGrp="1" noChangeArrowheads="1"/>
          </p:cNvSpPr>
          <p:nvPr>
            <p:ph type="title"/>
          </p:nvPr>
        </p:nvSpPr>
        <p:spPr/>
        <p:txBody>
          <a:bodyPr/>
          <a:lstStyle/>
          <a:p>
            <a:r>
              <a:rPr lang="en-US" sz="3600"/>
              <a:t>Forward neutrons at </a:t>
            </a:r>
            <a:r>
              <a:rPr lang="en-US" sz="3600">
                <a:latin typeface="Symbol" pitchFamily="18" charset="2"/>
                <a:ea typeface="ＭＳ Ｐゴシック" pitchFamily="34" charset="-128"/>
                <a:sym typeface="Symbol" pitchFamily="18" charset="2"/>
              </a:rPr>
              <a:t>Ö</a:t>
            </a:r>
            <a:r>
              <a:rPr lang="en-US" altLang="ja-JP" sz="3600">
                <a:ea typeface="ＭＳ Ｐゴシック" pitchFamily="34" charset="-128"/>
                <a:sym typeface="Symbol" pitchFamily="18" charset="2"/>
              </a:rPr>
              <a:t>s=</a:t>
            </a:r>
            <a:r>
              <a:rPr lang="en-US" sz="3600"/>
              <a:t>200 GeV at PHENIX</a:t>
            </a:r>
            <a:endParaRPr lang="en-US" altLang="ja-JP" sz="3600">
              <a:ea typeface="ＭＳ Ｐゴシック" pitchFamily="34" charset="-128"/>
            </a:endParaRPr>
          </a:p>
        </p:txBody>
      </p:sp>
      <p:sp>
        <p:nvSpPr>
          <p:cNvPr id="1512451" name="Text Box 3"/>
          <p:cNvSpPr txBox="1">
            <a:spLocks noChangeArrowheads="1"/>
          </p:cNvSpPr>
          <p:nvPr/>
        </p:nvSpPr>
        <p:spPr bwMode="auto">
          <a:xfrm>
            <a:off x="5795963" y="2420938"/>
            <a:ext cx="3348037" cy="1873250"/>
          </a:xfrm>
          <a:prstGeom prst="rect">
            <a:avLst/>
          </a:prstGeom>
          <a:noFill/>
          <a:ln w="9525">
            <a:noFill/>
            <a:miter lim="800000"/>
            <a:headEnd/>
            <a:tailEnd/>
          </a:ln>
          <a:effectLst/>
        </p:spPr>
        <p:txBody>
          <a:bodyPr>
            <a:spAutoFit/>
          </a:bodyPr>
          <a:lstStyle/>
          <a:p>
            <a:pPr eaLnBrk="1" hangingPunct="1"/>
            <a:r>
              <a:rPr kumimoji="1" lang="en-US" altLang="ja-JP" sz="1900">
                <a:latin typeface="Arial" charset="0"/>
                <a:ea typeface="ＭＳ Ｐゴシック" pitchFamily="34" charset="-128"/>
              </a:rPr>
              <a:t>Mean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a:t>
            </a:r>
          </a:p>
          <a:p>
            <a:pPr eaLnBrk="1" hangingPunct="1"/>
            <a:r>
              <a:rPr kumimoji="1" lang="en-US" altLang="ja-JP" sz="1900">
                <a:latin typeface="Arial" charset="0"/>
                <a:ea typeface="ＭＳ Ｐゴシック" pitchFamily="34" charset="-128"/>
              </a:rPr>
              <a:t>(Estimated by simulation assuming ISR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dist.)</a:t>
            </a:r>
          </a:p>
          <a:p>
            <a:pPr algn="l" eaLnBrk="1" hangingPunct="1"/>
            <a:r>
              <a:rPr kumimoji="1" lang="en-US" altLang="ja-JP" sz="2000">
                <a:latin typeface="Arial" charset="0"/>
                <a:ea typeface="ＭＳ Ｐゴシック" pitchFamily="34" charset="-128"/>
              </a:rPr>
              <a:t>  0.4&lt;|x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|&lt;0.6   0.088 GeV/c</a:t>
            </a:r>
          </a:p>
          <a:p>
            <a:pPr algn="l" eaLnBrk="1" hangingPunct="1"/>
            <a:r>
              <a:rPr kumimoji="1" lang="en-US" altLang="ja-JP" sz="2000">
                <a:latin typeface="Arial" charset="0"/>
                <a:ea typeface="ＭＳ Ｐゴシック" pitchFamily="34" charset="-128"/>
              </a:rPr>
              <a:t>  0.6&lt;|x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|&lt;0.8   0.118 GeV/c</a:t>
            </a:r>
          </a:p>
          <a:p>
            <a:pPr algn="l" eaLnBrk="1" hangingPunct="1"/>
            <a:r>
              <a:rPr kumimoji="1" lang="en-US" altLang="ja-JP" sz="2000">
                <a:latin typeface="Arial" charset="0"/>
                <a:ea typeface="ＭＳ Ｐゴシック" pitchFamily="34" charset="-128"/>
              </a:rPr>
              <a:t>  0.8&lt;|x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|&lt;1.0   0.144 GeV/c</a:t>
            </a:r>
          </a:p>
        </p:txBody>
      </p:sp>
      <p:grpSp>
        <p:nvGrpSpPr>
          <p:cNvPr id="1512452" name="Group 4"/>
          <p:cNvGrpSpPr>
            <a:grpSpLocks/>
          </p:cNvGrpSpPr>
          <p:nvPr/>
        </p:nvGrpSpPr>
        <p:grpSpPr bwMode="auto">
          <a:xfrm>
            <a:off x="0" y="2268538"/>
            <a:ext cx="5867400" cy="4589462"/>
            <a:chOff x="0" y="1429"/>
            <a:chExt cx="3696" cy="2891"/>
          </a:xfrm>
        </p:grpSpPr>
        <p:pic>
          <p:nvPicPr>
            <p:cNvPr id="1512453" name="Picture 5"/>
            <p:cNvPicPr>
              <a:picLocks noChangeAspect="1" noChangeArrowheads="1"/>
            </p:cNvPicPr>
            <p:nvPr/>
          </p:nvPicPr>
          <p:blipFill>
            <a:blip r:embed="rId4" cstate="print"/>
            <a:srcRect/>
            <a:stretch>
              <a:fillRect/>
            </a:stretch>
          </p:blipFill>
          <p:spPr bwMode="auto">
            <a:xfrm>
              <a:off x="0" y="1429"/>
              <a:ext cx="3696" cy="2891"/>
            </a:xfrm>
            <a:prstGeom prst="rect">
              <a:avLst/>
            </a:prstGeom>
            <a:noFill/>
            <a:ln w="9525">
              <a:noFill/>
              <a:miter lim="800000"/>
              <a:headEnd/>
              <a:tailEnd/>
            </a:ln>
            <a:effectLst/>
          </p:spPr>
        </p:pic>
        <p:pic>
          <p:nvPicPr>
            <p:cNvPr id="1512454" name="Picture 6"/>
            <p:cNvPicPr>
              <a:picLocks noChangeAspect="1" noChangeArrowheads="1"/>
            </p:cNvPicPr>
            <p:nvPr/>
          </p:nvPicPr>
          <p:blipFill>
            <a:blip r:embed="rId5" cstate="print"/>
            <a:srcRect/>
            <a:stretch>
              <a:fillRect/>
            </a:stretch>
          </p:blipFill>
          <p:spPr bwMode="auto">
            <a:xfrm>
              <a:off x="514" y="1931"/>
              <a:ext cx="755" cy="251"/>
            </a:xfrm>
            <a:prstGeom prst="rect">
              <a:avLst/>
            </a:prstGeom>
            <a:noFill/>
            <a:ln w="9525">
              <a:noFill/>
              <a:miter lim="800000"/>
              <a:headEnd/>
              <a:tailEnd/>
            </a:ln>
            <a:effectLst/>
          </p:spPr>
        </p:pic>
        <p:grpSp>
          <p:nvGrpSpPr>
            <p:cNvPr id="1512455" name="Group 7"/>
            <p:cNvGrpSpPr>
              <a:grpSpLocks/>
            </p:cNvGrpSpPr>
            <p:nvPr/>
          </p:nvGrpSpPr>
          <p:grpSpPr bwMode="auto">
            <a:xfrm>
              <a:off x="567" y="3113"/>
              <a:ext cx="1375" cy="455"/>
              <a:chOff x="403" y="2024"/>
              <a:chExt cx="1375" cy="455"/>
            </a:xfrm>
          </p:grpSpPr>
          <p:sp>
            <p:nvSpPr>
              <p:cNvPr id="1512456" name="Line 8"/>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57" name="Line 9"/>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58" name="Freeform 10"/>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59" name="Freeform 11"/>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0" name="Freeform 12"/>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1" name="Freeform 13"/>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2" name="Freeform 14"/>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3" name="Line 15"/>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64" name="Line 16"/>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65" name="Line 17"/>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66" name="Text Box 18"/>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67" name="AutoShape 19"/>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grpSp>
      <p:grpSp>
        <p:nvGrpSpPr>
          <p:cNvPr id="1512468" name="Group 20"/>
          <p:cNvGrpSpPr>
            <a:grpSpLocks/>
          </p:cNvGrpSpPr>
          <p:nvPr/>
        </p:nvGrpSpPr>
        <p:grpSpPr bwMode="auto">
          <a:xfrm>
            <a:off x="0" y="2259013"/>
            <a:ext cx="5867400" cy="4610100"/>
            <a:chOff x="2562" y="1416"/>
            <a:chExt cx="3696" cy="2904"/>
          </a:xfrm>
        </p:grpSpPr>
        <p:pic>
          <p:nvPicPr>
            <p:cNvPr id="1512469" name="Picture 21"/>
            <p:cNvPicPr>
              <a:picLocks noChangeAspect="1" noChangeArrowheads="1"/>
            </p:cNvPicPr>
            <p:nvPr/>
          </p:nvPicPr>
          <p:blipFill>
            <a:blip r:embed="rId6" cstate="print"/>
            <a:srcRect/>
            <a:stretch>
              <a:fillRect/>
            </a:stretch>
          </p:blipFill>
          <p:spPr bwMode="auto">
            <a:xfrm>
              <a:off x="2562" y="1416"/>
              <a:ext cx="3696" cy="2904"/>
            </a:xfrm>
            <a:prstGeom prst="rect">
              <a:avLst/>
            </a:prstGeom>
            <a:noFill/>
            <a:ln w="9525">
              <a:noFill/>
              <a:miter lim="800000"/>
              <a:headEnd/>
              <a:tailEnd/>
            </a:ln>
            <a:effectLst/>
          </p:spPr>
        </p:pic>
        <p:pic>
          <p:nvPicPr>
            <p:cNvPr id="1512470" name="Picture 22"/>
            <p:cNvPicPr>
              <a:picLocks noChangeAspect="1" noChangeArrowheads="1"/>
            </p:cNvPicPr>
            <p:nvPr/>
          </p:nvPicPr>
          <p:blipFill>
            <a:blip r:embed="rId5" cstate="print"/>
            <a:srcRect/>
            <a:stretch>
              <a:fillRect/>
            </a:stretch>
          </p:blipFill>
          <p:spPr bwMode="auto">
            <a:xfrm>
              <a:off x="3080" y="1915"/>
              <a:ext cx="760" cy="253"/>
            </a:xfrm>
            <a:prstGeom prst="rect">
              <a:avLst/>
            </a:prstGeom>
            <a:noFill/>
            <a:ln w="9525">
              <a:noFill/>
              <a:miter lim="800000"/>
              <a:headEnd/>
              <a:tailEnd/>
            </a:ln>
            <a:effectLst/>
          </p:spPr>
        </p:pic>
        <p:grpSp>
          <p:nvGrpSpPr>
            <p:cNvPr id="1512471" name="Group 23"/>
            <p:cNvGrpSpPr>
              <a:grpSpLocks/>
            </p:cNvGrpSpPr>
            <p:nvPr/>
          </p:nvGrpSpPr>
          <p:grpSpPr bwMode="auto">
            <a:xfrm>
              <a:off x="3152" y="3067"/>
              <a:ext cx="1375" cy="590"/>
              <a:chOff x="3424" y="1933"/>
              <a:chExt cx="1375" cy="590"/>
            </a:xfrm>
          </p:grpSpPr>
          <p:grpSp>
            <p:nvGrpSpPr>
              <p:cNvPr id="1512472" name="Group 24"/>
              <p:cNvGrpSpPr>
                <a:grpSpLocks/>
              </p:cNvGrpSpPr>
              <p:nvPr/>
            </p:nvGrpSpPr>
            <p:grpSpPr bwMode="auto">
              <a:xfrm>
                <a:off x="3424" y="2024"/>
                <a:ext cx="1375" cy="455"/>
                <a:chOff x="403" y="2024"/>
                <a:chExt cx="1375" cy="455"/>
              </a:xfrm>
            </p:grpSpPr>
            <p:sp>
              <p:nvSpPr>
                <p:cNvPr id="1512473" name="Line 25"/>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74" name="Line 26"/>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75" name="Freeform 27"/>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76" name="Freeform 28"/>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7" name="Freeform 29"/>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78" name="Freeform 30"/>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9" name="Freeform 31"/>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80" name="Line 32"/>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81" name="Line 33"/>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82" name="Line 34"/>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83" name="Text Box 35"/>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84" name="AutoShape 36"/>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sp>
            <p:nvSpPr>
              <p:cNvPr id="1512485" name="Line 37"/>
              <p:cNvSpPr>
                <a:spLocks noChangeShapeType="1"/>
              </p:cNvSpPr>
              <p:nvPr/>
            </p:nvSpPr>
            <p:spPr bwMode="auto">
              <a:xfrm flipV="1">
                <a:off x="4014" y="2160"/>
                <a:ext cx="136" cy="136"/>
              </a:xfrm>
              <a:prstGeom prst="line">
                <a:avLst/>
              </a:prstGeom>
              <a:noFill/>
              <a:ln w="19050">
                <a:solidFill>
                  <a:srgbClr val="FF0000"/>
                </a:solidFill>
                <a:round/>
                <a:headEnd/>
                <a:tailEnd type="triangle" w="med" len="med"/>
              </a:ln>
              <a:effectLst/>
            </p:spPr>
            <p:txBody>
              <a:bodyPr/>
              <a:lstStyle/>
              <a:p>
                <a:endParaRPr lang="en-US"/>
              </a:p>
            </p:txBody>
          </p:sp>
          <p:sp>
            <p:nvSpPr>
              <p:cNvPr id="1512486" name="Line 38"/>
              <p:cNvSpPr>
                <a:spLocks noChangeShapeType="1"/>
              </p:cNvSpPr>
              <p:nvPr/>
            </p:nvSpPr>
            <p:spPr bwMode="auto">
              <a:xfrm>
                <a:off x="4014" y="2432"/>
                <a:ext cx="181" cy="91"/>
              </a:xfrm>
              <a:prstGeom prst="line">
                <a:avLst/>
              </a:prstGeom>
              <a:noFill/>
              <a:ln w="19050">
                <a:solidFill>
                  <a:srgbClr val="FF0000"/>
                </a:solidFill>
                <a:round/>
                <a:headEnd/>
                <a:tailEnd type="triangle" w="med" len="med"/>
              </a:ln>
              <a:effectLst/>
            </p:spPr>
            <p:txBody>
              <a:bodyPr/>
              <a:lstStyle/>
              <a:p>
                <a:endParaRPr lang="en-US"/>
              </a:p>
            </p:txBody>
          </p:sp>
          <p:sp>
            <p:nvSpPr>
              <p:cNvPr id="1512487" name="Line 39"/>
              <p:cNvSpPr>
                <a:spLocks noChangeShapeType="1"/>
              </p:cNvSpPr>
              <p:nvPr/>
            </p:nvSpPr>
            <p:spPr bwMode="auto">
              <a:xfrm flipH="1">
                <a:off x="3787" y="2432"/>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8" name="Line 40"/>
              <p:cNvSpPr>
                <a:spLocks noChangeShapeType="1"/>
              </p:cNvSpPr>
              <p:nvPr/>
            </p:nvSpPr>
            <p:spPr bwMode="auto">
              <a:xfrm flipH="1" flipV="1">
                <a:off x="3787" y="2205"/>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9" name="Text Box 41"/>
              <p:cNvSpPr txBox="1">
                <a:spLocks noChangeArrowheads="1"/>
              </p:cNvSpPr>
              <p:nvPr/>
            </p:nvSpPr>
            <p:spPr bwMode="auto">
              <a:xfrm>
                <a:off x="3742" y="1933"/>
                <a:ext cx="575" cy="326"/>
              </a:xfrm>
              <a:prstGeom prst="rect">
                <a:avLst/>
              </a:prstGeom>
              <a:noFill/>
              <a:ln w="9525">
                <a:noFill/>
                <a:miter lim="800000"/>
                <a:headEnd/>
                <a:tailEnd/>
              </a:ln>
              <a:effectLst/>
            </p:spPr>
            <p:txBody>
              <a:bodyPr wrap="none">
                <a:spAutoFit/>
              </a:bodyPr>
              <a:lstStyle/>
              <a:p>
                <a:pPr algn="l" eaLnBrk="1" hangingPunct="1"/>
                <a:r>
                  <a:rPr kumimoji="1" lang="en-US" altLang="ja-JP" sz="1400" b="1">
                    <a:solidFill>
                      <a:srgbClr val="FF0000"/>
                    </a:solidFill>
                    <a:latin typeface="Arial" charset="0"/>
                    <a:ea typeface="ＭＳ Ｐゴシック" pitchFamily="34" charset="-128"/>
                  </a:rPr>
                  <a:t>charged</a:t>
                </a:r>
              </a:p>
              <a:p>
                <a:pPr algn="l" eaLnBrk="1" hangingPunct="1"/>
                <a:r>
                  <a:rPr kumimoji="1" lang="en-US" altLang="ja-JP" sz="1400" b="1">
                    <a:solidFill>
                      <a:srgbClr val="FF0000"/>
                    </a:solidFill>
                    <a:latin typeface="Arial" charset="0"/>
                    <a:ea typeface="ＭＳ Ｐゴシック" pitchFamily="34" charset="-128"/>
                  </a:rPr>
                  <a:t>particles</a:t>
                </a:r>
              </a:p>
            </p:txBody>
          </p:sp>
        </p:grpSp>
      </p:grpSp>
      <p:graphicFrame>
        <p:nvGraphicFramePr>
          <p:cNvPr id="1512490" name="Group 42"/>
          <p:cNvGraphicFramePr>
            <a:graphicFrameLocks noGrp="1"/>
          </p:cNvGraphicFramePr>
          <p:nvPr/>
        </p:nvGraphicFramePr>
        <p:xfrm>
          <a:off x="6400800" y="4508500"/>
          <a:ext cx="2471738" cy="1941830"/>
        </p:xfrm>
        <a:graphic>
          <a:graphicData uri="http://schemas.openxmlformats.org/drawingml/2006/table">
            <a:tbl>
              <a:tblPr/>
              <a:tblGrid>
                <a:gridCol w="1236663"/>
                <a:gridCol w="1235075"/>
              </a:tblGrid>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rgbClr val="006600"/>
                          </a:solidFill>
                          <a:effectLst/>
                          <a:latin typeface="Arial" charset="0"/>
                          <a:ea typeface="ＭＳ Ｐゴシック" pitchFamily="34" charset="-128"/>
                        </a:rPr>
                        <a:t>preliminary</a:t>
                      </a:r>
                      <a:endParaRPr kumimoji="1" lang="en-US" sz="1600" b="0" i="0" u="none" strike="noStrike" cap="none" normalizeH="0" baseline="0" smtClean="0">
                        <a:ln>
                          <a:noFill/>
                        </a:ln>
                        <a:solidFill>
                          <a:srgbClr val="0066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A</a:t>
                      </a:r>
                      <a:r>
                        <a:rPr kumimoji="0" lang="en-US" altLang="ja-JP" sz="2000" b="0" i="0" u="none" strike="noStrike" cap="none" normalizeH="0" baseline="-25000" smtClean="0">
                          <a:ln>
                            <a:noFill/>
                          </a:ln>
                          <a:solidFill>
                            <a:schemeClr val="tx1"/>
                          </a:solidFill>
                          <a:effectLst/>
                          <a:latin typeface="Times New Roman" pitchFamily="18" charset="0"/>
                          <a:ea typeface="ＭＳ Ｐゴシック" pitchFamily="34" charset="-128"/>
                        </a:rPr>
                        <a:t>N</a:t>
                      </a:r>
                      <a:endPar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0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Without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rPr>
                        <a:t>-6.6 </a:t>
                      </a: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cs typeface="Arial" charset="0"/>
                        </a:rPr>
                        <a:t>±0.6 %</a:t>
                      </a:r>
                      <a:r>
                        <a:rPr kumimoji="0" lang="en-US" altLang="ja-JP" sz="2000" b="0" i="0" u="none" strike="noStrike" cap="none" normalizeH="0" baseline="0" smtClean="0">
                          <a:ln>
                            <a:noFill/>
                          </a:ln>
                          <a:solidFill>
                            <a:srgbClr val="FFFF99"/>
                          </a:solidFill>
                          <a:effectLst/>
                          <a:latin typeface="Times New Roman" pitchFamily="18" charset="0"/>
                          <a:ea typeface="ＭＳ Ｐゴシック" pitchFamily="34" charset="-128"/>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16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rPr>
                        <a:t>-8.3 </a:t>
                      </a: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cs typeface="Arial" charset="0"/>
                        </a:rPr>
                        <a:t>±0.4 %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12504" name="Text Box 56"/>
          <p:cNvSpPr txBox="1">
            <a:spLocks noChangeArrowheads="1"/>
          </p:cNvSpPr>
          <p:nvPr/>
        </p:nvSpPr>
        <p:spPr bwMode="auto">
          <a:xfrm>
            <a:off x="6807200" y="4570413"/>
            <a:ext cx="184150" cy="366712"/>
          </a:xfrm>
          <a:prstGeom prst="rect">
            <a:avLst/>
          </a:prstGeom>
          <a:noFill/>
          <a:ln w="9525">
            <a:noFill/>
            <a:miter lim="800000"/>
            <a:headEnd/>
            <a:tailEnd/>
          </a:ln>
          <a:effectLst/>
        </p:spPr>
        <p:txBody>
          <a:bodyPr wrap="none">
            <a:spAutoFit/>
          </a:bodyPr>
          <a:lstStyle/>
          <a:p>
            <a:pPr eaLnBrk="1" hangingPunct="1"/>
            <a:endParaRPr kumimoji="1" lang="en-US" altLang="ja-JP" sz="1800">
              <a:solidFill>
                <a:srgbClr val="006600"/>
              </a:solidFill>
              <a:latin typeface="Arial" charset="0"/>
              <a:ea typeface="ＭＳ Ｐゴシック" pitchFamily="34" charset="-128"/>
            </a:endParaRPr>
          </a:p>
        </p:txBody>
      </p:sp>
      <p:sp>
        <p:nvSpPr>
          <p:cNvPr id="1512505" name="Text Box 57"/>
          <p:cNvSpPr txBox="1">
            <a:spLocks noChangeArrowheads="1"/>
          </p:cNvSpPr>
          <p:nvPr/>
        </p:nvSpPr>
        <p:spPr bwMode="auto">
          <a:xfrm>
            <a:off x="179388" y="990600"/>
            <a:ext cx="8964612" cy="1187450"/>
          </a:xfrm>
          <a:prstGeom prst="rect">
            <a:avLst/>
          </a:prstGeom>
          <a:noFill/>
          <a:ln w="9525">
            <a:noFill/>
            <a:miter lim="800000"/>
            <a:headEnd/>
            <a:tailEnd/>
          </a:ln>
          <a:effectLst/>
        </p:spPr>
        <p:txBody>
          <a:bodyPr>
            <a:spAutoFit/>
          </a:bodyPr>
          <a:lstStyle/>
          <a:p>
            <a:pPr algn="l"/>
            <a:r>
              <a:rPr lang="en-US"/>
              <a:t>Large negative SSA observed for x</a:t>
            </a:r>
            <a:r>
              <a:rPr lang="en-US" baseline="-18000"/>
              <a:t>F</a:t>
            </a:r>
            <a:r>
              <a:rPr lang="en-US"/>
              <a:t>&gt;0, enhanced by requiring concidence with forward charged particles (“MinBias” trigger). </a:t>
            </a:r>
          </a:p>
          <a:p>
            <a:pPr algn="l"/>
            <a:r>
              <a:rPr lang="en-US"/>
              <a:t>No x</a:t>
            </a:r>
            <a:r>
              <a:rPr lang="en-US" baseline="-18000"/>
              <a:t>F</a:t>
            </a:r>
            <a:r>
              <a:rPr lang="en-US"/>
              <a:t> dependence seen.</a:t>
            </a:r>
          </a:p>
        </p:txBody>
      </p:sp>
    </p:spTree>
    <p:custDataLst>
      <p:tags r:id="rId1"/>
    </p:custDataLst>
  </p:cSld>
  <p:clrMapOvr>
    <a:masterClrMapping/>
  </p:clrMapOvr>
  <p:transition advTm="117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68"/>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1512490"/>
                                        </p:tgtEl>
                                        <p:attrNameLst>
                                          <p:attrName>style.visibility</p:attrName>
                                        </p:attrNameLst>
                                      </p:cBhvr>
                                      <p:to>
                                        <p:strVal val="visible"/>
                                      </p:to>
                                    </p:set>
                                    <p:animEffect transition="in" filter="dissolve">
                                      <p:cBhvr>
                                        <p:cTn id="10" dur="1000"/>
                                        <p:tgtEl>
                                          <p:spTgt spid="1512490"/>
                                        </p:tgtEl>
                                      </p:cBhvr>
                                    </p:animEffect>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1512504"/>
                                        </p:tgtEl>
                                        <p:attrNameLst>
                                          <p:attrName>style.visibility</p:attrName>
                                        </p:attrNameLst>
                                      </p:cBhvr>
                                      <p:to>
                                        <p:strVal val="visible"/>
                                      </p:to>
                                    </p:set>
                                    <p:animEffect transition="in" filter="box(in)">
                                      <p:cBhvr>
                                        <p:cTn id="13" dur="500"/>
                                        <p:tgtEl>
                                          <p:spTgt spid="151250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12451"/>
                                        </p:tgtEl>
                                        <p:attrNameLst>
                                          <p:attrName>style.visibility</p:attrName>
                                        </p:attrNameLst>
                                      </p:cBhvr>
                                      <p:to>
                                        <p:strVal val="visible"/>
                                      </p:to>
                                    </p:set>
                                    <p:animEffect transition="in" filter="box(in)">
                                      <p:cBhvr>
                                        <p:cTn id="16" dur="1000"/>
                                        <p:tgtEl>
                                          <p:spTgt spid="151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451" grpId="0"/>
      <p:bldP spid="151250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es-ES" dirty="0" smtClean="0"/>
              <a:t>C. Aidala, CUA, </a:t>
            </a:r>
            <a:r>
              <a:rPr lang="es-ES" dirty="0" err="1" smtClean="0"/>
              <a:t>December</a:t>
            </a:r>
            <a:r>
              <a:rPr lang="es-ES" dirty="0" smtClean="0"/>
              <a:t> 9, 2009</a:t>
            </a:r>
            <a:endParaRPr lang="en-US" dirty="0"/>
          </a:p>
        </p:txBody>
      </p:sp>
      <p:pic>
        <p:nvPicPr>
          <p:cNvPr id="1514498" name="Picture 2"/>
          <p:cNvPicPr>
            <a:picLocks noChangeAspect="1" noChangeArrowheads="1"/>
          </p:cNvPicPr>
          <p:nvPr/>
        </p:nvPicPr>
        <p:blipFill>
          <a:blip r:embed="rId4" cstate="print"/>
          <a:srcRect/>
          <a:stretch>
            <a:fillRect/>
          </a:stretch>
        </p:blipFill>
        <p:spPr bwMode="auto">
          <a:xfrm>
            <a:off x="4716463" y="2452688"/>
            <a:ext cx="4240212" cy="4405312"/>
          </a:xfrm>
          <a:prstGeom prst="rect">
            <a:avLst/>
          </a:prstGeom>
          <a:noFill/>
          <a:ln w="9525">
            <a:noFill/>
            <a:miter lim="800000"/>
            <a:headEnd/>
            <a:tailEnd/>
          </a:ln>
          <a:effectLst/>
        </p:spPr>
      </p:pic>
      <p:pic>
        <p:nvPicPr>
          <p:cNvPr id="1514499" name="Picture 3"/>
          <p:cNvPicPr>
            <a:picLocks noChangeAspect="1" noChangeArrowheads="1"/>
          </p:cNvPicPr>
          <p:nvPr/>
        </p:nvPicPr>
        <p:blipFill>
          <a:blip r:embed="rId5" cstate="print"/>
          <a:srcRect/>
          <a:stretch>
            <a:fillRect/>
          </a:stretch>
        </p:blipFill>
        <p:spPr bwMode="auto">
          <a:xfrm>
            <a:off x="250825" y="2441575"/>
            <a:ext cx="4267200" cy="4416425"/>
          </a:xfrm>
          <a:prstGeom prst="rect">
            <a:avLst/>
          </a:prstGeom>
          <a:noFill/>
          <a:ln w="9525">
            <a:noFill/>
            <a:miter lim="800000"/>
            <a:headEnd/>
            <a:tailEnd/>
          </a:ln>
          <a:effectLst/>
        </p:spPr>
      </p:pic>
      <p:graphicFrame>
        <p:nvGraphicFramePr>
          <p:cNvPr id="1514500" name="Object 4"/>
          <p:cNvGraphicFramePr>
            <a:graphicFrameLocks noChangeAspect="1"/>
          </p:cNvGraphicFramePr>
          <p:nvPr/>
        </p:nvGraphicFramePr>
        <p:xfrm>
          <a:off x="6019800" y="990600"/>
          <a:ext cx="2484438" cy="1141413"/>
        </p:xfrm>
        <a:graphic>
          <a:graphicData uri="http://schemas.openxmlformats.org/presentationml/2006/ole">
            <p:oleObj spid="_x0000_s1514500" name="数式" r:id="rId6" imgW="939600" imgH="431640" progId="Equation.3">
              <p:embed/>
            </p:oleObj>
          </a:graphicData>
        </a:graphic>
      </p:graphicFrame>
      <p:sp>
        <p:nvSpPr>
          <p:cNvPr id="1514501" name="Rectangle 5"/>
          <p:cNvSpPr>
            <a:spLocks noGrp="1" noChangeArrowheads="1"/>
          </p:cNvSpPr>
          <p:nvPr>
            <p:ph type="title"/>
          </p:nvPr>
        </p:nvSpPr>
        <p:spPr/>
        <p:txBody>
          <a:bodyPr/>
          <a:lstStyle/>
          <a:p>
            <a:r>
              <a:rPr lang="en-US" sz="4000"/>
              <a:t>Forward neutrons at </a:t>
            </a:r>
            <a:r>
              <a:rPr lang="en-US" sz="4000">
                <a:ea typeface="ＭＳ Ｐゴシック" pitchFamily="34" charset="-128"/>
                <a:sym typeface="Symbol" pitchFamily="18" charset="2"/>
              </a:rPr>
              <a:t>other energies</a:t>
            </a:r>
            <a:endParaRPr lang="en-US" altLang="ja-JP" sz="4000">
              <a:ea typeface="ＭＳ Ｐゴシック" pitchFamily="34" charset="-128"/>
            </a:endParaRPr>
          </a:p>
        </p:txBody>
      </p:sp>
      <p:sp>
        <p:nvSpPr>
          <p:cNvPr id="1514502" name="Text Box 6"/>
          <p:cNvSpPr txBox="1">
            <a:spLocks noChangeArrowheads="1"/>
          </p:cNvSpPr>
          <p:nvPr/>
        </p:nvSpPr>
        <p:spPr bwMode="auto">
          <a:xfrm>
            <a:off x="827088" y="2997200"/>
            <a:ext cx="2125662"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√s=62.4 GeV</a:t>
            </a:r>
          </a:p>
        </p:txBody>
      </p:sp>
      <p:sp>
        <p:nvSpPr>
          <p:cNvPr id="1514503" name="Text Box 7"/>
          <p:cNvSpPr txBox="1">
            <a:spLocks noChangeArrowheads="1"/>
          </p:cNvSpPr>
          <p:nvPr/>
        </p:nvSpPr>
        <p:spPr bwMode="auto">
          <a:xfrm>
            <a:off x="5335588" y="2997200"/>
            <a:ext cx="2041525"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√s=410 GeV</a:t>
            </a:r>
          </a:p>
        </p:txBody>
      </p:sp>
      <p:sp>
        <p:nvSpPr>
          <p:cNvPr id="1514504" name="Text Box 8"/>
          <p:cNvSpPr txBox="1">
            <a:spLocks noChangeArrowheads="1"/>
          </p:cNvSpPr>
          <p:nvPr/>
        </p:nvSpPr>
        <p:spPr bwMode="auto">
          <a:xfrm>
            <a:off x="203200" y="1219200"/>
            <a:ext cx="5664200" cy="822325"/>
          </a:xfrm>
          <a:prstGeom prst="rect">
            <a:avLst/>
          </a:prstGeom>
          <a:noFill/>
          <a:ln w="9525">
            <a:noFill/>
            <a:miter lim="800000"/>
            <a:headEnd/>
            <a:tailEnd/>
          </a:ln>
          <a:effectLst/>
        </p:spPr>
        <p:txBody>
          <a:bodyPr>
            <a:spAutoFit/>
          </a:bodyPr>
          <a:lstStyle/>
          <a:p>
            <a:pPr algn="l"/>
            <a:r>
              <a:rPr lang="en-US"/>
              <a:t>Significant forward neutron asymmetries observed down to 62.4 and up to 410 GeV!</a:t>
            </a:r>
          </a:p>
        </p:txBody>
      </p:sp>
      <p:pic>
        <p:nvPicPr>
          <p:cNvPr id="1514505" name="Picture 9" descr="logo"/>
          <p:cNvPicPr>
            <a:picLocks noChangeAspect="1" noChangeArrowheads="1"/>
          </p:cNvPicPr>
          <p:nvPr/>
        </p:nvPicPr>
        <p:blipFill>
          <a:blip r:embed="rId7" cstate="print"/>
          <a:srcRect/>
          <a:stretch>
            <a:fillRect/>
          </a:stretch>
        </p:blipFill>
        <p:spPr bwMode="auto">
          <a:xfrm>
            <a:off x="2819400" y="5638800"/>
            <a:ext cx="1371600" cy="539750"/>
          </a:xfrm>
          <a:prstGeom prst="rect">
            <a:avLst/>
          </a:prstGeom>
          <a:solidFill>
            <a:schemeClr val="bg1"/>
          </a:solidFill>
        </p:spPr>
      </p:pic>
      <p:pic>
        <p:nvPicPr>
          <p:cNvPr id="1514506" name="Picture 10" descr="logo"/>
          <p:cNvPicPr>
            <a:picLocks noChangeAspect="1" noChangeArrowheads="1"/>
          </p:cNvPicPr>
          <p:nvPr/>
        </p:nvPicPr>
        <p:blipFill>
          <a:blip r:embed="rId7" cstate="print"/>
          <a:srcRect/>
          <a:stretch>
            <a:fillRect/>
          </a:stretch>
        </p:blipFill>
        <p:spPr bwMode="auto">
          <a:xfrm>
            <a:off x="7292975" y="5638800"/>
            <a:ext cx="1371600" cy="539750"/>
          </a:xfrm>
          <a:prstGeom prst="rect">
            <a:avLst/>
          </a:prstGeom>
          <a:solidFill>
            <a:schemeClr val="bg1"/>
          </a:solid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26"/>
          <p:cNvSpPr>
            <a:spLocks noGrp="1"/>
          </p:cNvSpPr>
          <p:nvPr>
            <p:ph type="ftr" sz="quarter" idx="11"/>
          </p:nvPr>
        </p:nvSpPr>
        <p:spPr/>
        <p:txBody>
          <a:bodyPr/>
          <a:lstStyle/>
          <a:p>
            <a:r>
              <a:rPr lang="es-ES" dirty="0" smtClean="0"/>
              <a:t>C. Aidala, CUA, </a:t>
            </a:r>
            <a:r>
              <a:rPr lang="es-ES" dirty="0" err="1" smtClean="0"/>
              <a:t>December</a:t>
            </a:r>
            <a:r>
              <a:rPr lang="es-ES" dirty="0" smtClean="0"/>
              <a:t> 9, 2009</a:t>
            </a:r>
            <a:endParaRPr lang="en-US" dirty="0"/>
          </a:p>
        </p:txBody>
      </p:sp>
      <p:sp>
        <p:nvSpPr>
          <p:cNvPr id="1518594" name="Rectangle 2"/>
          <p:cNvSpPr>
            <a:spLocks noGrp="1" noChangeArrowheads="1"/>
          </p:cNvSpPr>
          <p:nvPr>
            <p:ph type="title"/>
          </p:nvPr>
        </p:nvSpPr>
        <p:spPr/>
        <p:txBody>
          <a:bodyPr/>
          <a:lstStyle/>
          <a:p>
            <a:r>
              <a:rPr lang="en-US" sz="3400"/>
              <a:t>Single-Spin Asymmetries for Local Polarimetry:</a:t>
            </a:r>
            <a:br>
              <a:rPr lang="en-US" sz="3400"/>
            </a:br>
            <a:r>
              <a:rPr lang="en-US" sz="3400"/>
              <a:t>Confirmation of Longitudinal Polarization</a:t>
            </a:r>
          </a:p>
        </p:txBody>
      </p:sp>
      <p:grpSp>
        <p:nvGrpSpPr>
          <p:cNvPr id="1518595" name="Group 3"/>
          <p:cNvGrpSpPr>
            <a:grpSpLocks/>
          </p:cNvGrpSpPr>
          <p:nvPr/>
        </p:nvGrpSpPr>
        <p:grpSpPr bwMode="auto">
          <a:xfrm>
            <a:off x="3810000" y="1828800"/>
            <a:ext cx="5181600" cy="1536700"/>
            <a:chOff x="2208" y="432"/>
            <a:chExt cx="3456" cy="1160"/>
          </a:xfrm>
        </p:grpSpPr>
        <p:pic>
          <p:nvPicPr>
            <p:cNvPr id="1518596" name="Picture 4" descr="an_phi_bn_run83654-83665"/>
            <p:cNvPicPr>
              <a:picLocks noChangeAspect="1" noChangeArrowheads="1"/>
            </p:cNvPicPr>
            <p:nvPr/>
          </p:nvPicPr>
          <p:blipFill>
            <a:blip r:embed="rId3" cstate="print"/>
            <a:srcRect/>
            <a:stretch>
              <a:fillRect/>
            </a:stretch>
          </p:blipFill>
          <p:spPr bwMode="auto">
            <a:xfrm>
              <a:off x="2208" y="432"/>
              <a:ext cx="1728" cy="1160"/>
            </a:xfrm>
            <a:prstGeom prst="rect">
              <a:avLst/>
            </a:prstGeom>
            <a:noFill/>
          </p:spPr>
        </p:pic>
        <p:pic>
          <p:nvPicPr>
            <p:cNvPr id="1518597" name="Picture 5" descr="an_phi_ys_run83654-83665"/>
            <p:cNvPicPr>
              <a:picLocks noChangeAspect="1" noChangeArrowheads="1"/>
            </p:cNvPicPr>
            <p:nvPr/>
          </p:nvPicPr>
          <p:blipFill>
            <a:blip r:embed="rId4" cstate="print"/>
            <a:srcRect/>
            <a:stretch>
              <a:fillRect/>
            </a:stretch>
          </p:blipFill>
          <p:spPr bwMode="auto">
            <a:xfrm>
              <a:off x="3936" y="432"/>
              <a:ext cx="1728" cy="1160"/>
            </a:xfrm>
            <a:prstGeom prst="rect">
              <a:avLst/>
            </a:prstGeom>
            <a:noFill/>
          </p:spPr>
        </p:pic>
        <p:sp>
          <p:nvSpPr>
            <p:cNvPr id="1518598" name="Text Box 6"/>
            <p:cNvSpPr txBox="1">
              <a:spLocks noChangeArrowheads="1"/>
            </p:cNvSpPr>
            <p:nvPr/>
          </p:nvSpPr>
          <p:spPr bwMode="auto">
            <a:xfrm>
              <a:off x="2400" y="1249"/>
              <a:ext cx="427"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599" name="Text Box 7"/>
            <p:cNvSpPr txBox="1">
              <a:spLocks noChangeArrowheads="1"/>
            </p:cNvSpPr>
            <p:nvPr/>
          </p:nvSpPr>
          <p:spPr bwMode="auto">
            <a:xfrm>
              <a:off x="4128" y="1249"/>
              <a:ext cx="571"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0" name="Text Box 8"/>
          <p:cNvSpPr txBox="1">
            <a:spLocks noChangeArrowheads="1"/>
          </p:cNvSpPr>
          <p:nvPr/>
        </p:nvSpPr>
        <p:spPr bwMode="auto">
          <a:xfrm>
            <a:off x="685800" y="2339975"/>
            <a:ext cx="2489200" cy="762000"/>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OFF</a:t>
            </a:r>
          </a:p>
          <a:p>
            <a:pPr algn="l" eaLnBrk="1" hangingPunct="1"/>
            <a:r>
              <a:rPr lang="en-US" altLang="ja-JP" sz="2200">
                <a:ea typeface="ＭＳ Ｐゴシック" pitchFamily="34" charset="-128"/>
              </a:rPr>
              <a:t>Vertical polarization</a:t>
            </a:r>
            <a:endParaRPr lang="en-US" sz="2200"/>
          </a:p>
        </p:txBody>
      </p:sp>
      <p:grpSp>
        <p:nvGrpSpPr>
          <p:cNvPr id="1518601" name="Group 9"/>
          <p:cNvGrpSpPr>
            <a:grpSpLocks/>
          </p:cNvGrpSpPr>
          <p:nvPr/>
        </p:nvGrpSpPr>
        <p:grpSpPr bwMode="auto">
          <a:xfrm>
            <a:off x="685800" y="5029200"/>
            <a:ext cx="8229600" cy="1689100"/>
            <a:chOff x="432" y="3168"/>
            <a:chExt cx="5184" cy="1064"/>
          </a:xfrm>
        </p:grpSpPr>
        <p:grpSp>
          <p:nvGrpSpPr>
            <p:cNvPr id="1518602" name="Group 10"/>
            <p:cNvGrpSpPr>
              <a:grpSpLocks/>
            </p:cNvGrpSpPr>
            <p:nvPr/>
          </p:nvGrpSpPr>
          <p:grpSpPr bwMode="auto">
            <a:xfrm>
              <a:off x="2400" y="3168"/>
              <a:ext cx="3216" cy="1064"/>
              <a:chOff x="2208" y="2928"/>
              <a:chExt cx="3456" cy="1160"/>
            </a:xfrm>
          </p:grpSpPr>
          <p:pic>
            <p:nvPicPr>
              <p:cNvPr id="1518603" name="Picture 11" descr="an_phi_bn_run87689"/>
              <p:cNvPicPr>
                <a:picLocks noChangeAspect="1" noChangeArrowheads="1"/>
              </p:cNvPicPr>
              <p:nvPr/>
            </p:nvPicPr>
            <p:blipFill>
              <a:blip r:embed="rId5" cstate="print"/>
              <a:srcRect/>
              <a:stretch>
                <a:fillRect/>
              </a:stretch>
            </p:blipFill>
            <p:spPr bwMode="auto">
              <a:xfrm>
                <a:off x="2208" y="2928"/>
                <a:ext cx="1728" cy="1160"/>
              </a:xfrm>
              <a:prstGeom prst="rect">
                <a:avLst/>
              </a:prstGeom>
              <a:noFill/>
            </p:spPr>
          </p:pic>
          <p:pic>
            <p:nvPicPr>
              <p:cNvPr id="1518604" name="Picture 12" descr="an_phi_ys_run87689"/>
              <p:cNvPicPr>
                <a:picLocks noChangeAspect="1" noChangeArrowheads="1"/>
              </p:cNvPicPr>
              <p:nvPr/>
            </p:nvPicPr>
            <p:blipFill>
              <a:blip r:embed="rId6" cstate="print"/>
              <a:srcRect/>
              <a:stretch>
                <a:fillRect/>
              </a:stretch>
            </p:blipFill>
            <p:spPr bwMode="auto">
              <a:xfrm>
                <a:off x="3936" y="2928"/>
                <a:ext cx="1728" cy="1160"/>
              </a:xfrm>
              <a:prstGeom prst="rect">
                <a:avLst/>
              </a:prstGeom>
              <a:noFill/>
            </p:spPr>
          </p:pic>
          <p:sp>
            <p:nvSpPr>
              <p:cNvPr id="1518605" name="Text Box 13"/>
              <p:cNvSpPr txBox="1">
                <a:spLocks noChangeArrowheads="1"/>
              </p:cNvSpPr>
              <p:nvPr/>
            </p:nvSpPr>
            <p:spPr bwMode="auto">
              <a:xfrm>
                <a:off x="2400" y="3743"/>
                <a:ext cx="435"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06" name="Text Box 14"/>
              <p:cNvSpPr txBox="1">
                <a:spLocks noChangeArrowheads="1"/>
              </p:cNvSpPr>
              <p:nvPr/>
            </p:nvSpPr>
            <p:spPr bwMode="auto">
              <a:xfrm>
                <a:off x="4128" y="3743"/>
                <a:ext cx="581"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7" name="Text Box 15"/>
            <p:cNvSpPr txBox="1">
              <a:spLocks noChangeArrowheads="1"/>
            </p:cNvSpPr>
            <p:nvPr/>
          </p:nvSpPr>
          <p:spPr bwMode="auto">
            <a:xfrm>
              <a:off x="432" y="3360"/>
              <a:ext cx="197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Correct Current</a:t>
              </a:r>
            </a:p>
            <a:p>
              <a:pPr algn="l" eaLnBrk="1" hangingPunct="1"/>
              <a:r>
                <a:rPr lang="en-US" altLang="ja-JP" sz="2200">
                  <a:solidFill>
                    <a:schemeClr val="hlink"/>
                  </a:solidFill>
                  <a:ea typeface="ＭＳ Ｐゴシック" pitchFamily="34" charset="-128"/>
                </a:rPr>
                <a:t>Longitudinal polarization!</a:t>
              </a:r>
              <a:endParaRPr lang="en-US" sz="2200">
                <a:solidFill>
                  <a:schemeClr val="hlink"/>
                </a:solidFill>
              </a:endParaRPr>
            </a:p>
          </p:txBody>
        </p:sp>
      </p:grpSp>
      <p:grpSp>
        <p:nvGrpSpPr>
          <p:cNvPr id="1518608" name="Group 16"/>
          <p:cNvGrpSpPr>
            <a:grpSpLocks/>
          </p:cNvGrpSpPr>
          <p:nvPr/>
        </p:nvGrpSpPr>
        <p:grpSpPr bwMode="auto">
          <a:xfrm>
            <a:off x="762000" y="3429000"/>
            <a:ext cx="8153400" cy="1460500"/>
            <a:chOff x="480" y="2160"/>
            <a:chExt cx="5136" cy="920"/>
          </a:xfrm>
        </p:grpSpPr>
        <p:grpSp>
          <p:nvGrpSpPr>
            <p:cNvPr id="1518609" name="Group 17"/>
            <p:cNvGrpSpPr>
              <a:grpSpLocks/>
            </p:cNvGrpSpPr>
            <p:nvPr/>
          </p:nvGrpSpPr>
          <p:grpSpPr bwMode="auto">
            <a:xfrm>
              <a:off x="2400" y="2160"/>
              <a:ext cx="3216" cy="920"/>
              <a:chOff x="2208" y="1680"/>
              <a:chExt cx="3456" cy="1160"/>
            </a:xfrm>
          </p:grpSpPr>
          <p:pic>
            <p:nvPicPr>
              <p:cNvPr id="1518610" name="Picture 18" descr="an_phi_bn_run86188-86191"/>
              <p:cNvPicPr>
                <a:picLocks noChangeAspect="1" noChangeArrowheads="1"/>
              </p:cNvPicPr>
              <p:nvPr/>
            </p:nvPicPr>
            <p:blipFill>
              <a:blip r:embed="rId7" cstate="print"/>
              <a:srcRect/>
              <a:stretch>
                <a:fillRect/>
              </a:stretch>
            </p:blipFill>
            <p:spPr bwMode="auto">
              <a:xfrm>
                <a:off x="2208" y="1680"/>
                <a:ext cx="1728" cy="1160"/>
              </a:xfrm>
              <a:prstGeom prst="rect">
                <a:avLst/>
              </a:prstGeom>
              <a:noFill/>
            </p:spPr>
          </p:pic>
          <p:pic>
            <p:nvPicPr>
              <p:cNvPr id="1518611" name="Picture 19" descr="an_phi_ys_run86188-86191"/>
              <p:cNvPicPr>
                <a:picLocks noChangeAspect="1" noChangeArrowheads="1"/>
              </p:cNvPicPr>
              <p:nvPr/>
            </p:nvPicPr>
            <p:blipFill>
              <a:blip r:embed="rId8" cstate="print"/>
              <a:srcRect/>
              <a:stretch>
                <a:fillRect/>
              </a:stretch>
            </p:blipFill>
            <p:spPr bwMode="auto">
              <a:xfrm>
                <a:off x="3936" y="1680"/>
                <a:ext cx="1728" cy="1160"/>
              </a:xfrm>
              <a:prstGeom prst="rect">
                <a:avLst/>
              </a:prstGeom>
              <a:noFill/>
            </p:spPr>
          </p:pic>
          <p:sp>
            <p:nvSpPr>
              <p:cNvPr id="1518612" name="Text Box 20"/>
              <p:cNvSpPr txBox="1">
                <a:spLocks noChangeArrowheads="1"/>
              </p:cNvSpPr>
              <p:nvPr/>
            </p:nvSpPr>
            <p:spPr bwMode="auto">
              <a:xfrm>
                <a:off x="2400" y="2496"/>
                <a:ext cx="435"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13" name="Text Box 21"/>
              <p:cNvSpPr txBox="1">
                <a:spLocks noChangeArrowheads="1"/>
              </p:cNvSpPr>
              <p:nvPr/>
            </p:nvSpPr>
            <p:spPr bwMode="auto">
              <a:xfrm>
                <a:off x="4128" y="2496"/>
                <a:ext cx="581"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14" name="Text Box 22"/>
            <p:cNvSpPr txBox="1">
              <a:spLocks noChangeArrowheads="1"/>
            </p:cNvSpPr>
            <p:nvPr/>
          </p:nvSpPr>
          <p:spPr bwMode="auto">
            <a:xfrm>
              <a:off x="480" y="2338"/>
              <a:ext cx="146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Current Reversed!</a:t>
              </a:r>
            </a:p>
            <a:p>
              <a:pPr algn="l" eaLnBrk="1" hangingPunct="1"/>
              <a:r>
                <a:rPr lang="en-US" altLang="ja-JP" sz="2200">
                  <a:ea typeface="ＭＳ Ｐゴシック" pitchFamily="34" charset="-128"/>
                </a:rPr>
                <a:t>Radial polarization</a:t>
              </a:r>
              <a:endParaRPr lang="en-US" sz="2200"/>
            </a:p>
          </p:txBody>
        </p:sp>
      </p:grpSp>
      <p:sp>
        <p:nvSpPr>
          <p:cNvPr id="1518615" name="Text Box 23"/>
          <p:cNvSpPr txBox="1">
            <a:spLocks noChangeArrowheads="1"/>
          </p:cNvSpPr>
          <p:nvPr/>
        </p:nvSpPr>
        <p:spPr bwMode="auto">
          <a:xfrm>
            <a:off x="5829300" y="2895600"/>
            <a:ext cx="342900" cy="457200"/>
          </a:xfrm>
          <a:prstGeom prst="rect">
            <a:avLst/>
          </a:prstGeom>
          <a:noFill/>
          <a:ln w="9525">
            <a:noFill/>
            <a:miter lim="800000"/>
            <a:headEnd/>
            <a:tailEnd/>
          </a:ln>
          <a:effectLst/>
        </p:spPr>
        <p:txBody>
          <a:bodyPr wrap="none">
            <a:spAutoFit/>
          </a:bodyPr>
          <a:lstStyle/>
          <a:p>
            <a:r>
              <a:rPr lang="en-US">
                <a:solidFill>
                  <a:schemeClr val="tx1"/>
                </a:solidFill>
                <a:latin typeface="Symbol" pitchFamily="18" charset="2"/>
              </a:rPr>
              <a:t>f</a:t>
            </a:r>
          </a:p>
        </p:txBody>
      </p:sp>
      <p:sp>
        <p:nvSpPr>
          <p:cNvPr id="1518616" name="Text Box 24"/>
          <p:cNvSpPr txBox="1">
            <a:spLocks noChangeArrowheads="1"/>
          </p:cNvSpPr>
          <p:nvPr/>
        </p:nvSpPr>
        <p:spPr bwMode="auto">
          <a:xfrm>
            <a:off x="4048125" y="1857375"/>
            <a:ext cx="523875" cy="427038"/>
          </a:xfrm>
          <a:prstGeom prst="rect">
            <a:avLst/>
          </a:prstGeom>
          <a:noFill/>
          <a:ln w="9525">
            <a:noFill/>
            <a:miter lim="800000"/>
            <a:headEnd/>
            <a:tailEnd/>
          </a:ln>
          <a:effectLst/>
        </p:spPr>
        <p:txBody>
          <a:bodyPr wrap="none">
            <a:spAutoFit/>
          </a:bodyPr>
          <a:lstStyle/>
          <a:p>
            <a:r>
              <a:rPr lang="en-US" sz="2200">
                <a:solidFill>
                  <a:schemeClr val="tx1"/>
                </a:solidFill>
              </a:rPr>
              <a:t>A</a:t>
            </a:r>
            <a:r>
              <a:rPr lang="en-US" sz="2200" baseline="-18000">
                <a:solidFill>
                  <a:schemeClr val="tx1"/>
                </a:solidFill>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18608"/>
                                        </p:tgtEl>
                                        <p:attrNameLst>
                                          <p:attrName>style.visibility</p:attrName>
                                        </p:attrNameLst>
                                      </p:cBhvr>
                                      <p:to>
                                        <p:strVal val="visible"/>
                                      </p:to>
                                    </p:set>
                                    <p:animEffect transition="in" filter="dissolve">
                                      <p:cBhvr>
                                        <p:cTn id="7" dur="500"/>
                                        <p:tgtEl>
                                          <p:spTgt spid="151860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18601"/>
                                        </p:tgtEl>
                                        <p:attrNameLst>
                                          <p:attrName>style.visibility</p:attrName>
                                        </p:attrNameLst>
                                      </p:cBhvr>
                                      <p:to>
                                        <p:strVal val="visible"/>
                                      </p:to>
                                    </p:set>
                                    <p:animEffect transition="in" filter="dissolve">
                                      <p:cBhvr>
                                        <p:cTn id="12" dur="500"/>
                                        <p:tgtEl>
                                          <p:spTgt spid="151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Rectangle 2"/>
          <p:cNvSpPr>
            <a:spLocks noGrp="1" noChangeArrowheads="1"/>
          </p:cNvSpPr>
          <p:nvPr>
            <p:ph type="title"/>
          </p:nvPr>
        </p:nvSpPr>
        <p:spPr/>
        <p:txBody>
          <a:bodyPr/>
          <a:lstStyle/>
          <a:p>
            <a:r>
              <a:rPr lang="en-US" sz="4000"/>
              <a:t>Hydrogen-Jet Polarimeter for Beams at Full Energy</a:t>
            </a:r>
          </a:p>
        </p:txBody>
      </p:sp>
      <p:sp>
        <p:nvSpPr>
          <p:cNvPr id="1181699" name="Rectangle 3"/>
          <p:cNvSpPr>
            <a:spLocks noGrp="1" noChangeArrowheads="1"/>
          </p:cNvSpPr>
          <p:nvPr>
            <p:ph type="body" sz="half" idx="1"/>
          </p:nvPr>
        </p:nvSpPr>
        <p:spPr/>
        <p:txBody>
          <a:bodyPr/>
          <a:lstStyle/>
          <a:p>
            <a:pPr>
              <a:lnSpc>
                <a:spcPct val="80000"/>
              </a:lnSpc>
            </a:pPr>
            <a:r>
              <a:rPr lang="en-US" sz="2400"/>
              <a:t>Use transversely polarized hydrogen target and take advantage of transverse </a:t>
            </a:r>
            <a:r>
              <a:rPr lang="en-US" sz="2400" i="1"/>
              <a:t>single</a:t>
            </a:r>
            <a:r>
              <a:rPr lang="en-US" sz="2400"/>
              <a:t>-spin asymmetry in elastic proton-proton scattering</a:t>
            </a:r>
          </a:p>
          <a:p>
            <a:pPr>
              <a:lnSpc>
                <a:spcPct val="80000"/>
              </a:lnSpc>
            </a:pPr>
            <a:r>
              <a:rPr lang="en-US" sz="2400"/>
              <a:t>Only consider single polarization at a time.  Symmetric process!  </a:t>
            </a:r>
          </a:p>
          <a:p>
            <a:pPr lvl="1">
              <a:lnSpc>
                <a:spcPct val="80000"/>
              </a:lnSpc>
            </a:pPr>
            <a:r>
              <a:rPr lang="en-US" sz="2000"/>
              <a:t>Know polarization of your target</a:t>
            </a:r>
          </a:p>
          <a:p>
            <a:pPr lvl="1">
              <a:lnSpc>
                <a:spcPct val="80000"/>
              </a:lnSpc>
            </a:pPr>
            <a:r>
              <a:rPr lang="en-US" sz="2000"/>
              <a:t>Measure analyzing power in scattering</a:t>
            </a:r>
          </a:p>
          <a:p>
            <a:pPr lvl="1">
              <a:lnSpc>
                <a:spcPct val="80000"/>
              </a:lnSpc>
            </a:pPr>
            <a:r>
              <a:rPr lang="en-US" sz="2000"/>
              <a:t>Then use analyzing power to measure polarization of beam	</a:t>
            </a:r>
          </a:p>
        </p:txBody>
      </p:sp>
      <p:grpSp>
        <p:nvGrpSpPr>
          <p:cNvPr id="2" name="Group 11"/>
          <p:cNvGrpSpPr>
            <a:grpSpLocks/>
          </p:cNvGrpSpPr>
          <p:nvPr/>
        </p:nvGrpSpPr>
        <p:grpSpPr bwMode="auto">
          <a:xfrm>
            <a:off x="4495800" y="1371600"/>
            <a:ext cx="4645025" cy="2714625"/>
            <a:chOff x="2832" y="950"/>
            <a:chExt cx="2926" cy="1710"/>
          </a:xfrm>
        </p:grpSpPr>
        <p:pic>
          <p:nvPicPr>
            <p:cNvPr id="1181702" name="Picture 6"/>
            <p:cNvPicPr>
              <a:picLocks noChangeAspect="1" noChangeArrowheads="1"/>
            </p:cNvPicPr>
            <p:nvPr/>
          </p:nvPicPr>
          <p:blipFill>
            <a:blip r:embed="rId4" cstate="print"/>
            <a:srcRect/>
            <a:stretch>
              <a:fillRect/>
            </a:stretch>
          </p:blipFill>
          <p:spPr bwMode="auto">
            <a:xfrm>
              <a:off x="2832" y="950"/>
              <a:ext cx="2685" cy="1710"/>
            </a:xfrm>
            <a:prstGeom prst="rect">
              <a:avLst/>
            </a:prstGeom>
            <a:noFill/>
          </p:spPr>
        </p:pic>
        <p:sp>
          <p:nvSpPr>
            <p:cNvPr id="1181703" name="Text Box 7"/>
            <p:cNvSpPr txBox="1">
              <a:spLocks noChangeArrowheads="1"/>
            </p:cNvSpPr>
            <p:nvPr/>
          </p:nvSpPr>
          <p:spPr bwMode="auto">
            <a:xfrm>
              <a:off x="4752" y="2294"/>
              <a:ext cx="1006" cy="250"/>
            </a:xfrm>
            <a:prstGeom prst="rect">
              <a:avLst/>
            </a:prstGeom>
            <a:solidFill>
              <a:schemeClr val="bg1"/>
            </a:solidFill>
            <a:ln w="9525">
              <a:noFill/>
              <a:miter lim="800000"/>
              <a:headEnd/>
              <a:tailEnd/>
            </a:ln>
            <a:effectLst/>
          </p:spPr>
          <p:txBody>
            <a:bodyPr wrap="none">
              <a:spAutoFit/>
            </a:bodyPr>
            <a:lstStyle/>
            <a:p>
              <a:pPr eaLnBrk="1" hangingPunct="1"/>
              <a:r>
                <a:rPr lang="en-US" sz="2000">
                  <a:solidFill>
                    <a:srgbClr val="008000"/>
                  </a:solidFill>
                  <a:latin typeface="Tahoma" pitchFamily="34" charset="0"/>
                </a:rPr>
                <a:t>recoil proton</a:t>
              </a:r>
              <a:endParaRPr lang="en-US" sz="2000">
                <a:solidFill>
                  <a:srgbClr val="FF0000"/>
                </a:solidFill>
                <a:latin typeface="Tahoma" pitchFamily="34" charset="0"/>
              </a:endParaRPr>
            </a:p>
          </p:txBody>
        </p:sp>
        <p:sp>
          <p:nvSpPr>
            <p:cNvPr id="1181704" name="Text Box 8"/>
            <p:cNvSpPr txBox="1">
              <a:spLocks noChangeArrowheads="1"/>
            </p:cNvSpPr>
            <p:nvPr/>
          </p:nvSpPr>
          <p:spPr bwMode="auto">
            <a:xfrm>
              <a:off x="4368" y="950"/>
              <a:ext cx="767" cy="442"/>
            </a:xfrm>
            <a:prstGeom prst="rect">
              <a:avLst/>
            </a:prstGeom>
            <a:noFill/>
            <a:ln w="9525">
              <a:noFill/>
              <a:miter lim="800000"/>
              <a:headEnd/>
              <a:tailEnd/>
            </a:ln>
            <a:effectLst/>
          </p:spPr>
          <p:txBody>
            <a:bodyPr wrap="none">
              <a:spAutoFit/>
            </a:bodyPr>
            <a:lstStyle/>
            <a:p>
              <a:pPr eaLnBrk="1" hangingPunct="1"/>
              <a:r>
                <a:rPr lang="en-US" sz="2000">
                  <a:solidFill>
                    <a:schemeClr val="tx2"/>
                  </a:solidFill>
                  <a:latin typeface="Tahoma" pitchFamily="34" charset="0"/>
                </a:rPr>
                <a:t>scattered</a:t>
              </a:r>
            </a:p>
            <a:p>
              <a:pPr eaLnBrk="1" hangingPunct="1"/>
              <a:r>
                <a:rPr lang="en-US" sz="2000">
                  <a:solidFill>
                    <a:schemeClr val="tx2"/>
                  </a:solidFill>
                  <a:latin typeface="Tahoma" pitchFamily="34" charset="0"/>
                </a:rPr>
                <a:t>proton</a:t>
              </a:r>
            </a:p>
          </p:txBody>
        </p:sp>
        <p:sp>
          <p:nvSpPr>
            <p:cNvPr id="1181705" name="Text Box 9"/>
            <p:cNvSpPr txBox="1">
              <a:spLocks noChangeArrowheads="1"/>
            </p:cNvSpPr>
            <p:nvPr/>
          </p:nvSpPr>
          <p:spPr bwMode="auto">
            <a:xfrm>
              <a:off x="3093" y="1958"/>
              <a:ext cx="1051" cy="634"/>
            </a:xfrm>
            <a:prstGeom prst="rect">
              <a:avLst/>
            </a:prstGeom>
            <a:solidFill>
              <a:schemeClr val="bg1"/>
            </a:solidFill>
            <a:ln w="9525">
              <a:noFill/>
              <a:miter lim="800000"/>
              <a:headEnd/>
              <a:tailEnd/>
            </a:ln>
            <a:effectLst/>
          </p:spPr>
          <p:txBody>
            <a:bodyPr wrap="none">
              <a:spAutoFit/>
            </a:bodyPr>
            <a:lstStyle/>
            <a:p>
              <a:pPr eaLnBrk="1" hangingPunct="1"/>
              <a:r>
                <a:rPr lang="en-US" sz="2000">
                  <a:solidFill>
                    <a:srgbClr val="008000"/>
                  </a:solidFill>
                  <a:latin typeface="Tahoma" pitchFamily="34" charset="0"/>
                </a:rPr>
                <a:t>polarized</a:t>
              </a:r>
            </a:p>
            <a:p>
              <a:pPr eaLnBrk="1" hangingPunct="1"/>
              <a:r>
                <a:rPr lang="en-US" sz="2000">
                  <a:solidFill>
                    <a:srgbClr val="008000"/>
                  </a:solidFill>
                  <a:latin typeface="Tahoma" pitchFamily="34" charset="0"/>
                </a:rPr>
                <a:t>proton target</a:t>
              </a:r>
            </a:p>
            <a:p>
              <a:pPr eaLnBrk="1" hangingPunct="1"/>
              <a:endParaRPr lang="en-US" sz="2000">
                <a:solidFill>
                  <a:srgbClr val="FF0000"/>
                </a:solidFill>
                <a:latin typeface="Tahoma" pitchFamily="34" charset="0"/>
              </a:endParaRPr>
            </a:p>
          </p:txBody>
        </p:sp>
        <p:sp>
          <p:nvSpPr>
            <p:cNvPr id="1181706" name="Text Box 10"/>
            <p:cNvSpPr txBox="1">
              <a:spLocks noChangeArrowheads="1"/>
            </p:cNvSpPr>
            <p:nvPr/>
          </p:nvSpPr>
          <p:spPr bwMode="auto">
            <a:xfrm>
              <a:off x="2832" y="960"/>
              <a:ext cx="1019" cy="442"/>
            </a:xfrm>
            <a:prstGeom prst="rect">
              <a:avLst/>
            </a:prstGeom>
            <a:noFill/>
            <a:ln w="9525">
              <a:noFill/>
              <a:miter lim="800000"/>
              <a:headEnd/>
              <a:tailEnd/>
            </a:ln>
            <a:effectLst/>
          </p:spPr>
          <p:txBody>
            <a:bodyPr wrap="none">
              <a:spAutoFit/>
            </a:bodyPr>
            <a:lstStyle/>
            <a:p>
              <a:pPr eaLnBrk="1" hangingPunct="1"/>
              <a:r>
                <a:rPr lang="en-US" sz="2000">
                  <a:solidFill>
                    <a:schemeClr val="tx2"/>
                  </a:solidFill>
                  <a:latin typeface="Tahoma" pitchFamily="34" charset="0"/>
                </a:rPr>
                <a:t>(polarized)</a:t>
              </a:r>
            </a:p>
            <a:p>
              <a:pPr eaLnBrk="1" hangingPunct="1"/>
              <a:r>
                <a:rPr lang="en-US" sz="2000">
                  <a:solidFill>
                    <a:schemeClr val="tx2"/>
                  </a:solidFill>
                  <a:latin typeface="Tahoma" pitchFamily="34" charset="0"/>
                </a:rPr>
                <a:t>proton beam</a:t>
              </a:r>
            </a:p>
          </p:txBody>
        </p:sp>
      </p:grpSp>
      <p:graphicFrame>
        <p:nvGraphicFramePr>
          <p:cNvPr id="1181708" name="Object 12"/>
          <p:cNvGraphicFramePr>
            <a:graphicFrameLocks noChangeAspect="1"/>
          </p:cNvGraphicFramePr>
          <p:nvPr>
            <p:ph sz="half" idx="2"/>
          </p:nvPr>
        </p:nvGraphicFramePr>
        <p:xfrm>
          <a:off x="5334000" y="4267200"/>
          <a:ext cx="2590800" cy="2008188"/>
        </p:xfrm>
        <a:graphic>
          <a:graphicData uri="http://schemas.openxmlformats.org/presentationml/2006/ole">
            <p:oleObj spid="_x0000_s2094082" name="Equation" r:id="rId5" imgW="1244520" imgH="965160" progId="Equation.3">
              <p:embed/>
            </p:oleObj>
          </a:graphicData>
        </a:graphic>
      </p:graphicFrame>
      <p:sp>
        <p:nvSpPr>
          <p:cNvPr id="14" name="Footer Placeholder 13"/>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a:spLocks noGrp="1"/>
          </p:cNvSpPr>
          <p:nvPr>
            <p:ph type="ftr" sz="quarter" idx="11"/>
          </p:nvPr>
        </p:nvSpPr>
        <p:spPr/>
        <p:txBody>
          <a:bodyPr/>
          <a:lstStyle/>
          <a:p>
            <a:r>
              <a:rPr lang="es-ES" smtClean="0"/>
              <a:t>C. Aidala, CUA, December 9, 2009</a:t>
            </a:r>
            <a:endParaRPr lang="en-US"/>
          </a:p>
        </p:txBody>
      </p:sp>
      <p:sp>
        <p:nvSpPr>
          <p:cNvPr id="1549314" name="Rectangle 2"/>
          <p:cNvSpPr>
            <a:spLocks noChangeArrowheads="1"/>
          </p:cNvSpPr>
          <p:nvPr/>
        </p:nvSpPr>
        <p:spPr bwMode="auto">
          <a:xfrm>
            <a:off x="5194300" y="1219200"/>
            <a:ext cx="3273425" cy="4791075"/>
          </a:xfrm>
          <a:prstGeom prst="rect">
            <a:avLst/>
          </a:prstGeom>
          <a:noFill/>
          <a:ln w="9525">
            <a:noFill/>
            <a:miter lim="800000"/>
            <a:headEnd/>
            <a:tailEnd/>
          </a:ln>
        </p:spPr>
        <p:txBody>
          <a:bodyPr/>
          <a:lstStyle/>
          <a:p>
            <a:endParaRPr lang="en-US"/>
          </a:p>
        </p:txBody>
      </p:sp>
      <p:sp>
        <p:nvSpPr>
          <p:cNvPr id="1549315" name="Rectangle 3"/>
          <p:cNvSpPr>
            <a:spLocks noChangeArrowheads="1"/>
          </p:cNvSpPr>
          <p:nvPr/>
        </p:nvSpPr>
        <p:spPr bwMode="auto">
          <a:xfrm>
            <a:off x="7451725" y="1816100"/>
            <a:ext cx="268288" cy="231775"/>
          </a:xfrm>
          <a:prstGeom prst="rect">
            <a:avLst/>
          </a:prstGeom>
          <a:solidFill>
            <a:srgbClr val="FFFFFF"/>
          </a:solidFill>
          <a:ln w="9525" algn="ctr">
            <a:noFill/>
            <a:miter lim="800000"/>
            <a:headEnd/>
            <a:tailEnd/>
          </a:ln>
          <a:effectLst/>
        </p:spPr>
        <p:txBody>
          <a:bodyPr wrap="none" anchor="ctr"/>
          <a:lstStyle/>
          <a:p>
            <a:endParaRPr lang="en-US"/>
          </a:p>
        </p:txBody>
      </p:sp>
      <p:sp>
        <p:nvSpPr>
          <p:cNvPr id="1549316" name="Rectangle 4"/>
          <p:cNvSpPr>
            <a:spLocks noChangeArrowheads="1"/>
          </p:cNvSpPr>
          <p:nvPr/>
        </p:nvSpPr>
        <p:spPr bwMode="auto">
          <a:xfrm>
            <a:off x="7913688" y="5886450"/>
            <a:ext cx="576262" cy="230188"/>
          </a:xfrm>
          <a:prstGeom prst="rect">
            <a:avLst/>
          </a:prstGeom>
          <a:solidFill>
            <a:srgbClr val="FFFFFF"/>
          </a:solidFill>
          <a:ln w="9525" algn="ctr">
            <a:noFill/>
            <a:miter lim="800000"/>
            <a:headEnd/>
            <a:tailEnd/>
          </a:ln>
          <a:effectLst/>
        </p:spPr>
        <p:txBody>
          <a:bodyPr wrap="none" anchor="ctr"/>
          <a:lstStyle/>
          <a:p>
            <a:endParaRPr lang="en-US"/>
          </a:p>
        </p:txBody>
      </p:sp>
      <p:sp>
        <p:nvSpPr>
          <p:cNvPr id="1549317" name="Rectangle 5"/>
          <p:cNvSpPr>
            <a:spLocks noChangeArrowheads="1"/>
          </p:cNvSpPr>
          <p:nvPr/>
        </p:nvSpPr>
        <p:spPr bwMode="auto">
          <a:xfrm>
            <a:off x="558800" y="76200"/>
            <a:ext cx="8045450" cy="946150"/>
          </a:xfrm>
          <a:prstGeom prst="rect">
            <a:avLst/>
          </a:prstGeom>
          <a:noFill/>
          <a:ln w="38100">
            <a:noFill/>
            <a:miter lim="800000"/>
            <a:headEnd/>
            <a:tailEnd type="none" w="lg" len="lg"/>
          </a:ln>
          <a:effectLst/>
        </p:spPr>
        <p:txBody>
          <a:bodyPr wrap="none">
            <a:spAutoFit/>
          </a:bodyPr>
          <a:lstStyle/>
          <a:p>
            <a:pPr eaLnBrk="1" hangingPunct="1"/>
            <a:r>
              <a:rPr lang="en-US" sz="2800" i="1">
                <a:solidFill>
                  <a:srgbClr val="FFFF00"/>
                </a:solidFill>
              </a:rPr>
              <a:t>First Observation of the Collins Effect</a:t>
            </a:r>
          </a:p>
          <a:p>
            <a:pPr eaLnBrk="1" hangingPunct="1"/>
            <a:r>
              <a:rPr lang="en-US" sz="2800" i="1">
                <a:solidFill>
                  <a:srgbClr val="FFFF00"/>
                </a:solidFill>
              </a:rPr>
              <a:t>in Polarized Deep Inelastic Electron-Proton Scattering</a:t>
            </a:r>
          </a:p>
        </p:txBody>
      </p:sp>
      <p:sp>
        <p:nvSpPr>
          <p:cNvPr id="1549318" name="Text Box 6"/>
          <p:cNvSpPr txBox="1">
            <a:spLocks noChangeArrowheads="1"/>
          </p:cNvSpPr>
          <p:nvPr/>
        </p:nvSpPr>
        <p:spPr bwMode="auto">
          <a:xfrm>
            <a:off x="4995863" y="1682750"/>
            <a:ext cx="4222750" cy="2011363"/>
          </a:xfrm>
          <a:prstGeom prst="rect">
            <a:avLst/>
          </a:prstGeom>
          <a:noFill/>
          <a:ln w="38100">
            <a:noFill/>
            <a:miter lim="800000"/>
            <a:headEnd/>
            <a:tailEnd type="none" w="lg" len="lg"/>
          </a:ln>
          <a:effectLst/>
        </p:spPr>
        <p:txBody>
          <a:bodyPr>
            <a:spAutoFit/>
          </a:bodyPr>
          <a:lstStyle/>
          <a:p>
            <a:pPr algn="l" eaLnBrk="1" hangingPunct="1"/>
            <a:r>
              <a:rPr lang="en-US" sz="2000">
                <a:latin typeface="Arial Unicode MS" pitchFamily="34" charset="-128"/>
              </a:rPr>
              <a:t>Collins Asymmetries in semi-</a:t>
            </a:r>
          </a:p>
          <a:p>
            <a:pPr algn="l" eaLnBrk="1" hangingPunct="1"/>
            <a:r>
              <a:rPr lang="en-US" sz="2000">
                <a:latin typeface="Arial Unicode MS" pitchFamily="34" charset="-128"/>
              </a:rPr>
              <a:t>inclusive deep inelastic scattering</a:t>
            </a:r>
          </a:p>
          <a:p>
            <a:pPr algn="l" eaLnBrk="1" hangingPunct="1"/>
            <a:endParaRPr lang="en-US" sz="800">
              <a:latin typeface="Arial Unicode MS" pitchFamily="34" charset="-128"/>
            </a:endParaRPr>
          </a:p>
          <a:p>
            <a:pPr algn="l" eaLnBrk="1" hangingPunct="1"/>
            <a:r>
              <a:rPr lang="en-US" sz="2000">
                <a:latin typeface="Arial Unicode MS" pitchFamily="34" charset="-128"/>
              </a:rPr>
              <a:t>             </a:t>
            </a:r>
            <a:r>
              <a:rPr lang="en-US" sz="2000" i="1">
                <a:latin typeface="Arial Unicode MS" pitchFamily="34" charset="-128"/>
              </a:rPr>
              <a:t>e+p </a:t>
            </a:r>
            <a:r>
              <a:rPr lang="en-US" sz="2000" i="1">
                <a:latin typeface="Arial Unicode MS" pitchFamily="34" charset="-128"/>
                <a:sym typeface="Wingdings" pitchFamily="2" charset="2"/>
              </a:rPr>
              <a:t> e + </a:t>
            </a:r>
            <a:r>
              <a:rPr lang="el-GR" sz="2000" i="1">
                <a:latin typeface="Arial Unicode MS" pitchFamily="34" charset="-128"/>
                <a:ea typeface="Arial Unicode MS" pitchFamily="34" charset="-128"/>
                <a:cs typeface="Arial Unicode MS" pitchFamily="34" charset="-128"/>
                <a:sym typeface="Wingdings" pitchFamily="2" charset="2"/>
              </a:rPr>
              <a:t>π</a:t>
            </a:r>
            <a:r>
              <a:rPr lang="en-US" sz="2000" i="1">
                <a:latin typeface="Arial Unicode MS" pitchFamily="34" charset="-128"/>
                <a:sym typeface="Wingdings" pitchFamily="2" charset="2"/>
              </a:rPr>
              <a:t> + X</a:t>
            </a:r>
            <a:r>
              <a:rPr lang="en-US" sz="2000" i="1">
                <a:latin typeface="Arial Unicode MS" pitchFamily="34" charset="-128"/>
              </a:rPr>
              <a:t> </a:t>
            </a:r>
          </a:p>
          <a:p>
            <a:pPr algn="l" eaLnBrk="1" hangingPunct="1"/>
            <a:endParaRPr lang="en-US" sz="1000" i="1">
              <a:latin typeface="Arial Unicode MS" pitchFamily="34" charset="-128"/>
            </a:endParaRPr>
          </a:p>
          <a:p>
            <a:pPr algn="l" eaLnBrk="1" hangingPunct="1"/>
            <a:r>
              <a:rPr lang="en-US" b="1" i="1">
                <a:latin typeface="Arial Unicode MS" pitchFamily="34" charset="-128"/>
              </a:rPr>
              <a:t>~ Transversity (x) x Collins(z)</a:t>
            </a:r>
          </a:p>
          <a:p>
            <a:pPr algn="l" eaLnBrk="1" hangingPunct="1"/>
            <a:r>
              <a:rPr lang="en-US" i="1">
                <a:latin typeface="Arial Unicode MS" pitchFamily="34" charset="-128"/>
              </a:rPr>
              <a:t>   </a:t>
            </a:r>
          </a:p>
        </p:txBody>
      </p:sp>
      <p:pic>
        <p:nvPicPr>
          <p:cNvPr id="1549319" name="Picture 7"/>
          <p:cNvPicPr>
            <a:picLocks noChangeAspect="1" noChangeArrowheads="1"/>
          </p:cNvPicPr>
          <p:nvPr/>
        </p:nvPicPr>
        <p:blipFill>
          <a:blip r:embed="rId3" cstate="print"/>
          <a:srcRect/>
          <a:stretch>
            <a:fillRect/>
          </a:stretch>
        </p:blipFill>
        <p:spPr bwMode="auto">
          <a:xfrm>
            <a:off x="76200" y="1585913"/>
            <a:ext cx="5029200" cy="4927600"/>
          </a:xfrm>
          <a:prstGeom prst="rect">
            <a:avLst/>
          </a:prstGeom>
          <a:noFill/>
          <a:ln w="38100">
            <a:noFill/>
            <a:miter lim="800000"/>
            <a:headEnd/>
            <a:tailEnd type="none" w="lg" len="lg"/>
          </a:ln>
          <a:effectLst/>
        </p:spPr>
      </p:pic>
      <p:sp>
        <p:nvSpPr>
          <p:cNvPr id="1549320" name="Text Box 8"/>
          <p:cNvSpPr txBox="1">
            <a:spLocks noChangeArrowheads="1"/>
          </p:cNvSpPr>
          <p:nvPr/>
        </p:nvSpPr>
        <p:spPr bwMode="auto">
          <a:xfrm>
            <a:off x="220663" y="1325563"/>
            <a:ext cx="1108075" cy="336550"/>
          </a:xfrm>
          <a:prstGeom prst="rect">
            <a:avLst/>
          </a:prstGeom>
          <a:noFill/>
          <a:ln w="9525" algn="ctr">
            <a:noFill/>
            <a:miter lim="800000"/>
            <a:headEnd/>
            <a:tailEnd/>
          </a:ln>
          <a:effectLst/>
        </p:spPr>
        <p:txBody>
          <a:bodyPr wrap="none">
            <a:spAutoFit/>
          </a:bodyPr>
          <a:lstStyle/>
          <a:p>
            <a:pPr marL="457200" indent="-457200" algn="l" eaLnBrk="1" hangingPunct="1"/>
            <a:r>
              <a:rPr lang="en-US" sz="1600" b="1">
                <a:solidFill>
                  <a:srgbClr val="0000CC"/>
                </a:solidFill>
                <a:latin typeface="Arial" charset="0"/>
                <a:cs typeface="Arial" charset="0"/>
                <a:sym typeface="Wingdings" pitchFamily="2" charset="2"/>
              </a:rPr>
              <a:t>HERMES </a:t>
            </a:r>
            <a:endParaRPr lang="en-US" sz="1600" b="1">
              <a:solidFill>
                <a:srgbClr val="FF0000"/>
              </a:solidFill>
              <a:latin typeface="Arial" charset="0"/>
              <a:cs typeface="Arial" charset="0"/>
            </a:endParaRPr>
          </a:p>
        </p:txBody>
      </p:sp>
      <p:pic>
        <p:nvPicPr>
          <p:cNvPr id="1549321" name="Picture 9" descr="azimuthal_angles_uli"/>
          <p:cNvPicPr>
            <a:picLocks noChangeAspect="1" noChangeArrowheads="1"/>
          </p:cNvPicPr>
          <p:nvPr/>
        </p:nvPicPr>
        <p:blipFill>
          <a:blip r:embed="rId4" cstate="print"/>
          <a:srcRect/>
          <a:stretch>
            <a:fillRect/>
          </a:stretch>
        </p:blipFill>
        <p:spPr bwMode="auto">
          <a:xfrm>
            <a:off x="5502275" y="3551238"/>
            <a:ext cx="3563938" cy="2281237"/>
          </a:xfrm>
          <a:prstGeom prst="rect">
            <a:avLst/>
          </a:prstGeom>
          <a:noFill/>
        </p:spPr>
      </p:pic>
      <p:sp>
        <p:nvSpPr>
          <p:cNvPr id="1549322" name="Text Box 10"/>
          <p:cNvSpPr txBox="1">
            <a:spLocks noChangeArrowheads="1"/>
          </p:cNvSpPr>
          <p:nvPr/>
        </p:nvSpPr>
        <p:spPr bwMode="auto">
          <a:xfrm>
            <a:off x="5254625" y="5829300"/>
            <a:ext cx="2159000" cy="519113"/>
          </a:xfrm>
          <a:prstGeom prst="rect">
            <a:avLst/>
          </a:prstGeom>
          <a:noFill/>
          <a:ln w="9525" algn="ctr">
            <a:noFill/>
            <a:miter lim="800000"/>
            <a:headEnd/>
            <a:tailEnd/>
          </a:ln>
          <a:effectLst/>
        </p:spPr>
        <p:txBody>
          <a:bodyPr wrap="none">
            <a:spAutoFit/>
          </a:bodyPr>
          <a:lstStyle/>
          <a:p>
            <a:pPr algn="l" eaLnBrk="1" hangingPunct="1"/>
            <a:r>
              <a:rPr lang="en-US" sz="2800">
                <a:latin typeface="Tahoma" pitchFamily="34" charset="0"/>
              </a:rPr>
              <a:t>A</a:t>
            </a:r>
            <a:r>
              <a:rPr lang="en-US" sz="2800" baseline="-25000">
                <a:latin typeface="Tahoma" pitchFamily="34" charset="0"/>
              </a:rPr>
              <a:t>UT </a:t>
            </a:r>
            <a:r>
              <a:rPr lang="en-US" sz="2800">
                <a:latin typeface="Tahoma" pitchFamily="34" charset="0"/>
              </a:rPr>
              <a:t>sin(</a:t>
            </a:r>
            <a:r>
              <a:rPr lang="en-US" sz="2800">
                <a:latin typeface="Symbol" pitchFamily="18" charset="2"/>
              </a:rPr>
              <a:t>f+f</a:t>
            </a:r>
            <a:r>
              <a:rPr lang="en-US" sz="2800" baseline="-25000">
                <a:latin typeface="Tahoma" pitchFamily="34" charset="0"/>
              </a:rPr>
              <a:t>s</a:t>
            </a:r>
            <a:r>
              <a:rPr lang="en-US" sz="2800">
                <a:latin typeface="Tahoma" pitchFamily="34" charset="0"/>
              </a:rPr>
              <a:t>)</a:t>
            </a:r>
            <a:endParaRPr lang="it-IT" sz="2800">
              <a:latin typeface="Tahoma" pitchFamily="34" charset="0"/>
            </a:endParaRPr>
          </a:p>
        </p:txBody>
      </p:sp>
      <p:sp>
        <p:nvSpPr>
          <p:cNvPr id="1549323" name="Line 11"/>
          <p:cNvSpPr>
            <a:spLocks noChangeShapeType="1"/>
          </p:cNvSpPr>
          <p:nvPr/>
        </p:nvSpPr>
        <p:spPr bwMode="auto">
          <a:xfrm>
            <a:off x="5186363" y="3390900"/>
            <a:ext cx="3957637" cy="0"/>
          </a:xfrm>
          <a:prstGeom prst="line">
            <a:avLst/>
          </a:prstGeom>
          <a:noFill/>
          <a:ln w="38100">
            <a:solidFill>
              <a:schemeClr val="tx1"/>
            </a:solidFill>
            <a:round/>
            <a:headEnd/>
            <a:tailEnd type="none" w="lg" len="lg"/>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89" name="Rectangle 29"/>
          <p:cNvSpPr>
            <a:spLocks noChangeArrowheads="1"/>
          </p:cNvSpPr>
          <p:nvPr/>
        </p:nvSpPr>
        <p:spPr bwMode="auto">
          <a:xfrm>
            <a:off x="0" y="1447800"/>
            <a:ext cx="5334000" cy="4267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551362" name="Line 2"/>
          <p:cNvSpPr>
            <a:spLocks noChangeShapeType="1"/>
          </p:cNvSpPr>
          <p:nvPr/>
        </p:nvSpPr>
        <p:spPr bwMode="auto">
          <a:xfrm>
            <a:off x="2114550" y="3462338"/>
            <a:ext cx="0" cy="427037"/>
          </a:xfrm>
          <a:prstGeom prst="line">
            <a:avLst/>
          </a:prstGeom>
          <a:noFill/>
          <a:ln w="19050">
            <a:solidFill>
              <a:srgbClr val="FF0000"/>
            </a:solidFill>
            <a:round/>
            <a:headEnd/>
            <a:tailEnd type="triangle" w="med" len="med"/>
          </a:ln>
          <a:effectLst/>
        </p:spPr>
        <p:txBody>
          <a:bodyPr/>
          <a:lstStyle/>
          <a:p>
            <a:endParaRPr lang="en-US"/>
          </a:p>
        </p:txBody>
      </p:sp>
      <p:sp>
        <p:nvSpPr>
          <p:cNvPr id="1551363" name="Line 3"/>
          <p:cNvSpPr>
            <a:spLocks noChangeShapeType="1"/>
          </p:cNvSpPr>
          <p:nvPr/>
        </p:nvSpPr>
        <p:spPr bwMode="auto">
          <a:xfrm flipV="1">
            <a:off x="2690813" y="3460750"/>
            <a:ext cx="958850" cy="1588"/>
          </a:xfrm>
          <a:prstGeom prst="line">
            <a:avLst/>
          </a:prstGeom>
          <a:noFill/>
          <a:ln w="9525">
            <a:solidFill>
              <a:srgbClr val="000000"/>
            </a:solidFill>
            <a:round/>
            <a:headEnd/>
            <a:tailEnd type="triangle" w="med" len="med"/>
          </a:ln>
          <a:effectLst/>
        </p:spPr>
        <p:txBody>
          <a:bodyPr/>
          <a:lstStyle/>
          <a:p>
            <a:endParaRPr lang="en-US"/>
          </a:p>
        </p:txBody>
      </p:sp>
      <p:sp>
        <p:nvSpPr>
          <p:cNvPr id="1551364" name="Text Box 4"/>
          <p:cNvSpPr txBox="1">
            <a:spLocks noChangeArrowheads="1"/>
          </p:cNvSpPr>
          <p:nvPr/>
        </p:nvSpPr>
        <p:spPr bwMode="auto">
          <a:xfrm>
            <a:off x="3227388" y="2998788"/>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1</a:t>
            </a:r>
          </a:p>
        </p:txBody>
      </p:sp>
      <p:sp>
        <p:nvSpPr>
          <p:cNvPr id="1551365" name="Line 5"/>
          <p:cNvSpPr>
            <a:spLocks noChangeShapeType="1"/>
          </p:cNvSpPr>
          <p:nvPr/>
        </p:nvSpPr>
        <p:spPr bwMode="auto">
          <a:xfrm>
            <a:off x="3151188" y="3460750"/>
            <a:ext cx="0" cy="420688"/>
          </a:xfrm>
          <a:prstGeom prst="line">
            <a:avLst/>
          </a:prstGeom>
          <a:noFill/>
          <a:ln w="19050">
            <a:solidFill>
              <a:srgbClr val="FF0000"/>
            </a:solidFill>
            <a:round/>
            <a:headEnd/>
            <a:tailEnd type="triangle" w="med" len="med"/>
          </a:ln>
          <a:effectLst/>
        </p:spPr>
        <p:txBody>
          <a:bodyPr/>
          <a:lstStyle/>
          <a:p>
            <a:endParaRPr lang="en-US"/>
          </a:p>
        </p:txBody>
      </p:sp>
      <p:sp>
        <p:nvSpPr>
          <p:cNvPr id="1551366" name="Text Box 6"/>
          <p:cNvSpPr txBox="1">
            <a:spLocks noChangeArrowheads="1"/>
          </p:cNvSpPr>
          <p:nvPr/>
        </p:nvSpPr>
        <p:spPr bwMode="auto">
          <a:xfrm>
            <a:off x="3201988" y="3692525"/>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quark-1 </a:t>
            </a:r>
          </a:p>
          <a:p>
            <a:pPr eaLnBrk="1" hangingPunct="1"/>
            <a:r>
              <a:rPr lang="en-US" sz="1600" b="1">
                <a:solidFill>
                  <a:srgbClr val="FF0000"/>
                </a:solidFill>
                <a:latin typeface="Arial" charset="0"/>
              </a:rPr>
              <a:t>spin</a:t>
            </a:r>
          </a:p>
        </p:txBody>
      </p:sp>
      <p:sp>
        <p:nvSpPr>
          <p:cNvPr id="1551367" name="Text Box 7"/>
          <p:cNvSpPr txBox="1">
            <a:spLocks noChangeArrowheads="1"/>
          </p:cNvSpPr>
          <p:nvPr/>
        </p:nvSpPr>
        <p:spPr bwMode="auto">
          <a:xfrm>
            <a:off x="5838825" y="3963988"/>
            <a:ext cx="2781300" cy="1616075"/>
          </a:xfrm>
          <a:prstGeom prst="rect">
            <a:avLst/>
          </a:prstGeom>
          <a:noFill/>
          <a:ln w="38100">
            <a:noFill/>
            <a:miter lim="800000"/>
            <a:headEnd/>
            <a:tailEnd type="none" w="lg" len="lg"/>
          </a:ln>
          <a:effectLst/>
        </p:spPr>
        <p:txBody>
          <a:bodyPr wrap="none">
            <a:spAutoFit/>
          </a:bodyPr>
          <a:lstStyle/>
          <a:p>
            <a:pPr algn="l" eaLnBrk="1" hangingPunct="1"/>
            <a:r>
              <a:rPr lang="en-US" sz="2000">
                <a:solidFill>
                  <a:srgbClr val="FF0000"/>
                </a:solidFill>
                <a:latin typeface="Arial Unicode MS" pitchFamily="34" charset="-128"/>
              </a:rPr>
              <a:t>Collins effect in e+e-</a:t>
            </a:r>
          </a:p>
          <a:p>
            <a:pPr algn="l" eaLnBrk="1" hangingPunct="1"/>
            <a:r>
              <a:rPr lang="en-US" sz="2000">
                <a:solidFill>
                  <a:srgbClr val="FF0000"/>
                </a:solidFill>
                <a:latin typeface="Arial Unicode MS" pitchFamily="34" charset="-128"/>
              </a:rPr>
              <a:t>Quark fragmentation </a:t>
            </a:r>
          </a:p>
          <a:p>
            <a:pPr algn="l" eaLnBrk="1" hangingPunct="1"/>
            <a:r>
              <a:rPr lang="en-US" sz="2000">
                <a:solidFill>
                  <a:srgbClr val="FF0000"/>
                </a:solidFill>
                <a:latin typeface="Arial Unicode MS" pitchFamily="34" charset="-128"/>
              </a:rPr>
              <a:t>will lead to effects </a:t>
            </a:r>
          </a:p>
          <a:p>
            <a:pPr algn="l" eaLnBrk="1" hangingPunct="1"/>
            <a:r>
              <a:rPr lang="en-US" sz="2000">
                <a:solidFill>
                  <a:srgbClr val="FF0000"/>
                </a:solidFill>
                <a:latin typeface="Arial Unicode MS" pitchFamily="34" charset="-128"/>
              </a:rPr>
              <a:t>in di-hadron correlation</a:t>
            </a:r>
          </a:p>
          <a:p>
            <a:pPr algn="l" eaLnBrk="1" hangingPunct="1"/>
            <a:r>
              <a:rPr lang="en-US" sz="2000">
                <a:solidFill>
                  <a:srgbClr val="FF0000"/>
                </a:solidFill>
                <a:latin typeface="Arial Unicode MS" pitchFamily="34" charset="-128"/>
              </a:rPr>
              <a:t>measurements!</a:t>
            </a:r>
          </a:p>
        </p:txBody>
      </p:sp>
      <p:sp>
        <p:nvSpPr>
          <p:cNvPr id="1551368" name="Rectangle 8"/>
          <p:cNvSpPr>
            <a:spLocks noChangeArrowheads="1"/>
          </p:cNvSpPr>
          <p:nvPr/>
        </p:nvSpPr>
        <p:spPr bwMode="auto">
          <a:xfrm>
            <a:off x="1635125" y="41275"/>
            <a:ext cx="5864225" cy="1066800"/>
          </a:xfrm>
          <a:prstGeom prst="rect">
            <a:avLst/>
          </a:prstGeom>
          <a:noFill/>
          <a:ln w="38100">
            <a:noFill/>
            <a:miter lim="800000"/>
            <a:headEnd/>
            <a:tailEnd type="none" w="lg" len="lg"/>
          </a:ln>
          <a:effectLst/>
        </p:spPr>
        <p:txBody>
          <a:bodyPr wrap="none">
            <a:spAutoFit/>
          </a:bodyPr>
          <a:lstStyle/>
          <a:p>
            <a:pPr eaLnBrk="1" hangingPunct="1"/>
            <a:r>
              <a:rPr lang="en-US" sz="3200" i="1" dirty="0">
                <a:solidFill>
                  <a:srgbClr val="FFFF00"/>
                </a:solidFill>
              </a:rPr>
              <a:t>The Collins Effect Must be Present</a:t>
            </a:r>
          </a:p>
          <a:p>
            <a:pPr eaLnBrk="1" hangingPunct="1"/>
            <a:r>
              <a:rPr lang="en-US" sz="3200" i="1" dirty="0">
                <a:solidFill>
                  <a:srgbClr val="FFFF00"/>
                </a:solidFill>
              </a:rPr>
              <a:t>i</a:t>
            </a:r>
            <a:r>
              <a:rPr lang="en-US" sz="3200" i="1" dirty="0" smtClean="0">
                <a:solidFill>
                  <a:srgbClr val="FFFF00"/>
                </a:solidFill>
              </a:rPr>
              <a:t>n </a:t>
            </a:r>
            <a:r>
              <a:rPr lang="en-US" sz="3200" i="1" dirty="0" err="1">
                <a:solidFill>
                  <a:srgbClr val="FFFF00"/>
                </a:solidFill>
              </a:rPr>
              <a:t>e</a:t>
            </a:r>
            <a:r>
              <a:rPr lang="en-US" sz="3200" i="1" baseline="30000" dirty="0" err="1">
                <a:solidFill>
                  <a:srgbClr val="FFFF00"/>
                </a:solidFill>
              </a:rPr>
              <a:t>+</a:t>
            </a:r>
            <a:r>
              <a:rPr lang="en-US" sz="3200" i="1" dirty="0" err="1">
                <a:solidFill>
                  <a:srgbClr val="FFFF00"/>
                </a:solidFill>
              </a:rPr>
              <a:t>e</a:t>
            </a:r>
            <a:r>
              <a:rPr lang="en-US" sz="3200" i="1" baseline="30000" dirty="0">
                <a:solidFill>
                  <a:srgbClr val="FFFF00"/>
                </a:solidFill>
              </a:rPr>
              <a:t>-</a:t>
            </a:r>
            <a:r>
              <a:rPr lang="en-US" sz="3200" i="1" dirty="0">
                <a:solidFill>
                  <a:srgbClr val="FFFF00"/>
                </a:solidFill>
              </a:rPr>
              <a:t> Annihilation into Quarks!</a:t>
            </a:r>
          </a:p>
        </p:txBody>
      </p:sp>
      <p:sp>
        <p:nvSpPr>
          <p:cNvPr id="1551369" name="Oval 9"/>
          <p:cNvSpPr>
            <a:spLocks noChangeArrowheads="1"/>
          </p:cNvSpPr>
          <p:nvPr/>
        </p:nvSpPr>
        <p:spPr bwMode="auto">
          <a:xfrm>
            <a:off x="2459038" y="3314700"/>
            <a:ext cx="231775" cy="230188"/>
          </a:xfrm>
          <a:prstGeom prst="ellipse">
            <a:avLst/>
          </a:prstGeom>
          <a:solidFill>
            <a:schemeClr val="tx1"/>
          </a:solidFill>
          <a:ln w="9525" algn="ctr">
            <a:solidFill>
              <a:srgbClr val="000000"/>
            </a:solidFill>
            <a:round/>
            <a:headEnd/>
            <a:tailEnd/>
          </a:ln>
          <a:effectLst/>
        </p:spPr>
        <p:txBody>
          <a:bodyPr wrap="none" anchor="ctr"/>
          <a:lstStyle/>
          <a:p>
            <a:endParaRPr lang="en-US"/>
          </a:p>
        </p:txBody>
      </p:sp>
      <p:sp>
        <p:nvSpPr>
          <p:cNvPr id="1551370" name="Line 10"/>
          <p:cNvSpPr>
            <a:spLocks noChangeShapeType="1"/>
          </p:cNvSpPr>
          <p:nvPr/>
        </p:nvSpPr>
        <p:spPr bwMode="auto">
          <a:xfrm flipH="1" flipV="1">
            <a:off x="1536700" y="3467100"/>
            <a:ext cx="1038225" cy="0"/>
          </a:xfrm>
          <a:prstGeom prst="line">
            <a:avLst/>
          </a:prstGeom>
          <a:noFill/>
          <a:ln w="9525">
            <a:solidFill>
              <a:srgbClr val="000000"/>
            </a:solidFill>
            <a:round/>
            <a:headEnd/>
            <a:tailEnd type="triangle" w="med" len="med"/>
          </a:ln>
          <a:effectLst/>
        </p:spPr>
        <p:txBody>
          <a:bodyPr/>
          <a:lstStyle/>
          <a:p>
            <a:endParaRPr lang="en-US"/>
          </a:p>
        </p:txBody>
      </p:sp>
      <p:sp>
        <p:nvSpPr>
          <p:cNvPr id="1551371" name="Line 11"/>
          <p:cNvSpPr>
            <a:spLocks noChangeShapeType="1"/>
          </p:cNvSpPr>
          <p:nvPr/>
        </p:nvSpPr>
        <p:spPr bwMode="auto">
          <a:xfrm>
            <a:off x="2574925" y="1778000"/>
            <a:ext cx="0" cy="1497013"/>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2" name="Line 12"/>
          <p:cNvSpPr>
            <a:spLocks noChangeShapeType="1"/>
          </p:cNvSpPr>
          <p:nvPr/>
        </p:nvSpPr>
        <p:spPr bwMode="auto">
          <a:xfrm flipV="1">
            <a:off x="2574925" y="3582988"/>
            <a:ext cx="0" cy="1689100"/>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3" name="Text Box 13"/>
          <p:cNvSpPr txBox="1">
            <a:spLocks noChangeArrowheads="1"/>
          </p:cNvSpPr>
          <p:nvPr/>
        </p:nvSpPr>
        <p:spPr bwMode="auto">
          <a:xfrm>
            <a:off x="2651125" y="1508125"/>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electron</a:t>
            </a:r>
          </a:p>
        </p:txBody>
      </p:sp>
      <p:sp>
        <p:nvSpPr>
          <p:cNvPr id="1551374" name="Text Box 14"/>
          <p:cNvSpPr txBox="1">
            <a:spLocks noChangeArrowheads="1"/>
          </p:cNvSpPr>
          <p:nvPr/>
        </p:nvSpPr>
        <p:spPr bwMode="auto">
          <a:xfrm>
            <a:off x="2651125" y="5233988"/>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positron</a:t>
            </a:r>
          </a:p>
        </p:txBody>
      </p:sp>
      <p:sp>
        <p:nvSpPr>
          <p:cNvPr id="1551375" name="Text Box 15"/>
          <p:cNvSpPr txBox="1">
            <a:spLocks noChangeArrowheads="1"/>
          </p:cNvSpPr>
          <p:nvPr/>
        </p:nvSpPr>
        <p:spPr bwMode="auto">
          <a:xfrm>
            <a:off x="1308100" y="3492500"/>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2</a:t>
            </a:r>
          </a:p>
        </p:txBody>
      </p:sp>
      <p:sp>
        <p:nvSpPr>
          <p:cNvPr id="1551376" name="Text Box 16"/>
          <p:cNvSpPr txBox="1">
            <a:spLocks noChangeArrowheads="1"/>
          </p:cNvSpPr>
          <p:nvPr/>
        </p:nvSpPr>
        <p:spPr bwMode="auto">
          <a:xfrm>
            <a:off x="1652588" y="3884613"/>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quark-2 </a:t>
            </a:r>
          </a:p>
          <a:p>
            <a:pPr eaLnBrk="1" hangingPunct="1"/>
            <a:r>
              <a:rPr lang="en-US" sz="1600" b="1">
                <a:solidFill>
                  <a:srgbClr val="FF0000"/>
                </a:solidFill>
                <a:latin typeface="Arial" charset="0"/>
              </a:rPr>
              <a:t>spin</a:t>
            </a:r>
          </a:p>
        </p:txBody>
      </p:sp>
      <p:sp>
        <p:nvSpPr>
          <p:cNvPr id="1551377" name="Line 17"/>
          <p:cNvSpPr>
            <a:spLocks noChangeShapeType="1"/>
          </p:cNvSpPr>
          <p:nvPr/>
        </p:nvSpPr>
        <p:spPr bwMode="auto">
          <a:xfrm>
            <a:off x="3649663"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8" name="Line 18"/>
          <p:cNvSpPr>
            <a:spLocks noChangeShapeType="1"/>
          </p:cNvSpPr>
          <p:nvPr/>
        </p:nvSpPr>
        <p:spPr bwMode="auto">
          <a:xfrm>
            <a:off x="39688"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9" name="Line 19"/>
          <p:cNvSpPr>
            <a:spLocks noChangeShapeType="1"/>
          </p:cNvSpPr>
          <p:nvPr/>
        </p:nvSpPr>
        <p:spPr bwMode="auto">
          <a:xfrm flipV="1">
            <a:off x="3649663" y="3236913"/>
            <a:ext cx="1190625" cy="231775"/>
          </a:xfrm>
          <a:prstGeom prst="line">
            <a:avLst/>
          </a:prstGeom>
          <a:noFill/>
          <a:ln w="9525">
            <a:solidFill>
              <a:srgbClr val="000000"/>
            </a:solidFill>
            <a:round/>
            <a:headEnd/>
            <a:tailEnd type="triangle" w="med" len="med"/>
          </a:ln>
          <a:effectLst/>
        </p:spPr>
        <p:txBody>
          <a:bodyPr/>
          <a:lstStyle/>
          <a:p>
            <a:endParaRPr lang="en-US"/>
          </a:p>
        </p:txBody>
      </p:sp>
      <p:sp>
        <p:nvSpPr>
          <p:cNvPr id="1551380" name="Oval 20"/>
          <p:cNvSpPr>
            <a:spLocks noChangeArrowheads="1"/>
          </p:cNvSpPr>
          <p:nvPr/>
        </p:nvSpPr>
        <p:spPr bwMode="auto">
          <a:xfrm>
            <a:off x="48402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1" name="Oval 21"/>
          <p:cNvSpPr>
            <a:spLocks noChangeArrowheads="1"/>
          </p:cNvSpPr>
          <p:nvPr/>
        </p:nvSpPr>
        <p:spPr bwMode="auto">
          <a:xfrm>
            <a:off x="777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2" name="Line 22"/>
          <p:cNvSpPr>
            <a:spLocks noChangeShapeType="1"/>
          </p:cNvSpPr>
          <p:nvPr/>
        </p:nvSpPr>
        <p:spPr bwMode="auto">
          <a:xfrm flipH="1" flipV="1">
            <a:off x="423863" y="3082925"/>
            <a:ext cx="1114425" cy="384175"/>
          </a:xfrm>
          <a:prstGeom prst="line">
            <a:avLst/>
          </a:prstGeom>
          <a:noFill/>
          <a:ln w="9525">
            <a:solidFill>
              <a:srgbClr val="000000"/>
            </a:solidFill>
            <a:round/>
            <a:headEnd/>
            <a:tailEnd type="triangle" w="med" len="med"/>
          </a:ln>
          <a:effectLst/>
        </p:spPr>
        <p:txBody>
          <a:bodyPr/>
          <a:lstStyle/>
          <a:p>
            <a:endParaRPr lang="en-US"/>
          </a:p>
        </p:txBody>
      </p:sp>
      <p:graphicFrame>
        <p:nvGraphicFramePr>
          <p:cNvPr id="1551383" name="Object 23"/>
          <p:cNvGraphicFramePr>
            <a:graphicFrameLocks noChangeAspect="1"/>
          </p:cNvGraphicFramePr>
          <p:nvPr>
            <p:ph idx="4294967295"/>
          </p:nvPr>
        </p:nvGraphicFramePr>
        <p:xfrm>
          <a:off x="3730625" y="2817813"/>
          <a:ext cx="625475" cy="530225"/>
        </p:xfrm>
        <a:graphic>
          <a:graphicData uri="http://schemas.openxmlformats.org/presentationml/2006/ole">
            <p:oleObj spid="_x0000_s1551383" name="Equation" r:id="rId4" imgW="203040" imgH="203040" progId="Equation.3">
              <p:embed/>
            </p:oleObj>
          </a:graphicData>
        </a:graphic>
      </p:graphicFrame>
      <p:graphicFrame>
        <p:nvGraphicFramePr>
          <p:cNvPr id="1551384" name="Object 24"/>
          <p:cNvGraphicFramePr>
            <a:graphicFrameLocks noChangeAspect="1"/>
          </p:cNvGraphicFramePr>
          <p:nvPr>
            <p:ph/>
          </p:nvPr>
        </p:nvGraphicFramePr>
        <p:xfrm>
          <a:off x="615950" y="2698750"/>
          <a:ext cx="498475" cy="498475"/>
        </p:xfrm>
        <a:graphic>
          <a:graphicData uri="http://schemas.openxmlformats.org/presentationml/2006/ole">
            <p:oleObj spid="_x0000_s1551384" name="Equation" r:id="rId5" imgW="203040" imgH="203040" progId="Equation.3">
              <p:embed/>
            </p:oleObj>
          </a:graphicData>
        </a:graphic>
      </p:graphicFrame>
      <p:sp>
        <p:nvSpPr>
          <p:cNvPr id="1551385" name="Line 25"/>
          <p:cNvSpPr>
            <a:spLocks noChangeShapeType="1"/>
          </p:cNvSpPr>
          <p:nvPr/>
        </p:nvSpPr>
        <p:spPr bwMode="auto">
          <a:xfrm flipV="1">
            <a:off x="50323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6" name="Line 26"/>
          <p:cNvSpPr>
            <a:spLocks noChangeShapeType="1"/>
          </p:cNvSpPr>
          <p:nvPr/>
        </p:nvSpPr>
        <p:spPr bwMode="auto">
          <a:xfrm flipV="1">
            <a:off x="2698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7" name="Line 27"/>
          <p:cNvSpPr>
            <a:spLocks noChangeShapeType="1"/>
          </p:cNvSpPr>
          <p:nvPr/>
        </p:nvSpPr>
        <p:spPr bwMode="auto">
          <a:xfrm flipV="1">
            <a:off x="309563" y="3122613"/>
            <a:ext cx="114300" cy="306387"/>
          </a:xfrm>
          <a:prstGeom prst="line">
            <a:avLst/>
          </a:prstGeom>
          <a:noFill/>
          <a:ln w="22225">
            <a:solidFill>
              <a:schemeClr val="tx1"/>
            </a:solidFill>
            <a:round/>
            <a:headEnd/>
            <a:tailEnd type="none" w="lg" len="lg"/>
          </a:ln>
          <a:effectLst/>
        </p:spPr>
        <p:txBody>
          <a:bodyPr>
            <a:spAutoFit/>
          </a:bodyPr>
          <a:lstStyle/>
          <a:p>
            <a:endParaRPr lang="en-US"/>
          </a:p>
        </p:txBody>
      </p:sp>
      <p:sp>
        <p:nvSpPr>
          <p:cNvPr id="1551388" name="Line 28"/>
          <p:cNvSpPr>
            <a:spLocks noChangeShapeType="1"/>
          </p:cNvSpPr>
          <p:nvPr/>
        </p:nvSpPr>
        <p:spPr bwMode="auto">
          <a:xfrm flipH="1" flipV="1">
            <a:off x="4840288" y="3275013"/>
            <a:ext cx="192087" cy="153987"/>
          </a:xfrm>
          <a:prstGeom prst="line">
            <a:avLst/>
          </a:prstGeom>
          <a:noFill/>
          <a:ln w="22225">
            <a:solidFill>
              <a:schemeClr val="tx1"/>
            </a:solidFill>
            <a:round/>
            <a:headEnd/>
            <a:tailEnd type="none" w="lg" len="lg"/>
          </a:ln>
          <a:effectLst/>
        </p:spPr>
        <p:txBody>
          <a:bodyPr>
            <a:spAutoFit/>
          </a:bodyPr>
          <a:lstStyle/>
          <a:p>
            <a:endParaRPr lang="en-US"/>
          </a:p>
        </p:txBody>
      </p:sp>
      <p:sp>
        <p:nvSpPr>
          <p:cNvPr id="32" name="Footer Placeholder 31"/>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410" name="Rectangle 2"/>
          <p:cNvSpPr>
            <a:spLocks noChangeArrowheads="1"/>
          </p:cNvSpPr>
          <p:nvPr/>
        </p:nvSpPr>
        <p:spPr bwMode="auto">
          <a:xfrm>
            <a:off x="5194300" y="1219200"/>
            <a:ext cx="3273425" cy="4791075"/>
          </a:xfrm>
          <a:prstGeom prst="rect">
            <a:avLst/>
          </a:prstGeom>
          <a:noFill/>
          <a:ln w="9525">
            <a:noFill/>
            <a:miter lim="800000"/>
            <a:headEnd/>
            <a:tailEnd/>
          </a:ln>
        </p:spPr>
        <p:txBody>
          <a:bodyPr/>
          <a:lstStyle/>
          <a:p>
            <a:endParaRPr lang="en-US"/>
          </a:p>
        </p:txBody>
      </p:sp>
      <p:sp>
        <p:nvSpPr>
          <p:cNvPr id="1553412" name="Rectangle 4"/>
          <p:cNvSpPr>
            <a:spLocks noChangeArrowheads="1"/>
          </p:cNvSpPr>
          <p:nvPr/>
        </p:nvSpPr>
        <p:spPr bwMode="auto">
          <a:xfrm>
            <a:off x="7913688" y="5886450"/>
            <a:ext cx="576262" cy="230188"/>
          </a:xfrm>
          <a:prstGeom prst="rect">
            <a:avLst/>
          </a:prstGeom>
          <a:solidFill>
            <a:srgbClr val="FFFFFF"/>
          </a:solidFill>
          <a:ln w="9525" algn="ctr">
            <a:noFill/>
            <a:miter lim="800000"/>
            <a:headEnd/>
            <a:tailEnd/>
          </a:ln>
          <a:effectLst/>
        </p:spPr>
        <p:txBody>
          <a:bodyPr wrap="none" anchor="ctr"/>
          <a:lstStyle/>
          <a:p>
            <a:endParaRPr lang="en-US"/>
          </a:p>
        </p:txBody>
      </p:sp>
      <p:sp>
        <p:nvSpPr>
          <p:cNvPr id="1553413" name="Text Box 5"/>
          <p:cNvSpPr txBox="1">
            <a:spLocks noChangeArrowheads="1"/>
          </p:cNvSpPr>
          <p:nvPr/>
        </p:nvSpPr>
        <p:spPr bwMode="auto">
          <a:xfrm>
            <a:off x="5148263" y="1682750"/>
            <a:ext cx="3992562" cy="1890713"/>
          </a:xfrm>
          <a:prstGeom prst="rect">
            <a:avLst/>
          </a:prstGeom>
          <a:noFill/>
          <a:ln w="38100">
            <a:noFill/>
            <a:miter lim="800000"/>
            <a:headEnd/>
            <a:tailEnd type="none" w="lg" len="lg"/>
          </a:ln>
          <a:effectLst/>
        </p:spPr>
        <p:txBody>
          <a:bodyPr>
            <a:spAutoFit/>
          </a:bodyPr>
          <a:lstStyle/>
          <a:p>
            <a:pPr algn="l" eaLnBrk="1" hangingPunct="1"/>
            <a:r>
              <a:rPr lang="en-US" sz="2000" dirty="0">
                <a:latin typeface="Arial Unicode MS" pitchFamily="34" charset="-128"/>
              </a:rPr>
              <a:t>Collins Asymmetries in </a:t>
            </a:r>
            <a:r>
              <a:rPr lang="en-US" sz="2000" dirty="0" err="1">
                <a:latin typeface="Arial Unicode MS" pitchFamily="34" charset="-128"/>
              </a:rPr>
              <a:t>e</a:t>
            </a:r>
            <a:r>
              <a:rPr lang="en-US" sz="2000" baseline="30000" dirty="0" err="1">
                <a:latin typeface="Arial Unicode MS" pitchFamily="34" charset="-128"/>
              </a:rPr>
              <a:t>+</a:t>
            </a:r>
            <a:r>
              <a:rPr lang="en-US" sz="2000" dirty="0" err="1">
                <a:latin typeface="Arial Unicode MS" pitchFamily="34" charset="-128"/>
              </a:rPr>
              <a:t>e</a:t>
            </a:r>
            <a:r>
              <a:rPr lang="en-US" sz="2000" baseline="30000" dirty="0">
                <a:latin typeface="Arial Unicode MS" pitchFamily="34" charset="-128"/>
              </a:rPr>
              <a:t>-</a:t>
            </a:r>
          </a:p>
          <a:p>
            <a:pPr algn="l" eaLnBrk="1" hangingPunct="1"/>
            <a:r>
              <a:rPr lang="en-US" sz="2000" dirty="0">
                <a:latin typeface="Arial Unicode MS" pitchFamily="34" charset="-128"/>
              </a:rPr>
              <a:t>annihilation into </a:t>
            </a:r>
            <a:r>
              <a:rPr lang="en-US" sz="2000" dirty="0" smtClean="0">
                <a:latin typeface="Arial Unicode MS" pitchFamily="34" charset="-128"/>
              </a:rPr>
              <a:t>hadrons</a:t>
            </a:r>
            <a:endParaRPr lang="en-US" sz="2000" dirty="0">
              <a:latin typeface="Arial Unicode MS" pitchFamily="34" charset="-128"/>
            </a:endParaRPr>
          </a:p>
          <a:p>
            <a:pPr algn="l" eaLnBrk="1" hangingPunct="1"/>
            <a:endParaRPr lang="en-US" sz="800" dirty="0">
              <a:latin typeface="Arial Unicode MS" pitchFamily="34" charset="-128"/>
            </a:endParaRPr>
          </a:p>
          <a:p>
            <a:pPr algn="l" eaLnBrk="1" hangingPunct="1"/>
            <a:r>
              <a:rPr lang="en-US" sz="2000" dirty="0">
                <a:latin typeface="Arial Unicode MS" pitchFamily="34" charset="-128"/>
              </a:rPr>
              <a:t>      </a:t>
            </a:r>
            <a:r>
              <a:rPr lang="en-US" sz="2000" i="1" dirty="0">
                <a:latin typeface="Arial Unicode MS" pitchFamily="34" charset="-128"/>
              </a:rPr>
              <a:t>e</a:t>
            </a:r>
            <a:r>
              <a:rPr lang="en-US" sz="2000" i="1" baseline="30000" dirty="0">
                <a:latin typeface="Arial Unicode MS" pitchFamily="34" charset="-128"/>
              </a:rPr>
              <a:t>+</a:t>
            </a:r>
            <a:r>
              <a:rPr lang="en-US" sz="2000" i="1" dirty="0">
                <a:latin typeface="Arial Unicode MS" pitchFamily="34" charset="-128"/>
              </a:rPr>
              <a:t>+e</a:t>
            </a:r>
            <a:r>
              <a:rPr lang="en-US" sz="2000" i="1" baseline="30000" dirty="0">
                <a:latin typeface="Arial Unicode MS" pitchFamily="34" charset="-128"/>
              </a:rPr>
              <a:t>-</a:t>
            </a:r>
            <a:r>
              <a:rPr lang="en-US" sz="2000" i="1" dirty="0">
                <a:latin typeface="Arial Unicode MS" pitchFamily="34" charset="-128"/>
              </a:rPr>
              <a:t> </a:t>
            </a:r>
            <a:r>
              <a:rPr lang="en-US" sz="2000" i="1" dirty="0">
                <a:latin typeface="Arial Unicode MS" pitchFamily="34" charset="-128"/>
                <a:sym typeface="Wingdings" pitchFamily="2" charset="2"/>
              </a:rPr>
              <a:t> </a:t>
            </a:r>
            <a:r>
              <a:rPr lang="el-GR" sz="2000" i="1" dirty="0">
                <a:latin typeface="Arial" charset="0"/>
                <a:sym typeface="Wingdings" pitchFamily="2" charset="2"/>
              </a:rPr>
              <a:t>π</a:t>
            </a:r>
            <a:r>
              <a:rPr lang="en-US" sz="2000" i="1" baseline="30000" dirty="0">
                <a:latin typeface="Arial Unicode MS" pitchFamily="34" charset="-128"/>
                <a:sym typeface="Wingdings" pitchFamily="2" charset="2"/>
              </a:rPr>
              <a:t>+</a:t>
            </a:r>
            <a:r>
              <a:rPr lang="en-US" sz="2000" b="1" dirty="0">
                <a:latin typeface="Arial Unicode MS" pitchFamily="34" charset="-128"/>
                <a:sym typeface="Wingdings" pitchFamily="2" charset="2"/>
              </a:rPr>
              <a:t> </a:t>
            </a:r>
            <a:r>
              <a:rPr lang="en-US" sz="2000" i="1" dirty="0">
                <a:latin typeface="Arial Unicode MS" pitchFamily="34" charset="-128"/>
                <a:sym typeface="Wingdings" pitchFamily="2" charset="2"/>
              </a:rPr>
              <a:t>+ </a:t>
            </a:r>
            <a:r>
              <a:rPr lang="el-GR" sz="2000" i="1" dirty="0">
                <a:latin typeface="Arial Unicode MS" pitchFamily="34" charset="-128"/>
                <a:ea typeface="Arial Unicode MS" pitchFamily="34" charset="-128"/>
                <a:cs typeface="Arial Unicode MS" pitchFamily="34" charset="-128"/>
                <a:sym typeface="Wingdings" pitchFamily="2" charset="2"/>
              </a:rPr>
              <a:t>π</a:t>
            </a:r>
            <a:r>
              <a:rPr lang="en-US" sz="2000" i="1" baseline="30000" dirty="0">
                <a:latin typeface="Arial Unicode MS" pitchFamily="34" charset="-128"/>
                <a:ea typeface="Arial Unicode MS" pitchFamily="34" charset="-128"/>
                <a:cs typeface="Arial Unicode MS" pitchFamily="34" charset="-128"/>
                <a:sym typeface="Wingdings" pitchFamily="2" charset="2"/>
              </a:rPr>
              <a:t>-</a:t>
            </a:r>
            <a:r>
              <a:rPr lang="en-US" sz="2000" i="1" dirty="0">
                <a:latin typeface="Arial Unicode MS" pitchFamily="34" charset="-128"/>
                <a:sym typeface="Wingdings" pitchFamily="2" charset="2"/>
              </a:rPr>
              <a:t> + X</a:t>
            </a:r>
            <a:r>
              <a:rPr lang="en-US" sz="2000" i="1" dirty="0">
                <a:latin typeface="Arial Unicode MS" pitchFamily="34" charset="-128"/>
              </a:rPr>
              <a:t> </a:t>
            </a:r>
          </a:p>
          <a:p>
            <a:pPr algn="l" eaLnBrk="1" hangingPunct="1"/>
            <a:endParaRPr lang="en-US" sz="1000" i="1" dirty="0">
              <a:latin typeface="Arial Unicode MS" pitchFamily="34" charset="-128"/>
            </a:endParaRPr>
          </a:p>
          <a:p>
            <a:pPr algn="l" eaLnBrk="1" hangingPunct="1"/>
            <a:r>
              <a:rPr lang="en-US" sz="2000" i="1" dirty="0">
                <a:latin typeface="Arial Unicode MS" pitchFamily="34" charset="-128"/>
              </a:rPr>
              <a:t>  ~ Collins(z</a:t>
            </a:r>
            <a:r>
              <a:rPr lang="en-US" sz="2000" i="1" baseline="-25000" dirty="0">
                <a:latin typeface="Arial Unicode MS" pitchFamily="34" charset="-128"/>
              </a:rPr>
              <a:t>1</a:t>
            </a:r>
            <a:r>
              <a:rPr lang="en-US" sz="2000" i="1" dirty="0">
                <a:latin typeface="Arial Unicode MS" pitchFamily="34" charset="-128"/>
              </a:rPr>
              <a:t>) x Collins (z</a:t>
            </a:r>
            <a:r>
              <a:rPr lang="en-US" sz="2000" i="1" baseline="-25000" dirty="0">
                <a:latin typeface="Arial Unicode MS" pitchFamily="34" charset="-128"/>
              </a:rPr>
              <a:t>2</a:t>
            </a:r>
            <a:r>
              <a:rPr lang="en-US" sz="2000" i="1" dirty="0">
                <a:latin typeface="Arial Unicode MS" pitchFamily="34" charset="-128"/>
              </a:rPr>
              <a:t>)</a:t>
            </a:r>
          </a:p>
          <a:p>
            <a:pPr algn="l" eaLnBrk="1" hangingPunct="1"/>
            <a:r>
              <a:rPr lang="en-US" sz="2000" i="1" dirty="0">
                <a:latin typeface="Arial Unicode MS" pitchFamily="34" charset="-128"/>
              </a:rPr>
              <a:t>   </a:t>
            </a:r>
          </a:p>
        </p:txBody>
      </p:sp>
      <p:sp>
        <p:nvSpPr>
          <p:cNvPr id="1553414" name="Text Box 6"/>
          <p:cNvSpPr txBox="1">
            <a:spLocks noChangeArrowheads="1"/>
          </p:cNvSpPr>
          <p:nvPr/>
        </p:nvSpPr>
        <p:spPr bwMode="auto">
          <a:xfrm>
            <a:off x="423863" y="1403350"/>
            <a:ext cx="2689225" cy="336550"/>
          </a:xfrm>
          <a:prstGeom prst="rect">
            <a:avLst/>
          </a:prstGeom>
          <a:noFill/>
          <a:ln w="9525" algn="ctr">
            <a:noFill/>
            <a:miter lim="800000"/>
            <a:headEnd/>
            <a:tailEnd/>
          </a:ln>
          <a:effectLst/>
        </p:spPr>
        <p:txBody>
          <a:bodyPr wrap="none">
            <a:spAutoFit/>
          </a:bodyPr>
          <a:lstStyle/>
          <a:p>
            <a:pPr marL="457200" indent="-457200" algn="l" eaLnBrk="1" hangingPunct="1"/>
            <a:r>
              <a:rPr lang="en-US" sz="1600" b="1">
                <a:solidFill>
                  <a:srgbClr val="0000CC"/>
                </a:solidFill>
                <a:latin typeface="Arial" charset="0"/>
                <a:cs typeface="Arial" charset="0"/>
                <a:sym typeface="Wingdings" pitchFamily="2" charset="2"/>
              </a:rPr>
              <a:t> Belle (UIUC/RBRC) group</a:t>
            </a:r>
            <a:endParaRPr lang="en-US" sz="1600" b="1">
              <a:solidFill>
                <a:srgbClr val="FF0000"/>
              </a:solidFill>
              <a:latin typeface="Arial" charset="0"/>
              <a:cs typeface="Arial" charset="0"/>
            </a:endParaRPr>
          </a:p>
        </p:txBody>
      </p:sp>
      <p:sp>
        <p:nvSpPr>
          <p:cNvPr id="1553415" name="Line 7"/>
          <p:cNvSpPr>
            <a:spLocks noChangeShapeType="1"/>
          </p:cNvSpPr>
          <p:nvPr/>
        </p:nvSpPr>
        <p:spPr bwMode="auto">
          <a:xfrm>
            <a:off x="5186363" y="3390900"/>
            <a:ext cx="3648075" cy="0"/>
          </a:xfrm>
          <a:prstGeom prst="line">
            <a:avLst/>
          </a:prstGeom>
          <a:noFill/>
          <a:ln w="38100">
            <a:solidFill>
              <a:schemeClr val="tx1"/>
            </a:solidFill>
            <a:round/>
            <a:headEnd/>
            <a:tailEnd type="none" w="lg" len="lg"/>
          </a:ln>
          <a:effectLst/>
        </p:spPr>
        <p:txBody>
          <a:bodyPr>
            <a:spAutoFit/>
          </a:bodyPr>
          <a:lstStyle/>
          <a:p>
            <a:endParaRPr lang="en-US"/>
          </a:p>
        </p:txBody>
      </p:sp>
      <p:sp>
        <p:nvSpPr>
          <p:cNvPr id="1553416" name="Rectangle 8"/>
          <p:cNvSpPr>
            <a:spLocks noChangeArrowheads="1"/>
          </p:cNvSpPr>
          <p:nvPr/>
        </p:nvSpPr>
        <p:spPr bwMode="auto">
          <a:xfrm>
            <a:off x="1149350" y="4763"/>
            <a:ext cx="6788150"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Observation of the Collins Effect 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p>
          <a:p>
            <a:pPr eaLnBrk="1" hangingPunct="1"/>
            <a:r>
              <a:rPr lang="en-US" sz="3200" i="1">
                <a:solidFill>
                  <a:srgbClr val="FFFF00"/>
                </a:solidFill>
              </a:rPr>
              <a:t>Annihilation with Belle</a:t>
            </a:r>
          </a:p>
        </p:txBody>
      </p:sp>
      <p:pic>
        <p:nvPicPr>
          <p:cNvPr id="1553417" name="Picture 9" descr="belle_cangles1"/>
          <p:cNvPicPr>
            <a:picLocks noChangeAspect="1" noChangeArrowheads="1"/>
          </p:cNvPicPr>
          <p:nvPr/>
        </p:nvPicPr>
        <p:blipFill>
          <a:blip r:embed="rId4" cstate="print"/>
          <a:srcRect/>
          <a:stretch>
            <a:fillRect/>
          </a:stretch>
        </p:blipFill>
        <p:spPr bwMode="auto">
          <a:xfrm>
            <a:off x="4972050" y="3429000"/>
            <a:ext cx="4200525" cy="2765425"/>
          </a:xfrm>
          <a:prstGeom prst="rect">
            <a:avLst/>
          </a:prstGeom>
          <a:noFill/>
        </p:spPr>
      </p:pic>
      <p:sp>
        <p:nvSpPr>
          <p:cNvPr id="1553418" name="Text Box 10"/>
          <p:cNvSpPr txBox="1">
            <a:spLocks noChangeArrowheads="1"/>
          </p:cNvSpPr>
          <p:nvPr/>
        </p:nvSpPr>
        <p:spPr bwMode="auto">
          <a:xfrm>
            <a:off x="8767763" y="4786313"/>
            <a:ext cx="469900" cy="457200"/>
          </a:xfrm>
          <a:prstGeom prst="rect">
            <a:avLst/>
          </a:prstGeom>
          <a:noFill/>
          <a:ln w="9525" algn="ctr">
            <a:noFill/>
            <a:miter lim="800000"/>
            <a:headEnd/>
            <a:tailEnd/>
          </a:ln>
          <a:effectLst/>
        </p:spPr>
        <p:txBody>
          <a:bodyPr wrap="none">
            <a:spAutoFit/>
          </a:bodyPr>
          <a:lstStyle/>
          <a:p>
            <a:pPr algn="r" eaLnBrk="1" hangingPunct="1"/>
            <a:r>
              <a:rPr lang="en-US">
                <a:solidFill>
                  <a:schemeClr val="tx1"/>
                </a:solidFill>
                <a:latin typeface="Symbol" pitchFamily="18" charset="2"/>
              </a:rPr>
              <a:t>j</a:t>
            </a:r>
            <a:r>
              <a:rPr lang="en-US" baseline="-25000">
                <a:solidFill>
                  <a:schemeClr val="tx1"/>
                </a:solidFill>
                <a:latin typeface="Symbol" pitchFamily="18" charset="2"/>
              </a:rPr>
              <a:t>1</a:t>
            </a:r>
            <a:endParaRPr lang="en-US">
              <a:solidFill>
                <a:schemeClr val="tx1"/>
              </a:solidFill>
              <a:latin typeface="Symbol" pitchFamily="18" charset="2"/>
            </a:endParaRPr>
          </a:p>
        </p:txBody>
      </p:sp>
      <p:graphicFrame>
        <p:nvGraphicFramePr>
          <p:cNvPr id="1553419" name="Object 11"/>
          <p:cNvGraphicFramePr>
            <a:graphicFrameLocks noChangeAspect="1"/>
          </p:cNvGraphicFramePr>
          <p:nvPr/>
        </p:nvGraphicFramePr>
        <p:xfrm>
          <a:off x="8067675" y="4503738"/>
          <a:ext cx="361950" cy="420687"/>
        </p:xfrm>
        <a:graphic>
          <a:graphicData uri="http://schemas.openxmlformats.org/presentationml/2006/ole">
            <p:oleObj spid="_x0000_s1553419" name="Equation" r:id="rId5" imgW="203040" imgH="253800" progId="Equation.3">
              <p:embed/>
            </p:oleObj>
          </a:graphicData>
        </a:graphic>
      </p:graphicFrame>
      <p:graphicFrame>
        <p:nvGraphicFramePr>
          <p:cNvPr id="1553420" name="Object 12"/>
          <p:cNvGraphicFramePr>
            <a:graphicFrameLocks noChangeAspect="1"/>
          </p:cNvGraphicFramePr>
          <p:nvPr/>
        </p:nvGraphicFramePr>
        <p:xfrm>
          <a:off x="4975225" y="4432300"/>
          <a:ext cx="403225" cy="417513"/>
        </p:xfrm>
        <a:graphic>
          <a:graphicData uri="http://schemas.openxmlformats.org/presentationml/2006/ole">
            <p:oleObj spid="_x0000_s1553420" name="Equation" r:id="rId6" imgW="228600" imgH="253800" progId="Equation.3">
              <p:embed/>
            </p:oleObj>
          </a:graphicData>
        </a:graphic>
      </p:graphicFrame>
      <p:sp>
        <p:nvSpPr>
          <p:cNvPr id="1553421" name="Text Box 13"/>
          <p:cNvSpPr txBox="1">
            <a:spLocks noChangeArrowheads="1"/>
          </p:cNvSpPr>
          <p:nvPr/>
        </p:nvSpPr>
        <p:spPr bwMode="auto">
          <a:xfrm>
            <a:off x="5113338" y="3586163"/>
            <a:ext cx="803275" cy="457200"/>
          </a:xfrm>
          <a:prstGeom prst="rect">
            <a:avLst/>
          </a:prstGeom>
          <a:noFill/>
          <a:ln w="9525" algn="ctr">
            <a:noFill/>
            <a:miter lim="800000"/>
            <a:headEnd/>
            <a:tailEnd/>
          </a:ln>
          <a:effectLst/>
        </p:spPr>
        <p:txBody>
          <a:bodyPr wrap="none">
            <a:spAutoFit/>
          </a:bodyPr>
          <a:lstStyle/>
          <a:p>
            <a:pPr algn="r" eaLnBrk="1" hangingPunct="1"/>
            <a:r>
              <a:rPr lang="en-US">
                <a:solidFill>
                  <a:schemeClr val="tx1"/>
                </a:solidFill>
                <a:latin typeface="Symbol" pitchFamily="18" charset="2"/>
              </a:rPr>
              <a:t>j</a:t>
            </a:r>
            <a:r>
              <a:rPr lang="en-US" baseline="-25000">
                <a:solidFill>
                  <a:schemeClr val="tx1"/>
                </a:solidFill>
                <a:latin typeface="Symbol" pitchFamily="18" charset="2"/>
              </a:rPr>
              <a:t>2</a:t>
            </a:r>
            <a:r>
              <a:rPr lang="en-US">
                <a:solidFill>
                  <a:schemeClr val="tx1"/>
                </a:solidFill>
                <a:latin typeface="Symbol" pitchFamily="18" charset="2"/>
              </a:rPr>
              <a:t>-p</a:t>
            </a:r>
            <a:endParaRPr lang="en-US" sz="1400">
              <a:solidFill>
                <a:schemeClr val="tx1"/>
              </a:solidFill>
              <a:latin typeface="Arial" charset="0"/>
            </a:endParaRPr>
          </a:p>
        </p:txBody>
      </p:sp>
      <p:sp>
        <p:nvSpPr>
          <p:cNvPr id="1553422" name="Rectangle 14"/>
          <p:cNvSpPr>
            <a:spLocks noChangeArrowheads="1"/>
          </p:cNvSpPr>
          <p:nvPr/>
        </p:nvSpPr>
        <p:spPr bwMode="auto">
          <a:xfrm>
            <a:off x="6530975" y="3967163"/>
            <a:ext cx="354013" cy="366712"/>
          </a:xfrm>
          <a:prstGeom prst="rect">
            <a:avLst/>
          </a:prstGeom>
          <a:noFill/>
          <a:ln w="9525">
            <a:noFill/>
            <a:miter lim="800000"/>
            <a:headEnd/>
            <a:tailEnd/>
          </a:ln>
          <a:effectLst/>
        </p:spPr>
        <p:txBody>
          <a:bodyPr wrap="none">
            <a:spAutoFit/>
          </a:bodyPr>
          <a:lstStyle/>
          <a:p>
            <a:pPr algn="l" eaLnBrk="1" hangingPunct="1"/>
            <a:r>
              <a:rPr lang="en-US" sz="1800">
                <a:solidFill>
                  <a:schemeClr val="tx1"/>
                </a:solidFill>
                <a:latin typeface="Symbol" pitchFamily="18" charset="2"/>
              </a:rPr>
              <a:t>Q</a:t>
            </a:r>
          </a:p>
        </p:txBody>
      </p:sp>
      <p:sp>
        <p:nvSpPr>
          <p:cNvPr id="1553423" name="Text Box 15"/>
          <p:cNvSpPr txBox="1">
            <a:spLocks noChangeArrowheads="1"/>
          </p:cNvSpPr>
          <p:nvPr/>
        </p:nvSpPr>
        <p:spPr bwMode="auto">
          <a:xfrm>
            <a:off x="7040563" y="3830638"/>
            <a:ext cx="409575" cy="396875"/>
          </a:xfrm>
          <a:prstGeom prst="rect">
            <a:avLst/>
          </a:prstGeom>
          <a:noFill/>
          <a:ln w="9525">
            <a:noFill/>
            <a:miter lim="800000"/>
            <a:headEnd/>
            <a:tailEnd/>
          </a:ln>
          <a:effectLst/>
        </p:spPr>
        <p:txBody>
          <a:bodyPr wrap="none">
            <a:spAutoFit/>
          </a:bodyPr>
          <a:lstStyle/>
          <a:p>
            <a:pPr eaLnBrk="1" hangingPunct="1"/>
            <a:r>
              <a:rPr lang="en-US" sz="2000">
                <a:solidFill>
                  <a:schemeClr val="tx1"/>
                </a:solidFill>
              </a:rPr>
              <a:t>e</a:t>
            </a:r>
            <a:r>
              <a:rPr lang="en-US" sz="2000" baseline="30000">
                <a:solidFill>
                  <a:schemeClr val="tx1"/>
                </a:solidFill>
              </a:rPr>
              <a:t>-</a:t>
            </a:r>
            <a:r>
              <a:rPr lang="en-US" sz="1800">
                <a:solidFill>
                  <a:schemeClr val="tx1"/>
                </a:solidFill>
              </a:rPr>
              <a:t> </a:t>
            </a:r>
            <a:endParaRPr lang="en-US" sz="1800">
              <a:solidFill>
                <a:schemeClr val="tx1"/>
              </a:solidFill>
              <a:latin typeface="Arial" charset="0"/>
            </a:endParaRPr>
          </a:p>
        </p:txBody>
      </p:sp>
      <p:sp>
        <p:nvSpPr>
          <p:cNvPr id="1553424" name="Text Box 16"/>
          <p:cNvSpPr txBox="1">
            <a:spLocks noChangeArrowheads="1"/>
          </p:cNvSpPr>
          <p:nvPr/>
        </p:nvSpPr>
        <p:spPr bwMode="auto">
          <a:xfrm>
            <a:off x="6229350" y="5268913"/>
            <a:ext cx="490538" cy="457200"/>
          </a:xfrm>
          <a:prstGeom prst="rect">
            <a:avLst/>
          </a:prstGeom>
          <a:noFill/>
          <a:ln w="9525">
            <a:noFill/>
            <a:miter lim="800000"/>
            <a:headEnd/>
            <a:tailEnd/>
          </a:ln>
          <a:effectLst/>
        </p:spPr>
        <p:txBody>
          <a:bodyPr wrap="none">
            <a:spAutoFit/>
          </a:bodyPr>
          <a:lstStyle/>
          <a:p>
            <a:pPr eaLnBrk="1" hangingPunct="1"/>
            <a:r>
              <a:rPr lang="en-US">
                <a:solidFill>
                  <a:schemeClr val="tx1"/>
                </a:solidFill>
              </a:rPr>
              <a:t>e</a:t>
            </a:r>
            <a:r>
              <a:rPr lang="en-US" baseline="30000">
                <a:solidFill>
                  <a:schemeClr val="tx1"/>
                </a:solidFill>
              </a:rPr>
              <a:t>+</a:t>
            </a:r>
            <a:r>
              <a:rPr lang="en-US" sz="1800">
                <a:solidFill>
                  <a:schemeClr val="tx1"/>
                </a:solidFill>
              </a:rPr>
              <a:t> </a:t>
            </a:r>
            <a:endParaRPr lang="en-US" sz="1800">
              <a:solidFill>
                <a:schemeClr val="tx1"/>
              </a:solidFill>
              <a:latin typeface="Arial" charset="0"/>
            </a:endParaRPr>
          </a:p>
        </p:txBody>
      </p:sp>
      <p:sp>
        <p:nvSpPr>
          <p:cNvPr id="1553425" name="Text Box 17"/>
          <p:cNvSpPr txBox="1">
            <a:spLocks noChangeArrowheads="1"/>
          </p:cNvSpPr>
          <p:nvPr/>
        </p:nvSpPr>
        <p:spPr bwMode="auto">
          <a:xfrm>
            <a:off x="6375400" y="5638800"/>
            <a:ext cx="2344738" cy="519113"/>
          </a:xfrm>
          <a:prstGeom prst="rect">
            <a:avLst/>
          </a:prstGeom>
          <a:noFill/>
          <a:ln w="9525" algn="ctr">
            <a:noFill/>
            <a:miter lim="800000"/>
            <a:headEnd/>
            <a:tailEnd/>
          </a:ln>
          <a:effectLst/>
        </p:spPr>
        <p:txBody>
          <a:bodyPr wrap="none">
            <a:spAutoFit/>
          </a:bodyPr>
          <a:lstStyle/>
          <a:p>
            <a:pPr algn="l" eaLnBrk="1" hangingPunct="1"/>
            <a:r>
              <a:rPr lang="en-US" sz="2800">
                <a:solidFill>
                  <a:schemeClr val="accent2"/>
                </a:solidFill>
                <a:latin typeface="Tahoma" pitchFamily="34" charset="0"/>
              </a:rPr>
              <a:t>A</a:t>
            </a:r>
            <a:r>
              <a:rPr lang="en-US" sz="2800" baseline="-25000">
                <a:solidFill>
                  <a:schemeClr val="accent2"/>
                </a:solidFill>
                <a:latin typeface="Tahoma" pitchFamily="34" charset="0"/>
              </a:rPr>
              <a:t>12 </a:t>
            </a:r>
            <a:r>
              <a:rPr lang="en-US" sz="2800">
                <a:solidFill>
                  <a:schemeClr val="accent2"/>
                </a:solidFill>
                <a:latin typeface="Tahoma" pitchFamily="34" charset="0"/>
              </a:rPr>
              <a:t>cos(</a:t>
            </a:r>
            <a:r>
              <a:rPr lang="en-US" sz="2800">
                <a:solidFill>
                  <a:schemeClr val="accent2"/>
                </a:solidFill>
                <a:latin typeface="Symbol" pitchFamily="18" charset="2"/>
              </a:rPr>
              <a:t>f</a:t>
            </a:r>
            <a:r>
              <a:rPr lang="en-US" sz="2800" baseline="-25000">
                <a:solidFill>
                  <a:schemeClr val="accent2"/>
                </a:solidFill>
                <a:latin typeface="Symbol" pitchFamily="18" charset="2"/>
              </a:rPr>
              <a:t>1</a:t>
            </a:r>
            <a:r>
              <a:rPr lang="en-US" sz="2800">
                <a:solidFill>
                  <a:schemeClr val="accent2"/>
                </a:solidFill>
                <a:latin typeface="Symbol" pitchFamily="18" charset="2"/>
              </a:rPr>
              <a:t>+f</a:t>
            </a:r>
            <a:r>
              <a:rPr lang="en-US" sz="2800" baseline="-25000">
                <a:solidFill>
                  <a:schemeClr val="accent2"/>
                </a:solidFill>
                <a:latin typeface="Tahoma" pitchFamily="34" charset="0"/>
              </a:rPr>
              <a:t>2</a:t>
            </a:r>
            <a:r>
              <a:rPr lang="en-US" sz="2800">
                <a:solidFill>
                  <a:schemeClr val="accent2"/>
                </a:solidFill>
                <a:latin typeface="Tahoma" pitchFamily="34" charset="0"/>
              </a:rPr>
              <a:t>)</a:t>
            </a:r>
            <a:endParaRPr lang="it-IT" sz="2800">
              <a:solidFill>
                <a:schemeClr val="accent2"/>
              </a:solidFill>
              <a:latin typeface="Tahoma" pitchFamily="34" charset="0"/>
            </a:endParaRPr>
          </a:p>
        </p:txBody>
      </p:sp>
      <p:pic>
        <p:nvPicPr>
          <p:cNvPr id="1553426" name="Picture 18" descr="finalpanel_a12"/>
          <p:cNvPicPr>
            <a:picLocks noChangeAspect="1" noChangeArrowheads="1"/>
          </p:cNvPicPr>
          <p:nvPr/>
        </p:nvPicPr>
        <p:blipFill>
          <a:blip r:embed="rId7" cstate="print"/>
          <a:srcRect/>
          <a:stretch>
            <a:fillRect/>
          </a:stretch>
        </p:blipFill>
        <p:spPr bwMode="auto">
          <a:xfrm>
            <a:off x="79375" y="1828800"/>
            <a:ext cx="4876800" cy="4557713"/>
          </a:xfrm>
          <a:prstGeom prst="rect">
            <a:avLst/>
          </a:prstGeom>
          <a:noFill/>
        </p:spPr>
      </p:pic>
      <p:sp>
        <p:nvSpPr>
          <p:cNvPr id="1553427" name="Text Box 19"/>
          <p:cNvSpPr txBox="1">
            <a:spLocks noChangeArrowheads="1"/>
          </p:cNvSpPr>
          <p:nvPr/>
        </p:nvSpPr>
        <p:spPr bwMode="auto">
          <a:xfrm>
            <a:off x="2936875" y="2187575"/>
            <a:ext cx="2135188" cy="396875"/>
          </a:xfrm>
          <a:prstGeom prst="rect">
            <a:avLst/>
          </a:prstGeom>
          <a:noFill/>
          <a:ln w="28575">
            <a:noFill/>
            <a:miter lim="800000"/>
            <a:headEnd/>
            <a:tailEnd type="none" w="lg" len="lg"/>
          </a:ln>
          <a:effectLst/>
        </p:spPr>
        <p:txBody>
          <a:bodyPr>
            <a:spAutoFit/>
          </a:bodyPr>
          <a:lstStyle/>
          <a:p>
            <a:pPr algn="l" eaLnBrk="1" hangingPunct="1">
              <a:spcBef>
                <a:spcPct val="50000"/>
              </a:spcBef>
            </a:pPr>
            <a:r>
              <a:rPr lang="en-US" sz="2000">
                <a:solidFill>
                  <a:schemeClr val="tx1"/>
                </a:solidFill>
                <a:latin typeface="Arial Unicode MS" pitchFamily="34" charset="-128"/>
              </a:rPr>
              <a:t>PRELIMINARY</a:t>
            </a:r>
          </a:p>
        </p:txBody>
      </p:sp>
      <p:sp>
        <p:nvSpPr>
          <p:cNvPr id="22" name="Footer Placeholder 21"/>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ChangeArrowheads="1"/>
          </p:cNvSpPr>
          <p:nvPr/>
        </p:nvSpPr>
        <p:spPr bwMode="auto">
          <a:xfrm>
            <a:off x="0" y="7938"/>
            <a:ext cx="9144000" cy="990600"/>
          </a:xfrm>
          <a:prstGeom prst="rect">
            <a:avLst/>
          </a:prstGeom>
          <a:noFill/>
          <a:ln w="9525">
            <a:noFill/>
            <a:miter lim="800000"/>
            <a:headEnd/>
            <a:tailEnd/>
          </a:ln>
          <a:effectLst/>
        </p:spPr>
        <p:txBody>
          <a:bodyPr anchor="ctr"/>
          <a:lstStyle/>
          <a:p>
            <a:r>
              <a:rPr lang="en-US" sz="3600" i="1">
                <a:solidFill>
                  <a:srgbClr val="FFFF00"/>
                </a:solidFill>
              </a:rPr>
              <a:t>Sivers Asymmetries at HERMES </a:t>
            </a:r>
            <a:br>
              <a:rPr lang="en-US" sz="3600" i="1">
                <a:solidFill>
                  <a:srgbClr val="FFFF00"/>
                </a:solidFill>
              </a:rPr>
            </a:br>
            <a:r>
              <a:rPr lang="en-US" sz="3600" i="1">
                <a:solidFill>
                  <a:srgbClr val="FFFF00"/>
                </a:solidFill>
              </a:rPr>
              <a:t>and COMPASS</a:t>
            </a:r>
            <a:r>
              <a:rPr lang="en-US" sz="3600">
                <a:solidFill>
                  <a:srgbClr val="FFFF00"/>
                </a:solidFill>
                <a:effectLst>
                  <a:outerShdw blurRad="38100" dist="38100" dir="2700000" algn="tl">
                    <a:srgbClr val="000000"/>
                  </a:outerShdw>
                </a:effectLst>
              </a:rPr>
              <a:t> </a:t>
            </a:r>
            <a:endParaRPr lang="en-GB" sz="3600" baseline="-25000">
              <a:solidFill>
                <a:srgbClr val="FFFF00"/>
              </a:solidFill>
              <a:effectLst>
                <a:outerShdw blurRad="38100" dist="38100" dir="2700000" algn="tl">
                  <a:srgbClr val="000000"/>
                </a:outerShdw>
              </a:effectLst>
            </a:endParaRPr>
          </a:p>
        </p:txBody>
      </p:sp>
      <p:pic>
        <p:nvPicPr>
          <p:cNvPr id="1561603" name="Picture 3"/>
          <p:cNvPicPr>
            <a:picLocks noChangeAspect="1" noChangeArrowheads="1"/>
          </p:cNvPicPr>
          <p:nvPr/>
        </p:nvPicPr>
        <p:blipFill>
          <a:blip r:embed="rId3" cstate="print"/>
          <a:srcRect/>
          <a:stretch>
            <a:fillRect/>
          </a:stretch>
        </p:blipFill>
        <p:spPr bwMode="auto">
          <a:xfrm>
            <a:off x="39688" y="1273175"/>
            <a:ext cx="5035550" cy="5035550"/>
          </a:xfrm>
          <a:prstGeom prst="rect">
            <a:avLst/>
          </a:prstGeom>
          <a:noFill/>
          <a:ln w="9525" algn="ctr">
            <a:noFill/>
            <a:miter lim="800000"/>
            <a:headEnd/>
            <a:tailEnd/>
          </a:ln>
          <a:effectLst/>
        </p:spPr>
      </p:pic>
      <p:pic>
        <p:nvPicPr>
          <p:cNvPr id="1561604" name="Picture 4"/>
          <p:cNvPicPr>
            <a:picLocks noChangeAspect="1" noChangeArrowheads="1"/>
          </p:cNvPicPr>
          <p:nvPr/>
        </p:nvPicPr>
        <p:blipFill>
          <a:blip r:embed="rId4" cstate="print"/>
          <a:srcRect/>
          <a:stretch>
            <a:fillRect/>
          </a:stretch>
        </p:blipFill>
        <p:spPr bwMode="auto">
          <a:xfrm>
            <a:off x="5616575" y="1233488"/>
            <a:ext cx="3263900" cy="622300"/>
          </a:xfrm>
          <a:prstGeom prst="rect">
            <a:avLst/>
          </a:prstGeom>
          <a:noFill/>
          <a:ln w="9525" algn="ctr">
            <a:noFill/>
            <a:miter lim="800000"/>
            <a:headEnd/>
            <a:tailEnd/>
          </a:ln>
          <a:effectLst/>
        </p:spPr>
      </p:pic>
      <p:sp>
        <p:nvSpPr>
          <p:cNvPr id="1561605" name="Text Box 5"/>
          <p:cNvSpPr txBox="1">
            <a:spLocks noChangeArrowheads="1"/>
          </p:cNvSpPr>
          <p:nvPr/>
        </p:nvSpPr>
        <p:spPr bwMode="auto">
          <a:xfrm>
            <a:off x="5580063" y="2117725"/>
            <a:ext cx="3692525" cy="519113"/>
          </a:xfrm>
          <a:prstGeom prst="rect">
            <a:avLst/>
          </a:prstGeom>
          <a:noFill/>
          <a:ln w="9525" algn="ctr">
            <a:noFill/>
            <a:miter lim="800000"/>
            <a:headEnd/>
            <a:tailEnd/>
          </a:ln>
          <a:effectLst/>
        </p:spPr>
        <p:txBody>
          <a:bodyPr>
            <a:spAutoFit/>
          </a:bodyPr>
          <a:lstStyle/>
          <a:p>
            <a:pPr algn="l" eaLnBrk="1" hangingPunct="1">
              <a:buFont typeface="Wingdings" pitchFamily="2" charset="2"/>
              <a:buChar char="à"/>
            </a:pPr>
            <a:r>
              <a:rPr lang="en-US" b="1">
                <a:solidFill>
                  <a:srgbClr val="CC0000"/>
                </a:solidFill>
                <a:latin typeface="Tahoma" pitchFamily="34" charset="0"/>
                <a:sym typeface="Wingdings" pitchFamily="2" charset="2"/>
              </a:rPr>
              <a:t>implies non-zero </a:t>
            </a:r>
            <a:r>
              <a:rPr lang="en-US" sz="2800" b="1">
                <a:solidFill>
                  <a:srgbClr val="CC0000"/>
                </a:solidFill>
                <a:latin typeface="Tahoma" pitchFamily="34" charset="0"/>
              </a:rPr>
              <a:t>L</a:t>
            </a:r>
            <a:r>
              <a:rPr lang="en-US" sz="2800" b="1" baseline="-25000">
                <a:solidFill>
                  <a:srgbClr val="CC0000"/>
                </a:solidFill>
                <a:latin typeface="Tahoma" pitchFamily="34" charset="0"/>
              </a:rPr>
              <a:t>q</a:t>
            </a:r>
            <a:endParaRPr lang="it-IT" sz="2800" b="1" baseline="-25000">
              <a:solidFill>
                <a:srgbClr val="CC0000"/>
              </a:solidFill>
              <a:latin typeface="Tahoma" pitchFamily="34" charset="0"/>
            </a:endParaRPr>
          </a:p>
        </p:txBody>
      </p:sp>
      <p:pic>
        <p:nvPicPr>
          <p:cNvPr id="1561606" name="Picture 6"/>
          <p:cNvPicPr>
            <a:picLocks noGrp="1" noChangeAspect="1" noChangeArrowheads="1"/>
          </p:cNvPicPr>
          <p:nvPr>
            <p:ph/>
          </p:nvPr>
        </p:nvPicPr>
        <p:blipFill>
          <a:blip r:embed="rId5" cstate="print"/>
          <a:srcRect/>
          <a:stretch>
            <a:fillRect/>
          </a:stretch>
        </p:blipFill>
        <p:spPr>
          <a:xfrm>
            <a:off x="5102225" y="3114675"/>
            <a:ext cx="3781425" cy="2063750"/>
          </a:xfrm>
        </p:spPr>
      </p:pic>
      <p:pic>
        <p:nvPicPr>
          <p:cNvPr id="1561607" name="Picture 7" descr="SivKaonsPions_ah_2003_2004"/>
          <p:cNvPicPr>
            <a:picLocks noChangeAspect="1" noChangeArrowheads="1"/>
          </p:cNvPicPr>
          <p:nvPr/>
        </p:nvPicPr>
        <p:blipFill>
          <a:blip r:embed="rId6" cstate="print"/>
          <a:srcRect/>
          <a:stretch>
            <a:fillRect/>
          </a:stretch>
        </p:blipFill>
        <p:spPr bwMode="auto">
          <a:xfrm>
            <a:off x="2354263" y="1892300"/>
            <a:ext cx="6788150" cy="4464050"/>
          </a:xfrm>
          <a:prstGeom prst="rect">
            <a:avLst/>
          </a:prstGeom>
          <a:noFill/>
        </p:spPr>
      </p:pic>
      <p:sp>
        <p:nvSpPr>
          <p:cNvPr id="1561608" name="Text Box 8"/>
          <p:cNvSpPr txBox="1">
            <a:spLocks noChangeArrowheads="1"/>
          </p:cNvSpPr>
          <p:nvPr/>
        </p:nvSpPr>
        <p:spPr bwMode="auto">
          <a:xfrm>
            <a:off x="5416550" y="3276600"/>
            <a:ext cx="852488" cy="641350"/>
          </a:xfrm>
          <a:prstGeom prst="rect">
            <a:avLst/>
          </a:prstGeom>
          <a:noFill/>
          <a:ln w="9525" algn="ctr">
            <a:noFill/>
            <a:miter lim="800000"/>
            <a:headEnd/>
            <a:tailEnd/>
          </a:ln>
          <a:effectLst/>
        </p:spPr>
        <p:txBody>
          <a:bodyPr wrap="none">
            <a:spAutoFit/>
          </a:bodyPr>
          <a:lstStyle/>
          <a:p>
            <a:pPr algn="l" eaLnBrk="1" hangingPunct="1"/>
            <a:r>
              <a:rPr lang="en-US" sz="3600" dirty="0">
                <a:solidFill>
                  <a:schemeClr val="tx2"/>
                </a:solidFill>
                <a:latin typeface="Symbol" pitchFamily="18" charset="2"/>
              </a:rPr>
              <a:t>p</a:t>
            </a:r>
            <a:r>
              <a:rPr lang="en-US" sz="3600" baseline="30000" dirty="0">
                <a:solidFill>
                  <a:srgbClr val="FF0000"/>
                </a:solidFill>
                <a:latin typeface="Symbol" pitchFamily="18" charset="2"/>
              </a:rPr>
              <a:t>+</a:t>
            </a:r>
            <a:r>
              <a:rPr lang="en-US" sz="3600" baseline="30000" dirty="0">
                <a:solidFill>
                  <a:schemeClr val="accent2"/>
                </a:solidFill>
                <a:latin typeface="Symbol" pitchFamily="18" charset="2"/>
              </a:rPr>
              <a:t>/-</a:t>
            </a:r>
            <a:endParaRPr lang="it-IT" sz="3600" baseline="30000" dirty="0">
              <a:solidFill>
                <a:schemeClr val="accent2"/>
              </a:solidFill>
              <a:latin typeface="Symbol" pitchFamily="18" charset="2"/>
            </a:endParaRPr>
          </a:p>
        </p:txBody>
      </p:sp>
      <p:sp>
        <p:nvSpPr>
          <p:cNvPr id="1561609" name="Text Box 9"/>
          <p:cNvSpPr txBox="1">
            <a:spLocks noChangeArrowheads="1"/>
          </p:cNvSpPr>
          <p:nvPr/>
        </p:nvSpPr>
        <p:spPr bwMode="auto">
          <a:xfrm>
            <a:off x="5435600" y="5272087"/>
            <a:ext cx="858838" cy="519113"/>
          </a:xfrm>
          <a:prstGeom prst="rect">
            <a:avLst/>
          </a:prstGeom>
          <a:noFill/>
          <a:ln w="9525" algn="ctr">
            <a:noFill/>
            <a:miter lim="800000"/>
            <a:headEnd/>
            <a:tailEnd/>
          </a:ln>
          <a:effectLst/>
        </p:spPr>
        <p:txBody>
          <a:bodyPr wrap="none">
            <a:spAutoFit/>
          </a:bodyPr>
          <a:lstStyle/>
          <a:p>
            <a:pPr algn="l" eaLnBrk="1" hangingPunct="1"/>
            <a:r>
              <a:rPr lang="en-US" sz="2800" dirty="0">
                <a:solidFill>
                  <a:schemeClr val="tx2"/>
                </a:solidFill>
                <a:latin typeface="Symbol" pitchFamily="18" charset="2"/>
              </a:rPr>
              <a:t>K</a:t>
            </a:r>
            <a:r>
              <a:rPr lang="en-US" sz="3600" baseline="30000" dirty="0">
                <a:solidFill>
                  <a:srgbClr val="FF0000"/>
                </a:solidFill>
                <a:latin typeface="Symbol" pitchFamily="18" charset="2"/>
              </a:rPr>
              <a:t>+</a:t>
            </a:r>
            <a:r>
              <a:rPr lang="en-US" sz="3600" baseline="30000" dirty="0">
                <a:solidFill>
                  <a:schemeClr val="accent2"/>
                </a:solidFill>
                <a:latin typeface="Symbol" pitchFamily="18" charset="2"/>
              </a:rPr>
              <a:t>/-</a:t>
            </a:r>
            <a:endParaRPr lang="it-IT" sz="3600" baseline="30000" dirty="0">
              <a:solidFill>
                <a:schemeClr val="accent2"/>
              </a:solidFill>
              <a:latin typeface="Symbol" pitchFamily="18" charset="2"/>
            </a:endParaRPr>
          </a:p>
        </p:txBody>
      </p:sp>
      <p:sp>
        <p:nvSpPr>
          <p:cNvPr id="1561610" name="Rectangle 10"/>
          <p:cNvSpPr>
            <a:spLocks noChangeArrowheads="1"/>
          </p:cNvSpPr>
          <p:nvPr/>
        </p:nvSpPr>
        <p:spPr bwMode="auto">
          <a:xfrm>
            <a:off x="7885113" y="1233488"/>
            <a:ext cx="179387" cy="250825"/>
          </a:xfrm>
          <a:prstGeom prst="rect">
            <a:avLst/>
          </a:prstGeom>
          <a:solidFill>
            <a:srgbClr val="FFFFFF"/>
          </a:solidFill>
          <a:ln w="38100">
            <a:noFill/>
            <a:miter lim="800000"/>
            <a:headEnd/>
            <a:tailEnd type="none" w="lg" len="lg"/>
          </a:ln>
          <a:effectLst/>
        </p:spPr>
        <p:txBody>
          <a:bodyPr wrap="none" anchor="ctr">
            <a:spAutoFit/>
          </a:bodyPr>
          <a:lstStyle/>
          <a:p>
            <a:endParaRPr lang="en-US"/>
          </a:p>
        </p:txBody>
      </p:sp>
      <p:sp>
        <p:nvSpPr>
          <p:cNvPr id="13" name="Footer Placeholder 12"/>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61607"/>
                                        </p:tgtEl>
                                        <p:attrNameLst>
                                          <p:attrName>style.visibility</p:attrName>
                                        </p:attrNameLst>
                                      </p:cBhvr>
                                      <p:to>
                                        <p:strVal val="visible"/>
                                      </p:to>
                                    </p:set>
                                    <p:animEffect transition="in" filter="slide(fromBottom)">
                                      <p:cBhvr>
                                        <p:cTn id="7" dur="500"/>
                                        <p:tgtEl>
                                          <p:spTgt spid="156160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616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1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8" grpId="0"/>
      <p:bldP spid="156160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a:xfrm>
            <a:off x="455613" y="0"/>
            <a:ext cx="8232775" cy="1446213"/>
          </a:xfrm>
          <a:ln/>
        </p:spPr>
        <p:txBody>
          <a:bodyPr rIns="116994"/>
          <a:lstStyle/>
          <a:p>
            <a:pPr marL="57150"/>
            <a:r>
              <a:rPr lang="en-US" sz="4000"/>
              <a:t>The STAR Detector at RHIC</a:t>
            </a:r>
          </a:p>
        </p:txBody>
      </p:sp>
      <p:pic>
        <p:nvPicPr>
          <p:cNvPr id="1526787" name="Picture 3"/>
          <p:cNvPicPr>
            <a:picLocks noChangeArrowheads="1"/>
          </p:cNvPicPr>
          <p:nvPr/>
        </p:nvPicPr>
        <p:blipFill>
          <a:blip r:embed="rId3" cstate="print"/>
          <a:srcRect/>
          <a:stretch>
            <a:fillRect/>
          </a:stretch>
        </p:blipFill>
        <p:spPr bwMode="auto">
          <a:xfrm>
            <a:off x="303213" y="1062038"/>
            <a:ext cx="8702675" cy="5324475"/>
          </a:xfrm>
          <a:prstGeom prst="rect">
            <a:avLst/>
          </a:prstGeom>
          <a:noFill/>
          <a:ln w="12700">
            <a:noFill/>
            <a:miter lim="800000"/>
            <a:headEnd/>
            <a:tailEnd/>
          </a:ln>
        </p:spPr>
      </p:pic>
      <p:sp>
        <p:nvSpPr>
          <p:cNvPr id="1526788" name="Line 4"/>
          <p:cNvSpPr>
            <a:spLocks noChangeShapeType="1"/>
          </p:cNvSpPr>
          <p:nvPr/>
        </p:nvSpPr>
        <p:spPr bwMode="auto">
          <a:xfrm>
            <a:off x="1143000" y="1143000"/>
            <a:ext cx="6705600" cy="1588"/>
          </a:xfrm>
          <a:prstGeom prst="line">
            <a:avLst/>
          </a:prstGeom>
          <a:noFill/>
          <a:ln w="38100">
            <a:solidFill>
              <a:srgbClr val="009900"/>
            </a:solidFill>
            <a:round/>
            <a:headEnd/>
            <a:tailEnd/>
          </a:ln>
        </p:spPr>
        <p:txBody>
          <a:bodyPr/>
          <a:lstStyle/>
          <a:p>
            <a:endParaRPr lang="en-US"/>
          </a:p>
        </p:txBody>
      </p:sp>
      <p:grpSp>
        <p:nvGrpSpPr>
          <p:cNvPr id="2" name="Group 5"/>
          <p:cNvGrpSpPr>
            <a:grpSpLocks/>
          </p:cNvGrpSpPr>
          <p:nvPr/>
        </p:nvGrpSpPr>
        <p:grpSpPr bwMode="auto">
          <a:xfrm>
            <a:off x="7697788" y="6099175"/>
            <a:ext cx="1116012" cy="568325"/>
            <a:chOff x="0" y="0"/>
            <a:chExt cx="1000" cy="510"/>
          </a:xfrm>
        </p:grpSpPr>
        <p:grpSp>
          <p:nvGrpSpPr>
            <p:cNvPr id="3" name="Group 6"/>
            <p:cNvGrpSpPr>
              <a:grpSpLocks/>
            </p:cNvGrpSpPr>
            <p:nvPr/>
          </p:nvGrpSpPr>
          <p:grpSpPr bwMode="auto">
            <a:xfrm>
              <a:off x="0" y="0"/>
              <a:ext cx="496" cy="438"/>
              <a:chOff x="0" y="0"/>
              <a:chExt cx="496" cy="438"/>
            </a:xfrm>
          </p:grpSpPr>
          <p:sp>
            <p:nvSpPr>
              <p:cNvPr id="152679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52679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526793" name="Rectangle 9"/>
            <p:cNvSpPr>
              <a:spLocks/>
            </p:cNvSpPr>
            <p:nvPr/>
          </p:nvSpPr>
          <p:spPr bwMode="auto">
            <a:xfrm>
              <a:off x="172" y="118"/>
              <a:ext cx="828" cy="392"/>
            </a:xfrm>
            <a:prstGeom prst="rect">
              <a:avLst/>
            </a:prstGeom>
            <a:noFill/>
            <a:ln w="12700">
              <a:noFill/>
              <a:miter lim="800000"/>
              <a:headEnd/>
              <a:tailEnd/>
            </a:ln>
          </p:spPr>
          <p:txBody>
            <a:bodyPr wrap="none" lIns="0" tIns="0" rIns="40638" bIns="0">
              <a:spAutoFit/>
            </a:bodyPr>
            <a:lstStyle/>
            <a:p>
              <a:pPr marL="39688" algn="l" defTabSz="642938" eaLnBrk="1" hangingPunct="1"/>
              <a:r>
                <a:rPr lang="en-US" b="1" i="1">
                  <a:solidFill>
                    <a:srgbClr val="333399"/>
                  </a:solidFill>
                  <a:effectLst>
                    <a:outerShdw blurRad="38100" dist="38100" dir="2700000" algn="tl">
                      <a:srgbClr val="000000"/>
                    </a:outerShdw>
                  </a:effectLst>
                  <a:latin typeface="Helvetica"/>
                  <a:sym typeface="Helvetica"/>
                </a:rPr>
                <a:t>STAR</a:t>
              </a:r>
            </a:p>
          </p:txBody>
        </p:sp>
      </p:grpSp>
      <p:sp>
        <p:nvSpPr>
          <p:cNvPr id="10" name="Footer Placeholder 9"/>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4" name="Text Box 4"/>
          <p:cNvSpPr txBox="1">
            <a:spLocks noChangeArrowheads="1"/>
          </p:cNvSpPr>
          <p:nvPr/>
        </p:nvSpPr>
        <p:spPr bwMode="auto">
          <a:xfrm>
            <a:off x="430213" y="2209800"/>
            <a:ext cx="8332787" cy="1311275"/>
          </a:xfrm>
          <a:prstGeom prst="rect">
            <a:avLst/>
          </a:prstGeom>
          <a:noFill/>
          <a:ln w="9525">
            <a:noFill/>
            <a:miter lim="800000"/>
            <a:headEnd/>
            <a:tailEnd/>
          </a:ln>
          <a:effectLst/>
        </p:spPr>
        <p:txBody>
          <a:bodyPr>
            <a:spAutoFit/>
          </a:bodyPr>
          <a:lstStyle/>
          <a:p>
            <a:r>
              <a:rPr lang="en-US" sz="4000" i="1"/>
              <a:t>What about the angular momentum structure of the proton?</a:t>
            </a:r>
          </a:p>
        </p:txBody>
      </p:sp>
      <p:sp>
        <p:nvSpPr>
          <p:cNvPr id="5" name="Footer Placeholder 4"/>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22" name="Picture 2" descr="PHENIXcn1-108-00"/>
          <p:cNvPicPr>
            <a:picLocks noChangeAspect="1" noChangeArrowheads="1"/>
          </p:cNvPicPr>
          <p:nvPr/>
        </p:nvPicPr>
        <p:blipFill>
          <a:blip r:embed="rId4" cstate="print"/>
          <a:srcRect/>
          <a:stretch>
            <a:fillRect/>
          </a:stretch>
        </p:blipFill>
        <p:spPr bwMode="auto">
          <a:xfrm>
            <a:off x="533400" y="1295400"/>
            <a:ext cx="5030788" cy="5030788"/>
          </a:xfrm>
          <a:prstGeom prst="rect">
            <a:avLst/>
          </a:prstGeom>
          <a:noFill/>
        </p:spPr>
      </p:pic>
      <p:sp>
        <p:nvSpPr>
          <p:cNvPr id="1617923" name="Rectangle 3"/>
          <p:cNvSpPr>
            <a:spLocks noGrp="1" noChangeArrowheads="1"/>
          </p:cNvSpPr>
          <p:nvPr>
            <p:ph type="title"/>
          </p:nvPr>
        </p:nvSpPr>
        <p:spPr/>
        <p:txBody>
          <a:bodyPr/>
          <a:lstStyle/>
          <a:p>
            <a:r>
              <a:rPr lang="en-US"/>
              <a:t>PHENIX Detector</a:t>
            </a:r>
            <a:endParaRPr lang="en-US" sz="5400"/>
          </a:p>
        </p:txBody>
      </p:sp>
      <p:sp>
        <p:nvSpPr>
          <p:cNvPr id="1617924" name="Rectangle 4"/>
          <p:cNvSpPr>
            <a:spLocks noChangeArrowheads="1"/>
          </p:cNvSpPr>
          <p:nvPr/>
        </p:nvSpPr>
        <p:spPr bwMode="auto">
          <a:xfrm>
            <a:off x="6096000" y="990600"/>
            <a:ext cx="2362200" cy="2209800"/>
          </a:xfrm>
          <a:prstGeom prst="rect">
            <a:avLst/>
          </a:prstGeom>
          <a:noFill/>
          <a:ln w="9525">
            <a:noFill/>
            <a:miter lim="800000"/>
            <a:headEnd/>
            <a:tailEnd/>
          </a:ln>
        </p:spPr>
        <p:txBody>
          <a:bodyPr/>
          <a:lstStyle/>
          <a:p>
            <a:pPr algn="l"/>
            <a:r>
              <a:rPr lang="en-US" b="1"/>
              <a:t>2 central </a:t>
            </a:r>
            <a:br>
              <a:rPr lang="en-US" b="1"/>
            </a:br>
            <a:r>
              <a:rPr lang="en-US" b="1"/>
              <a:t>spectrometers</a:t>
            </a:r>
          </a:p>
          <a:p>
            <a:pPr algn="l">
              <a:buFontTx/>
              <a:buChar char="-"/>
            </a:pPr>
            <a:r>
              <a:rPr lang="en-US" sz="2000" b="1"/>
              <a:t>Track charged particles and detect electromagnetic processes </a:t>
            </a:r>
          </a:p>
          <a:p>
            <a:pPr algn="l"/>
            <a:endParaRPr lang="en-US" sz="2000" b="1"/>
          </a:p>
          <a:p>
            <a:pPr lvl="1" algn="l"/>
            <a:endParaRPr lang="en-US" b="1"/>
          </a:p>
        </p:txBody>
      </p:sp>
      <p:sp>
        <p:nvSpPr>
          <p:cNvPr id="1617925" name="Rectangle 5"/>
          <p:cNvSpPr>
            <a:spLocks noChangeArrowheads="1"/>
          </p:cNvSpPr>
          <p:nvPr/>
        </p:nvSpPr>
        <p:spPr bwMode="auto">
          <a:xfrm>
            <a:off x="6019800" y="4419600"/>
            <a:ext cx="2362200" cy="1752600"/>
          </a:xfrm>
          <a:prstGeom prst="rect">
            <a:avLst/>
          </a:prstGeom>
          <a:noFill/>
          <a:ln w="9525">
            <a:noFill/>
            <a:miter lim="800000"/>
            <a:headEnd/>
            <a:tailEnd/>
          </a:ln>
        </p:spPr>
        <p:txBody>
          <a:bodyPr/>
          <a:lstStyle/>
          <a:p>
            <a:pPr algn="l"/>
            <a:r>
              <a:rPr lang="en-US" b="1"/>
              <a:t>2 forward </a:t>
            </a:r>
            <a:br>
              <a:rPr lang="en-US" b="1"/>
            </a:br>
            <a:r>
              <a:rPr lang="en-US" b="1"/>
              <a:t>spectrometers</a:t>
            </a:r>
          </a:p>
          <a:p>
            <a:pPr algn="l"/>
            <a:r>
              <a:rPr lang="en-US" b="1"/>
              <a:t>- </a:t>
            </a:r>
            <a:r>
              <a:rPr lang="en-US" sz="2000" b="1"/>
              <a:t>Identify and track muons</a:t>
            </a:r>
            <a:endParaRPr lang="en-US" b="1"/>
          </a:p>
          <a:p>
            <a:pPr lvl="1" algn="l"/>
            <a:endParaRPr lang="en-US" sz="2000" b="1"/>
          </a:p>
        </p:txBody>
      </p:sp>
      <p:sp>
        <p:nvSpPr>
          <p:cNvPr id="1617926" name="Text Box 6"/>
          <p:cNvSpPr txBox="1">
            <a:spLocks noChangeArrowheads="1"/>
          </p:cNvSpPr>
          <p:nvPr/>
        </p:nvSpPr>
        <p:spPr bwMode="auto">
          <a:xfrm>
            <a:off x="242888" y="990600"/>
            <a:ext cx="5230812" cy="1385888"/>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a:solidFill>
                  <a:schemeClr val="tx1"/>
                </a:solidFill>
                <a:latin typeface="Comic Sans MS" pitchFamily="66" charset="0"/>
              </a:rPr>
              <a:t>but limited acceptance.</a:t>
            </a:r>
          </a:p>
        </p:txBody>
      </p:sp>
      <p:pic>
        <p:nvPicPr>
          <p:cNvPr id="1617927" name="Picture 7" descr="phenix_logo2"/>
          <p:cNvPicPr>
            <a:picLocks noChangeAspect="1" noChangeArrowheads="1"/>
          </p:cNvPicPr>
          <p:nvPr/>
        </p:nvPicPr>
        <p:blipFill>
          <a:blip r:embed="rId5" cstate="print"/>
          <a:srcRect/>
          <a:stretch>
            <a:fillRect/>
          </a:stretch>
        </p:blipFill>
        <p:spPr bwMode="auto">
          <a:xfrm>
            <a:off x="838200" y="4572000"/>
            <a:ext cx="1504950" cy="547688"/>
          </a:xfrm>
          <a:prstGeom prst="rect">
            <a:avLst/>
          </a:prstGeom>
          <a:noFill/>
        </p:spPr>
      </p:pic>
      <p:graphicFrame>
        <p:nvGraphicFramePr>
          <p:cNvPr id="1617928" name="Object 8"/>
          <p:cNvGraphicFramePr>
            <a:graphicFrameLocks noChangeAspect="1"/>
          </p:cNvGraphicFramePr>
          <p:nvPr>
            <p:ph idx="1"/>
          </p:nvPr>
        </p:nvGraphicFramePr>
        <p:xfrm>
          <a:off x="6248400" y="3105150"/>
          <a:ext cx="1143000" cy="857250"/>
        </p:xfrm>
        <a:graphic>
          <a:graphicData uri="http://schemas.openxmlformats.org/presentationml/2006/ole">
            <p:oleObj spid="_x0000_s1617928" name="Equation" r:id="rId6" imgW="609480" imgH="457200" progId="Equation.3">
              <p:embed/>
            </p:oleObj>
          </a:graphicData>
        </a:graphic>
      </p:graphicFrame>
      <p:sp>
        <p:nvSpPr>
          <p:cNvPr id="1617929" name="Text Box 9"/>
          <p:cNvSpPr txBox="1">
            <a:spLocks noChangeArrowheads="1"/>
          </p:cNvSpPr>
          <p:nvPr/>
        </p:nvSpPr>
        <p:spPr bwMode="auto">
          <a:xfrm>
            <a:off x="7294563" y="3079750"/>
            <a:ext cx="1163637" cy="457200"/>
          </a:xfrm>
          <a:prstGeom prst="rect">
            <a:avLst/>
          </a:prstGeom>
          <a:noFill/>
          <a:ln w="9525">
            <a:noFill/>
            <a:miter lim="800000"/>
            <a:headEnd/>
            <a:tailEnd/>
          </a:ln>
          <a:effectLst/>
        </p:spPr>
        <p:txBody>
          <a:bodyPr wrap="none">
            <a:spAutoFit/>
          </a:bodyPr>
          <a:lstStyle/>
          <a:p>
            <a:r>
              <a:rPr lang="en-US"/>
              <a:t>azimuth</a:t>
            </a:r>
          </a:p>
        </p:txBody>
      </p:sp>
      <p:sp>
        <p:nvSpPr>
          <p:cNvPr id="12" name="Footer Placeholder 11"/>
          <p:cNvSpPr>
            <a:spLocks noGrp="1"/>
          </p:cNvSpPr>
          <p:nvPr>
            <p:ph type="ftr" sz="quarter" idx="11"/>
          </p:nvPr>
        </p:nvSpPr>
        <p:spPr/>
        <p:txBody>
          <a:bodyPr/>
          <a:lstStyle/>
          <a:p>
            <a:r>
              <a:rPr lang="es-ES" smtClean="0"/>
              <a:t>C. Aidala, CUA, December 9, 2009</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17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26"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s-ES" smtClean="0"/>
              <a:t>C. Aidala, CUA, December 9, 2009</a:t>
            </a:r>
            <a:endParaRPr lang="en-US"/>
          </a:p>
        </p:txBody>
      </p:sp>
      <p:sp>
        <p:nvSpPr>
          <p:cNvPr id="971778" name="Rectangle 2"/>
          <p:cNvSpPr>
            <a:spLocks noGrp="1" noChangeArrowheads="1"/>
          </p:cNvSpPr>
          <p:nvPr>
            <p:ph type="title"/>
          </p:nvPr>
        </p:nvSpPr>
        <p:spPr/>
        <p:txBody>
          <a:bodyPr/>
          <a:lstStyle/>
          <a:p>
            <a:r>
              <a:rPr lang="en-US"/>
              <a:t>BRAHMS detector</a:t>
            </a:r>
          </a:p>
        </p:txBody>
      </p:sp>
      <p:pic>
        <p:nvPicPr>
          <p:cNvPr id="971781" name="Picture 5" descr="P000590"/>
          <p:cNvPicPr>
            <a:picLocks noChangeAspect="1" noChangeArrowheads="1"/>
          </p:cNvPicPr>
          <p:nvPr/>
        </p:nvPicPr>
        <p:blipFill>
          <a:blip r:embed="rId3" cstate="print"/>
          <a:srcRect/>
          <a:stretch>
            <a:fillRect/>
          </a:stretch>
        </p:blipFill>
        <p:spPr bwMode="auto">
          <a:xfrm>
            <a:off x="4495800" y="1066800"/>
            <a:ext cx="4648200" cy="3486150"/>
          </a:xfrm>
          <a:prstGeom prst="rect">
            <a:avLst/>
          </a:prstGeom>
          <a:noFill/>
        </p:spPr>
      </p:pic>
      <p:sp>
        <p:nvSpPr>
          <p:cNvPr id="971782" name="Text Box 6"/>
          <p:cNvSpPr txBox="1">
            <a:spLocks noChangeArrowheads="1"/>
          </p:cNvSpPr>
          <p:nvPr/>
        </p:nvSpPr>
        <p:spPr bwMode="auto">
          <a:xfrm>
            <a:off x="242888" y="990600"/>
            <a:ext cx="4710112" cy="1287463"/>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Small acceptance spectrometer arms</a:t>
            </a:r>
          </a:p>
          <a:p>
            <a:pPr lvl="1" algn="l">
              <a:buFont typeface="Wingdings" pitchFamily="2" charset="2"/>
              <a:buNone/>
            </a:pPr>
            <a:r>
              <a:rPr lang="en-US" sz="1600" b="1">
                <a:solidFill>
                  <a:schemeClr val="tx1"/>
                </a:solidFill>
                <a:latin typeface="Comic Sans MS" pitchFamily="66" charset="0"/>
              </a:rPr>
              <a:t>designed with good charged particle ID.</a:t>
            </a:r>
          </a:p>
        </p:txBody>
      </p:sp>
      <p:pic>
        <p:nvPicPr>
          <p:cNvPr id="971783" name="Picture 7" descr="brahms"/>
          <p:cNvPicPr>
            <a:picLocks noChangeAspect="1" noChangeArrowheads="1"/>
          </p:cNvPicPr>
          <p:nvPr/>
        </p:nvPicPr>
        <p:blipFill>
          <a:blip r:embed="rId4" cstate="print"/>
          <a:srcRect/>
          <a:stretch>
            <a:fillRect/>
          </a:stretch>
        </p:blipFill>
        <p:spPr bwMode="auto">
          <a:xfrm>
            <a:off x="357188" y="3057525"/>
            <a:ext cx="5967412" cy="3630613"/>
          </a:xfrm>
          <a:prstGeom prst="rect">
            <a:avLst/>
          </a:prstGeom>
          <a:noFill/>
        </p:spPr>
      </p:pic>
      <p:pic>
        <p:nvPicPr>
          <p:cNvPr id="971784" name="Picture 8" descr="BRAHMSlogo"/>
          <p:cNvPicPr>
            <a:picLocks noChangeAspect="1" noChangeArrowheads="1"/>
          </p:cNvPicPr>
          <p:nvPr/>
        </p:nvPicPr>
        <p:blipFill>
          <a:blip r:embed="rId5" cstate="print"/>
          <a:srcRect/>
          <a:stretch>
            <a:fillRect/>
          </a:stretch>
        </p:blipFill>
        <p:spPr bwMode="auto">
          <a:xfrm>
            <a:off x="6934200" y="5105400"/>
            <a:ext cx="1676400" cy="8969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971782"/>
                                        </p:tgtEl>
                                        <p:attrNameLst>
                                          <p:attrName>style.visibility</p:attrName>
                                        </p:attrNameLst>
                                      </p:cBhvr>
                                      <p:to>
                                        <p:strVal val="visible"/>
                                      </p:to>
                                    </p:set>
                                    <p:animEffect transition="in" filter="blinds(horizontal)">
                                      <p:cBhvr>
                                        <p:cTn id="7"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1027" name="Picture 3"/>
          <p:cNvPicPr>
            <a:picLocks noGrp="1" noChangeAspect="1" noChangeArrowheads="1"/>
          </p:cNvPicPr>
          <p:nvPr>
            <p:ph sz="half" idx="4294967295"/>
          </p:nvPr>
        </p:nvPicPr>
        <p:blipFill>
          <a:blip r:embed="rId4" cstate="print"/>
          <a:srcRect/>
          <a:stretch>
            <a:fillRect/>
          </a:stretch>
        </p:blipFill>
        <p:spPr>
          <a:xfrm>
            <a:off x="73025" y="2955925"/>
            <a:ext cx="4038600" cy="3160713"/>
          </a:xfrm>
          <a:noFill/>
          <a:ln/>
        </p:spPr>
      </p:pic>
      <p:sp>
        <p:nvSpPr>
          <p:cNvPr id="1281026" name="Rectangle 2"/>
          <p:cNvSpPr>
            <a:spLocks noGrp="1" noChangeArrowheads="1"/>
          </p:cNvSpPr>
          <p:nvPr>
            <p:ph type="title"/>
          </p:nvPr>
        </p:nvSpPr>
        <p:spPr/>
        <p:txBody>
          <a:bodyPr/>
          <a:lstStyle/>
          <a:p>
            <a:r>
              <a:rPr lang="en-US" sz="4800" dirty="0" smtClean="0"/>
              <a:t>The Proton </a:t>
            </a:r>
            <a:r>
              <a:rPr lang="en-US" sz="4800" dirty="0"/>
              <a:t>“Spin Crisis”</a:t>
            </a:r>
            <a:endParaRPr lang="el-GR" dirty="0">
              <a:ea typeface="Arial Unicode MS" pitchFamily="34" charset="-128"/>
              <a:cs typeface="Arial Unicode MS" pitchFamily="34" charset="-128"/>
            </a:endParaRPr>
          </a:p>
        </p:txBody>
      </p:sp>
      <p:sp>
        <p:nvSpPr>
          <p:cNvPr id="1281028" name="Text Box 4"/>
          <p:cNvSpPr txBox="1">
            <a:spLocks noChangeArrowheads="1"/>
          </p:cNvSpPr>
          <p:nvPr/>
        </p:nvSpPr>
        <p:spPr bwMode="auto">
          <a:xfrm>
            <a:off x="117475" y="1598613"/>
            <a:ext cx="6994525" cy="1373187"/>
          </a:xfrm>
          <a:prstGeom prst="rect">
            <a:avLst/>
          </a:prstGeom>
          <a:noFill/>
          <a:ln w="9525" algn="ctr">
            <a:noFill/>
            <a:miter lim="800000"/>
            <a:headEnd/>
            <a:tailEnd/>
          </a:ln>
          <a:effectLst/>
        </p:spPr>
        <p:txBody>
          <a:bodyPr wrap="none">
            <a:spAutoFit/>
          </a:bodyPr>
          <a:lstStyle/>
          <a:p>
            <a:pPr algn="l"/>
            <a:r>
              <a:rPr lang="en-US" sz="2800"/>
              <a:t>    SLAC:    </a:t>
            </a:r>
            <a:r>
              <a:rPr lang="en-US" sz="2800" i="1"/>
              <a:t>0.10 &lt; x</a:t>
            </a:r>
            <a:r>
              <a:rPr lang="en-US" sz="2800" i="1" baseline="-25000"/>
              <a:t>  </a:t>
            </a:r>
            <a:r>
              <a:rPr lang="en-US" sz="2800" i="1"/>
              <a:t>&lt;0.7</a:t>
            </a:r>
            <a:endParaRPr lang="en-US" sz="2800"/>
          </a:p>
          <a:p>
            <a:pPr algn="l"/>
            <a:r>
              <a:rPr lang="en-US" sz="2800"/>
              <a:t>    CERN:   </a:t>
            </a:r>
            <a:r>
              <a:rPr lang="en-US" sz="2800" i="1"/>
              <a:t>0.01 &lt; x</a:t>
            </a:r>
            <a:r>
              <a:rPr lang="en-US" sz="2800" i="1" baseline="-25000"/>
              <a:t> </a:t>
            </a:r>
            <a:r>
              <a:rPr lang="en-US" sz="2800" i="1"/>
              <a:t>&lt;0.5</a:t>
            </a:r>
            <a:r>
              <a:rPr lang="en-US" sz="2800">
                <a:solidFill>
                  <a:schemeClr val="tx1"/>
                </a:solidFill>
              </a:rPr>
              <a:t>                                    </a:t>
            </a:r>
          </a:p>
          <a:p>
            <a:pPr algn="l"/>
            <a:endParaRPr lang="en-US" sz="2800" i="1">
              <a:solidFill>
                <a:schemeClr val="tx1"/>
              </a:solidFill>
            </a:endParaRPr>
          </a:p>
        </p:txBody>
      </p:sp>
      <p:sp>
        <p:nvSpPr>
          <p:cNvPr id="1281029" name="Line 5"/>
          <p:cNvSpPr>
            <a:spLocks noChangeShapeType="1"/>
          </p:cNvSpPr>
          <p:nvPr/>
        </p:nvSpPr>
        <p:spPr bwMode="auto">
          <a:xfrm>
            <a:off x="2344738" y="3146425"/>
            <a:ext cx="19050" cy="1511300"/>
          </a:xfrm>
          <a:prstGeom prst="line">
            <a:avLst/>
          </a:prstGeom>
          <a:noFill/>
          <a:ln w="38100">
            <a:solidFill>
              <a:srgbClr val="0000FF"/>
            </a:solidFill>
            <a:round/>
            <a:headEnd/>
            <a:tailEnd/>
          </a:ln>
          <a:effectLst/>
        </p:spPr>
        <p:txBody>
          <a:bodyPr>
            <a:spAutoFit/>
          </a:bodyPr>
          <a:lstStyle/>
          <a:p>
            <a:endParaRPr lang="en-US"/>
          </a:p>
        </p:txBody>
      </p:sp>
      <p:sp>
        <p:nvSpPr>
          <p:cNvPr id="1281030" name="Line 6"/>
          <p:cNvSpPr>
            <a:spLocks noChangeShapeType="1"/>
          </p:cNvSpPr>
          <p:nvPr/>
        </p:nvSpPr>
        <p:spPr bwMode="auto">
          <a:xfrm>
            <a:off x="2365375" y="3697288"/>
            <a:ext cx="533400" cy="0"/>
          </a:xfrm>
          <a:prstGeom prst="line">
            <a:avLst/>
          </a:prstGeom>
          <a:noFill/>
          <a:ln w="38100">
            <a:solidFill>
              <a:srgbClr val="0000FF"/>
            </a:solidFill>
            <a:round/>
            <a:headEnd/>
            <a:tailEnd type="triangle" w="med" len="med"/>
          </a:ln>
          <a:effectLst/>
        </p:spPr>
        <p:txBody>
          <a:bodyPr>
            <a:spAutoFit/>
          </a:bodyPr>
          <a:lstStyle/>
          <a:p>
            <a:endParaRPr lang="en-US"/>
          </a:p>
        </p:txBody>
      </p:sp>
      <p:sp>
        <p:nvSpPr>
          <p:cNvPr id="1281031" name="Text Box 7"/>
          <p:cNvSpPr txBox="1">
            <a:spLocks noChangeArrowheads="1"/>
          </p:cNvSpPr>
          <p:nvPr/>
        </p:nvSpPr>
        <p:spPr bwMode="auto">
          <a:xfrm>
            <a:off x="2306638" y="3130550"/>
            <a:ext cx="1712912" cy="336550"/>
          </a:xfrm>
          <a:prstGeom prst="rect">
            <a:avLst/>
          </a:prstGeom>
          <a:noFill/>
          <a:ln w="9525" algn="ctr">
            <a:noFill/>
            <a:miter lim="800000"/>
            <a:headEnd/>
            <a:tailEnd/>
          </a:ln>
          <a:effectLst/>
        </p:spPr>
        <p:txBody>
          <a:bodyPr wrap="none">
            <a:spAutoFit/>
          </a:bodyPr>
          <a:lstStyle/>
          <a:p>
            <a:pPr algn="l"/>
            <a:r>
              <a:rPr lang="en-US" sz="1600" b="1">
                <a:solidFill>
                  <a:srgbClr val="0000CC"/>
                </a:solidFill>
                <a:latin typeface="Maiandra GD" pitchFamily="34" charset="0"/>
              </a:rPr>
              <a:t>0.1 &lt; x</a:t>
            </a:r>
            <a:r>
              <a:rPr lang="en-US" sz="1600" b="1" baseline="-25000">
                <a:solidFill>
                  <a:srgbClr val="0000CC"/>
                </a:solidFill>
                <a:latin typeface="Maiandra GD" pitchFamily="34" charset="0"/>
              </a:rPr>
              <a:t>SLAC </a:t>
            </a:r>
            <a:r>
              <a:rPr lang="en-US" sz="1600" b="1">
                <a:solidFill>
                  <a:srgbClr val="0000CC"/>
                </a:solidFill>
                <a:latin typeface="Maiandra GD" pitchFamily="34" charset="0"/>
              </a:rPr>
              <a:t>&lt; 0.7</a:t>
            </a:r>
          </a:p>
        </p:txBody>
      </p:sp>
      <p:sp>
        <p:nvSpPr>
          <p:cNvPr id="1281032" name="Text Box 8"/>
          <p:cNvSpPr txBox="1">
            <a:spLocks noChangeArrowheads="1"/>
          </p:cNvSpPr>
          <p:nvPr/>
        </p:nvSpPr>
        <p:spPr bwMode="auto">
          <a:xfrm>
            <a:off x="582613" y="3148013"/>
            <a:ext cx="725487" cy="396875"/>
          </a:xfrm>
          <a:prstGeom prst="rect">
            <a:avLst/>
          </a:prstGeom>
          <a:noFill/>
          <a:ln w="9525" algn="ctr">
            <a:noFill/>
            <a:miter lim="800000"/>
            <a:headEnd/>
            <a:tailEnd/>
          </a:ln>
          <a:effectLst/>
        </p:spPr>
        <p:txBody>
          <a:bodyPr wrap="none">
            <a:spAutoFit/>
          </a:bodyPr>
          <a:lstStyle/>
          <a:p>
            <a:pPr algn="l"/>
            <a:r>
              <a:rPr lang="en-US" sz="2000" b="1" i="1">
                <a:solidFill>
                  <a:schemeClr val="tx1"/>
                </a:solidFill>
                <a:latin typeface="Maiandra GD" pitchFamily="34" charset="0"/>
              </a:rPr>
              <a:t>A</a:t>
            </a:r>
            <a:r>
              <a:rPr lang="en-US" sz="2000" b="1" i="1" baseline="-25000">
                <a:solidFill>
                  <a:schemeClr val="tx1"/>
                </a:solidFill>
                <a:latin typeface="Maiandra GD" pitchFamily="34" charset="0"/>
              </a:rPr>
              <a:t>1</a:t>
            </a:r>
            <a:r>
              <a:rPr lang="en-US" sz="2000" b="1" i="1">
                <a:solidFill>
                  <a:schemeClr val="tx1"/>
                </a:solidFill>
                <a:latin typeface="Maiandra GD" pitchFamily="34" charset="0"/>
              </a:rPr>
              <a:t>(x)</a:t>
            </a:r>
          </a:p>
        </p:txBody>
      </p:sp>
      <p:sp>
        <p:nvSpPr>
          <p:cNvPr id="1281033" name="Text Box 9"/>
          <p:cNvSpPr txBox="1">
            <a:spLocks noChangeArrowheads="1"/>
          </p:cNvSpPr>
          <p:nvPr/>
        </p:nvSpPr>
        <p:spPr bwMode="auto">
          <a:xfrm>
            <a:off x="2819400" y="5759450"/>
            <a:ext cx="1355725" cy="396875"/>
          </a:xfrm>
          <a:prstGeom prst="rect">
            <a:avLst/>
          </a:prstGeom>
          <a:noFill/>
          <a:ln w="9525" algn="ctr">
            <a:noFill/>
            <a:miter lim="800000"/>
            <a:headEnd/>
            <a:tailEnd/>
          </a:ln>
          <a:effectLst/>
        </p:spPr>
        <p:txBody>
          <a:bodyPr wrap="none">
            <a:spAutoFit/>
          </a:bodyPr>
          <a:lstStyle/>
          <a:p>
            <a:pPr algn="l"/>
            <a:r>
              <a:rPr lang="en-US" sz="2000" b="1">
                <a:solidFill>
                  <a:schemeClr val="tx1"/>
                </a:solidFill>
                <a:latin typeface="Maiandra GD" pitchFamily="34" charset="0"/>
              </a:rPr>
              <a:t>x-Bjorken</a:t>
            </a:r>
          </a:p>
        </p:txBody>
      </p:sp>
      <p:sp>
        <p:nvSpPr>
          <p:cNvPr id="1281034" name="Rectangle 10"/>
          <p:cNvSpPr>
            <a:spLocks noChangeArrowheads="1"/>
          </p:cNvSpPr>
          <p:nvPr/>
        </p:nvSpPr>
        <p:spPr bwMode="auto">
          <a:xfrm>
            <a:off x="2209800" y="6705600"/>
            <a:ext cx="914400" cy="914400"/>
          </a:xfrm>
          <a:prstGeom prst="rect">
            <a:avLst/>
          </a:prstGeom>
          <a:noFill/>
          <a:ln w="9525" algn="ctr">
            <a:noFill/>
            <a:miter lim="800000"/>
            <a:headEnd/>
            <a:tailEnd/>
          </a:ln>
          <a:effectLst/>
        </p:spPr>
        <p:txBody>
          <a:bodyPr wrap="none" anchor="ctr">
            <a:spAutoFit/>
          </a:bodyPr>
          <a:lstStyle/>
          <a:p>
            <a:endParaRPr lang="en-US"/>
          </a:p>
        </p:txBody>
      </p:sp>
      <p:sp>
        <p:nvSpPr>
          <p:cNvPr id="1281035" name="Rectangle 11"/>
          <p:cNvSpPr>
            <a:spLocks noChangeArrowheads="1"/>
          </p:cNvSpPr>
          <p:nvPr/>
        </p:nvSpPr>
        <p:spPr bwMode="auto">
          <a:xfrm>
            <a:off x="4191000" y="4114800"/>
            <a:ext cx="4714875" cy="701675"/>
          </a:xfrm>
          <a:prstGeom prst="rect">
            <a:avLst/>
          </a:prstGeom>
          <a:noFill/>
          <a:ln w="9525" algn="ctr">
            <a:noFill/>
            <a:miter lim="800000"/>
            <a:headEnd/>
            <a:tailEnd/>
          </a:ln>
          <a:effectLst/>
        </p:spPr>
        <p:txBody>
          <a:bodyPr wrap="none" anchor="ctr">
            <a:spAutoFit/>
          </a:bodyPr>
          <a:lstStyle/>
          <a:p>
            <a:pPr algn="l"/>
            <a:r>
              <a:rPr lang="en-US" sz="2000" b="1" dirty="0">
                <a:ea typeface="Arial Unicode MS" pitchFamily="34" charset="-128"/>
                <a:cs typeface="Arial Unicode MS" pitchFamily="34" charset="-128"/>
              </a:rPr>
              <a:t>EMC (CERN), Phys.Lett.B206:364 (1988)</a:t>
            </a:r>
          </a:p>
          <a:p>
            <a:pPr algn="l"/>
            <a:r>
              <a:rPr lang="en-US" sz="2000" b="1" dirty="0" smtClean="0">
                <a:ea typeface="Arial Unicode MS" pitchFamily="34" charset="-128"/>
                <a:cs typeface="Arial Unicode MS" pitchFamily="34" charset="-128"/>
              </a:rPr>
              <a:t>1464 </a:t>
            </a:r>
            <a:r>
              <a:rPr lang="en-US" sz="2000" b="1" dirty="0">
                <a:ea typeface="Arial Unicode MS" pitchFamily="34" charset="-128"/>
                <a:cs typeface="Arial Unicode MS" pitchFamily="34" charset="-128"/>
              </a:rPr>
              <a:t>citations!</a:t>
            </a:r>
          </a:p>
        </p:txBody>
      </p:sp>
      <p:sp>
        <p:nvSpPr>
          <p:cNvPr id="1281037" name="Text Box 13"/>
          <p:cNvSpPr txBox="1">
            <a:spLocks noChangeArrowheads="1"/>
          </p:cNvSpPr>
          <p:nvPr/>
        </p:nvSpPr>
        <p:spPr bwMode="auto">
          <a:xfrm>
            <a:off x="1385888" y="5243513"/>
            <a:ext cx="1820862" cy="336550"/>
          </a:xfrm>
          <a:prstGeom prst="rect">
            <a:avLst/>
          </a:prstGeom>
          <a:noFill/>
          <a:ln w="9525" algn="ctr">
            <a:noFill/>
            <a:miter lim="800000"/>
            <a:headEnd/>
            <a:tailEnd/>
          </a:ln>
          <a:effectLst/>
        </p:spPr>
        <p:txBody>
          <a:bodyPr wrap="none">
            <a:spAutoFit/>
          </a:bodyPr>
          <a:lstStyle/>
          <a:p>
            <a:pPr algn="l"/>
            <a:r>
              <a:rPr lang="en-US" sz="1600" b="1">
                <a:solidFill>
                  <a:srgbClr val="FF0000"/>
                </a:solidFill>
                <a:latin typeface="Maiandra GD" pitchFamily="34" charset="0"/>
              </a:rPr>
              <a:t>0.01 &lt; x</a:t>
            </a:r>
            <a:r>
              <a:rPr lang="en-US" sz="1600" b="1" baseline="-25000">
                <a:solidFill>
                  <a:srgbClr val="FF0000"/>
                </a:solidFill>
                <a:latin typeface="Maiandra GD" pitchFamily="34" charset="0"/>
              </a:rPr>
              <a:t>CERN </a:t>
            </a:r>
            <a:r>
              <a:rPr lang="en-US" sz="1600" b="1">
                <a:solidFill>
                  <a:srgbClr val="FF0000"/>
                </a:solidFill>
                <a:latin typeface="Maiandra GD" pitchFamily="34" charset="0"/>
              </a:rPr>
              <a:t>&lt; 0.5</a:t>
            </a:r>
          </a:p>
        </p:txBody>
      </p:sp>
      <p:sp>
        <p:nvSpPr>
          <p:cNvPr id="1281038" name="Line 14"/>
          <p:cNvSpPr>
            <a:spLocks noChangeShapeType="1"/>
          </p:cNvSpPr>
          <p:nvPr/>
        </p:nvSpPr>
        <p:spPr bwMode="auto">
          <a:xfrm flipH="1">
            <a:off x="1000125" y="5041900"/>
            <a:ext cx="0" cy="576263"/>
          </a:xfrm>
          <a:prstGeom prst="line">
            <a:avLst/>
          </a:prstGeom>
          <a:noFill/>
          <a:ln w="38100">
            <a:solidFill>
              <a:srgbClr val="FF0000"/>
            </a:solidFill>
            <a:round/>
            <a:headEnd/>
            <a:tailEnd/>
          </a:ln>
          <a:effectLst/>
        </p:spPr>
        <p:txBody>
          <a:bodyPr>
            <a:spAutoFit/>
          </a:bodyPr>
          <a:lstStyle/>
          <a:p>
            <a:endParaRPr lang="en-US"/>
          </a:p>
        </p:txBody>
      </p:sp>
      <p:sp>
        <p:nvSpPr>
          <p:cNvPr id="1281039" name="Line 15"/>
          <p:cNvSpPr>
            <a:spLocks noChangeShapeType="1"/>
          </p:cNvSpPr>
          <p:nvPr/>
        </p:nvSpPr>
        <p:spPr bwMode="auto">
          <a:xfrm flipH="1">
            <a:off x="3727450" y="4159250"/>
            <a:ext cx="0" cy="1382713"/>
          </a:xfrm>
          <a:prstGeom prst="line">
            <a:avLst/>
          </a:prstGeom>
          <a:noFill/>
          <a:ln w="38100">
            <a:solidFill>
              <a:srgbClr val="FF0000"/>
            </a:solidFill>
            <a:round/>
            <a:headEnd/>
            <a:tailEnd/>
          </a:ln>
          <a:effectLst/>
        </p:spPr>
        <p:txBody>
          <a:bodyPr>
            <a:spAutoFit/>
          </a:bodyPr>
          <a:lstStyle/>
          <a:p>
            <a:endParaRPr lang="en-US"/>
          </a:p>
        </p:txBody>
      </p:sp>
      <p:sp>
        <p:nvSpPr>
          <p:cNvPr id="1281040" name="Text Box 16"/>
          <p:cNvSpPr txBox="1">
            <a:spLocks noChangeArrowheads="1"/>
          </p:cNvSpPr>
          <p:nvPr/>
        </p:nvSpPr>
        <p:spPr bwMode="auto">
          <a:xfrm>
            <a:off x="5410200" y="5238750"/>
            <a:ext cx="3795713" cy="579438"/>
          </a:xfrm>
          <a:prstGeom prst="rect">
            <a:avLst/>
          </a:prstGeom>
          <a:noFill/>
          <a:ln w="38100">
            <a:noFill/>
            <a:miter lim="800000"/>
            <a:headEnd/>
            <a:tailEnd type="none" w="lg" len="lg"/>
          </a:ln>
          <a:effectLst/>
        </p:spPr>
        <p:txBody>
          <a:bodyPr wrap="none">
            <a:spAutoFit/>
          </a:bodyPr>
          <a:lstStyle/>
          <a:p>
            <a:pPr algn="l" eaLnBrk="1" hangingPunct="1"/>
            <a:r>
              <a:rPr lang="en-US" sz="3200" b="1"/>
              <a:t>“Proton Spin Crisis”</a:t>
            </a:r>
          </a:p>
        </p:txBody>
      </p:sp>
      <p:sp>
        <p:nvSpPr>
          <p:cNvPr id="1281041" name="AutoShape 17"/>
          <p:cNvSpPr>
            <a:spLocks noChangeArrowheads="1"/>
          </p:cNvSpPr>
          <p:nvPr/>
        </p:nvSpPr>
        <p:spPr bwMode="auto">
          <a:xfrm>
            <a:off x="4495800" y="5149850"/>
            <a:ext cx="844550" cy="860425"/>
          </a:xfrm>
          <a:prstGeom prst="rightArrow">
            <a:avLst>
              <a:gd name="adj1" fmla="val 50000"/>
              <a:gd name="adj2" fmla="val 25000"/>
            </a:avLst>
          </a:prstGeom>
          <a:noFill/>
          <a:ln w="38100">
            <a:solidFill>
              <a:srgbClr val="FFFF99"/>
            </a:solidFill>
            <a:miter lim="800000"/>
            <a:headEnd/>
            <a:tailEnd type="none" w="lg" len="lg"/>
          </a:ln>
          <a:effectLst/>
        </p:spPr>
        <p:txBody>
          <a:bodyPr anchor="ctr">
            <a:spAutoFit/>
          </a:bodyPr>
          <a:lstStyle/>
          <a:p>
            <a:endParaRPr lang="en-US"/>
          </a:p>
        </p:txBody>
      </p:sp>
      <p:graphicFrame>
        <p:nvGraphicFramePr>
          <p:cNvPr id="1281043" name="Object 19"/>
          <p:cNvGraphicFramePr>
            <a:graphicFrameLocks noChangeAspect="1"/>
          </p:cNvGraphicFramePr>
          <p:nvPr>
            <p:ph idx="1"/>
          </p:nvPr>
        </p:nvGraphicFramePr>
        <p:xfrm>
          <a:off x="4953000" y="1371600"/>
          <a:ext cx="3668713" cy="963613"/>
        </p:xfrm>
        <a:graphic>
          <a:graphicData uri="http://schemas.openxmlformats.org/presentationml/2006/ole">
            <p:oleObj spid="_x0000_s2092034" name="Equation" r:id="rId5" imgW="1498320" imgH="393480" progId="Equation.3">
              <p:embed/>
            </p:oleObj>
          </a:graphicData>
        </a:graphic>
      </p:graphicFrame>
      <p:grpSp>
        <p:nvGrpSpPr>
          <p:cNvPr id="2" name="Group 21"/>
          <p:cNvGrpSpPr>
            <a:grpSpLocks/>
          </p:cNvGrpSpPr>
          <p:nvPr/>
        </p:nvGrpSpPr>
        <p:grpSpPr bwMode="auto">
          <a:xfrm>
            <a:off x="4267200" y="2514600"/>
            <a:ext cx="4876800" cy="1676400"/>
            <a:chOff x="2688" y="2496"/>
            <a:chExt cx="3072" cy="1056"/>
          </a:xfrm>
        </p:grpSpPr>
        <p:sp>
          <p:nvSpPr>
            <p:cNvPr id="1281046" name="Rectangle 22"/>
            <p:cNvSpPr>
              <a:spLocks noChangeArrowheads="1"/>
            </p:cNvSpPr>
            <p:nvPr/>
          </p:nvSpPr>
          <p:spPr bwMode="auto">
            <a:xfrm>
              <a:off x="2688" y="2496"/>
              <a:ext cx="3072" cy="1056"/>
            </a:xfrm>
            <a:prstGeom prst="rect">
              <a:avLst/>
            </a:prstGeom>
            <a:solidFill>
              <a:srgbClr val="00FFFF"/>
            </a:solidFill>
            <a:ln w="9525">
              <a:solidFill>
                <a:schemeClr val="tx1"/>
              </a:solidFill>
              <a:miter lim="800000"/>
              <a:headEnd/>
              <a:tailEnd/>
            </a:ln>
            <a:effectLst/>
          </p:spPr>
          <p:txBody>
            <a:bodyPr wrap="none" anchor="ctr"/>
            <a:lstStyle/>
            <a:p>
              <a:endParaRPr lang="en-US" dirty="0">
                <a:solidFill>
                  <a:srgbClr val="00FFFF"/>
                </a:solidFill>
              </a:endParaRPr>
            </a:p>
          </p:txBody>
        </p:sp>
        <p:graphicFrame>
          <p:nvGraphicFramePr>
            <p:cNvPr id="1281047" name="Object 23"/>
            <p:cNvGraphicFramePr>
              <a:graphicFrameLocks noChangeAspect="1"/>
            </p:cNvGraphicFramePr>
            <p:nvPr/>
          </p:nvGraphicFramePr>
          <p:xfrm>
            <a:off x="2784" y="2586"/>
            <a:ext cx="1200" cy="342"/>
          </p:xfrm>
          <a:graphic>
            <a:graphicData uri="http://schemas.openxmlformats.org/presentationml/2006/ole">
              <p:oleObj spid="_x0000_s2092035" name="Equation" r:id="rId6" imgW="799920" imgH="228600" progId="Equation.3">
                <p:embed/>
              </p:oleObj>
            </a:graphicData>
          </a:graphic>
        </p:graphicFrame>
        <p:sp>
          <p:nvSpPr>
            <p:cNvPr id="1281048" name="Text Box 24"/>
            <p:cNvSpPr txBox="1">
              <a:spLocks noChangeArrowheads="1"/>
            </p:cNvSpPr>
            <p:nvPr/>
          </p:nvSpPr>
          <p:spPr bwMode="auto">
            <a:xfrm>
              <a:off x="4032" y="2544"/>
              <a:ext cx="1603" cy="442"/>
            </a:xfrm>
            <a:prstGeom prst="rect">
              <a:avLst/>
            </a:prstGeom>
            <a:solidFill>
              <a:srgbClr val="00FFFF"/>
            </a:solidFill>
            <a:ln w="38100">
              <a:noFill/>
              <a:miter lim="800000"/>
              <a:headEnd/>
              <a:tailEnd type="none" w="lg" len="lg"/>
            </a:ln>
            <a:effectLst/>
          </p:spPr>
          <p:txBody>
            <a:bodyPr wrap="none">
              <a:spAutoFit/>
            </a:bodyPr>
            <a:lstStyle/>
            <a:p>
              <a:pPr algn="l" eaLnBrk="1" hangingPunct="1"/>
              <a:r>
                <a:rPr lang="en-US" sz="2000">
                  <a:solidFill>
                    <a:schemeClr val="tx1"/>
                  </a:solidFill>
                  <a:latin typeface="Arial Unicode MS" pitchFamily="34" charset="-128"/>
                </a:rPr>
                <a:t>Quark-Parton Model </a:t>
              </a:r>
            </a:p>
            <a:p>
              <a:pPr algn="l" eaLnBrk="1" hangingPunct="1"/>
              <a:r>
                <a:rPr lang="en-US" sz="2000">
                  <a:solidFill>
                    <a:schemeClr val="tx1"/>
                  </a:solidFill>
                  <a:latin typeface="Arial Unicode MS" pitchFamily="34" charset="-128"/>
                </a:rPr>
                <a:t>expectation!</a:t>
              </a:r>
            </a:p>
          </p:txBody>
        </p:sp>
        <p:sp>
          <p:nvSpPr>
            <p:cNvPr id="1281049" name="Rectangle 25"/>
            <p:cNvSpPr>
              <a:spLocks noChangeArrowheads="1"/>
            </p:cNvSpPr>
            <p:nvPr/>
          </p:nvSpPr>
          <p:spPr bwMode="auto">
            <a:xfrm>
              <a:off x="2784" y="2976"/>
              <a:ext cx="2745" cy="442"/>
            </a:xfrm>
            <a:prstGeom prst="rect">
              <a:avLst/>
            </a:prstGeom>
            <a:solidFill>
              <a:srgbClr val="00FFFF"/>
            </a:solidFill>
            <a:ln w="9525" algn="ctr">
              <a:noFill/>
              <a:miter lim="800000"/>
              <a:headEnd/>
              <a:tailEnd/>
            </a:ln>
            <a:effectLst/>
          </p:spPr>
          <p:txBody>
            <a:bodyPr wrap="none" anchor="ctr">
              <a:spAutoFit/>
            </a:bodyPr>
            <a:lstStyle/>
            <a:p>
              <a:pPr algn="l"/>
              <a:r>
                <a:rPr lang="en-US" sz="2000" dirty="0">
                  <a:solidFill>
                    <a:schemeClr val="tx1"/>
                  </a:solidFill>
                  <a:latin typeface="Arial" charset="0"/>
                </a:rPr>
                <a:t>E130, Phys.Rev.Lett.51:1135 (1983) </a:t>
              </a:r>
            </a:p>
            <a:p>
              <a:pPr algn="l"/>
              <a:r>
                <a:rPr lang="en-US" sz="2000" dirty="0" smtClean="0">
                  <a:solidFill>
                    <a:schemeClr val="tx1"/>
                  </a:solidFill>
                  <a:latin typeface="Arial" charset="0"/>
                </a:rPr>
                <a:t>425 </a:t>
              </a:r>
              <a:r>
                <a:rPr lang="en-US" sz="2000" dirty="0">
                  <a:solidFill>
                    <a:schemeClr val="tx1"/>
                  </a:solidFill>
                  <a:latin typeface="Arial" charset="0"/>
                </a:rPr>
                <a:t>citations</a:t>
              </a:r>
              <a:r>
                <a:rPr lang="en-US" sz="1600" dirty="0">
                  <a:solidFill>
                    <a:schemeClr val="tx1"/>
                  </a:solidFill>
                  <a:latin typeface="Arial" charset="0"/>
                </a:rPr>
                <a:t>  </a:t>
              </a:r>
            </a:p>
          </p:txBody>
        </p:sp>
      </p:grpSp>
      <p:pic>
        <p:nvPicPr>
          <p:cNvPr id="1281050" name="Picture 26"/>
          <p:cNvPicPr>
            <a:picLocks noChangeAspect="1" noChangeArrowheads="1"/>
          </p:cNvPicPr>
          <p:nvPr/>
        </p:nvPicPr>
        <p:blipFill>
          <a:blip r:embed="rId7" cstate="print"/>
          <a:srcRect/>
          <a:stretch>
            <a:fillRect/>
          </a:stretch>
        </p:blipFill>
        <p:spPr bwMode="auto">
          <a:xfrm>
            <a:off x="2728913" y="2514600"/>
            <a:ext cx="6415087" cy="990600"/>
          </a:xfrm>
          <a:prstGeom prst="rect">
            <a:avLst/>
          </a:prstGeom>
          <a:noFill/>
          <a:ln w="9525">
            <a:solidFill>
              <a:schemeClr val="tx1"/>
            </a:solidFill>
            <a:miter lim="800000"/>
            <a:headEnd/>
            <a:tailEnd/>
          </a:ln>
          <a:effectLst/>
        </p:spPr>
      </p:pic>
      <p:sp>
        <p:nvSpPr>
          <p:cNvPr id="1281051" name="Oval 27"/>
          <p:cNvSpPr>
            <a:spLocks noChangeArrowheads="1"/>
          </p:cNvSpPr>
          <p:nvPr/>
        </p:nvSpPr>
        <p:spPr bwMode="auto">
          <a:xfrm>
            <a:off x="4137025" y="3157538"/>
            <a:ext cx="990600" cy="381000"/>
          </a:xfrm>
          <a:prstGeom prst="ellipse">
            <a:avLst/>
          </a:prstGeom>
          <a:noFill/>
          <a:ln w="25400">
            <a:solidFill>
              <a:srgbClr val="FF0000"/>
            </a:solidFill>
            <a:round/>
            <a:headEnd/>
            <a:tailEnd/>
          </a:ln>
          <a:effectLst/>
        </p:spPr>
        <p:txBody>
          <a:bodyPr wrap="none" anchor="ctr"/>
          <a:lstStyle/>
          <a:p>
            <a:endParaRPr lang="en-US"/>
          </a:p>
        </p:txBody>
      </p:sp>
      <p:sp>
        <p:nvSpPr>
          <p:cNvPr id="1281052" name="Oval 28"/>
          <p:cNvSpPr>
            <a:spLocks noChangeArrowheads="1"/>
          </p:cNvSpPr>
          <p:nvPr/>
        </p:nvSpPr>
        <p:spPr bwMode="auto">
          <a:xfrm>
            <a:off x="5410200" y="3155950"/>
            <a:ext cx="3733800" cy="381000"/>
          </a:xfrm>
          <a:prstGeom prst="ellipse">
            <a:avLst/>
          </a:prstGeom>
          <a:noFill/>
          <a:ln w="25400">
            <a:solidFill>
              <a:srgbClr val="FF0000"/>
            </a:solidFill>
            <a:round/>
            <a:headEnd/>
            <a:tailEnd/>
          </a:ln>
          <a:effectLst/>
        </p:spPr>
        <p:txBody>
          <a:bodyPr wrap="none" anchor="ctr"/>
          <a:lstStyle/>
          <a:p>
            <a:endParaRPr lang="en-US"/>
          </a:p>
        </p:txBody>
      </p:sp>
      <p:sp>
        <p:nvSpPr>
          <p:cNvPr id="1281053" name="Text Box 29"/>
          <p:cNvSpPr txBox="1">
            <a:spLocks noChangeArrowheads="1"/>
          </p:cNvSpPr>
          <p:nvPr/>
        </p:nvSpPr>
        <p:spPr bwMode="auto">
          <a:xfrm>
            <a:off x="4318000" y="3546475"/>
            <a:ext cx="4673600" cy="457200"/>
          </a:xfrm>
          <a:prstGeom prst="rect">
            <a:avLst/>
          </a:prstGeom>
          <a:noFill/>
          <a:ln w="9525">
            <a:noFill/>
            <a:miter lim="800000"/>
            <a:headEnd/>
            <a:tailEnd/>
          </a:ln>
          <a:effectLst/>
        </p:spPr>
        <p:txBody>
          <a:bodyPr wrap="none">
            <a:spAutoFit/>
          </a:bodyPr>
          <a:lstStyle/>
          <a:p>
            <a:r>
              <a:rPr lang="en-US" dirty="0" smtClean="0">
                <a:solidFill>
                  <a:srgbClr val="FF0000"/>
                </a:solidFill>
              </a:rPr>
              <a:t>These </a:t>
            </a:r>
            <a:r>
              <a:rPr lang="en-US" dirty="0">
                <a:solidFill>
                  <a:srgbClr val="FF0000"/>
                </a:solidFill>
              </a:rPr>
              <a:t>haven’t been easy to measure!</a:t>
            </a:r>
          </a:p>
        </p:txBody>
      </p:sp>
      <p:sp>
        <p:nvSpPr>
          <p:cNvPr id="1281054" name="Oval 30"/>
          <p:cNvSpPr>
            <a:spLocks noChangeArrowheads="1"/>
          </p:cNvSpPr>
          <p:nvPr/>
        </p:nvSpPr>
        <p:spPr bwMode="auto">
          <a:xfrm>
            <a:off x="6934200" y="1622425"/>
            <a:ext cx="762000" cy="457200"/>
          </a:xfrm>
          <a:prstGeom prst="ellipse">
            <a:avLst/>
          </a:prstGeom>
          <a:noFill/>
          <a:ln w="25400">
            <a:solidFill>
              <a:srgbClr val="FF0000"/>
            </a:solidFill>
            <a:round/>
            <a:headEnd/>
            <a:tailEnd/>
          </a:ln>
          <a:effectLst/>
        </p:spPr>
        <p:txBody>
          <a:bodyPr wrap="none" anchor="ctr"/>
          <a:lstStyle/>
          <a:p>
            <a:endParaRPr lang="en-US"/>
          </a:p>
        </p:txBody>
      </p:sp>
      <p:sp>
        <p:nvSpPr>
          <p:cNvPr id="1281055" name="Oval 31"/>
          <p:cNvSpPr>
            <a:spLocks noChangeArrowheads="1"/>
          </p:cNvSpPr>
          <p:nvPr/>
        </p:nvSpPr>
        <p:spPr bwMode="auto">
          <a:xfrm>
            <a:off x="7870825" y="1601788"/>
            <a:ext cx="762000" cy="609600"/>
          </a:xfrm>
          <a:prstGeom prst="ellipse">
            <a:avLst/>
          </a:prstGeom>
          <a:noFill/>
          <a:ln w="25400">
            <a:solidFill>
              <a:srgbClr val="FF0000"/>
            </a:solidFill>
            <a:round/>
            <a:headEnd/>
            <a:tailEnd/>
          </a:ln>
          <a:effectLst/>
        </p:spPr>
        <p:txBody>
          <a:bodyPr wrap="none" anchor="ctr"/>
          <a:lstStyle/>
          <a:p>
            <a:endParaRPr lang="en-US"/>
          </a:p>
        </p:txBody>
      </p:sp>
      <p:sp>
        <p:nvSpPr>
          <p:cNvPr id="31" name="Footer Placeholder 30"/>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81038"/>
                                        </p:tgtEl>
                                        <p:attrNameLst>
                                          <p:attrName>style.visibility</p:attrName>
                                        </p:attrNameLst>
                                      </p:cBhvr>
                                      <p:to>
                                        <p:strVal val="visible"/>
                                      </p:to>
                                    </p:set>
                                    <p:animEffect transition="in" filter="blinds(horizontal)">
                                      <p:cBhvr>
                                        <p:cTn id="11" dur="500"/>
                                        <p:tgtEl>
                                          <p:spTgt spid="12810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81037"/>
                                        </p:tgtEl>
                                        <p:attrNameLst>
                                          <p:attrName>style.visibility</p:attrName>
                                        </p:attrNameLst>
                                      </p:cBhvr>
                                      <p:to>
                                        <p:strVal val="visible"/>
                                      </p:to>
                                    </p:set>
                                    <p:animEffect transition="in" filter="blinds(horizontal)">
                                      <p:cBhvr>
                                        <p:cTn id="14" dur="500"/>
                                        <p:tgtEl>
                                          <p:spTgt spid="128103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81039"/>
                                        </p:tgtEl>
                                        <p:attrNameLst>
                                          <p:attrName>style.visibility</p:attrName>
                                        </p:attrNameLst>
                                      </p:cBhvr>
                                      <p:to>
                                        <p:strVal val="visible"/>
                                      </p:to>
                                    </p:set>
                                    <p:animEffect transition="in" filter="blinds(horizontal)">
                                      <p:cBhvr>
                                        <p:cTn id="17" dur="500"/>
                                        <p:tgtEl>
                                          <p:spTgt spid="12810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81035"/>
                                        </p:tgtEl>
                                        <p:attrNameLst>
                                          <p:attrName>style.visibility</p:attrName>
                                        </p:attrNameLst>
                                      </p:cBhvr>
                                      <p:to>
                                        <p:strVal val="visible"/>
                                      </p:to>
                                    </p:set>
                                    <p:animEffect transition="in" filter="blinds(horizontal)">
                                      <p:cBhvr>
                                        <p:cTn id="20" dur="500"/>
                                        <p:tgtEl>
                                          <p:spTgt spid="1281035"/>
                                        </p:tgtEl>
                                      </p:cBhvr>
                                    </p:animEffect>
                                  </p:childTnLst>
                                </p:cTn>
                              </p:par>
                              <p:par>
                                <p:cTn id="21" presetID="3" presetClass="entr" presetSubtype="10" fill="hold" nodeType="withEffect">
                                  <p:stCondLst>
                                    <p:cond delay="0"/>
                                  </p:stCondLst>
                                  <p:childTnLst>
                                    <p:set>
                                      <p:cBhvr>
                                        <p:cTn id="22" dur="1" fill="hold">
                                          <p:stCondLst>
                                            <p:cond delay="0"/>
                                          </p:stCondLst>
                                        </p:cTn>
                                        <p:tgtEl>
                                          <p:spTgt spid="1281028">
                                            <p:txEl>
                                              <p:pRg st="1" end="1"/>
                                            </p:txEl>
                                          </p:spTgt>
                                        </p:tgtEl>
                                        <p:attrNameLst>
                                          <p:attrName>style.visibility</p:attrName>
                                        </p:attrNameLst>
                                      </p:cBhvr>
                                      <p:to>
                                        <p:strVal val="visible"/>
                                      </p:to>
                                    </p:set>
                                    <p:animEffect transition="in" filter="blinds(horizontal)">
                                      <p:cBhvr>
                                        <p:cTn id="23" dur="500"/>
                                        <p:tgtEl>
                                          <p:spTgt spid="1281028">
                                            <p:txEl>
                                              <p:pRg st="1" end="1"/>
                                            </p:txEl>
                                          </p:spTgt>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281041"/>
                                        </p:tgtEl>
                                        <p:attrNameLst>
                                          <p:attrName>style.visibility</p:attrName>
                                        </p:attrNameLst>
                                      </p:cBhvr>
                                      <p:to>
                                        <p:strVal val="visible"/>
                                      </p:to>
                                    </p:set>
                                    <p:animEffect transition="in" filter="blinds(horizontal)">
                                      <p:cBhvr>
                                        <p:cTn id="27" dur="500"/>
                                        <p:tgtEl>
                                          <p:spTgt spid="12810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1040"/>
                                        </p:tgtEl>
                                        <p:attrNameLst>
                                          <p:attrName>style.visibility</p:attrName>
                                        </p:attrNameLst>
                                      </p:cBhvr>
                                      <p:to>
                                        <p:strVal val="visible"/>
                                      </p:to>
                                    </p:set>
                                    <p:animEffect transition="in" filter="blinds(horizontal)">
                                      <p:cBhvr>
                                        <p:cTn id="30" dur="500"/>
                                        <p:tgtEl>
                                          <p:spTgt spid="1281040"/>
                                        </p:tgtEl>
                                      </p:cBhvr>
                                    </p:animEffect>
                                  </p:childTnLst>
                                </p:cTn>
                              </p:par>
                              <p:par>
                                <p:cTn id="31" presetID="2" presetClass="entr" presetSubtype="4" fill="hold" nodeType="withEffect">
                                  <p:stCondLst>
                                    <p:cond delay="0"/>
                                  </p:stCondLst>
                                  <p:childTnLst>
                                    <p:set>
                                      <p:cBhvr>
                                        <p:cTn id="32" dur="1" fill="hold">
                                          <p:stCondLst>
                                            <p:cond delay="0"/>
                                          </p:stCondLst>
                                        </p:cTn>
                                        <p:tgtEl>
                                          <p:spTgt spid="1281050"/>
                                        </p:tgtEl>
                                        <p:attrNameLst>
                                          <p:attrName>style.visibility</p:attrName>
                                        </p:attrNameLst>
                                      </p:cBhvr>
                                      <p:to>
                                        <p:strVal val="visible"/>
                                      </p:to>
                                    </p:set>
                                    <p:anim calcmode="lin" valueType="num">
                                      <p:cBhvr additive="base">
                                        <p:cTn id="33" dur="500" fill="hold"/>
                                        <p:tgtEl>
                                          <p:spTgt spid="1281050"/>
                                        </p:tgtEl>
                                        <p:attrNameLst>
                                          <p:attrName>ppt_x</p:attrName>
                                        </p:attrNameLst>
                                      </p:cBhvr>
                                      <p:tavLst>
                                        <p:tav tm="0">
                                          <p:val>
                                            <p:strVal val="#ppt_x"/>
                                          </p:val>
                                        </p:tav>
                                        <p:tav tm="100000">
                                          <p:val>
                                            <p:strVal val="#ppt_x"/>
                                          </p:val>
                                        </p:tav>
                                      </p:tavLst>
                                    </p:anim>
                                    <p:anim calcmode="lin" valueType="num">
                                      <p:cBhvr additive="base">
                                        <p:cTn id="34" dur="500" fill="hold"/>
                                        <p:tgtEl>
                                          <p:spTgt spid="128105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8" presetClass="entr" presetSubtype="16" fill="hold" grpId="0" nodeType="afterEffect">
                                  <p:stCondLst>
                                    <p:cond delay="1500"/>
                                  </p:stCondLst>
                                  <p:childTnLst>
                                    <p:set>
                                      <p:cBhvr>
                                        <p:cTn id="37" dur="1" fill="hold">
                                          <p:stCondLst>
                                            <p:cond delay="0"/>
                                          </p:stCondLst>
                                        </p:cTn>
                                        <p:tgtEl>
                                          <p:spTgt spid="1281051"/>
                                        </p:tgtEl>
                                        <p:attrNameLst>
                                          <p:attrName>style.visibility</p:attrName>
                                        </p:attrNameLst>
                                      </p:cBhvr>
                                      <p:to>
                                        <p:strVal val="visible"/>
                                      </p:to>
                                    </p:set>
                                    <p:animEffect transition="in" filter="diamond(in)">
                                      <p:cBhvr>
                                        <p:cTn id="38" dur="2000"/>
                                        <p:tgtEl>
                                          <p:spTgt spid="1281051"/>
                                        </p:tgtEl>
                                      </p:cBhvr>
                                    </p:animEffect>
                                  </p:childTnLst>
                                </p:cTn>
                              </p:par>
                              <p:par>
                                <p:cTn id="39" presetID="8" presetClass="entr" presetSubtype="16" fill="hold" grpId="0" nodeType="withEffect">
                                  <p:stCondLst>
                                    <p:cond delay="1500"/>
                                  </p:stCondLst>
                                  <p:childTnLst>
                                    <p:set>
                                      <p:cBhvr>
                                        <p:cTn id="40" dur="1" fill="hold">
                                          <p:stCondLst>
                                            <p:cond delay="0"/>
                                          </p:stCondLst>
                                        </p:cTn>
                                        <p:tgtEl>
                                          <p:spTgt spid="1281052"/>
                                        </p:tgtEl>
                                        <p:attrNameLst>
                                          <p:attrName>style.visibility</p:attrName>
                                        </p:attrNameLst>
                                      </p:cBhvr>
                                      <p:to>
                                        <p:strVal val="visible"/>
                                      </p:to>
                                    </p:set>
                                    <p:animEffect transition="in" filter="diamond(in)">
                                      <p:cBhvr>
                                        <p:cTn id="41" dur="2000"/>
                                        <p:tgtEl>
                                          <p:spTgt spid="1281052"/>
                                        </p:tgtEl>
                                      </p:cBhvr>
                                    </p:animEffect>
                                  </p:childTnLst>
                                </p:cTn>
                              </p:par>
                              <p:par>
                                <p:cTn id="42" presetID="8" presetClass="entr" presetSubtype="16" fill="hold" grpId="0" nodeType="withEffect">
                                  <p:stCondLst>
                                    <p:cond delay="1500"/>
                                  </p:stCondLst>
                                  <p:childTnLst>
                                    <p:set>
                                      <p:cBhvr>
                                        <p:cTn id="43" dur="1" fill="hold">
                                          <p:stCondLst>
                                            <p:cond delay="0"/>
                                          </p:stCondLst>
                                        </p:cTn>
                                        <p:tgtEl>
                                          <p:spTgt spid="1281053"/>
                                        </p:tgtEl>
                                        <p:attrNameLst>
                                          <p:attrName>style.visibility</p:attrName>
                                        </p:attrNameLst>
                                      </p:cBhvr>
                                      <p:to>
                                        <p:strVal val="visible"/>
                                      </p:to>
                                    </p:set>
                                    <p:animEffect transition="in" filter="diamond(in)">
                                      <p:cBhvr>
                                        <p:cTn id="44" dur="2000"/>
                                        <p:tgtEl>
                                          <p:spTgt spid="1281053"/>
                                        </p:tgtEl>
                                      </p:cBhvr>
                                    </p:animEffect>
                                  </p:childTnLst>
                                </p:cTn>
                              </p:par>
                              <p:par>
                                <p:cTn id="45" presetID="8" presetClass="entr" presetSubtype="16" fill="hold" grpId="0" nodeType="withEffect">
                                  <p:stCondLst>
                                    <p:cond delay="1500"/>
                                  </p:stCondLst>
                                  <p:childTnLst>
                                    <p:set>
                                      <p:cBhvr>
                                        <p:cTn id="46" dur="1" fill="hold">
                                          <p:stCondLst>
                                            <p:cond delay="0"/>
                                          </p:stCondLst>
                                        </p:cTn>
                                        <p:tgtEl>
                                          <p:spTgt spid="1281054"/>
                                        </p:tgtEl>
                                        <p:attrNameLst>
                                          <p:attrName>style.visibility</p:attrName>
                                        </p:attrNameLst>
                                      </p:cBhvr>
                                      <p:to>
                                        <p:strVal val="visible"/>
                                      </p:to>
                                    </p:set>
                                    <p:animEffect transition="in" filter="diamond(in)">
                                      <p:cBhvr>
                                        <p:cTn id="47" dur="2000"/>
                                        <p:tgtEl>
                                          <p:spTgt spid="1281054"/>
                                        </p:tgtEl>
                                      </p:cBhvr>
                                    </p:animEffect>
                                  </p:childTnLst>
                                </p:cTn>
                              </p:par>
                              <p:par>
                                <p:cTn id="48" presetID="8" presetClass="entr" presetSubtype="16" fill="hold" grpId="0" nodeType="withEffect">
                                  <p:stCondLst>
                                    <p:cond delay="1500"/>
                                  </p:stCondLst>
                                  <p:childTnLst>
                                    <p:set>
                                      <p:cBhvr>
                                        <p:cTn id="49" dur="1" fill="hold">
                                          <p:stCondLst>
                                            <p:cond delay="0"/>
                                          </p:stCondLst>
                                        </p:cTn>
                                        <p:tgtEl>
                                          <p:spTgt spid="1281055"/>
                                        </p:tgtEl>
                                        <p:attrNameLst>
                                          <p:attrName>style.visibility</p:attrName>
                                        </p:attrNameLst>
                                      </p:cBhvr>
                                      <p:to>
                                        <p:strVal val="visible"/>
                                      </p:to>
                                    </p:set>
                                    <p:animEffect transition="in" filter="diamond(in)">
                                      <p:cBhvr>
                                        <p:cTn id="50" dur="2000"/>
                                        <p:tgtEl>
                                          <p:spTgt spid="128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35" grpId="0"/>
      <p:bldP spid="1281037" grpId="0"/>
      <p:bldP spid="1281038" grpId="0" animBg="1"/>
      <p:bldP spid="1281039" grpId="0" animBg="1"/>
      <p:bldP spid="1281040" grpId="0"/>
      <p:bldP spid="1281041" grpId="0" animBg="1"/>
      <p:bldP spid="1281051" grpId="0" animBg="1"/>
      <p:bldP spid="1281052" grpId="0" animBg="1"/>
      <p:bldP spid="1281053" grpId="0"/>
      <p:bldP spid="1281054" grpId="0" animBg="1"/>
      <p:bldP spid="12810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5" name="Rectangle 3"/>
          <p:cNvSpPr>
            <a:spLocks noGrp="1" noChangeArrowheads="1"/>
          </p:cNvSpPr>
          <p:nvPr>
            <p:ph type="title"/>
          </p:nvPr>
        </p:nvSpPr>
        <p:spPr>
          <a:xfrm>
            <a:off x="192088" y="203200"/>
            <a:ext cx="8796337" cy="711200"/>
          </a:xfrm>
        </p:spPr>
        <p:txBody>
          <a:bodyPr/>
          <a:lstStyle/>
          <a:p>
            <a:r>
              <a:rPr lang="en-US" sz="4000"/>
              <a:t>Decades of </a:t>
            </a:r>
            <a:r>
              <a:rPr lang="en-US" sz="4000" u="sng"/>
              <a:t>Polarized</a:t>
            </a:r>
            <a:r>
              <a:rPr lang="en-US" sz="4000"/>
              <a:t> DIS</a:t>
            </a:r>
          </a:p>
        </p:txBody>
      </p:sp>
      <p:sp>
        <p:nvSpPr>
          <p:cNvPr id="1283076" name="Text Box 4"/>
          <p:cNvSpPr txBox="1">
            <a:spLocks noChangeArrowheads="1"/>
          </p:cNvSpPr>
          <p:nvPr/>
        </p:nvSpPr>
        <p:spPr bwMode="auto">
          <a:xfrm>
            <a:off x="350838" y="2201863"/>
            <a:ext cx="184150" cy="396875"/>
          </a:xfrm>
          <a:prstGeom prst="rect">
            <a:avLst/>
          </a:prstGeom>
          <a:noFill/>
          <a:ln w="38100">
            <a:noFill/>
            <a:miter lim="800000"/>
            <a:headEnd/>
            <a:tailEnd type="none" w="lg" len="lg"/>
          </a:ln>
          <a:effectLst/>
        </p:spPr>
        <p:txBody>
          <a:bodyPr>
            <a:spAutoFit/>
          </a:bodyPr>
          <a:lstStyle/>
          <a:p>
            <a:pPr algn="l" eaLnBrk="1" hangingPunct="1">
              <a:spcBef>
                <a:spcPct val="50000"/>
              </a:spcBef>
            </a:pPr>
            <a:endParaRPr lang="en-US" sz="2000" b="1">
              <a:solidFill>
                <a:schemeClr val="tx1"/>
              </a:solidFill>
              <a:latin typeface="Arial Unicode MS" pitchFamily="34" charset="-128"/>
            </a:endParaRPr>
          </a:p>
        </p:txBody>
      </p:sp>
      <p:sp>
        <p:nvSpPr>
          <p:cNvPr id="1283077" name="Rectangle 5"/>
          <p:cNvSpPr>
            <a:spLocks noChangeArrowheads="1"/>
          </p:cNvSpPr>
          <p:nvPr/>
        </p:nvSpPr>
        <p:spPr bwMode="auto">
          <a:xfrm>
            <a:off x="1422400" y="3111500"/>
            <a:ext cx="1497013" cy="346075"/>
          </a:xfrm>
          <a:prstGeom prst="rect">
            <a:avLst/>
          </a:prstGeom>
          <a:solidFill>
            <a:srgbClr val="99FF33"/>
          </a:solidFill>
          <a:ln w="38100">
            <a:noFill/>
            <a:miter lim="800000"/>
            <a:headEnd/>
            <a:tailEnd type="none" w="lg" len="lg"/>
          </a:ln>
          <a:effectLst/>
        </p:spPr>
        <p:txBody>
          <a:bodyPr anchor="ctr">
            <a:spAutoFit/>
          </a:bodyPr>
          <a:lstStyle/>
          <a:p>
            <a:endParaRPr lang="en-US"/>
          </a:p>
        </p:txBody>
      </p:sp>
      <p:sp>
        <p:nvSpPr>
          <p:cNvPr id="1283079" name="Rectangle 7"/>
          <p:cNvSpPr>
            <a:spLocks noChangeArrowheads="1"/>
          </p:cNvSpPr>
          <p:nvPr/>
        </p:nvSpPr>
        <p:spPr bwMode="auto">
          <a:xfrm>
            <a:off x="2921000" y="3111500"/>
            <a:ext cx="4494213" cy="346075"/>
          </a:xfrm>
          <a:prstGeom prst="rect">
            <a:avLst/>
          </a:prstGeom>
          <a:solidFill>
            <a:srgbClr val="CCFF99"/>
          </a:solidFill>
          <a:ln w="25400">
            <a:noFill/>
            <a:prstDash val="sysDot"/>
            <a:miter lim="800000"/>
            <a:headEnd/>
            <a:tailEnd type="none" w="lg" len="lg"/>
          </a:ln>
          <a:effectLst/>
        </p:spPr>
        <p:txBody>
          <a:bodyPr anchor="ctr">
            <a:spAutoFit/>
          </a:bodyPr>
          <a:lstStyle/>
          <a:p>
            <a:endParaRPr lang="en-US"/>
          </a:p>
        </p:txBody>
      </p:sp>
      <p:sp>
        <p:nvSpPr>
          <p:cNvPr id="1283080" name="Rectangle 8"/>
          <p:cNvSpPr>
            <a:spLocks noChangeArrowheads="1"/>
          </p:cNvSpPr>
          <p:nvPr/>
        </p:nvSpPr>
        <p:spPr bwMode="auto">
          <a:xfrm>
            <a:off x="2133601" y="3519714"/>
            <a:ext cx="4876800" cy="461665"/>
          </a:xfrm>
          <a:prstGeom prst="rect">
            <a:avLst/>
          </a:prstGeom>
          <a:solidFill>
            <a:srgbClr val="CCFF99"/>
          </a:solidFill>
          <a:ln w="25400">
            <a:noFill/>
            <a:prstDash val="sysDot"/>
            <a:miter lim="800000"/>
            <a:headEnd/>
            <a:tailEnd type="none" w="lg" len="lg"/>
          </a:ln>
          <a:effectLst/>
        </p:spPr>
        <p:txBody>
          <a:bodyPr wrap="square" anchor="ctr">
            <a:spAutoFit/>
          </a:bodyPr>
          <a:lstStyle/>
          <a:p>
            <a:endParaRPr lang="en-US"/>
          </a:p>
        </p:txBody>
      </p:sp>
      <p:sp>
        <p:nvSpPr>
          <p:cNvPr id="1283081" name="Text Box 9"/>
          <p:cNvSpPr txBox="1">
            <a:spLocks noChangeArrowheads="1"/>
          </p:cNvSpPr>
          <p:nvPr/>
        </p:nvSpPr>
        <p:spPr bwMode="auto">
          <a:xfrm>
            <a:off x="501650" y="2914650"/>
            <a:ext cx="66992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a:t>
            </a:r>
            <a:r>
              <a:rPr lang="en-US" sz="1200" b="1">
                <a:latin typeface="Arial Unicode MS" pitchFamily="34" charset="-128"/>
              </a:rPr>
              <a:t>2000</a:t>
            </a:r>
          </a:p>
        </p:txBody>
      </p:sp>
      <p:sp>
        <p:nvSpPr>
          <p:cNvPr id="1283082" name="Text Box 10"/>
          <p:cNvSpPr txBox="1">
            <a:spLocks noChangeArrowheads="1"/>
          </p:cNvSpPr>
          <p:nvPr/>
        </p:nvSpPr>
        <p:spPr bwMode="auto">
          <a:xfrm>
            <a:off x="501650" y="3381375"/>
            <a:ext cx="76517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 ongoing</a:t>
            </a:r>
            <a:endParaRPr lang="en-US" sz="1200" b="1">
              <a:latin typeface="Arial Unicode MS" pitchFamily="34" charset="-128"/>
            </a:endParaRPr>
          </a:p>
        </p:txBody>
      </p:sp>
      <p:sp>
        <p:nvSpPr>
          <p:cNvPr id="1283084" name="Text Box 12"/>
          <p:cNvSpPr txBox="1">
            <a:spLocks noChangeArrowheads="1"/>
          </p:cNvSpPr>
          <p:nvPr/>
        </p:nvSpPr>
        <p:spPr bwMode="auto">
          <a:xfrm>
            <a:off x="461963" y="3849688"/>
            <a:ext cx="669925" cy="274637"/>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a:t>
            </a:r>
            <a:r>
              <a:rPr lang="en-US" sz="1200" b="1">
                <a:latin typeface="Arial Unicode MS" pitchFamily="34" charset="-128"/>
              </a:rPr>
              <a:t>2007</a:t>
            </a:r>
          </a:p>
        </p:txBody>
      </p:sp>
      <p:sp>
        <p:nvSpPr>
          <p:cNvPr id="1283087" name="Text Box 15"/>
          <p:cNvSpPr txBox="1">
            <a:spLocks noChangeArrowheads="1"/>
          </p:cNvSpPr>
          <p:nvPr/>
        </p:nvSpPr>
        <p:spPr bwMode="auto">
          <a:xfrm>
            <a:off x="461963" y="4276725"/>
            <a:ext cx="76517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 ongoing</a:t>
            </a:r>
            <a:endParaRPr lang="en-US" sz="1200" b="1">
              <a:latin typeface="Arial Unicode MS" pitchFamily="34" charset="-128"/>
            </a:endParaRPr>
          </a:p>
        </p:txBody>
      </p:sp>
      <p:sp>
        <p:nvSpPr>
          <p:cNvPr id="1283088" name="Rectangle 16"/>
          <p:cNvSpPr>
            <a:spLocks noChangeArrowheads="1"/>
          </p:cNvSpPr>
          <p:nvPr/>
        </p:nvSpPr>
        <p:spPr bwMode="auto">
          <a:xfrm>
            <a:off x="2743200" y="4054475"/>
            <a:ext cx="4670425" cy="461665"/>
          </a:xfrm>
          <a:prstGeom prst="rect">
            <a:avLst/>
          </a:prstGeom>
          <a:solidFill>
            <a:srgbClr val="CCFF99"/>
          </a:solidFill>
          <a:ln w="25400">
            <a:noFill/>
            <a:prstDash val="sysDot"/>
            <a:miter lim="800000"/>
            <a:headEnd/>
            <a:tailEnd type="none" w="lg" len="lg"/>
          </a:ln>
          <a:effectLst/>
        </p:spPr>
        <p:txBody>
          <a:bodyPr wrap="square" anchor="ctr">
            <a:spAutoFit/>
          </a:bodyPr>
          <a:lstStyle/>
          <a:p>
            <a:endParaRPr lang="en-US"/>
          </a:p>
        </p:txBody>
      </p:sp>
      <p:sp>
        <p:nvSpPr>
          <p:cNvPr id="1283090" name="Rectangle 18"/>
          <p:cNvSpPr>
            <a:spLocks noChangeArrowheads="1"/>
          </p:cNvSpPr>
          <p:nvPr/>
        </p:nvSpPr>
        <p:spPr bwMode="auto">
          <a:xfrm>
            <a:off x="1422400" y="2568575"/>
            <a:ext cx="1460500" cy="457200"/>
          </a:xfrm>
          <a:prstGeom prst="rect">
            <a:avLst/>
          </a:prstGeom>
          <a:solidFill>
            <a:srgbClr val="99FF33"/>
          </a:solidFill>
          <a:ln w="38100">
            <a:noFill/>
            <a:miter lim="800000"/>
            <a:headEnd/>
            <a:tailEnd type="none" w="lg" len="lg"/>
          </a:ln>
          <a:effectLst/>
        </p:spPr>
        <p:txBody>
          <a:bodyPr anchor="ctr">
            <a:spAutoFit/>
          </a:bodyPr>
          <a:lstStyle/>
          <a:p>
            <a:endParaRPr lang="en-US">
              <a:solidFill>
                <a:srgbClr val="CCFF99"/>
              </a:solidFill>
            </a:endParaRPr>
          </a:p>
        </p:txBody>
      </p:sp>
      <p:sp>
        <p:nvSpPr>
          <p:cNvPr id="1283093" name="Text Box 21"/>
          <p:cNvSpPr txBox="1">
            <a:spLocks noChangeArrowheads="1"/>
          </p:cNvSpPr>
          <p:nvPr/>
        </p:nvSpPr>
        <p:spPr bwMode="auto">
          <a:xfrm>
            <a:off x="463550" y="2012950"/>
            <a:ext cx="7697941" cy="2585323"/>
          </a:xfrm>
          <a:prstGeom prst="rect">
            <a:avLst/>
          </a:prstGeom>
          <a:noFill/>
          <a:ln w="38100">
            <a:noFill/>
            <a:miter lim="800000"/>
            <a:headEnd/>
            <a:tailEnd type="none" w="lg" len="lg"/>
          </a:ln>
          <a:effectLst/>
        </p:spPr>
        <p:txBody>
          <a:bodyPr wrap="none">
            <a:spAutoFit/>
          </a:bodyPr>
          <a:lstStyle/>
          <a:p>
            <a:pPr algn="l" eaLnBrk="1" hangingPunct="1"/>
            <a:r>
              <a:rPr lang="en-US" sz="2000" b="1" dirty="0">
                <a:solidFill>
                  <a:schemeClr val="tx1"/>
                </a:solidFill>
                <a:latin typeface="Arial Unicode MS" pitchFamily="34" charset="-128"/>
              </a:rPr>
              <a:t>            </a:t>
            </a:r>
            <a:r>
              <a:rPr lang="en-US" sz="2000" b="1" dirty="0">
                <a:solidFill>
                  <a:schemeClr val="hlink"/>
                </a:solidFill>
                <a:latin typeface="Arial Unicode MS" pitchFamily="34" charset="-128"/>
              </a:rPr>
              <a:t>Quark Spin – Gluon Spin  – Transverse Spin –  GPDs –  </a:t>
            </a:r>
            <a:r>
              <a:rPr lang="en-US" sz="2000" b="1" dirty="0" err="1">
                <a:solidFill>
                  <a:schemeClr val="hlink"/>
                </a:solidFill>
                <a:latin typeface="Arial Unicode MS" pitchFamily="34" charset="-128"/>
              </a:rPr>
              <a:t>L</a:t>
            </a:r>
            <a:r>
              <a:rPr lang="en-US" sz="2000" b="1" baseline="-25000" dirty="0" err="1">
                <a:solidFill>
                  <a:schemeClr val="hlink"/>
                </a:solidFill>
                <a:latin typeface="Arial Unicode MS" pitchFamily="34" charset="-128"/>
              </a:rPr>
              <a:t>z</a:t>
            </a:r>
            <a:endParaRPr lang="en-US" sz="2000" b="1" baseline="-25000" dirty="0">
              <a:solidFill>
                <a:schemeClr val="hlink"/>
              </a:solidFill>
              <a:latin typeface="Arial Unicode MS" pitchFamily="34" charset="-128"/>
            </a:endParaRPr>
          </a:p>
          <a:p>
            <a:pPr algn="l" eaLnBrk="1" hangingPunct="1"/>
            <a:endParaRPr lang="en-US" sz="2000" b="1" dirty="0">
              <a:solidFill>
                <a:schemeClr val="hlink"/>
              </a:solidFill>
              <a:latin typeface="Arial Unicode MS" pitchFamily="34" charset="-128"/>
            </a:endParaRPr>
          </a:p>
          <a:p>
            <a:pPr algn="l" eaLnBrk="1" hangingPunct="1"/>
            <a:r>
              <a:rPr lang="en-US" sz="2000" b="1" dirty="0">
                <a:solidFill>
                  <a:schemeClr val="hlink"/>
                </a:solidFill>
                <a:latin typeface="Arial Unicode MS" pitchFamily="34" charset="-128"/>
              </a:rPr>
              <a:t>SLAC</a:t>
            </a:r>
            <a:r>
              <a:rPr lang="en-US" sz="1200" b="1" dirty="0">
                <a:solidFill>
                  <a:schemeClr val="hlink"/>
                </a:solidFill>
                <a:latin typeface="Arial Unicode MS" pitchFamily="34" charset="-128"/>
              </a:rPr>
              <a:t>         </a:t>
            </a:r>
            <a:r>
              <a:rPr lang="en-US" sz="2000" b="1" dirty="0">
                <a:solidFill>
                  <a:schemeClr val="tx1"/>
                </a:solidFill>
                <a:latin typeface="Arial Unicode MS" pitchFamily="34" charset="-128"/>
              </a:rPr>
              <a:t>E80-E155</a:t>
            </a:r>
            <a:r>
              <a:rPr lang="en-US" sz="1200" b="1" dirty="0">
                <a:solidFill>
                  <a:schemeClr val="tx1"/>
                </a:solidFill>
                <a:latin typeface="Arial Unicode MS" pitchFamily="34" charset="-128"/>
              </a:rPr>
              <a:t>   </a:t>
            </a:r>
            <a:endParaRPr lang="en-US" sz="1200" b="1" dirty="0">
              <a:solidFill>
                <a:schemeClr val="tx1"/>
              </a:solidFill>
              <a:latin typeface="Arial Unicode MS" pitchFamily="34" charset="-128"/>
              <a:ea typeface="Arial Unicode MS" pitchFamily="34" charset="-128"/>
              <a:cs typeface="Arial Unicode MS" pitchFamily="34" charset="-128"/>
            </a:endParaRPr>
          </a:p>
          <a:p>
            <a:pPr algn="l" eaLnBrk="1" hangingPunct="1"/>
            <a:endParaRPr lang="en-US" sz="1200" b="1" dirty="0">
              <a:solidFill>
                <a:schemeClr val="hlink"/>
              </a:solidFill>
              <a:latin typeface="Arial Unicode MS" pitchFamily="34" charset="-128"/>
            </a:endParaRPr>
          </a:p>
          <a:p>
            <a:pPr algn="l" eaLnBrk="1" hangingPunct="1"/>
            <a:r>
              <a:rPr lang="en-US" sz="2000" b="1" dirty="0">
                <a:solidFill>
                  <a:schemeClr val="hlink"/>
                </a:solidFill>
                <a:latin typeface="Arial Unicode MS" pitchFamily="34" charset="-128"/>
              </a:rPr>
              <a:t>CERN    </a:t>
            </a:r>
            <a:r>
              <a:rPr lang="en-US" sz="2000" b="1" dirty="0">
                <a:solidFill>
                  <a:schemeClr val="tx1"/>
                </a:solidFill>
                <a:latin typeface="Arial Unicode MS" pitchFamily="34" charset="-128"/>
              </a:rPr>
              <a:t>EMC,SMC                           COMPASS</a:t>
            </a:r>
            <a:endParaRPr lang="en-US" sz="1200" b="1" dirty="0">
              <a:solidFill>
                <a:schemeClr val="tx1"/>
              </a:solidFill>
              <a:latin typeface="Arial Unicode MS" pitchFamily="34" charset="-128"/>
            </a:endParaRPr>
          </a:p>
          <a:p>
            <a:pPr algn="l" eaLnBrk="1" hangingPunct="1"/>
            <a:endParaRPr lang="en-US" sz="1200" b="1" dirty="0">
              <a:solidFill>
                <a:schemeClr val="tx1"/>
              </a:solidFill>
              <a:latin typeface="Arial Unicode MS" pitchFamily="34" charset="-128"/>
            </a:endParaRPr>
          </a:p>
          <a:p>
            <a:pPr algn="l" eaLnBrk="1" hangingPunct="1"/>
            <a:r>
              <a:rPr lang="en-US" sz="2000" b="1" dirty="0">
                <a:solidFill>
                  <a:schemeClr val="hlink"/>
                </a:solidFill>
                <a:latin typeface="Arial Unicode MS" pitchFamily="34" charset="-128"/>
              </a:rPr>
              <a:t>DESY                                      </a:t>
            </a:r>
            <a:r>
              <a:rPr lang="en-US" sz="2000" b="1" dirty="0">
                <a:solidFill>
                  <a:schemeClr val="tx1"/>
                </a:solidFill>
                <a:latin typeface="Arial Unicode MS" pitchFamily="34" charset="-128"/>
              </a:rPr>
              <a:t>HERMES</a:t>
            </a:r>
          </a:p>
          <a:p>
            <a:pPr algn="l" eaLnBrk="1" hangingPunct="1"/>
            <a:endParaRPr lang="en-US" sz="900" b="1" dirty="0">
              <a:solidFill>
                <a:schemeClr val="tx1"/>
              </a:solidFill>
              <a:latin typeface="Arial Unicode MS" pitchFamily="34" charset="-128"/>
            </a:endParaRPr>
          </a:p>
          <a:p>
            <a:pPr algn="l" eaLnBrk="1" hangingPunct="1"/>
            <a:r>
              <a:rPr lang="en-US" sz="2000" b="1" dirty="0">
                <a:solidFill>
                  <a:schemeClr val="hlink"/>
                </a:solidFill>
                <a:latin typeface="Arial Unicode MS" pitchFamily="34" charset="-128"/>
              </a:rPr>
              <a:t>JLAB                   </a:t>
            </a:r>
            <a:r>
              <a:rPr lang="en-US" sz="2000" b="1" dirty="0" smtClean="0">
                <a:solidFill>
                  <a:schemeClr val="hlink"/>
                </a:solidFill>
                <a:latin typeface="Arial Unicode MS" pitchFamily="34" charset="-128"/>
              </a:rPr>
              <a:t>                                       </a:t>
            </a:r>
            <a:r>
              <a:rPr lang="en-US" sz="2000" b="1" dirty="0">
                <a:solidFill>
                  <a:schemeClr val="tx1"/>
                </a:solidFill>
                <a:latin typeface="Arial Unicode MS" pitchFamily="34" charset="-128"/>
              </a:rPr>
              <a:t>Halls A, B, C</a:t>
            </a:r>
            <a:endParaRPr lang="en-US" sz="1200" b="1" dirty="0">
              <a:solidFill>
                <a:schemeClr val="tx1"/>
              </a:solidFill>
              <a:latin typeface="Arial Unicode MS" pitchFamily="34" charset="-128"/>
            </a:endParaRPr>
          </a:p>
          <a:p>
            <a:pPr algn="l" eaLnBrk="1" hangingPunct="1"/>
            <a:endParaRPr lang="en-US" sz="900" b="1" dirty="0">
              <a:solidFill>
                <a:schemeClr val="tx1"/>
              </a:solidFill>
              <a:latin typeface="Arial Unicode MS" pitchFamily="34" charset="-128"/>
            </a:endParaRPr>
          </a:p>
        </p:txBody>
      </p:sp>
      <p:pic>
        <p:nvPicPr>
          <p:cNvPr id="1283108" name="Picture 36"/>
          <p:cNvPicPr>
            <a:picLocks noChangeAspect="1" noChangeArrowheads="1"/>
          </p:cNvPicPr>
          <p:nvPr/>
        </p:nvPicPr>
        <p:blipFill>
          <a:blip r:embed="rId3" cstate="print"/>
          <a:srcRect/>
          <a:stretch>
            <a:fillRect/>
          </a:stretch>
        </p:blipFill>
        <p:spPr bwMode="auto">
          <a:xfrm>
            <a:off x="3048000" y="990600"/>
            <a:ext cx="2982913" cy="4772025"/>
          </a:xfrm>
          <a:prstGeom prst="rect">
            <a:avLst/>
          </a:prstGeom>
          <a:noFill/>
          <a:ln w="9525">
            <a:noFill/>
            <a:miter lim="800000"/>
            <a:headEnd/>
            <a:tailEnd/>
          </a:ln>
          <a:effectLst/>
        </p:spPr>
      </p:pic>
      <p:pic>
        <p:nvPicPr>
          <p:cNvPr id="1283113" name="Picture 41"/>
          <p:cNvPicPr>
            <a:picLocks noChangeAspect="1" noChangeArrowheads="1"/>
          </p:cNvPicPr>
          <p:nvPr/>
        </p:nvPicPr>
        <p:blipFill>
          <a:blip r:embed="rId4" cstate="print"/>
          <a:srcRect/>
          <a:stretch>
            <a:fillRect/>
          </a:stretch>
        </p:blipFill>
        <p:spPr bwMode="auto">
          <a:xfrm>
            <a:off x="2971800" y="1143000"/>
            <a:ext cx="3352800" cy="4484688"/>
          </a:xfrm>
          <a:prstGeom prst="rect">
            <a:avLst/>
          </a:prstGeom>
          <a:noFill/>
          <a:ln w="9525">
            <a:noFill/>
            <a:miter lim="800000"/>
            <a:headEnd/>
            <a:tailEnd/>
          </a:ln>
          <a:effectLst/>
        </p:spPr>
      </p:pic>
      <p:grpSp>
        <p:nvGrpSpPr>
          <p:cNvPr id="2" name="Group 42"/>
          <p:cNvGrpSpPr>
            <a:grpSpLocks/>
          </p:cNvGrpSpPr>
          <p:nvPr/>
        </p:nvGrpSpPr>
        <p:grpSpPr bwMode="auto">
          <a:xfrm>
            <a:off x="3124200" y="914400"/>
            <a:ext cx="2711450" cy="5111750"/>
            <a:chOff x="3900" y="624"/>
            <a:chExt cx="1708" cy="3220"/>
          </a:xfrm>
        </p:grpSpPr>
        <p:grpSp>
          <p:nvGrpSpPr>
            <p:cNvPr id="3" name="Group 39"/>
            <p:cNvGrpSpPr>
              <a:grpSpLocks/>
            </p:cNvGrpSpPr>
            <p:nvPr/>
          </p:nvGrpSpPr>
          <p:grpSpPr bwMode="auto">
            <a:xfrm>
              <a:off x="3900" y="624"/>
              <a:ext cx="1708" cy="2976"/>
              <a:chOff x="3900" y="624"/>
              <a:chExt cx="1708" cy="2976"/>
            </a:xfrm>
          </p:grpSpPr>
          <p:pic>
            <p:nvPicPr>
              <p:cNvPr id="1283109" name="Picture 37"/>
              <p:cNvPicPr>
                <a:picLocks noChangeAspect="1" noChangeArrowheads="1"/>
              </p:cNvPicPr>
              <p:nvPr/>
            </p:nvPicPr>
            <p:blipFill>
              <a:blip r:embed="rId5" cstate="print"/>
              <a:srcRect/>
              <a:stretch>
                <a:fillRect/>
              </a:stretch>
            </p:blipFill>
            <p:spPr bwMode="auto">
              <a:xfrm>
                <a:off x="3900" y="624"/>
                <a:ext cx="1708" cy="2976"/>
              </a:xfrm>
              <a:prstGeom prst="rect">
                <a:avLst/>
              </a:prstGeom>
              <a:noFill/>
              <a:ln w="9525">
                <a:noFill/>
                <a:miter lim="800000"/>
                <a:headEnd/>
                <a:tailEnd/>
              </a:ln>
              <a:effectLst/>
            </p:spPr>
          </p:pic>
          <p:sp>
            <p:nvSpPr>
              <p:cNvPr id="1283110" name="Text Box 38"/>
              <p:cNvSpPr txBox="1">
                <a:spLocks noChangeArrowheads="1"/>
              </p:cNvSpPr>
              <p:nvPr/>
            </p:nvSpPr>
            <p:spPr bwMode="auto">
              <a:xfrm>
                <a:off x="4720" y="895"/>
                <a:ext cx="766" cy="250"/>
              </a:xfrm>
              <a:prstGeom prst="rect">
                <a:avLst/>
              </a:prstGeom>
              <a:noFill/>
              <a:ln w="9525">
                <a:noFill/>
                <a:miter lim="800000"/>
                <a:headEnd/>
                <a:tailEnd/>
              </a:ln>
              <a:effectLst/>
            </p:spPr>
            <p:txBody>
              <a:bodyPr wrap="none">
                <a:spAutoFit/>
              </a:bodyPr>
              <a:lstStyle/>
              <a:p>
                <a:r>
                  <a:rPr lang="en-US" sz="2000">
                    <a:solidFill>
                      <a:schemeClr val="tx1"/>
                    </a:solidFill>
                  </a:rPr>
                  <a:t>HERMES</a:t>
                </a:r>
              </a:p>
            </p:txBody>
          </p:sp>
        </p:grpSp>
        <p:sp>
          <p:nvSpPr>
            <p:cNvPr id="1283112" name="Text Box 40"/>
            <p:cNvSpPr txBox="1">
              <a:spLocks noChangeArrowheads="1"/>
            </p:cNvSpPr>
            <p:nvPr/>
          </p:nvSpPr>
          <p:spPr bwMode="auto">
            <a:xfrm>
              <a:off x="4036" y="3631"/>
              <a:ext cx="1312" cy="213"/>
            </a:xfrm>
            <a:prstGeom prst="rect">
              <a:avLst/>
            </a:prstGeom>
            <a:noFill/>
            <a:ln w="9525">
              <a:noFill/>
              <a:miter lim="800000"/>
              <a:headEnd/>
              <a:tailEnd/>
            </a:ln>
            <a:effectLst/>
          </p:spPr>
          <p:txBody>
            <a:bodyPr wrap="none">
              <a:spAutoFit/>
            </a:bodyPr>
            <a:lstStyle/>
            <a:p>
              <a:r>
                <a:rPr lang="en-US" sz="1600" dirty="0"/>
                <a:t>PRL92, 012005 (2004)</a:t>
              </a:r>
            </a:p>
          </p:txBody>
        </p:sp>
      </p:grpSp>
      <p:sp>
        <p:nvSpPr>
          <p:cNvPr id="24" name="Text Box 10"/>
          <p:cNvSpPr txBox="1">
            <a:spLocks noChangeArrowheads="1"/>
          </p:cNvSpPr>
          <p:nvPr/>
        </p:nvSpPr>
        <p:spPr bwMode="auto">
          <a:xfrm>
            <a:off x="1066800" y="2209800"/>
            <a:ext cx="6934200" cy="1569660"/>
          </a:xfrm>
          <a:prstGeom prst="rect">
            <a:avLst/>
          </a:prstGeom>
          <a:solidFill>
            <a:srgbClr val="00FFFF"/>
          </a:solidFill>
          <a:ln w="9525">
            <a:solidFill>
              <a:schemeClr val="tx1"/>
            </a:solidFill>
            <a:miter lim="800000"/>
            <a:headEnd/>
            <a:tailEnd/>
          </a:ln>
          <a:effectLst/>
        </p:spPr>
        <p:txBody>
          <a:bodyPr>
            <a:spAutoFit/>
          </a:bodyPr>
          <a:lstStyle/>
          <a:p>
            <a:r>
              <a:rPr lang="en-US" sz="3200" i="1" dirty="0" smtClean="0">
                <a:solidFill>
                  <a:schemeClr val="tx1"/>
                </a:solidFill>
              </a:rPr>
              <a:t>No polarized electron-proton collider to date, but we did end up with a polarized proton-proton collider . . .</a:t>
            </a:r>
            <a:endParaRPr lang="en-US" sz="3200" i="1" dirty="0">
              <a:solidFill>
                <a:schemeClr val="tx1"/>
              </a:solidFill>
            </a:endParaRPr>
          </a:p>
        </p:txBody>
      </p:sp>
      <p:sp>
        <p:nvSpPr>
          <p:cNvPr id="26" name="Footer Placeholder 25"/>
          <p:cNvSpPr>
            <a:spLocks noGrp="1"/>
          </p:cNvSpPr>
          <p:nvPr>
            <p:ph type="ftr" sz="quarter" idx="11"/>
          </p:nvPr>
        </p:nvSpPr>
        <p:spPr/>
        <p:txBody>
          <a:bodyPr/>
          <a:lstStyle/>
          <a:p>
            <a:r>
              <a:rPr lang="es-ES" smtClean="0"/>
              <a:t>C. Aidala, CUA, December 9, 2009</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83108"/>
                                        </p:tgtEl>
                                        <p:attrNameLst>
                                          <p:attrName>style.visibility</p:attrName>
                                        </p:attrNameLst>
                                      </p:cBhvr>
                                      <p:to>
                                        <p:strVal val="visible"/>
                                      </p:to>
                                    </p:set>
                                    <p:animEffect transition="in" filter="blinds(horizontal)">
                                      <p:cBhvr>
                                        <p:cTn id="7" dur="500"/>
                                        <p:tgtEl>
                                          <p:spTgt spid="1283108"/>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4.16667E-6 4.35708E-6 L -0.31302 -0.11448 " pathEditMode="relative" rAng="0" ptsTypes="AA">
                                      <p:cBhvr>
                                        <p:cTn id="10" dur="2000" fill="hold"/>
                                        <p:tgtEl>
                                          <p:spTgt spid="1283108"/>
                                        </p:tgtEl>
                                        <p:attrNameLst>
                                          <p:attrName>ppt_x</p:attrName>
                                          <p:attrName>ppt_y</p:attrName>
                                        </p:attrNameLst>
                                      </p:cBhvr>
                                      <p:rCtr x="-157" y="-57"/>
                                    </p:animMotion>
                                  </p:childTnLst>
                                </p:cTn>
                              </p:par>
                              <p:par>
                                <p:cTn id="11" presetID="6" presetClass="emph" presetSubtype="0" fill="hold" nodeType="withEffect">
                                  <p:stCondLst>
                                    <p:cond delay="0"/>
                                  </p:stCondLst>
                                  <p:childTnLst>
                                    <p:animScale>
                                      <p:cBhvr>
                                        <p:cTn id="12" dur="2000" fill="hold"/>
                                        <p:tgtEl>
                                          <p:spTgt spid="1283108"/>
                                        </p:tgtEl>
                                      </p:cBhvr>
                                      <p:by x="70000" y="70000"/>
                                    </p:animScale>
                                  </p:childTnLst>
                                </p:cTn>
                              </p:par>
                            </p:childTnLst>
                          </p:cTn>
                        </p:par>
                        <p:par>
                          <p:cTn id="13" fill="hold">
                            <p:stCondLst>
                              <p:cond delay="2500"/>
                            </p:stCondLst>
                            <p:childTnLst>
                              <p:par>
                                <p:cTn id="14" presetID="3" presetClass="entr" presetSubtype="10" fill="hold" nodeType="afterEffect">
                                  <p:stCondLst>
                                    <p:cond delay="0"/>
                                  </p:stCondLst>
                                  <p:childTnLst>
                                    <p:set>
                                      <p:cBhvr>
                                        <p:cTn id="15" dur="1" fill="hold">
                                          <p:stCondLst>
                                            <p:cond delay="0"/>
                                          </p:stCondLst>
                                        </p:cTn>
                                        <p:tgtEl>
                                          <p:spTgt spid="1283113"/>
                                        </p:tgtEl>
                                        <p:attrNameLst>
                                          <p:attrName>style.visibility</p:attrName>
                                        </p:attrNameLst>
                                      </p:cBhvr>
                                      <p:to>
                                        <p:strVal val="visible"/>
                                      </p:to>
                                    </p:set>
                                    <p:animEffect transition="in" filter="blinds(horizontal)">
                                      <p:cBhvr>
                                        <p:cTn id="16" dur="500"/>
                                        <p:tgtEl>
                                          <p:spTgt spid="1283113"/>
                                        </p:tgtEl>
                                      </p:cBhvr>
                                    </p:animEffect>
                                  </p:childTnLst>
                                </p:cTn>
                              </p:par>
                            </p:childTnLst>
                          </p:cTn>
                        </p:par>
                        <p:par>
                          <p:cTn id="17" fill="hold">
                            <p:stCondLst>
                              <p:cond delay="3000"/>
                            </p:stCondLst>
                            <p:childTnLst>
                              <p:par>
                                <p:cTn id="18" presetID="56" presetClass="path" presetSubtype="0" accel="50000" decel="50000" fill="hold" nodeType="afterEffect">
                                  <p:stCondLst>
                                    <p:cond delay="0"/>
                                  </p:stCondLst>
                                  <p:childTnLst>
                                    <p:animMotion origin="layout" path="M -3.33333E-6 -1.97965E-6 L 0.30834 -0.12673 " pathEditMode="relative" rAng="0" ptsTypes="AA">
                                      <p:cBhvr>
                                        <p:cTn id="19" dur="2000" fill="hold"/>
                                        <p:tgtEl>
                                          <p:spTgt spid="1283113"/>
                                        </p:tgtEl>
                                        <p:attrNameLst>
                                          <p:attrName>ppt_x</p:attrName>
                                          <p:attrName>ppt_y</p:attrName>
                                        </p:attrNameLst>
                                      </p:cBhvr>
                                      <p:rCtr x="154" y="-63"/>
                                    </p:animMotion>
                                  </p:childTnLst>
                                </p:cTn>
                              </p:par>
                              <p:par>
                                <p:cTn id="20" presetID="6" presetClass="emph" presetSubtype="0" fill="hold" nodeType="withEffect">
                                  <p:stCondLst>
                                    <p:cond delay="0"/>
                                  </p:stCondLst>
                                  <p:childTnLst>
                                    <p:animScale>
                                      <p:cBhvr>
                                        <p:cTn id="21" dur="2000" fill="hold"/>
                                        <p:tgtEl>
                                          <p:spTgt spid="1283113"/>
                                        </p:tgtEl>
                                      </p:cBhvr>
                                      <p:by x="70000" y="70000"/>
                                    </p:animScale>
                                  </p:childTnLst>
                                </p:cTn>
                              </p:par>
                            </p:childTnLst>
                          </p:cTn>
                        </p:par>
                        <p:par>
                          <p:cTn id="22" fill="hold">
                            <p:stCondLst>
                              <p:cond delay="5000"/>
                            </p:stCondLst>
                            <p:childTnLst>
                              <p:par>
                                <p:cTn id="23" presetID="3"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par>
                          <p:cTn id="26" fill="hold">
                            <p:stCondLst>
                              <p:cond delay="5500"/>
                            </p:stCondLst>
                            <p:childTnLst>
                              <p:par>
                                <p:cTn id="27" presetID="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9|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21983</TotalTime>
  <Words>4526</Words>
  <Application>Microsoft Office PowerPoint</Application>
  <PresentationFormat>On-screen Show (4:3)</PresentationFormat>
  <Paragraphs>750</Paragraphs>
  <Slides>71</Slides>
  <Notes>71</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71</vt:i4>
      </vt:variant>
    </vt:vector>
  </HeadingPairs>
  <TitlesOfParts>
    <vt:vector size="77" baseType="lpstr">
      <vt:lpstr>Default Design</vt:lpstr>
      <vt:lpstr>Bitmap Image</vt:lpstr>
      <vt:lpstr>Equation</vt:lpstr>
      <vt:lpstr>Photo Editor Photo</vt:lpstr>
      <vt:lpstr>ﾋﾞｯﾄﾏｯﾌﾟ ｲﾒｰｼﾞ</vt:lpstr>
      <vt:lpstr>数式</vt:lpstr>
      <vt:lpstr>Getting Protons to Study Themselves: Investigating the Proton Structure at the Relativistic Heavy Ion Collider</vt:lpstr>
      <vt:lpstr>Nucleon Structure: The Early Years</vt:lpstr>
      <vt:lpstr>Deep-Inelastic Scattering:  A Tool of the Trade</vt:lpstr>
      <vt:lpstr>Proton Structure and  “Bjorken-x”</vt:lpstr>
      <vt:lpstr>Decades of DIS Data: What Have We  Learned?</vt:lpstr>
      <vt:lpstr>And a (Relatively) Recent Surprise From p+p, p+d Collisions</vt:lpstr>
      <vt:lpstr>Slide 7</vt:lpstr>
      <vt:lpstr>The Proton “Spin Crisis”</vt:lpstr>
      <vt:lpstr>Decades of Polarized DIS</vt:lpstr>
      <vt:lpstr>A Polarized Proton Collider: Opportunities . . .</vt:lpstr>
      <vt:lpstr>The Relativistic Heavy Ion Collider  at Brookhaven National Laboratory</vt:lpstr>
      <vt:lpstr>RHIC as a Polarized p+p Collider</vt:lpstr>
      <vt:lpstr>December 2001: News to Celebrate</vt:lpstr>
      <vt:lpstr>RHIC Physics</vt:lpstr>
      <vt:lpstr>RHIC Spin Physics Experiments</vt:lpstr>
      <vt:lpstr>Proton Spin Structure at RHIC</vt:lpstr>
      <vt:lpstr>A Polarized Proton Collider: Opportunities . . . and Challenges</vt:lpstr>
      <vt:lpstr>Getting Protons to Study Themselves:  Studying Proton Structure with Quark and Gluon Probes</vt:lpstr>
      <vt:lpstr>Reliance on Input from Simpler Systems</vt:lpstr>
      <vt:lpstr>Factorization and Universality in Perturbative QCD</vt:lpstr>
      <vt:lpstr>Proton Spin Structure at RHIC</vt:lpstr>
      <vt:lpstr>Probing the Helicity Structure of the Nucleon with p+p Collisions</vt:lpstr>
      <vt:lpstr>Inclusive Neutral Pion Asymmetry  at s=200 GeV</vt:lpstr>
      <vt:lpstr>Inclusive Jet Asymmetry at s=200 GeV </vt:lpstr>
      <vt:lpstr>Gradually Honing In . . .</vt:lpstr>
      <vt:lpstr>Present Status of  Dg(x):  Global pdf Analyses</vt:lpstr>
      <vt:lpstr>The Future of DG Measurements at RHIC</vt:lpstr>
      <vt:lpstr>Proton Spin Structure at RHIC</vt:lpstr>
      <vt:lpstr>Slide 29</vt:lpstr>
      <vt:lpstr>Flavor-Separated Sea Quark Polarizations Through W Production </vt:lpstr>
      <vt:lpstr>First 500 GeV Data Recorded!</vt:lpstr>
      <vt:lpstr>The Hunt for W’s at RHIC has Begun!</vt:lpstr>
      <vt:lpstr>Proton Spin Structure at RHIC</vt:lpstr>
      <vt:lpstr>Longitudinal (Helicity) vs. Transverse Spin Structure</vt:lpstr>
      <vt:lpstr>1976: Discovery in p+p Collisions!  Large Transverse Single-Spin Asymmetries</vt:lpstr>
      <vt:lpstr>Transverse-Momentum-Dependent Distributions and Single-Spin Asymmetries</vt:lpstr>
      <vt:lpstr>Quark Distribution and Fragmentation Functions (No Collinearity Assumption)</vt:lpstr>
      <vt:lpstr>Slide 38</vt:lpstr>
      <vt:lpstr>Transverse Single-Spin Asymmetries:  Strikingly Similar From Low to High Energies!</vt:lpstr>
      <vt:lpstr>Slide 40</vt:lpstr>
      <vt:lpstr>Another Surprise: Transverse Single-Spin Asymmetry in Eta Meson Production</vt:lpstr>
      <vt:lpstr>Correlations Among Spins and Momenta of Quarks and Nucleon </vt:lpstr>
      <vt:lpstr>QED vs. QCD</vt:lpstr>
      <vt:lpstr>Glancing Into the Future: The Electron-Ion Collider</vt:lpstr>
      <vt:lpstr>The EIC: Communities Coming Together</vt:lpstr>
      <vt:lpstr>Conclusions and Prospects</vt:lpstr>
      <vt:lpstr>Additional Material</vt:lpstr>
      <vt:lpstr>Polarization-averaged cross sections at √s=200 GeV</vt:lpstr>
      <vt:lpstr>Slide 49</vt:lpstr>
      <vt:lpstr> Sampling the Integral of DG: p0 pT vs. xgluon </vt:lpstr>
      <vt:lpstr>p0 ALL: Agreement with different parametrizations</vt:lpstr>
      <vt:lpstr>Extending x Coverage</vt:lpstr>
      <vt:lpstr>Neutral Pion ALL at 62.4 GeV</vt:lpstr>
      <vt:lpstr>The Pion Isospin Triplet, ALL and DG</vt:lpstr>
      <vt:lpstr>Charged pion ALL at 200 GeV</vt:lpstr>
      <vt:lpstr>Slide 56</vt:lpstr>
      <vt:lpstr>Slide 57</vt:lpstr>
      <vt:lpstr>Attempting to Probe kT from  Orbital Motion</vt:lpstr>
      <vt:lpstr>Slide 59</vt:lpstr>
      <vt:lpstr>Slide 60</vt:lpstr>
      <vt:lpstr>Forward neutrons at Ös=200 GeV at PHENIX</vt:lpstr>
      <vt:lpstr>Forward neutrons at other energies</vt:lpstr>
      <vt:lpstr>Single-Spin Asymmetries for Local Polarimetry: Confirmation of Longitudinal Polarization</vt:lpstr>
      <vt:lpstr>Hydrogen-Jet Polarimeter for Beams at Full Energy</vt:lpstr>
      <vt:lpstr>Slide 65</vt:lpstr>
      <vt:lpstr>Slide 66</vt:lpstr>
      <vt:lpstr>Slide 67</vt:lpstr>
      <vt:lpstr>Slide 68</vt:lpstr>
      <vt:lpstr>The STAR Detector at RHIC</vt:lpstr>
      <vt:lpstr>PHENIX Detector</vt:lpstr>
      <vt:lpstr>BRAHMS detector</vt:lpstr>
    </vt:vector>
  </TitlesOfParts>
  <Company>Brookhaven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Spin Results from PHENIX</dc:title>
  <dc:creator>caidala</dc:creator>
  <cp:lastModifiedBy>Christine A. Aidala</cp:lastModifiedBy>
  <cp:revision>1264</cp:revision>
  <cp:lastPrinted>2004-04-12T17:33:33Z</cp:lastPrinted>
  <dcterms:created xsi:type="dcterms:W3CDTF">2003-11-06T17:14:18Z</dcterms:created>
  <dcterms:modified xsi:type="dcterms:W3CDTF">2009-12-09T13:43:30Z</dcterms:modified>
</cp:coreProperties>
</file>