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theme/themeOverride1.xml" ContentType="application/vnd.openxmlformats-officedocument.themeOverr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charts/chart2.xml" ContentType="application/vnd.openxmlformats-officedocument.drawingml.chart+xml"/>
  <Override PartName="/ppt/slides/slide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Default Extension="xls" ContentType="application/vnd.ms-exce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37"/>
  </p:notesMasterIdLst>
  <p:sldIdLst>
    <p:sldId id="256" r:id="rId2"/>
    <p:sldId id="325" r:id="rId3"/>
    <p:sldId id="309" r:id="rId4"/>
    <p:sldId id="318" r:id="rId5"/>
    <p:sldId id="311" r:id="rId6"/>
    <p:sldId id="259" r:id="rId7"/>
    <p:sldId id="260" r:id="rId8"/>
    <p:sldId id="280" r:id="rId9"/>
    <p:sldId id="283" r:id="rId10"/>
    <p:sldId id="286" r:id="rId11"/>
    <p:sldId id="285" r:id="rId12"/>
    <p:sldId id="262" r:id="rId13"/>
    <p:sldId id="266" r:id="rId14"/>
    <p:sldId id="326" r:id="rId15"/>
    <p:sldId id="329" r:id="rId16"/>
    <p:sldId id="284" r:id="rId17"/>
    <p:sldId id="319" r:id="rId18"/>
    <p:sldId id="344" r:id="rId19"/>
    <p:sldId id="336" r:id="rId20"/>
    <p:sldId id="289" r:id="rId21"/>
    <p:sldId id="321" r:id="rId22"/>
    <p:sldId id="304" r:id="rId23"/>
    <p:sldId id="268" r:id="rId24"/>
    <p:sldId id="324" r:id="rId25"/>
    <p:sldId id="270" r:id="rId26"/>
    <p:sldId id="334" r:id="rId27"/>
    <p:sldId id="300" r:id="rId28"/>
    <p:sldId id="327" r:id="rId29"/>
    <p:sldId id="294" r:id="rId30"/>
    <p:sldId id="328" r:id="rId31"/>
    <p:sldId id="316" r:id="rId32"/>
    <p:sldId id="346" r:id="rId33"/>
    <p:sldId id="343" r:id="rId34"/>
    <p:sldId id="274" r:id="rId35"/>
    <p:sldId id="275" r:id="rId36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27EFF"/>
    <a:srgbClr val="FFFF00"/>
    <a:srgbClr val="0033CC"/>
    <a:srgbClr val="FF99CC"/>
    <a:srgbClr val="FF9966"/>
    <a:srgbClr val="FFFFFF"/>
    <a:srgbClr val="FF00FF"/>
    <a:srgbClr val="FF9900"/>
    <a:srgbClr val="0066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outlineView" showComments="0">
  <p:normalViewPr showOutlineIcons="0">
    <p:restoredLeft sz="34540" autoAdjust="0"/>
    <p:restoredTop sz="86427" autoAdjust="0"/>
  </p:normalViewPr>
  <p:slideViewPr>
    <p:cSldViewPr>
      <p:cViewPr varScale="1">
        <p:scale>
          <a:sx n="92" d="100"/>
          <a:sy n="92" d="100"/>
        </p:scale>
        <p:origin x="-26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Working\ELIC\MEIC\Optics\compact%20lattices\figure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Working\ELIC\MEIC\Optics\compact%20lattices\figure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Figure-8 Collider Ring -  Footprint</a:t>
            </a:r>
          </a:p>
        </c:rich>
      </c:tx>
      <c:layout>
        <c:manualLayout>
          <c:xMode val="edge"/>
          <c:yMode val="edge"/>
          <c:x val="0.327050997782707"/>
          <c:y val="0.0300000688890268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0682384923832733"/>
          <c:y val="0.156317629032845"/>
          <c:w val="0.809312638580931"/>
          <c:h val="0.716000000000001"/>
        </c:manualLayout>
      </c:layout>
      <c:scatterChart>
        <c:scatterStyle val="lineMarker"/>
        <c:ser>
          <c:idx val="0"/>
          <c:order val="0"/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Sheet1!$F$2:$F$1558</c:f>
              <c:numCache>
                <c:formatCode>0.0000</c:formatCode>
                <c:ptCount val="1557"/>
                <c:pt idx="0">
                  <c:v>0.0</c:v>
                </c:pt>
                <c:pt idx="1">
                  <c:v>6445.775000000001</c:v>
                </c:pt>
                <c:pt idx="2">
                  <c:v>6467.426</c:v>
                </c:pt>
                <c:pt idx="3">
                  <c:v>6510.727000000002</c:v>
                </c:pt>
                <c:pt idx="4">
                  <c:v>6532.378</c:v>
                </c:pt>
                <c:pt idx="5">
                  <c:v>6532.378</c:v>
                </c:pt>
                <c:pt idx="6">
                  <c:v>6664.389</c:v>
                </c:pt>
                <c:pt idx="7">
                  <c:v>6664.389</c:v>
                </c:pt>
                <c:pt idx="8">
                  <c:v>6686.73</c:v>
                </c:pt>
                <c:pt idx="9">
                  <c:v>6731.412</c:v>
                </c:pt>
                <c:pt idx="10">
                  <c:v>6753.753000000002</c:v>
                </c:pt>
                <c:pt idx="11">
                  <c:v>6753.753000000002</c:v>
                </c:pt>
                <c:pt idx="12">
                  <c:v>6889.68</c:v>
                </c:pt>
                <c:pt idx="13">
                  <c:v>6889.68</c:v>
                </c:pt>
                <c:pt idx="14">
                  <c:v>6912.635</c:v>
                </c:pt>
                <c:pt idx="15">
                  <c:v>6958.546</c:v>
                </c:pt>
                <c:pt idx="16">
                  <c:v>6981.501</c:v>
                </c:pt>
                <c:pt idx="17">
                  <c:v>6981.501</c:v>
                </c:pt>
                <c:pt idx="18">
                  <c:v>7120.884</c:v>
                </c:pt>
                <c:pt idx="19">
                  <c:v>7120.884</c:v>
                </c:pt>
                <c:pt idx="20">
                  <c:v>7144.376</c:v>
                </c:pt>
                <c:pt idx="21">
                  <c:v>7191.361000000004</c:v>
                </c:pt>
                <c:pt idx="22">
                  <c:v>7214.853</c:v>
                </c:pt>
                <c:pt idx="23">
                  <c:v>7214.853</c:v>
                </c:pt>
                <c:pt idx="24">
                  <c:v>7357.219</c:v>
                </c:pt>
                <c:pt idx="25">
                  <c:v>7357.219</c:v>
                </c:pt>
                <c:pt idx="26">
                  <c:v>7381.169000000004</c:v>
                </c:pt>
                <c:pt idx="27">
                  <c:v>7429.068</c:v>
                </c:pt>
                <c:pt idx="28">
                  <c:v>7453.018</c:v>
                </c:pt>
                <c:pt idx="29">
                  <c:v>7453.018</c:v>
                </c:pt>
                <c:pt idx="30">
                  <c:v>7597.887000000002</c:v>
                </c:pt>
                <c:pt idx="31">
                  <c:v>7597.887000000002</c:v>
                </c:pt>
                <c:pt idx="32">
                  <c:v>7622.213000000001</c:v>
                </c:pt>
                <c:pt idx="33">
                  <c:v>7670.865000000003</c:v>
                </c:pt>
                <c:pt idx="34">
                  <c:v>7695.191000000003</c:v>
                </c:pt>
                <c:pt idx="35">
                  <c:v>7695.191000000003</c:v>
                </c:pt>
                <c:pt idx="36">
                  <c:v>7842.071000000001</c:v>
                </c:pt>
                <c:pt idx="37">
                  <c:v>7842.071000000001</c:v>
                </c:pt>
                <c:pt idx="38">
                  <c:v>7866.692000000011</c:v>
                </c:pt>
                <c:pt idx="39">
                  <c:v>7915.932</c:v>
                </c:pt>
                <c:pt idx="40">
                  <c:v>7940.552000000002</c:v>
                </c:pt>
                <c:pt idx="41">
                  <c:v>7940.552000000002</c:v>
                </c:pt>
                <c:pt idx="42">
                  <c:v>8088.947</c:v>
                </c:pt>
                <c:pt idx="43">
                  <c:v>8088.947</c:v>
                </c:pt>
                <c:pt idx="44">
                  <c:v>8113.777999999998</c:v>
                </c:pt>
                <c:pt idx="45">
                  <c:v>8163.44</c:v>
                </c:pt>
                <c:pt idx="46">
                  <c:v>8188.271</c:v>
                </c:pt>
                <c:pt idx="47">
                  <c:v>8188.271</c:v>
                </c:pt>
                <c:pt idx="48">
                  <c:v>8337.679</c:v>
                </c:pt>
                <c:pt idx="49">
                  <c:v>8337.679</c:v>
                </c:pt>
                <c:pt idx="50">
                  <c:v>8362.637</c:v>
                </c:pt>
                <c:pt idx="51">
                  <c:v>8412.552999999964</c:v>
                </c:pt>
                <c:pt idx="52">
                  <c:v>8437.51</c:v>
                </c:pt>
                <c:pt idx="53">
                  <c:v>8437.51</c:v>
                </c:pt>
                <c:pt idx="54">
                  <c:v>8587.425999999952</c:v>
                </c:pt>
                <c:pt idx="55">
                  <c:v>8587.425999999952</c:v>
                </c:pt>
                <c:pt idx="56">
                  <c:v>8612.425999999952</c:v>
                </c:pt>
                <c:pt idx="57">
                  <c:v>8662.425999999952</c:v>
                </c:pt>
                <c:pt idx="58">
                  <c:v>8687.425999999952</c:v>
                </c:pt>
                <c:pt idx="59">
                  <c:v>8687.425999999952</c:v>
                </c:pt>
                <c:pt idx="60">
                  <c:v>8837.341</c:v>
                </c:pt>
                <c:pt idx="61">
                  <c:v>8837.341</c:v>
                </c:pt>
                <c:pt idx="62">
                  <c:v>8862.299</c:v>
                </c:pt>
                <c:pt idx="63">
                  <c:v>8912.21399999999</c:v>
                </c:pt>
                <c:pt idx="64">
                  <c:v>8937.172</c:v>
                </c:pt>
                <c:pt idx="65">
                  <c:v>8937.172</c:v>
                </c:pt>
                <c:pt idx="66">
                  <c:v>9086.58</c:v>
                </c:pt>
                <c:pt idx="67">
                  <c:v>9086.58</c:v>
                </c:pt>
                <c:pt idx="68">
                  <c:v>9111.411</c:v>
                </c:pt>
                <c:pt idx="69">
                  <c:v>9161.073</c:v>
                </c:pt>
                <c:pt idx="70">
                  <c:v>9185.904</c:v>
                </c:pt>
                <c:pt idx="71">
                  <c:v>9185.904</c:v>
                </c:pt>
                <c:pt idx="72">
                  <c:v>9334.299</c:v>
                </c:pt>
                <c:pt idx="73">
                  <c:v>9334.299</c:v>
                </c:pt>
                <c:pt idx="74">
                  <c:v>9358.918999999962</c:v>
                </c:pt>
                <c:pt idx="75">
                  <c:v>9408.16</c:v>
                </c:pt>
                <c:pt idx="76">
                  <c:v>9432.78</c:v>
                </c:pt>
                <c:pt idx="77">
                  <c:v>9432.78</c:v>
                </c:pt>
                <c:pt idx="78">
                  <c:v>9579.66</c:v>
                </c:pt>
                <c:pt idx="79">
                  <c:v>9579.66</c:v>
                </c:pt>
                <c:pt idx="80">
                  <c:v>9603.98599999995</c:v>
                </c:pt>
                <c:pt idx="81">
                  <c:v>9652.638999999981</c:v>
                </c:pt>
                <c:pt idx="82">
                  <c:v>9676.964999999967</c:v>
                </c:pt>
                <c:pt idx="83">
                  <c:v>9676.964999999967</c:v>
                </c:pt>
                <c:pt idx="84">
                  <c:v>9821.833</c:v>
                </c:pt>
                <c:pt idx="85">
                  <c:v>9821.833</c:v>
                </c:pt>
                <c:pt idx="86">
                  <c:v>9845.782999999983</c:v>
                </c:pt>
                <c:pt idx="87">
                  <c:v>9893.683</c:v>
                </c:pt>
                <c:pt idx="88">
                  <c:v>9917.631999999985</c:v>
                </c:pt>
                <c:pt idx="89">
                  <c:v>9917.631999999985</c:v>
                </c:pt>
                <c:pt idx="90">
                  <c:v>10059.999</c:v>
                </c:pt>
                <c:pt idx="91">
                  <c:v>10059.999</c:v>
                </c:pt>
                <c:pt idx="92">
                  <c:v>10083.491</c:v>
                </c:pt>
                <c:pt idx="93">
                  <c:v>10130.476</c:v>
                </c:pt>
                <c:pt idx="94">
                  <c:v>10153.968</c:v>
                </c:pt>
                <c:pt idx="95">
                  <c:v>10153.968</c:v>
                </c:pt>
                <c:pt idx="96">
                  <c:v>10293.34999999998</c:v>
                </c:pt>
                <c:pt idx="97">
                  <c:v>10293.34999999998</c:v>
                </c:pt>
                <c:pt idx="98">
                  <c:v>10316.30599999996</c:v>
                </c:pt>
                <c:pt idx="99">
                  <c:v>10362.217</c:v>
                </c:pt>
                <c:pt idx="100">
                  <c:v>10385.172</c:v>
                </c:pt>
                <c:pt idx="101">
                  <c:v>10385.172</c:v>
                </c:pt>
                <c:pt idx="102">
                  <c:v>10521.099</c:v>
                </c:pt>
                <c:pt idx="103">
                  <c:v>10521.099</c:v>
                </c:pt>
                <c:pt idx="104">
                  <c:v>10543.44</c:v>
                </c:pt>
                <c:pt idx="105">
                  <c:v>10588.12099999998</c:v>
                </c:pt>
                <c:pt idx="106">
                  <c:v>10610.462</c:v>
                </c:pt>
                <c:pt idx="107">
                  <c:v>10610.462</c:v>
                </c:pt>
                <c:pt idx="108">
                  <c:v>10742.474</c:v>
                </c:pt>
                <c:pt idx="109">
                  <c:v>10742.474</c:v>
                </c:pt>
                <c:pt idx="110">
                  <c:v>10764.125</c:v>
                </c:pt>
                <c:pt idx="111">
                  <c:v>10807.42599999996</c:v>
                </c:pt>
                <c:pt idx="112">
                  <c:v>10829.07599999996</c:v>
                </c:pt>
                <c:pt idx="113">
                  <c:v>10829.07599999996</c:v>
                </c:pt>
                <c:pt idx="114">
                  <c:v>10956.726</c:v>
                </c:pt>
                <c:pt idx="115">
                  <c:v>10956.726</c:v>
                </c:pt>
                <c:pt idx="116">
                  <c:v>10977.61299999999</c:v>
                </c:pt>
                <c:pt idx="117">
                  <c:v>11019.388</c:v>
                </c:pt>
                <c:pt idx="118">
                  <c:v>11040.275</c:v>
                </c:pt>
                <c:pt idx="119">
                  <c:v>11040.275</c:v>
                </c:pt>
                <c:pt idx="120">
                  <c:v>11163.13000000001</c:v>
                </c:pt>
                <c:pt idx="121">
                  <c:v>11163.13000000001</c:v>
                </c:pt>
                <c:pt idx="122">
                  <c:v>11183.18300000001</c:v>
                </c:pt>
                <c:pt idx="123">
                  <c:v>11223.29</c:v>
                </c:pt>
                <c:pt idx="124">
                  <c:v>11243.343</c:v>
                </c:pt>
                <c:pt idx="125">
                  <c:v>11243.343</c:v>
                </c:pt>
                <c:pt idx="126">
                  <c:v>11360.98799999996</c:v>
                </c:pt>
                <c:pt idx="127">
                  <c:v>11360.98799999996</c:v>
                </c:pt>
                <c:pt idx="128">
                  <c:v>11380.14000000001</c:v>
                </c:pt>
                <c:pt idx="129">
                  <c:v>11418.44199999998</c:v>
                </c:pt>
                <c:pt idx="130">
                  <c:v>11437.593</c:v>
                </c:pt>
                <c:pt idx="131">
                  <c:v>11437.593</c:v>
                </c:pt>
                <c:pt idx="132">
                  <c:v>11549.63099999999</c:v>
                </c:pt>
                <c:pt idx="133">
                  <c:v>11549.63099999999</c:v>
                </c:pt>
                <c:pt idx="134">
                  <c:v>11567.815</c:v>
                </c:pt>
                <c:pt idx="135">
                  <c:v>11604.18399999999</c:v>
                </c:pt>
                <c:pt idx="136">
                  <c:v>11622.36799999995</c:v>
                </c:pt>
                <c:pt idx="137">
                  <c:v>11622.36799999995</c:v>
                </c:pt>
                <c:pt idx="138">
                  <c:v>11728.419</c:v>
                </c:pt>
                <c:pt idx="139">
                  <c:v>11728.419</c:v>
                </c:pt>
                <c:pt idx="140">
                  <c:v>11745.575</c:v>
                </c:pt>
                <c:pt idx="141">
                  <c:v>11779.888</c:v>
                </c:pt>
                <c:pt idx="142">
                  <c:v>11797.04400000001</c:v>
                </c:pt>
                <c:pt idx="143">
                  <c:v>11797.04400000001</c:v>
                </c:pt>
                <c:pt idx="144">
                  <c:v>11896.74900000001</c:v>
                </c:pt>
                <c:pt idx="145">
                  <c:v>11896.74900000001</c:v>
                </c:pt>
                <c:pt idx="146">
                  <c:v>11912.819</c:v>
                </c:pt>
                <c:pt idx="147">
                  <c:v>11944.958</c:v>
                </c:pt>
                <c:pt idx="148">
                  <c:v>11961.028</c:v>
                </c:pt>
                <c:pt idx="149">
                  <c:v>11961.028</c:v>
                </c:pt>
                <c:pt idx="150">
                  <c:v>12054.05</c:v>
                </c:pt>
                <c:pt idx="151">
                  <c:v>12054.05</c:v>
                </c:pt>
                <c:pt idx="152">
                  <c:v>12068.97899999996</c:v>
                </c:pt>
                <c:pt idx="153">
                  <c:v>12098.837</c:v>
                </c:pt>
                <c:pt idx="154">
                  <c:v>12113.766</c:v>
                </c:pt>
                <c:pt idx="155">
                  <c:v>12113.766</c:v>
                </c:pt>
                <c:pt idx="156">
                  <c:v>12199.79</c:v>
                </c:pt>
                <c:pt idx="157">
                  <c:v>12199.79</c:v>
                </c:pt>
                <c:pt idx="158">
                  <c:v>12213.528</c:v>
                </c:pt>
                <c:pt idx="159">
                  <c:v>12241.004</c:v>
                </c:pt>
                <c:pt idx="160">
                  <c:v>12254.74100000002</c:v>
                </c:pt>
                <c:pt idx="161">
                  <c:v>12254.74100000002</c:v>
                </c:pt>
                <c:pt idx="162">
                  <c:v>12333.477</c:v>
                </c:pt>
                <c:pt idx="163">
                  <c:v>12333.477</c:v>
                </c:pt>
                <c:pt idx="164">
                  <c:v>12345.977</c:v>
                </c:pt>
                <c:pt idx="165">
                  <c:v>12370.977</c:v>
                </c:pt>
                <c:pt idx="166">
                  <c:v>12383.477</c:v>
                </c:pt>
                <c:pt idx="167">
                  <c:v>12383.477</c:v>
                </c:pt>
                <c:pt idx="168">
                  <c:v>12454.65699999996</c:v>
                </c:pt>
                <c:pt idx="169">
                  <c:v>12454.65699999996</c:v>
                </c:pt>
                <c:pt idx="170">
                  <c:v>12465.87699999995</c:v>
                </c:pt>
                <c:pt idx="171">
                  <c:v>12488.31699999996</c:v>
                </c:pt>
                <c:pt idx="172">
                  <c:v>12499.537</c:v>
                </c:pt>
                <c:pt idx="173">
                  <c:v>12499.537</c:v>
                </c:pt>
                <c:pt idx="174">
                  <c:v>12562.921</c:v>
                </c:pt>
                <c:pt idx="175">
                  <c:v>12562.921</c:v>
                </c:pt>
                <c:pt idx="176">
                  <c:v>12572.823</c:v>
                </c:pt>
                <c:pt idx="177">
                  <c:v>12592.627</c:v>
                </c:pt>
                <c:pt idx="178">
                  <c:v>12602.529</c:v>
                </c:pt>
                <c:pt idx="179">
                  <c:v>12602.529</c:v>
                </c:pt>
                <c:pt idx="180">
                  <c:v>12657.902</c:v>
                </c:pt>
                <c:pt idx="181">
                  <c:v>12657.902</c:v>
                </c:pt>
                <c:pt idx="182">
                  <c:v>12666.453</c:v>
                </c:pt>
                <c:pt idx="183">
                  <c:v>12683.554</c:v>
                </c:pt>
                <c:pt idx="184">
                  <c:v>12692.10399999999</c:v>
                </c:pt>
                <c:pt idx="185">
                  <c:v>12692.10399999999</c:v>
                </c:pt>
                <c:pt idx="186">
                  <c:v>12739.279</c:v>
                </c:pt>
                <c:pt idx="187">
                  <c:v>12739.279</c:v>
                </c:pt>
                <c:pt idx="188">
                  <c:v>12746.449</c:v>
                </c:pt>
                <c:pt idx="189">
                  <c:v>12760.79</c:v>
                </c:pt>
                <c:pt idx="190">
                  <c:v>12767.96</c:v>
                </c:pt>
                <c:pt idx="191">
                  <c:v>12767.96</c:v>
                </c:pt>
                <c:pt idx="192">
                  <c:v>12806.777</c:v>
                </c:pt>
                <c:pt idx="193">
                  <c:v>12806.777</c:v>
                </c:pt>
                <c:pt idx="194">
                  <c:v>12812.54300000001</c:v>
                </c:pt>
                <c:pt idx="195">
                  <c:v>12824.073</c:v>
                </c:pt>
                <c:pt idx="196">
                  <c:v>12829.839</c:v>
                </c:pt>
                <c:pt idx="197">
                  <c:v>12829.839</c:v>
                </c:pt>
                <c:pt idx="198">
                  <c:v>12860.16699999996</c:v>
                </c:pt>
                <c:pt idx="199">
                  <c:v>12860.16699999996</c:v>
                </c:pt>
                <c:pt idx="200">
                  <c:v>12864.509</c:v>
                </c:pt>
                <c:pt idx="201">
                  <c:v>12873.191</c:v>
                </c:pt>
                <c:pt idx="202">
                  <c:v>12877.53199999999</c:v>
                </c:pt>
                <c:pt idx="203">
                  <c:v>12877.53199999999</c:v>
                </c:pt>
                <c:pt idx="204">
                  <c:v>12899.269</c:v>
                </c:pt>
                <c:pt idx="205">
                  <c:v>12899.269</c:v>
                </c:pt>
                <c:pt idx="206">
                  <c:v>12902.171</c:v>
                </c:pt>
                <c:pt idx="207">
                  <c:v>12907.976</c:v>
                </c:pt>
                <c:pt idx="208">
                  <c:v>12910.878</c:v>
                </c:pt>
                <c:pt idx="209">
                  <c:v>12910.878</c:v>
                </c:pt>
                <c:pt idx="210">
                  <c:v>12923.94999999998</c:v>
                </c:pt>
                <c:pt idx="211">
                  <c:v>12923.94999999998</c:v>
                </c:pt>
                <c:pt idx="212">
                  <c:v>12925.404</c:v>
                </c:pt>
                <c:pt idx="213">
                  <c:v>12928.311</c:v>
                </c:pt>
                <c:pt idx="214">
                  <c:v>12929.76499999999</c:v>
                </c:pt>
                <c:pt idx="215">
                  <c:v>12929.76499999999</c:v>
                </c:pt>
                <c:pt idx="216">
                  <c:v>12934.127</c:v>
                </c:pt>
                <c:pt idx="217">
                  <c:v>12934.127</c:v>
                </c:pt>
                <c:pt idx="218">
                  <c:v>12934.127</c:v>
                </c:pt>
                <c:pt idx="219">
                  <c:v>12934.127</c:v>
                </c:pt>
                <c:pt idx="220">
                  <c:v>12934.127</c:v>
                </c:pt>
                <c:pt idx="221">
                  <c:v>12934.127</c:v>
                </c:pt>
                <c:pt idx="222">
                  <c:v>12929.76499999999</c:v>
                </c:pt>
                <c:pt idx="223">
                  <c:v>12929.76499999999</c:v>
                </c:pt>
                <c:pt idx="224">
                  <c:v>12928.311</c:v>
                </c:pt>
                <c:pt idx="225">
                  <c:v>12925.404</c:v>
                </c:pt>
                <c:pt idx="226">
                  <c:v>12923.95099999996</c:v>
                </c:pt>
                <c:pt idx="227">
                  <c:v>12923.95099999996</c:v>
                </c:pt>
                <c:pt idx="228">
                  <c:v>12910.879</c:v>
                </c:pt>
                <c:pt idx="229">
                  <c:v>12910.879</c:v>
                </c:pt>
                <c:pt idx="230">
                  <c:v>12907.977</c:v>
                </c:pt>
                <c:pt idx="231">
                  <c:v>12902.172</c:v>
                </c:pt>
                <c:pt idx="232">
                  <c:v>12899.27</c:v>
                </c:pt>
                <c:pt idx="233">
                  <c:v>12899.27</c:v>
                </c:pt>
                <c:pt idx="234">
                  <c:v>12877.53299999999</c:v>
                </c:pt>
                <c:pt idx="235">
                  <c:v>12877.53299999999</c:v>
                </c:pt>
                <c:pt idx="236">
                  <c:v>12873.19199999998</c:v>
                </c:pt>
                <c:pt idx="237">
                  <c:v>12864.51</c:v>
                </c:pt>
                <c:pt idx="238">
                  <c:v>12860.169</c:v>
                </c:pt>
                <c:pt idx="239">
                  <c:v>12860.169</c:v>
                </c:pt>
                <c:pt idx="240">
                  <c:v>12829.84</c:v>
                </c:pt>
                <c:pt idx="241">
                  <c:v>12829.84</c:v>
                </c:pt>
                <c:pt idx="242">
                  <c:v>12824.075</c:v>
                </c:pt>
                <c:pt idx="243">
                  <c:v>12812.54400000001</c:v>
                </c:pt>
                <c:pt idx="244">
                  <c:v>12806.779</c:v>
                </c:pt>
                <c:pt idx="245">
                  <c:v>12806.779</c:v>
                </c:pt>
                <c:pt idx="246">
                  <c:v>12767.962</c:v>
                </c:pt>
                <c:pt idx="247">
                  <c:v>12767.962</c:v>
                </c:pt>
                <c:pt idx="248">
                  <c:v>12760.79199999999</c:v>
                </c:pt>
                <c:pt idx="249">
                  <c:v>12746.45099999996</c:v>
                </c:pt>
                <c:pt idx="250">
                  <c:v>12739.281</c:v>
                </c:pt>
                <c:pt idx="251">
                  <c:v>12739.281</c:v>
                </c:pt>
                <c:pt idx="252">
                  <c:v>12692.106</c:v>
                </c:pt>
                <c:pt idx="253">
                  <c:v>12692.106</c:v>
                </c:pt>
                <c:pt idx="254">
                  <c:v>12683.55599999996</c:v>
                </c:pt>
                <c:pt idx="255">
                  <c:v>12666.45499999997</c:v>
                </c:pt>
                <c:pt idx="256">
                  <c:v>12657.905</c:v>
                </c:pt>
                <c:pt idx="257">
                  <c:v>12657.905</c:v>
                </c:pt>
                <c:pt idx="258">
                  <c:v>12602.53199999999</c:v>
                </c:pt>
                <c:pt idx="259">
                  <c:v>12602.53199999999</c:v>
                </c:pt>
                <c:pt idx="260">
                  <c:v>12592.63000000001</c:v>
                </c:pt>
                <c:pt idx="261">
                  <c:v>12572.82599999996</c:v>
                </c:pt>
                <c:pt idx="262">
                  <c:v>12562.92400000001</c:v>
                </c:pt>
                <c:pt idx="263">
                  <c:v>12562.92400000001</c:v>
                </c:pt>
                <c:pt idx="264">
                  <c:v>12499.54</c:v>
                </c:pt>
                <c:pt idx="265">
                  <c:v>12499.54</c:v>
                </c:pt>
                <c:pt idx="266">
                  <c:v>12488.32</c:v>
                </c:pt>
                <c:pt idx="267">
                  <c:v>12465.88</c:v>
                </c:pt>
                <c:pt idx="268">
                  <c:v>12454.66</c:v>
                </c:pt>
                <c:pt idx="269">
                  <c:v>12454.66</c:v>
                </c:pt>
                <c:pt idx="270">
                  <c:v>12383.48</c:v>
                </c:pt>
                <c:pt idx="271">
                  <c:v>12383.48</c:v>
                </c:pt>
                <c:pt idx="272">
                  <c:v>12370.98</c:v>
                </c:pt>
                <c:pt idx="273">
                  <c:v>12345.98</c:v>
                </c:pt>
                <c:pt idx="274">
                  <c:v>12333.48</c:v>
                </c:pt>
                <c:pt idx="275">
                  <c:v>12333.48</c:v>
                </c:pt>
                <c:pt idx="276">
                  <c:v>12254.745</c:v>
                </c:pt>
                <c:pt idx="277">
                  <c:v>12254.745</c:v>
                </c:pt>
                <c:pt idx="278">
                  <c:v>12241.007</c:v>
                </c:pt>
                <c:pt idx="279">
                  <c:v>12213.53199999999</c:v>
                </c:pt>
                <c:pt idx="280">
                  <c:v>12199.79400000001</c:v>
                </c:pt>
                <c:pt idx="281">
                  <c:v>12199.79400000001</c:v>
                </c:pt>
                <c:pt idx="282">
                  <c:v>12113.77</c:v>
                </c:pt>
                <c:pt idx="283">
                  <c:v>12113.77</c:v>
                </c:pt>
                <c:pt idx="284">
                  <c:v>12098.841</c:v>
                </c:pt>
                <c:pt idx="285">
                  <c:v>12068.983</c:v>
                </c:pt>
                <c:pt idx="286">
                  <c:v>12054.054</c:v>
                </c:pt>
                <c:pt idx="287">
                  <c:v>12054.054</c:v>
                </c:pt>
                <c:pt idx="288">
                  <c:v>11961.03199999999</c:v>
                </c:pt>
                <c:pt idx="289">
                  <c:v>11961.03199999999</c:v>
                </c:pt>
                <c:pt idx="290">
                  <c:v>11944.963</c:v>
                </c:pt>
                <c:pt idx="291">
                  <c:v>11912.823</c:v>
                </c:pt>
                <c:pt idx="292">
                  <c:v>11896.754</c:v>
                </c:pt>
                <c:pt idx="293">
                  <c:v>11896.754</c:v>
                </c:pt>
                <c:pt idx="294">
                  <c:v>11797.048</c:v>
                </c:pt>
                <c:pt idx="295">
                  <c:v>11797.048</c:v>
                </c:pt>
                <c:pt idx="296">
                  <c:v>11779.892</c:v>
                </c:pt>
                <c:pt idx="297">
                  <c:v>11745.58</c:v>
                </c:pt>
                <c:pt idx="298">
                  <c:v>11728.42400000001</c:v>
                </c:pt>
                <c:pt idx="299">
                  <c:v>11728.42400000001</c:v>
                </c:pt>
                <c:pt idx="300">
                  <c:v>11622.373</c:v>
                </c:pt>
                <c:pt idx="301">
                  <c:v>11622.373</c:v>
                </c:pt>
                <c:pt idx="302">
                  <c:v>11604.189</c:v>
                </c:pt>
                <c:pt idx="303">
                  <c:v>11567.82</c:v>
                </c:pt>
                <c:pt idx="304">
                  <c:v>11549.636</c:v>
                </c:pt>
                <c:pt idx="305">
                  <c:v>11549.636</c:v>
                </c:pt>
                <c:pt idx="306">
                  <c:v>11437.598</c:v>
                </c:pt>
                <c:pt idx="307">
                  <c:v>11437.598</c:v>
                </c:pt>
                <c:pt idx="308">
                  <c:v>11418.447</c:v>
                </c:pt>
                <c:pt idx="309">
                  <c:v>11380.145</c:v>
                </c:pt>
                <c:pt idx="310">
                  <c:v>11360.994</c:v>
                </c:pt>
                <c:pt idx="311">
                  <c:v>11360.994</c:v>
                </c:pt>
                <c:pt idx="312">
                  <c:v>11243.348</c:v>
                </c:pt>
                <c:pt idx="313">
                  <c:v>11243.348</c:v>
                </c:pt>
                <c:pt idx="314">
                  <c:v>11223.295</c:v>
                </c:pt>
                <c:pt idx="315">
                  <c:v>11183.189</c:v>
                </c:pt>
                <c:pt idx="316">
                  <c:v>11163.136</c:v>
                </c:pt>
                <c:pt idx="317">
                  <c:v>11163.136</c:v>
                </c:pt>
                <c:pt idx="318">
                  <c:v>11040.281</c:v>
                </c:pt>
                <c:pt idx="319">
                  <c:v>11040.281</c:v>
                </c:pt>
                <c:pt idx="320">
                  <c:v>11019.393</c:v>
                </c:pt>
                <c:pt idx="321">
                  <c:v>10977.619</c:v>
                </c:pt>
                <c:pt idx="322">
                  <c:v>10956.73200000002</c:v>
                </c:pt>
                <c:pt idx="323">
                  <c:v>10956.73200000002</c:v>
                </c:pt>
                <c:pt idx="324">
                  <c:v>10829.082</c:v>
                </c:pt>
                <c:pt idx="325">
                  <c:v>10829.082</c:v>
                </c:pt>
                <c:pt idx="326">
                  <c:v>10807.432</c:v>
                </c:pt>
                <c:pt idx="327">
                  <c:v>10764.13099999999</c:v>
                </c:pt>
                <c:pt idx="328">
                  <c:v>10742.48</c:v>
                </c:pt>
                <c:pt idx="329">
                  <c:v>10742.48</c:v>
                </c:pt>
                <c:pt idx="330">
                  <c:v>10610.46899999996</c:v>
                </c:pt>
                <c:pt idx="331">
                  <c:v>10610.46899999996</c:v>
                </c:pt>
                <c:pt idx="332">
                  <c:v>10588.128</c:v>
                </c:pt>
                <c:pt idx="333">
                  <c:v>10543.446</c:v>
                </c:pt>
                <c:pt idx="334">
                  <c:v>10521.105</c:v>
                </c:pt>
                <c:pt idx="335">
                  <c:v>10521.105</c:v>
                </c:pt>
                <c:pt idx="336">
                  <c:v>10385.178</c:v>
                </c:pt>
                <c:pt idx="337">
                  <c:v>10385.178</c:v>
                </c:pt>
                <c:pt idx="338">
                  <c:v>10362.22300000002</c:v>
                </c:pt>
                <c:pt idx="339">
                  <c:v>10316.312</c:v>
                </c:pt>
                <c:pt idx="340">
                  <c:v>10293.35699999995</c:v>
                </c:pt>
                <c:pt idx="341">
                  <c:v>10293.35699999995</c:v>
                </c:pt>
                <c:pt idx="342">
                  <c:v>10153.974</c:v>
                </c:pt>
                <c:pt idx="343">
                  <c:v>10153.974</c:v>
                </c:pt>
                <c:pt idx="344">
                  <c:v>10130.482</c:v>
                </c:pt>
                <c:pt idx="345">
                  <c:v>10083.498</c:v>
                </c:pt>
                <c:pt idx="346">
                  <c:v>10060.00499999998</c:v>
                </c:pt>
                <c:pt idx="347">
                  <c:v>10060.00499999998</c:v>
                </c:pt>
                <c:pt idx="348">
                  <c:v>9917.638999999981</c:v>
                </c:pt>
                <c:pt idx="349">
                  <c:v>9917.638999999981</c:v>
                </c:pt>
                <c:pt idx="350">
                  <c:v>9893.689</c:v>
                </c:pt>
                <c:pt idx="351">
                  <c:v>9845.79</c:v>
                </c:pt>
                <c:pt idx="352">
                  <c:v>9821.84</c:v>
                </c:pt>
                <c:pt idx="353">
                  <c:v>9821.84</c:v>
                </c:pt>
                <c:pt idx="354">
                  <c:v>9676.97199999996</c:v>
                </c:pt>
                <c:pt idx="355">
                  <c:v>9676.97199999996</c:v>
                </c:pt>
                <c:pt idx="356">
                  <c:v>9652.646</c:v>
                </c:pt>
                <c:pt idx="357">
                  <c:v>9603.993</c:v>
                </c:pt>
                <c:pt idx="358">
                  <c:v>9579.666999999952</c:v>
                </c:pt>
                <c:pt idx="359">
                  <c:v>9579.666999999952</c:v>
                </c:pt>
                <c:pt idx="360">
                  <c:v>9432.787</c:v>
                </c:pt>
                <c:pt idx="361">
                  <c:v>9432.787</c:v>
                </c:pt>
                <c:pt idx="362">
                  <c:v>9408.166999999952</c:v>
                </c:pt>
                <c:pt idx="363">
                  <c:v>9358.925999999952</c:v>
                </c:pt>
                <c:pt idx="364">
                  <c:v>9334.305999999946</c:v>
                </c:pt>
                <c:pt idx="365">
                  <c:v>9334.305999999946</c:v>
                </c:pt>
                <c:pt idx="366">
                  <c:v>9185.911</c:v>
                </c:pt>
                <c:pt idx="367">
                  <c:v>9185.911</c:v>
                </c:pt>
                <c:pt idx="368">
                  <c:v>9161.08</c:v>
                </c:pt>
                <c:pt idx="369">
                  <c:v>9111.41799999996</c:v>
                </c:pt>
                <c:pt idx="370">
                  <c:v>9086.58699999996</c:v>
                </c:pt>
                <c:pt idx="371">
                  <c:v>9086.58699999996</c:v>
                </c:pt>
                <c:pt idx="372">
                  <c:v>8937.179</c:v>
                </c:pt>
                <c:pt idx="373">
                  <c:v>8937.179</c:v>
                </c:pt>
                <c:pt idx="374">
                  <c:v>8912.220999999985</c:v>
                </c:pt>
                <c:pt idx="375">
                  <c:v>8862.305999999946</c:v>
                </c:pt>
                <c:pt idx="376">
                  <c:v>8837.348</c:v>
                </c:pt>
                <c:pt idx="377">
                  <c:v>8837.348</c:v>
                </c:pt>
                <c:pt idx="378">
                  <c:v>8687.433</c:v>
                </c:pt>
                <c:pt idx="379">
                  <c:v>8687.433</c:v>
                </c:pt>
                <c:pt idx="380">
                  <c:v>8662.433</c:v>
                </c:pt>
                <c:pt idx="381">
                  <c:v>8612.433</c:v>
                </c:pt>
                <c:pt idx="382">
                  <c:v>8587.433</c:v>
                </c:pt>
                <c:pt idx="383">
                  <c:v>8587.433</c:v>
                </c:pt>
                <c:pt idx="384">
                  <c:v>8437.51699999996</c:v>
                </c:pt>
                <c:pt idx="385">
                  <c:v>8437.51699999996</c:v>
                </c:pt>
                <c:pt idx="386">
                  <c:v>8412.559999999996</c:v>
                </c:pt>
                <c:pt idx="387">
                  <c:v>8362.644000000014</c:v>
                </c:pt>
                <c:pt idx="388">
                  <c:v>8337.68599999996</c:v>
                </c:pt>
                <c:pt idx="389">
                  <c:v>8337.68599999996</c:v>
                </c:pt>
                <c:pt idx="390">
                  <c:v>8188.277999999998</c:v>
                </c:pt>
                <c:pt idx="391">
                  <c:v>8188.277999999998</c:v>
                </c:pt>
                <c:pt idx="392">
                  <c:v>8163.447</c:v>
                </c:pt>
                <c:pt idx="393">
                  <c:v>8113.785000000001</c:v>
                </c:pt>
                <c:pt idx="394">
                  <c:v>8088.954000000001</c:v>
                </c:pt>
                <c:pt idx="395">
                  <c:v>8088.954000000001</c:v>
                </c:pt>
                <c:pt idx="396">
                  <c:v>7940.559</c:v>
                </c:pt>
                <c:pt idx="397">
                  <c:v>7940.559</c:v>
                </c:pt>
                <c:pt idx="398">
                  <c:v>7915.938999999998</c:v>
                </c:pt>
                <c:pt idx="399">
                  <c:v>7866.698</c:v>
                </c:pt>
                <c:pt idx="400">
                  <c:v>7842.078</c:v>
                </c:pt>
                <c:pt idx="401">
                  <c:v>7842.078</c:v>
                </c:pt>
                <c:pt idx="402">
                  <c:v>7695.198</c:v>
                </c:pt>
                <c:pt idx="403">
                  <c:v>7695.198</c:v>
                </c:pt>
                <c:pt idx="404">
                  <c:v>7670.872</c:v>
                </c:pt>
                <c:pt idx="405">
                  <c:v>7622.219</c:v>
                </c:pt>
                <c:pt idx="406">
                  <c:v>7597.893</c:v>
                </c:pt>
                <c:pt idx="407">
                  <c:v>7597.893</c:v>
                </c:pt>
                <c:pt idx="408">
                  <c:v>7453.025000000002</c:v>
                </c:pt>
                <c:pt idx="409">
                  <c:v>7453.025000000002</c:v>
                </c:pt>
                <c:pt idx="410">
                  <c:v>7429.075</c:v>
                </c:pt>
                <c:pt idx="411">
                  <c:v>7381.176</c:v>
                </c:pt>
                <c:pt idx="412">
                  <c:v>7357.226000000002</c:v>
                </c:pt>
                <c:pt idx="413">
                  <c:v>7357.226000000002</c:v>
                </c:pt>
                <c:pt idx="414">
                  <c:v>7214.859</c:v>
                </c:pt>
                <c:pt idx="415">
                  <c:v>7214.859</c:v>
                </c:pt>
                <c:pt idx="416">
                  <c:v>7191.367</c:v>
                </c:pt>
                <c:pt idx="417">
                  <c:v>7144.382000000001</c:v>
                </c:pt>
                <c:pt idx="418">
                  <c:v>7120.89</c:v>
                </c:pt>
                <c:pt idx="419">
                  <c:v>7120.89</c:v>
                </c:pt>
                <c:pt idx="420">
                  <c:v>6981.508000000001</c:v>
                </c:pt>
                <c:pt idx="421">
                  <c:v>6981.508000000001</c:v>
                </c:pt>
                <c:pt idx="422">
                  <c:v>6958.552000000002</c:v>
                </c:pt>
                <c:pt idx="423">
                  <c:v>6912.641000000001</c:v>
                </c:pt>
                <c:pt idx="424">
                  <c:v>6889.686000000002</c:v>
                </c:pt>
                <c:pt idx="425">
                  <c:v>6889.686000000002</c:v>
                </c:pt>
                <c:pt idx="426">
                  <c:v>6753.759</c:v>
                </c:pt>
                <c:pt idx="427">
                  <c:v>6753.759</c:v>
                </c:pt>
                <c:pt idx="428">
                  <c:v>6731.418000000001</c:v>
                </c:pt>
                <c:pt idx="429">
                  <c:v>6686.736</c:v>
                </c:pt>
                <c:pt idx="430">
                  <c:v>6664.395</c:v>
                </c:pt>
                <c:pt idx="431">
                  <c:v>6664.395</c:v>
                </c:pt>
                <c:pt idx="432">
                  <c:v>6532.384</c:v>
                </c:pt>
                <c:pt idx="433">
                  <c:v>6532.384</c:v>
                </c:pt>
                <c:pt idx="434">
                  <c:v>86.60299999999998</c:v>
                </c:pt>
                <c:pt idx="435">
                  <c:v>-6359.179</c:v>
                </c:pt>
                <c:pt idx="436">
                  <c:v>-6359.179</c:v>
                </c:pt>
                <c:pt idx="437">
                  <c:v>-6491.190000000001</c:v>
                </c:pt>
                <c:pt idx="438">
                  <c:v>-6491.190000000001</c:v>
                </c:pt>
                <c:pt idx="439">
                  <c:v>-6513.531</c:v>
                </c:pt>
                <c:pt idx="440">
                  <c:v>-6558.213000000001</c:v>
                </c:pt>
                <c:pt idx="441">
                  <c:v>-6580.554</c:v>
                </c:pt>
                <c:pt idx="442">
                  <c:v>-6580.554</c:v>
                </c:pt>
                <c:pt idx="443">
                  <c:v>-6716.481000000001</c:v>
                </c:pt>
                <c:pt idx="444">
                  <c:v>-6716.481000000001</c:v>
                </c:pt>
                <c:pt idx="445">
                  <c:v>-6739.436000000001</c:v>
                </c:pt>
                <c:pt idx="446">
                  <c:v>-6785.347000000001</c:v>
                </c:pt>
                <c:pt idx="447">
                  <c:v>-6808.302000000002</c:v>
                </c:pt>
                <c:pt idx="448">
                  <c:v>-6808.302000000002</c:v>
                </c:pt>
                <c:pt idx="449">
                  <c:v>-6947.685</c:v>
                </c:pt>
                <c:pt idx="450">
                  <c:v>-6947.685</c:v>
                </c:pt>
                <c:pt idx="451">
                  <c:v>-6971.177000000001</c:v>
                </c:pt>
                <c:pt idx="452">
                  <c:v>-7018.162000000012</c:v>
                </c:pt>
                <c:pt idx="453">
                  <c:v>-7041.654000000001</c:v>
                </c:pt>
                <c:pt idx="454">
                  <c:v>-7041.654000000001</c:v>
                </c:pt>
                <c:pt idx="455">
                  <c:v>-7184.021000000003</c:v>
                </c:pt>
                <c:pt idx="456">
                  <c:v>-7184.021000000003</c:v>
                </c:pt>
                <c:pt idx="457">
                  <c:v>-7207.97</c:v>
                </c:pt>
                <c:pt idx="458">
                  <c:v>-7255.87</c:v>
                </c:pt>
                <c:pt idx="459">
                  <c:v>-7279.820000000002</c:v>
                </c:pt>
                <c:pt idx="460">
                  <c:v>-7279.820000000002</c:v>
                </c:pt>
                <c:pt idx="461">
                  <c:v>-7424.688</c:v>
                </c:pt>
                <c:pt idx="462">
                  <c:v>-7424.688</c:v>
                </c:pt>
                <c:pt idx="463">
                  <c:v>-7449.014</c:v>
                </c:pt>
                <c:pt idx="464">
                  <c:v>-7497.667</c:v>
                </c:pt>
                <c:pt idx="465">
                  <c:v>-7521.993</c:v>
                </c:pt>
                <c:pt idx="466">
                  <c:v>-7521.993</c:v>
                </c:pt>
                <c:pt idx="467">
                  <c:v>-7668.873000000001</c:v>
                </c:pt>
                <c:pt idx="468">
                  <c:v>-7668.873000000001</c:v>
                </c:pt>
                <c:pt idx="469">
                  <c:v>-7693.493</c:v>
                </c:pt>
                <c:pt idx="470">
                  <c:v>-7742.733999999999</c:v>
                </c:pt>
                <c:pt idx="471">
                  <c:v>-7767.354</c:v>
                </c:pt>
                <c:pt idx="472">
                  <c:v>-7767.354</c:v>
                </c:pt>
                <c:pt idx="473">
                  <c:v>-7915.749000000001</c:v>
                </c:pt>
                <c:pt idx="474">
                  <c:v>-7915.749000000001</c:v>
                </c:pt>
                <c:pt idx="475">
                  <c:v>-7940.58</c:v>
                </c:pt>
                <c:pt idx="476">
                  <c:v>-7990.242</c:v>
                </c:pt>
                <c:pt idx="477">
                  <c:v>-8015.073</c:v>
                </c:pt>
                <c:pt idx="478">
                  <c:v>-8015.073</c:v>
                </c:pt>
                <c:pt idx="479">
                  <c:v>-8164.481000000001</c:v>
                </c:pt>
                <c:pt idx="480">
                  <c:v>-8164.481000000001</c:v>
                </c:pt>
                <c:pt idx="481">
                  <c:v>-8189.438999999998</c:v>
                </c:pt>
                <c:pt idx="482">
                  <c:v>-8239.353999999952</c:v>
                </c:pt>
                <c:pt idx="483">
                  <c:v>-8264.311999999964</c:v>
                </c:pt>
                <c:pt idx="484">
                  <c:v>-8264.311999999964</c:v>
                </c:pt>
                <c:pt idx="485">
                  <c:v>-8414.227999999981</c:v>
                </c:pt>
                <c:pt idx="486">
                  <c:v>-8414.227999999981</c:v>
                </c:pt>
                <c:pt idx="487">
                  <c:v>-8439.227999999981</c:v>
                </c:pt>
                <c:pt idx="488">
                  <c:v>-8489.227999999981</c:v>
                </c:pt>
                <c:pt idx="489">
                  <c:v>-8514.227999999981</c:v>
                </c:pt>
                <c:pt idx="490">
                  <c:v>-8514.227999999981</c:v>
                </c:pt>
                <c:pt idx="491">
                  <c:v>-8664.14300000001</c:v>
                </c:pt>
                <c:pt idx="492">
                  <c:v>-8664.14300000001</c:v>
                </c:pt>
                <c:pt idx="493">
                  <c:v>-8689.101</c:v>
                </c:pt>
                <c:pt idx="494">
                  <c:v>-8739.01599999996</c:v>
                </c:pt>
                <c:pt idx="495">
                  <c:v>-8763.974</c:v>
                </c:pt>
                <c:pt idx="496">
                  <c:v>-8763.974</c:v>
                </c:pt>
                <c:pt idx="497">
                  <c:v>-8913.38199999996</c:v>
                </c:pt>
                <c:pt idx="498">
                  <c:v>-8913.38199999996</c:v>
                </c:pt>
                <c:pt idx="499">
                  <c:v>-8938.212999999987</c:v>
                </c:pt>
                <c:pt idx="500">
                  <c:v>-8987.874999999964</c:v>
                </c:pt>
                <c:pt idx="501">
                  <c:v>-9012.706</c:v>
                </c:pt>
                <c:pt idx="502">
                  <c:v>-9012.706</c:v>
                </c:pt>
                <c:pt idx="503">
                  <c:v>-9161.101</c:v>
                </c:pt>
                <c:pt idx="504">
                  <c:v>-9161.101</c:v>
                </c:pt>
                <c:pt idx="505">
                  <c:v>-9185.720999999985</c:v>
                </c:pt>
                <c:pt idx="506">
                  <c:v>-9234.960999999952</c:v>
                </c:pt>
                <c:pt idx="507">
                  <c:v>-9259.582</c:v>
                </c:pt>
                <c:pt idx="508">
                  <c:v>-9259.582</c:v>
                </c:pt>
                <c:pt idx="509">
                  <c:v>-9406.46199999996</c:v>
                </c:pt>
                <c:pt idx="510">
                  <c:v>-9406.46199999996</c:v>
                </c:pt>
                <c:pt idx="511">
                  <c:v>-9430.788</c:v>
                </c:pt>
                <c:pt idx="512">
                  <c:v>-9479.44</c:v>
                </c:pt>
                <c:pt idx="513">
                  <c:v>-9503.76599999996</c:v>
                </c:pt>
                <c:pt idx="514">
                  <c:v>-9503.76599999996</c:v>
                </c:pt>
                <c:pt idx="515">
                  <c:v>-9648.635</c:v>
                </c:pt>
                <c:pt idx="516">
                  <c:v>-9648.635</c:v>
                </c:pt>
                <c:pt idx="517">
                  <c:v>-9672.584999999974</c:v>
                </c:pt>
                <c:pt idx="518">
                  <c:v>-9720.484</c:v>
                </c:pt>
                <c:pt idx="519">
                  <c:v>-9744.433999999981</c:v>
                </c:pt>
                <c:pt idx="520">
                  <c:v>-9744.433999999981</c:v>
                </c:pt>
                <c:pt idx="521">
                  <c:v>-9886.799999999981</c:v>
                </c:pt>
                <c:pt idx="522">
                  <c:v>-9886.799999999981</c:v>
                </c:pt>
                <c:pt idx="523">
                  <c:v>-9910.291999999983</c:v>
                </c:pt>
                <c:pt idx="524">
                  <c:v>-9957.277</c:v>
                </c:pt>
                <c:pt idx="525">
                  <c:v>-9980.769</c:v>
                </c:pt>
                <c:pt idx="526">
                  <c:v>-9980.769</c:v>
                </c:pt>
                <c:pt idx="527">
                  <c:v>-10120.152</c:v>
                </c:pt>
                <c:pt idx="528">
                  <c:v>-10120.152</c:v>
                </c:pt>
                <c:pt idx="529">
                  <c:v>-10143.107</c:v>
                </c:pt>
                <c:pt idx="530">
                  <c:v>-10189.018</c:v>
                </c:pt>
                <c:pt idx="531">
                  <c:v>-10211.973</c:v>
                </c:pt>
                <c:pt idx="532">
                  <c:v>-10211.973</c:v>
                </c:pt>
                <c:pt idx="533">
                  <c:v>-10347.9</c:v>
                </c:pt>
                <c:pt idx="534">
                  <c:v>-10347.9</c:v>
                </c:pt>
                <c:pt idx="535">
                  <c:v>-10370.24100000002</c:v>
                </c:pt>
                <c:pt idx="536">
                  <c:v>-10414.923</c:v>
                </c:pt>
                <c:pt idx="537">
                  <c:v>-10437.263</c:v>
                </c:pt>
                <c:pt idx="538">
                  <c:v>-10437.263</c:v>
                </c:pt>
                <c:pt idx="539">
                  <c:v>-10569.275</c:v>
                </c:pt>
                <c:pt idx="540">
                  <c:v>-10569.275</c:v>
                </c:pt>
                <c:pt idx="541">
                  <c:v>-10590.92499999999</c:v>
                </c:pt>
                <c:pt idx="542">
                  <c:v>-10634.227</c:v>
                </c:pt>
                <c:pt idx="543">
                  <c:v>-10655.87699999995</c:v>
                </c:pt>
                <c:pt idx="544">
                  <c:v>-10655.87699999995</c:v>
                </c:pt>
                <c:pt idx="545">
                  <c:v>-10783.527</c:v>
                </c:pt>
                <c:pt idx="546">
                  <c:v>-10783.527</c:v>
                </c:pt>
                <c:pt idx="547">
                  <c:v>-10804.414</c:v>
                </c:pt>
                <c:pt idx="548">
                  <c:v>-10846.188</c:v>
                </c:pt>
                <c:pt idx="549">
                  <c:v>-10867.075</c:v>
                </c:pt>
                <c:pt idx="550">
                  <c:v>-10867.075</c:v>
                </c:pt>
                <c:pt idx="551">
                  <c:v>-10989.931</c:v>
                </c:pt>
                <c:pt idx="552">
                  <c:v>-10989.931</c:v>
                </c:pt>
                <c:pt idx="553">
                  <c:v>-11009.984</c:v>
                </c:pt>
                <c:pt idx="554">
                  <c:v>-11050.09</c:v>
                </c:pt>
                <c:pt idx="555">
                  <c:v>-11070.14300000002</c:v>
                </c:pt>
                <c:pt idx="556">
                  <c:v>-11070.14300000002</c:v>
                </c:pt>
                <c:pt idx="557">
                  <c:v>-11187.789</c:v>
                </c:pt>
                <c:pt idx="558">
                  <c:v>-11187.789</c:v>
                </c:pt>
                <c:pt idx="559">
                  <c:v>-11206.94</c:v>
                </c:pt>
                <c:pt idx="560">
                  <c:v>-11245.24200000002</c:v>
                </c:pt>
                <c:pt idx="561">
                  <c:v>-11264.393</c:v>
                </c:pt>
                <c:pt idx="562">
                  <c:v>-11264.393</c:v>
                </c:pt>
                <c:pt idx="563">
                  <c:v>-11376.431</c:v>
                </c:pt>
                <c:pt idx="564">
                  <c:v>-11376.431</c:v>
                </c:pt>
                <c:pt idx="565">
                  <c:v>-11394.615</c:v>
                </c:pt>
                <c:pt idx="566">
                  <c:v>-11430.984</c:v>
                </c:pt>
                <c:pt idx="567">
                  <c:v>-11449.168</c:v>
                </c:pt>
                <c:pt idx="568">
                  <c:v>-11449.168</c:v>
                </c:pt>
                <c:pt idx="569">
                  <c:v>-11555.21899999998</c:v>
                </c:pt>
                <c:pt idx="570">
                  <c:v>-11555.21899999998</c:v>
                </c:pt>
                <c:pt idx="571">
                  <c:v>-11572.37499999997</c:v>
                </c:pt>
                <c:pt idx="572">
                  <c:v>-11606.687</c:v>
                </c:pt>
                <c:pt idx="573">
                  <c:v>-11623.843</c:v>
                </c:pt>
                <c:pt idx="574">
                  <c:v>-11623.843</c:v>
                </c:pt>
                <c:pt idx="575">
                  <c:v>-11723.548</c:v>
                </c:pt>
                <c:pt idx="576">
                  <c:v>-11723.548</c:v>
                </c:pt>
                <c:pt idx="577">
                  <c:v>-11739.618</c:v>
                </c:pt>
                <c:pt idx="578">
                  <c:v>-11771.757</c:v>
                </c:pt>
                <c:pt idx="579">
                  <c:v>-11787.82699999996</c:v>
                </c:pt>
                <c:pt idx="580">
                  <c:v>-11787.82699999996</c:v>
                </c:pt>
                <c:pt idx="581">
                  <c:v>-11880.849</c:v>
                </c:pt>
                <c:pt idx="582">
                  <c:v>-11880.849</c:v>
                </c:pt>
                <c:pt idx="583">
                  <c:v>-11895.778</c:v>
                </c:pt>
                <c:pt idx="584">
                  <c:v>-11925.636</c:v>
                </c:pt>
                <c:pt idx="585">
                  <c:v>-11940.565</c:v>
                </c:pt>
                <c:pt idx="586">
                  <c:v>-11940.565</c:v>
                </c:pt>
                <c:pt idx="587">
                  <c:v>-12026.589</c:v>
                </c:pt>
                <c:pt idx="588">
                  <c:v>-12026.589</c:v>
                </c:pt>
                <c:pt idx="589">
                  <c:v>-12040.32699999996</c:v>
                </c:pt>
                <c:pt idx="590">
                  <c:v>-12067.802</c:v>
                </c:pt>
                <c:pt idx="591">
                  <c:v>-12081.54</c:v>
                </c:pt>
                <c:pt idx="592">
                  <c:v>-12081.54</c:v>
                </c:pt>
                <c:pt idx="593">
                  <c:v>-12160.275</c:v>
                </c:pt>
                <c:pt idx="594">
                  <c:v>-12160.275</c:v>
                </c:pt>
                <c:pt idx="595">
                  <c:v>-12172.775</c:v>
                </c:pt>
                <c:pt idx="596">
                  <c:v>-12197.775</c:v>
                </c:pt>
                <c:pt idx="597">
                  <c:v>-12210.275</c:v>
                </c:pt>
                <c:pt idx="598">
                  <c:v>-12210.275</c:v>
                </c:pt>
                <c:pt idx="599">
                  <c:v>-12281.45499999997</c:v>
                </c:pt>
                <c:pt idx="600">
                  <c:v>-12281.45499999997</c:v>
                </c:pt>
                <c:pt idx="601">
                  <c:v>-12292.67499999999</c:v>
                </c:pt>
                <c:pt idx="602">
                  <c:v>-12315.115</c:v>
                </c:pt>
                <c:pt idx="603">
                  <c:v>-12326.33499999998</c:v>
                </c:pt>
                <c:pt idx="604">
                  <c:v>-12326.33499999998</c:v>
                </c:pt>
                <c:pt idx="605">
                  <c:v>-12389.71899999998</c:v>
                </c:pt>
                <c:pt idx="606">
                  <c:v>-12389.71899999998</c:v>
                </c:pt>
                <c:pt idx="607">
                  <c:v>-12399.62</c:v>
                </c:pt>
                <c:pt idx="608">
                  <c:v>-12419.42400000001</c:v>
                </c:pt>
                <c:pt idx="609">
                  <c:v>-12429.32599999996</c:v>
                </c:pt>
                <c:pt idx="610">
                  <c:v>-12429.32599999996</c:v>
                </c:pt>
                <c:pt idx="611">
                  <c:v>-12484.699</c:v>
                </c:pt>
                <c:pt idx="612">
                  <c:v>-12484.699</c:v>
                </c:pt>
                <c:pt idx="613">
                  <c:v>-12493.25</c:v>
                </c:pt>
                <c:pt idx="614">
                  <c:v>-12510.351</c:v>
                </c:pt>
                <c:pt idx="615">
                  <c:v>-12518.901</c:v>
                </c:pt>
                <c:pt idx="616">
                  <c:v>-12518.901</c:v>
                </c:pt>
                <c:pt idx="617">
                  <c:v>-12566.07599999996</c:v>
                </c:pt>
                <c:pt idx="618">
                  <c:v>-12566.07599999996</c:v>
                </c:pt>
                <c:pt idx="619">
                  <c:v>-12573.24599999998</c:v>
                </c:pt>
                <c:pt idx="620">
                  <c:v>-12587.58599999996</c:v>
                </c:pt>
                <c:pt idx="621">
                  <c:v>-12594.75599999996</c:v>
                </c:pt>
                <c:pt idx="622">
                  <c:v>-12594.75599999996</c:v>
                </c:pt>
                <c:pt idx="623">
                  <c:v>-12633.574</c:v>
                </c:pt>
                <c:pt idx="624">
                  <c:v>-12633.574</c:v>
                </c:pt>
                <c:pt idx="625">
                  <c:v>-12639.339</c:v>
                </c:pt>
                <c:pt idx="626">
                  <c:v>-12650.86999999996</c:v>
                </c:pt>
                <c:pt idx="627">
                  <c:v>-12656.635</c:v>
                </c:pt>
                <c:pt idx="628">
                  <c:v>-12656.635</c:v>
                </c:pt>
                <c:pt idx="629">
                  <c:v>-12686.963</c:v>
                </c:pt>
                <c:pt idx="630">
                  <c:v>-12686.963</c:v>
                </c:pt>
                <c:pt idx="631">
                  <c:v>-12691.30499999997</c:v>
                </c:pt>
                <c:pt idx="632">
                  <c:v>-12699.98699999996</c:v>
                </c:pt>
                <c:pt idx="633">
                  <c:v>-12704.328</c:v>
                </c:pt>
                <c:pt idx="634">
                  <c:v>-12704.328</c:v>
                </c:pt>
                <c:pt idx="635">
                  <c:v>-12726.065</c:v>
                </c:pt>
                <c:pt idx="636">
                  <c:v>-12726.065</c:v>
                </c:pt>
                <c:pt idx="637">
                  <c:v>-12728.967</c:v>
                </c:pt>
                <c:pt idx="638">
                  <c:v>-12734.772</c:v>
                </c:pt>
                <c:pt idx="639">
                  <c:v>-12737.67400000001</c:v>
                </c:pt>
                <c:pt idx="640">
                  <c:v>-12737.67400000001</c:v>
                </c:pt>
                <c:pt idx="641">
                  <c:v>-12750.745</c:v>
                </c:pt>
                <c:pt idx="642">
                  <c:v>-12750.745</c:v>
                </c:pt>
                <c:pt idx="643">
                  <c:v>-12752.199</c:v>
                </c:pt>
                <c:pt idx="644">
                  <c:v>-12755.106</c:v>
                </c:pt>
                <c:pt idx="645">
                  <c:v>-12756.56</c:v>
                </c:pt>
                <c:pt idx="646">
                  <c:v>-12756.56</c:v>
                </c:pt>
                <c:pt idx="647">
                  <c:v>-12760.922</c:v>
                </c:pt>
                <c:pt idx="648">
                  <c:v>-12760.922</c:v>
                </c:pt>
                <c:pt idx="649">
                  <c:v>-12760.922</c:v>
                </c:pt>
                <c:pt idx="650">
                  <c:v>-12760.922</c:v>
                </c:pt>
                <c:pt idx="651">
                  <c:v>-12760.922</c:v>
                </c:pt>
                <c:pt idx="652">
                  <c:v>-12760.922</c:v>
                </c:pt>
                <c:pt idx="653">
                  <c:v>-12756.55899999996</c:v>
                </c:pt>
                <c:pt idx="654">
                  <c:v>-12756.55899999996</c:v>
                </c:pt>
                <c:pt idx="655">
                  <c:v>-12755.106</c:v>
                </c:pt>
                <c:pt idx="656">
                  <c:v>-12752.198</c:v>
                </c:pt>
                <c:pt idx="657">
                  <c:v>-12750.745</c:v>
                </c:pt>
                <c:pt idx="658">
                  <c:v>-12750.745</c:v>
                </c:pt>
                <c:pt idx="659">
                  <c:v>-12737.673</c:v>
                </c:pt>
                <c:pt idx="660">
                  <c:v>-12737.673</c:v>
                </c:pt>
                <c:pt idx="661">
                  <c:v>-12734.771</c:v>
                </c:pt>
                <c:pt idx="662">
                  <c:v>-12728.96599999995</c:v>
                </c:pt>
                <c:pt idx="663">
                  <c:v>-12726.064</c:v>
                </c:pt>
                <c:pt idx="664">
                  <c:v>-12726.064</c:v>
                </c:pt>
                <c:pt idx="665">
                  <c:v>-12704.32699999996</c:v>
                </c:pt>
                <c:pt idx="666">
                  <c:v>-12704.32699999996</c:v>
                </c:pt>
                <c:pt idx="667">
                  <c:v>-12699.986</c:v>
                </c:pt>
                <c:pt idx="668">
                  <c:v>-12691.303</c:v>
                </c:pt>
                <c:pt idx="669">
                  <c:v>-12686.962</c:v>
                </c:pt>
                <c:pt idx="670">
                  <c:v>-12686.962</c:v>
                </c:pt>
                <c:pt idx="671">
                  <c:v>-12656.63400000002</c:v>
                </c:pt>
                <c:pt idx="672">
                  <c:v>-12656.63400000002</c:v>
                </c:pt>
                <c:pt idx="673">
                  <c:v>-12650.86799999995</c:v>
                </c:pt>
                <c:pt idx="674">
                  <c:v>-12639.337</c:v>
                </c:pt>
                <c:pt idx="675">
                  <c:v>-12633.572</c:v>
                </c:pt>
                <c:pt idx="676">
                  <c:v>-12633.572</c:v>
                </c:pt>
                <c:pt idx="677">
                  <c:v>-12594.75499999998</c:v>
                </c:pt>
                <c:pt idx="678">
                  <c:v>-12594.75499999998</c:v>
                </c:pt>
                <c:pt idx="679">
                  <c:v>-12587.584</c:v>
                </c:pt>
                <c:pt idx="680">
                  <c:v>-12573.24400000003</c:v>
                </c:pt>
                <c:pt idx="681">
                  <c:v>-12566.074</c:v>
                </c:pt>
                <c:pt idx="682">
                  <c:v>-12566.074</c:v>
                </c:pt>
                <c:pt idx="683">
                  <c:v>-12518.89899999996</c:v>
                </c:pt>
                <c:pt idx="684">
                  <c:v>-12518.89899999996</c:v>
                </c:pt>
                <c:pt idx="685">
                  <c:v>-12510.348</c:v>
                </c:pt>
                <c:pt idx="686">
                  <c:v>-12493.24699999999</c:v>
                </c:pt>
                <c:pt idx="687">
                  <c:v>-12484.697</c:v>
                </c:pt>
                <c:pt idx="688">
                  <c:v>-12484.697</c:v>
                </c:pt>
                <c:pt idx="689">
                  <c:v>-12429.324</c:v>
                </c:pt>
                <c:pt idx="690">
                  <c:v>-12429.324</c:v>
                </c:pt>
                <c:pt idx="691">
                  <c:v>-12419.422</c:v>
                </c:pt>
                <c:pt idx="692">
                  <c:v>-12399.618</c:v>
                </c:pt>
                <c:pt idx="693">
                  <c:v>-12389.716</c:v>
                </c:pt>
                <c:pt idx="694">
                  <c:v>-12389.716</c:v>
                </c:pt>
                <c:pt idx="695">
                  <c:v>-12326.332</c:v>
                </c:pt>
                <c:pt idx="696">
                  <c:v>-12326.332</c:v>
                </c:pt>
                <c:pt idx="697">
                  <c:v>-12315.11199999998</c:v>
                </c:pt>
                <c:pt idx="698">
                  <c:v>-12292.672</c:v>
                </c:pt>
                <c:pt idx="699">
                  <c:v>-12281.45199999996</c:v>
                </c:pt>
                <c:pt idx="700">
                  <c:v>-12281.45199999996</c:v>
                </c:pt>
                <c:pt idx="701">
                  <c:v>-12210.272</c:v>
                </c:pt>
                <c:pt idx="702">
                  <c:v>-12210.272</c:v>
                </c:pt>
                <c:pt idx="703">
                  <c:v>-12197.772</c:v>
                </c:pt>
                <c:pt idx="704">
                  <c:v>-12172.772</c:v>
                </c:pt>
                <c:pt idx="705">
                  <c:v>-12160.272</c:v>
                </c:pt>
                <c:pt idx="706">
                  <c:v>-12160.272</c:v>
                </c:pt>
                <c:pt idx="707">
                  <c:v>-12081.536</c:v>
                </c:pt>
                <c:pt idx="708">
                  <c:v>-12081.536</c:v>
                </c:pt>
                <c:pt idx="709">
                  <c:v>-12067.798</c:v>
                </c:pt>
                <c:pt idx="710">
                  <c:v>-12040.323</c:v>
                </c:pt>
                <c:pt idx="711">
                  <c:v>-12026.58499999998</c:v>
                </c:pt>
                <c:pt idx="712">
                  <c:v>-12026.58499999998</c:v>
                </c:pt>
                <c:pt idx="713">
                  <c:v>-11940.561</c:v>
                </c:pt>
                <c:pt idx="714">
                  <c:v>-11940.561</c:v>
                </c:pt>
                <c:pt idx="715">
                  <c:v>-11925.63200000001</c:v>
                </c:pt>
                <c:pt idx="716">
                  <c:v>-11895.77399999999</c:v>
                </c:pt>
                <c:pt idx="717">
                  <c:v>-11880.84499999999</c:v>
                </c:pt>
                <c:pt idx="718">
                  <c:v>-11880.84499999999</c:v>
                </c:pt>
                <c:pt idx="719">
                  <c:v>-11787.823</c:v>
                </c:pt>
                <c:pt idx="720">
                  <c:v>-11787.823</c:v>
                </c:pt>
                <c:pt idx="721">
                  <c:v>-11771.753</c:v>
                </c:pt>
                <c:pt idx="722">
                  <c:v>-11739.61400000001</c:v>
                </c:pt>
                <c:pt idx="723">
                  <c:v>-11723.54400000001</c:v>
                </c:pt>
                <c:pt idx="724">
                  <c:v>-11723.54400000001</c:v>
                </c:pt>
                <c:pt idx="725">
                  <c:v>-11623.838</c:v>
                </c:pt>
                <c:pt idx="726">
                  <c:v>-11623.838</c:v>
                </c:pt>
                <c:pt idx="727">
                  <c:v>-11606.682</c:v>
                </c:pt>
                <c:pt idx="728">
                  <c:v>-11572.36999999996</c:v>
                </c:pt>
                <c:pt idx="729">
                  <c:v>-11555.21400000001</c:v>
                </c:pt>
                <c:pt idx="730">
                  <c:v>-11555.21400000001</c:v>
                </c:pt>
                <c:pt idx="731">
                  <c:v>-11449.163</c:v>
                </c:pt>
                <c:pt idx="732">
                  <c:v>-11449.163</c:v>
                </c:pt>
                <c:pt idx="733">
                  <c:v>-11430.97899999996</c:v>
                </c:pt>
                <c:pt idx="734">
                  <c:v>-11394.61</c:v>
                </c:pt>
                <c:pt idx="735">
                  <c:v>-11376.42599999996</c:v>
                </c:pt>
                <c:pt idx="736">
                  <c:v>-11376.42599999996</c:v>
                </c:pt>
                <c:pt idx="737">
                  <c:v>-11264.388</c:v>
                </c:pt>
                <c:pt idx="738">
                  <c:v>-11264.388</c:v>
                </c:pt>
                <c:pt idx="739">
                  <c:v>-11245.23699999998</c:v>
                </c:pt>
                <c:pt idx="740">
                  <c:v>-11206.93399999999</c:v>
                </c:pt>
                <c:pt idx="741">
                  <c:v>-11187.78299999999</c:v>
                </c:pt>
                <c:pt idx="742">
                  <c:v>-11187.78299999999</c:v>
                </c:pt>
                <c:pt idx="743">
                  <c:v>-11070.137</c:v>
                </c:pt>
                <c:pt idx="744">
                  <c:v>-11070.137</c:v>
                </c:pt>
                <c:pt idx="745">
                  <c:v>-11050.084</c:v>
                </c:pt>
                <c:pt idx="746">
                  <c:v>-11009.97799999996</c:v>
                </c:pt>
                <c:pt idx="747">
                  <c:v>-10989.92499999999</c:v>
                </c:pt>
                <c:pt idx="748">
                  <c:v>-10989.92499999999</c:v>
                </c:pt>
                <c:pt idx="749">
                  <c:v>-10867.07</c:v>
                </c:pt>
                <c:pt idx="750">
                  <c:v>-10867.07</c:v>
                </c:pt>
                <c:pt idx="751">
                  <c:v>-10846.182</c:v>
                </c:pt>
                <c:pt idx="752">
                  <c:v>-10804.40799999996</c:v>
                </c:pt>
                <c:pt idx="753">
                  <c:v>-10783.521</c:v>
                </c:pt>
                <c:pt idx="754">
                  <c:v>-10783.521</c:v>
                </c:pt>
                <c:pt idx="755">
                  <c:v>-10655.87099999996</c:v>
                </c:pt>
                <c:pt idx="756">
                  <c:v>-10655.87099999996</c:v>
                </c:pt>
                <c:pt idx="757">
                  <c:v>-10634.22100000001</c:v>
                </c:pt>
                <c:pt idx="758">
                  <c:v>-10590.919</c:v>
                </c:pt>
                <c:pt idx="759">
                  <c:v>-10569.269</c:v>
                </c:pt>
                <c:pt idx="760">
                  <c:v>-10569.269</c:v>
                </c:pt>
                <c:pt idx="761">
                  <c:v>-10437.257</c:v>
                </c:pt>
                <c:pt idx="762">
                  <c:v>-10437.257</c:v>
                </c:pt>
                <c:pt idx="763">
                  <c:v>-10414.91599999996</c:v>
                </c:pt>
                <c:pt idx="764">
                  <c:v>-10370.235</c:v>
                </c:pt>
                <c:pt idx="765">
                  <c:v>-10347.894</c:v>
                </c:pt>
                <c:pt idx="766">
                  <c:v>-10347.894</c:v>
                </c:pt>
                <c:pt idx="767">
                  <c:v>-10211.967</c:v>
                </c:pt>
                <c:pt idx="768">
                  <c:v>-10211.967</c:v>
                </c:pt>
                <c:pt idx="769">
                  <c:v>-10189.011</c:v>
                </c:pt>
                <c:pt idx="770">
                  <c:v>-10143.101</c:v>
                </c:pt>
                <c:pt idx="771">
                  <c:v>-10120.145</c:v>
                </c:pt>
                <c:pt idx="772">
                  <c:v>-10120.145</c:v>
                </c:pt>
                <c:pt idx="773">
                  <c:v>-9980.763</c:v>
                </c:pt>
                <c:pt idx="774">
                  <c:v>-9980.763</c:v>
                </c:pt>
                <c:pt idx="775">
                  <c:v>-9957.27</c:v>
                </c:pt>
                <c:pt idx="776">
                  <c:v>-9910.286</c:v>
                </c:pt>
                <c:pt idx="777">
                  <c:v>-9886.792999999985</c:v>
                </c:pt>
                <c:pt idx="778">
                  <c:v>-9886.792999999985</c:v>
                </c:pt>
                <c:pt idx="779">
                  <c:v>-9744.42699999996</c:v>
                </c:pt>
                <c:pt idx="780">
                  <c:v>-9744.42699999996</c:v>
                </c:pt>
                <c:pt idx="781">
                  <c:v>-9720.47699999995</c:v>
                </c:pt>
                <c:pt idx="782">
                  <c:v>-9672.57799999996</c:v>
                </c:pt>
                <c:pt idx="783">
                  <c:v>-9648.628</c:v>
                </c:pt>
                <c:pt idx="784">
                  <c:v>-9648.628</c:v>
                </c:pt>
                <c:pt idx="785">
                  <c:v>-9503.76</c:v>
                </c:pt>
                <c:pt idx="786">
                  <c:v>-9503.76</c:v>
                </c:pt>
                <c:pt idx="787">
                  <c:v>-9479.433999999981</c:v>
                </c:pt>
                <c:pt idx="788">
                  <c:v>-9430.781</c:v>
                </c:pt>
                <c:pt idx="789">
                  <c:v>-9406.454999999964</c:v>
                </c:pt>
                <c:pt idx="790">
                  <c:v>-9406.454999999964</c:v>
                </c:pt>
                <c:pt idx="791">
                  <c:v>-9259.574999999972</c:v>
                </c:pt>
                <c:pt idx="792">
                  <c:v>-9259.574999999972</c:v>
                </c:pt>
                <c:pt idx="793">
                  <c:v>-9234.954999999964</c:v>
                </c:pt>
                <c:pt idx="794">
                  <c:v>-9185.71399999999</c:v>
                </c:pt>
                <c:pt idx="795">
                  <c:v>-9161.093999999981</c:v>
                </c:pt>
                <c:pt idx="796">
                  <c:v>-9161.093999999981</c:v>
                </c:pt>
                <c:pt idx="797">
                  <c:v>-9012.699</c:v>
                </c:pt>
                <c:pt idx="798">
                  <c:v>-9012.699</c:v>
                </c:pt>
                <c:pt idx="799">
                  <c:v>-8987.867999999946</c:v>
                </c:pt>
                <c:pt idx="800">
                  <c:v>-8938.206</c:v>
                </c:pt>
                <c:pt idx="801">
                  <c:v>-8913.374999999964</c:v>
                </c:pt>
                <c:pt idx="802">
                  <c:v>-8913.374999999964</c:v>
                </c:pt>
                <c:pt idx="803">
                  <c:v>-8763.966999999946</c:v>
                </c:pt>
                <c:pt idx="804">
                  <c:v>-8763.966999999946</c:v>
                </c:pt>
                <c:pt idx="805">
                  <c:v>-8739.009</c:v>
                </c:pt>
                <c:pt idx="806">
                  <c:v>-8689.093999999981</c:v>
                </c:pt>
                <c:pt idx="807">
                  <c:v>-8664.136</c:v>
                </c:pt>
                <c:pt idx="808">
                  <c:v>-8664.136</c:v>
                </c:pt>
                <c:pt idx="809">
                  <c:v>-8514.219999999983</c:v>
                </c:pt>
                <c:pt idx="810">
                  <c:v>-8514.219999999983</c:v>
                </c:pt>
                <c:pt idx="811">
                  <c:v>-8489.219999999983</c:v>
                </c:pt>
                <c:pt idx="812">
                  <c:v>-8439.219999999983</c:v>
                </c:pt>
                <c:pt idx="813">
                  <c:v>-8414.219999999983</c:v>
                </c:pt>
                <c:pt idx="814">
                  <c:v>-8414.219999999983</c:v>
                </c:pt>
                <c:pt idx="815">
                  <c:v>-8264.304999999968</c:v>
                </c:pt>
                <c:pt idx="816">
                  <c:v>-8264.304999999968</c:v>
                </c:pt>
                <c:pt idx="817">
                  <c:v>-8239.34699999996</c:v>
                </c:pt>
                <c:pt idx="818">
                  <c:v>-8189.432</c:v>
                </c:pt>
                <c:pt idx="819">
                  <c:v>-8164.473999999997</c:v>
                </c:pt>
                <c:pt idx="820">
                  <c:v>-8164.473999999997</c:v>
                </c:pt>
                <c:pt idx="821">
                  <c:v>-8015.066000000003</c:v>
                </c:pt>
                <c:pt idx="822">
                  <c:v>-8015.066000000003</c:v>
                </c:pt>
                <c:pt idx="823">
                  <c:v>-7990.235</c:v>
                </c:pt>
                <c:pt idx="824">
                  <c:v>-7940.573</c:v>
                </c:pt>
                <c:pt idx="825">
                  <c:v>-7915.742</c:v>
                </c:pt>
                <c:pt idx="826">
                  <c:v>-7915.742</c:v>
                </c:pt>
                <c:pt idx="827">
                  <c:v>-7767.347000000001</c:v>
                </c:pt>
                <c:pt idx="828">
                  <c:v>-7767.347000000001</c:v>
                </c:pt>
                <c:pt idx="829">
                  <c:v>-7742.727000000002</c:v>
                </c:pt>
                <c:pt idx="830">
                  <c:v>-7693.486</c:v>
                </c:pt>
                <c:pt idx="831">
                  <c:v>-7668.866000000005</c:v>
                </c:pt>
                <c:pt idx="832">
                  <c:v>-7668.866000000005</c:v>
                </c:pt>
                <c:pt idx="833">
                  <c:v>-7521.986</c:v>
                </c:pt>
                <c:pt idx="834">
                  <c:v>-7521.986</c:v>
                </c:pt>
                <c:pt idx="835">
                  <c:v>-7497.660000000004</c:v>
                </c:pt>
                <c:pt idx="836">
                  <c:v>-7449.008000000001</c:v>
                </c:pt>
                <c:pt idx="837">
                  <c:v>-7424.681000000001</c:v>
                </c:pt>
                <c:pt idx="838">
                  <c:v>-7424.681000000001</c:v>
                </c:pt>
                <c:pt idx="839">
                  <c:v>-7279.813</c:v>
                </c:pt>
                <c:pt idx="840">
                  <c:v>-7279.813</c:v>
                </c:pt>
                <c:pt idx="841">
                  <c:v>-7255.863</c:v>
                </c:pt>
                <c:pt idx="842">
                  <c:v>-7207.964000000001</c:v>
                </c:pt>
                <c:pt idx="843">
                  <c:v>-7184.014</c:v>
                </c:pt>
                <c:pt idx="844">
                  <c:v>-7184.014</c:v>
                </c:pt>
                <c:pt idx="845">
                  <c:v>-7041.648</c:v>
                </c:pt>
                <c:pt idx="846">
                  <c:v>-7041.648</c:v>
                </c:pt>
                <c:pt idx="847">
                  <c:v>-7018.155000000003</c:v>
                </c:pt>
                <c:pt idx="848">
                  <c:v>-6971.171</c:v>
                </c:pt>
                <c:pt idx="849">
                  <c:v>-6947.678000000001</c:v>
                </c:pt>
                <c:pt idx="850">
                  <c:v>-6947.678000000001</c:v>
                </c:pt>
                <c:pt idx="851">
                  <c:v>-6808.296</c:v>
                </c:pt>
                <c:pt idx="852">
                  <c:v>-6808.296</c:v>
                </c:pt>
                <c:pt idx="853">
                  <c:v>-6785.341</c:v>
                </c:pt>
                <c:pt idx="854">
                  <c:v>-6739.43</c:v>
                </c:pt>
                <c:pt idx="855">
                  <c:v>-6716.473999999997</c:v>
                </c:pt>
                <c:pt idx="856">
                  <c:v>-6716.473999999997</c:v>
                </c:pt>
                <c:pt idx="857">
                  <c:v>-6580.547</c:v>
                </c:pt>
                <c:pt idx="858">
                  <c:v>-6580.547</c:v>
                </c:pt>
                <c:pt idx="859">
                  <c:v>-6558.207</c:v>
                </c:pt>
                <c:pt idx="860">
                  <c:v>-6513.525000000002</c:v>
                </c:pt>
                <c:pt idx="861">
                  <c:v>-6491.184</c:v>
                </c:pt>
                <c:pt idx="862">
                  <c:v>-6491.184</c:v>
                </c:pt>
                <c:pt idx="863">
                  <c:v>-6359.172000000001</c:v>
                </c:pt>
                <c:pt idx="864">
                  <c:v>-6359.172000000001</c:v>
                </c:pt>
                <c:pt idx="865">
                  <c:v>-6337.522000000005</c:v>
                </c:pt>
                <c:pt idx="866">
                  <c:v>-6294.221000000001</c:v>
                </c:pt>
                <c:pt idx="867">
                  <c:v>-6272.57</c:v>
                </c:pt>
                <c:pt idx="868">
                  <c:v>173.205</c:v>
                </c:pt>
              </c:numCache>
            </c:numRef>
          </c:xVal>
          <c:yVal>
            <c:numRef>
              <c:f>Sheet1!$D$2:$D$1558</c:f>
              <c:numCache>
                <c:formatCode>0.0000</c:formatCode>
                <c:ptCount val="1557"/>
                <c:pt idx="0">
                  <c:v>0.0</c:v>
                </c:pt>
                <c:pt idx="1">
                  <c:v>3721.470000000001</c:v>
                </c:pt>
                <c:pt idx="2">
                  <c:v>3733.970000000001</c:v>
                </c:pt>
                <c:pt idx="3">
                  <c:v>3758.970000000001</c:v>
                </c:pt>
                <c:pt idx="4">
                  <c:v>3771.470000000001</c:v>
                </c:pt>
                <c:pt idx="5">
                  <c:v>3771.470000000001</c:v>
                </c:pt>
                <c:pt idx="6">
                  <c:v>3842.65</c:v>
                </c:pt>
                <c:pt idx="7">
                  <c:v>3842.65</c:v>
                </c:pt>
                <c:pt idx="8">
                  <c:v>3853.870000000002</c:v>
                </c:pt>
                <c:pt idx="9">
                  <c:v>3876.310000000002</c:v>
                </c:pt>
                <c:pt idx="10">
                  <c:v>3887.53</c:v>
                </c:pt>
                <c:pt idx="11">
                  <c:v>3887.53</c:v>
                </c:pt>
                <c:pt idx="12">
                  <c:v>3950.914</c:v>
                </c:pt>
                <c:pt idx="13">
                  <c:v>3950.914</c:v>
                </c:pt>
                <c:pt idx="14">
                  <c:v>3960.816000000001</c:v>
                </c:pt>
                <c:pt idx="15">
                  <c:v>3980.62</c:v>
                </c:pt>
                <c:pt idx="16">
                  <c:v>3990.522</c:v>
                </c:pt>
                <c:pt idx="17">
                  <c:v>3990.522</c:v>
                </c:pt>
                <c:pt idx="18">
                  <c:v>4045.895000000006</c:v>
                </c:pt>
                <c:pt idx="19">
                  <c:v>4045.895000000006</c:v>
                </c:pt>
                <c:pt idx="20">
                  <c:v>4054.445</c:v>
                </c:pt>
                <c:pt idx="21">
                  <c:v>4071.546</c:v>
                </c:pt>
                <c:pt idx="22">
                  <c:v>4080.097</c:v>
                </c:pt>
                <c:pt idx="23">
                  <c:v>4080.097</c:v>
                </c:pt>
                <c:pt idx="24">
                  <c:v>4127.272</c:v>
                </c:pt>
                <c:pt idx="25">
                  <c:v>4127.272</c:v>
                </c:pt>
                <c:pt idx="26">
                  <c:v>4134.442</c:v>
                </c:pt>
                <c:pt idx="27">
                  <c:v>4148.782</c:v>
                </c:pt>
                <c:pt idx="28">
                  <c:v>4155.952</c:v>
                </c:pt>
                <c:pt idx="29">
                  <c:v>4155.952</c:v>
                </c:pt>
                <c:pt idx="30">
                  <c:v>4194.77</c:v>
                </c:pt>
                <c:pt idx="31">
                  <c:v>4194.77</c:v>
                </c:pt>
                <c:pt idx="32">
                  <c:v>4200.535000000001</c:v>
                </c:pt>
                <c:pt idx="33">
                  <c:v>4212.066000000003</c:v>
                </c:pt>
                <c:pt idx="34">
                  <c:v>4217.831</c:v>
                </c:pt>
                <c:pt idx="35">
                  <c:v>4217.831</c:v>
                </c:pt>
                <c:pt idx="36">
                  <c:v>4248.160000000004</c:v>
                </c:pt>
                <c:pt idx="37">
                  <c:v>4248.160000000004</c:v>
                </c:pt>
                <c:pt idx="38">
                  <c:v>4252.501</c:v>
                </c:pt>
                <c:pt idx="39">
                  <c:v>4261.183</c:v>
                </c:pt>
                <c:pt idx="40">
                  <c:v>4265.524</c:v>
                </c:pt>
                <c:pt idx="41">
                  <c:v>4265.524</c:v>
                </c:pt>
                <c:pt idx="42">
                  <c:v>4287.261</c:v>
                </c:pt>
                <c:pt idx="43">
                  <c:v>4287.261</c:v>
                </c:pt>
                <c:pt idx="44">
                  <c:v>4290.164000000003</c:v>
                </c:pt>
                <c:pt idx="45">
                  <c:v>4295.968</c:v>
                </c:pt>
                <c:pt idx="46">
                  <c:v>4298.871</c:v>
                </c:pt>
                <c:pt idx="47">
                  <c:v>4298.871</c:v>
                </c:pt>
                <c:pt idx="48">
                  <c:v>4311.942</c:v>
                </c:pt>
                <c:pt idx="49">
                  <c:v>4311.942</c:v>
                </c:pt>
                <c:pt idx="50">
                  <c:v>4313.396000000003</c:v>
                </c:pt>
                <c:pt idx="51">
                  <c:v>4316.303000000001</c:v>
                </c:pt>
                <c:pt idx="52">
                  <c:v>4317.757000000001</c:v>
                </c:pt>
                <c:pt idx="53">
                  <c:v>4317.757000000001</c:v>
                </c:pt>
                <c:pt idx="54">
                  <c:v>4322.119000000002</c:v>
                </c:pt>
                <c:pt idx="55">
                  <c:v>4322.119000000002</c:v>
                </c:pt>
                <c:pt idx="56">
                  <c:v>4322.119000000002</c:v>
                </c:pt>
                <c:pt idx="57">
                  <c:v>4322.119000000002</c:v>
                </c:pt>
                <c:pt idx="58">
                  <c:v>4322.119000000002</c:v>
                </c:pt>
                <c:pt idx="59">
                  <c:v>4322.119000000002</c:v>
                </c:pt>
                <c:pt idx="60">
                  <c:v>4317.757000000001</c:v>
                </c:pt>
                <c:pt idx="61">
                  <c:v>4317.757000000001</c:v>
                </c:pt>
                <c:pt idx="62">
                  <c:v>4316.303000000001</c:v>
                </c:pt>
                <c:pt idx="63">
                  <c:v>4313.396000000003</c:v>
                </c:pt>
                <c:pt idx="64">
                  <c:v>4311.942</c:v>
                </c:pt>
                <c:pt idx="65">
                  <c:v>4311.942</c:v>
                </c:pt>
                <c:pt idx="66">
                  <c:v>4298.871</c:v>
                </c:pt>
                <c:pt idx="67">
                  <c:v>4298.871</c:v>
                </c:pt>
                <c:pt idx="68">
                  <c:v>4295.968</c:v>
                </c:pt>
                <c:pt idx="69">
                  <c:v>4290.164000000003</c:v>
                </c:pt>
                <c:pt idx="70">
                  <c:v>4287.261</c:v>
                </c:pt>
                <c:pt idx="71">
                  <c:v>4287.261</c:v>
                </c:pt>
                <c:pt idx="72">
                  <c:v>4265.525000000002</c:v>
                </c:pt>
                <c:pt idx="73">
                  <c:v>4265.525000000002</c:v>
                </c:pt>
                <c:pt idx="74">
                  <c:v>4261.184</c:v>
                </c:pt>
                <c:pt idx="75">
                  <c:v>4252.501</c:v>
                </c:pt>
                <c:pt idx="76">
                  <c:v>4248.160000000004</c:v>
                </c:pt>
                <c:pt idx="77">
                  <c:v>4248.160000000004</c:v>
                </c:pt>
                <c:pt idx="78">
                  <c:v>4217.832</c:v>
                </c:pt>
                <c:pt idx="79">
                  <c:v>4217.832</c:v>
                </c:pt>
                <c:pt idx="80">
                  <c:v>4212.066000000003</c:v>
                </c:pt>
                <c:pt idx="81">
                  <c:v>4200.535000000001</c:v>
                </c:pt>
                <c:pt idx="82">
                  <c:v>4194.77</c:v>
                </c:pt>
                <c:pt idx="83">
                  <c:v>4194.77</c:v>
                </c:pt>
                <c:pt idx="84">
                  <c:v>4155.953</c:v>
                </c:pt>
                <c:pt idx="85">
                  <c:v>4155.953</c:v>
                </c:pt>
                <c:pt idx="86">
                  <c:v>4148.783</c:v>
                </c:pt>
                <c:pt idx="87">
                  <c:v>4134.443</c:v>
                </c:pt>
                <c:pt idx="88">
                  <c:v>4127.272</c:v>
                </c:pt>
                <c:pt idx="89">
                  <c:v>4127.272</c:v>
                </c:pt>
                <c:pt idx="90">
                  <c:v>4080.097</c:v>
                </c:pt>
                <c:pt idx="91">
                  <c:v>4080.097</c:v>
                </c:pt>
                <c:pt idx="92">
                  <c:v>4071.547</c:v>
                </c:pt>
                <c:pt idx="93">
                  <c:v>4054.446</c:v>
                </c:pt>
                <c:pt idx="94">
                  <c:v>4045.895000000006</c:v>
                </c:pt>
                <c:pt idx="95">
                  <c:v>4045.895000000006</c:v>
                </c:pt>
                <c:pt idx="96">
                  <c:v>3990.522</c:v>
                </c:pt>
                <c:pt idx="97">
                  <c:v>3990.522</c:v>
                </c:pt>
                <c:pt idx="98">
                  <c:v>3980.62</c:v>
                </c:pt>
                <c:pt idx="99">
                  <c:v>3960.816000000001</c:v>
                </c:pt>
                <c:pt idx="100">
                  <c:v>3950.914</c:v>
                </c:pt>
                <c:pt idx="101">
                  <c:v>3950.914</c:v>
                </c:pt>
                <c:pt idx="102">
                  <c:v>3887.531</c:v>
                </c:pt>
                <c:pt idx="103">
                  <c:v>3887.531</c:v>
                </c:pt>
                <c:pt idx="104">
                  <c:v>3876.311000000007</c:v>
                </c:pt>
                <c:pt idx="105">
                  <c:v>3853.871000000006</c:v>
                </c:pt>
                <c:pt idx="106">
                  <c:v>3842.651</c:v>
                </c:pt>
                <c:pt idx="107">
                  <c:v>3842.651</c:v>
                </c:pt>
                <c:pt idx="108">
                  <c:v>3771.471000000006</c:v>
                </c:pt>
                <c:pt idx="109">
                  <c:v>3771.471000000006</c:v>
                </c:pt>
                <c:pt idx="110">
                  <c:v>3758.971000000006</c:v>
                </c:pt>
                <c:pt idx="111">
                  <c:v>3733.971000000006</c:v>
                </c:pt>
                <c:pt idx="112">
                  <c:v>3721.471000000006</c:v>
                </c:pt>
                <c:pt idx="113">
                  <c:v>3721.471000000006</c:v>
                </c:pt>
                <c:pt idx="114">
                  <c:v>3642.736</c:v>
                </c:pt>
                <c:pt idx="115">
                  <c:v>3642.736</c:v>
                </c:pt>
                <c:pt idx="116">
                  <c:v>3628.998</c:v>
                </c:pt>
                <c:pt idx="117">
                  <c:v>3601.522</c:v>
                </c:pt>
                <c:pt idx="118">
                  <c:v>3587.784999999993</c:v>
                </c:pt>
                <c:pt idx="119">
                  <c:v>3587.784999999993</c:v>
                </c:pt>
                <c:pt idx="120">
                  <c:v>3501.76</c:v>
                </c:pt>
                <c:pt idx="121">
                  <c:v>3501.76</c:v>
                </c:pt>
                <c:pt idx="122">
                  <c:v>3486.831000000007</c:v>
                </c:pt>
                <c:pt idx="123">
                  <c:v>3456.974</c:v>
                </c:pt>
                <c:pt idx="124">
                  <c:v>3442.045</c:v>
                </c:pt>
                <c:pt idx="125">
                  <c:v>3442.045</c:v>
                </c:pt>
                <c:pt idx="126">
                  <c:v>3349.022</c:v>
                </c:pt>
                <c:pt idx="127">
                  <c:v>3349.022</c:v>
                </c:pt>
                <c:pt idx="128">
                  <c:v>3332.953000000002</c:v>
                </c:pt>
                <c:pt idx="129">
                  <c:v>3300.813000000006</c:v>
                </c:pt>
                <c:pt idx="130">
                  <c:v>3284.744</c:v>
                </c:pt>
                <c:pt idx="131">
                  <c:v>3284.744</c:v>
                </c:pt>
                <c:pt idx="132">
                  <c:v>3185.038</c:v>
                </c:pt>
                <c:pt idx="133">
                  <c:v>3185.038</c:v>
                </c:pt>
                <c:pt idx="134">
                  <c:v>3167.882</c:v>
                </c:pt>
                <c:pt idx="135">
                  <c:v>3133.57</c:v>
                </c:pt>
                <c:pt idx="136">
                  <c:v>3116.414</c:v>
                </c:pt>
                <c:pt idx="137">
                  <c:v>3116.414</c:v>
                </c:pt>
                <c:pt idx="138">
                  <c:v>3010.363</c:v>
                </c:pt>
                <c:pt idx="139">
                  <c:v>3010.363</c:v>
                </c:pt>
                <c:pt idx="140">
                  <c:v>2992.179</c:v>
                </c:pt>
                <c:pt idx="141">
                  <c:v>2955.810000000002</c:v>
                </c:pt>
                <c:pt idx="142">
                  <c:v>2937.626</c:v>
                </c:pt>
                <c:pt idx="143">
                  <c:v>2937.626</c:v>
                </c:pt>
                <c:pt idx="144">
                  <c:v>2825.588</c:v>
                </c:pt>
                <c:pt idx="145">
                  <c:v>2825.588</c:v>
                </c:pt>
                <c:pt idx="146">
                  <c:v>2806.437</c:v>
                </c:pt>
                <c:pt idx="147">
                  <c:v>2768.135</c:v>
                </c:pt>
                <c:pt idx="148">
                  <c:v>2748.984</c:v>
                </c:pt>
                <c:pt idx="149">
                  <c:v>2748.984</c:v>
                </c:pt>
                <c:pt idx="150">
                  <c:v>2631.338</c:v>
                </c:pt>
                <c:pt idx="151">
                  <c:v>2631.338</c:v>
                </c:pt>
                <c:pt idx="152">
                  <c:v>2611.284999999993</c:v>
                </c:pt>
                <c:pt idx="153">
                  <c:v>2571.179</c:v>
                </c:pt>
                <c:pt idx="154">
                  <c:v>2551.126</c:v>
                </c:pt>
                <c:pt idx="155">
                  <c:v>2551.126</c:v>
                </c:pt>
                <c:pt idx="156">
                  <c:v>2428.27</c:v>
                </c:pt>
                <c:pt idx="157">
                  <c:v>2428.27</c:v>
                </c:pt>
                <c:pt idx="158">
                  <c:v>2407.383</c:v>
                </c:pt>
                <c:pt idx="159">
                  <c:v>2365.608999999994</c:v>
                </c:pt>
                <c:pt idx="160">
                  <c:v>2344.722</c:v>
                </c:pt>
                <c:pt idx="161">
                  <c:v>2344.722</c:v>
                </c:pt>
                <c:pt idx="162">
                  <c:v>2217.072</c:v>
                </c:pt>
                <c:pt idx="163">
                  <c:v>2217.072</c:v>
                </c:pt>
                <c:pt idx="164">
                  <c:v>2195.421</c:v>
                </c:pt>
                <c:pt idx="165">
                  <c:v>2152.12</c:v>
                </c:pt>
                <c:pt idx="166">
                  <c:v>2130.47</c:v>
                </c:pt>
                <c:pt idx="167">
                  <c:v>2130.47</c:v>
                </c:pt>
                <c:pt idx="168">
                  <c:v>1998.458</c:v>
                </c:pt>
                <c:pt idx="169">
                  <c:v>1998.458</c:v>
                </c:pt>
                <c:pt idx="170">
                  <c:v>1976.117</c:v>
                </c:pt>
                <c:pt idx="171">
                  <c:v>1931.436</c:v>
                </c:pt>
                <c:pt idx="172">
                  <c:v>1909.095</c:v>
                </c:pt>
                <c:pt idx="173">
                  <c:v>1909.095</c:v>
                </c:pt>
                <c:pt idx="174">
                  <c:v>1773.168</c:v>
                </c:pt>
                <c:pt idx="175">
                  <c:v>1773.168</c:v>
                </c:pt>
                <c:pt idx="176">
                  <c:v>1750.212</c:v>
                </c:pt>
                <c:pt idx="177">
                  <c:v>1704.302</c:v>
                </c:pt>
                <c:pt idx="178">
                  <c:v>1681.346</c:v>
                </c:pt>
                <c:pt idx="179">
                  <c:v>1681.346</c:v>
                </c:pt>
                <c:pt idx="180">
                  <c:v>1541.964</c:v>
                </c:pt>
                <c:pt idx="181">
                  <c:v>1541.964</c:v>
                </c:pt>
                <c:pt idx="182">
                  <c:v>1518.471</c:v>
                </c:pt>
                <c:pt idx="183">
                  <c:v>1471.487</c:v>
                </c:pt>
                <c:pt idx="184">
                  <c:v>1447.995</c:v>
                </c:pt>
                <c:pt idx="185">
                  <c:v>1447.995</c:v>
                </c:pt>
                <c:pt idx="186">
                  <c:v>1305.628</c:v>
                </c:pt>
                <c:pt idx="187">
                  <c:v>1305.628</c:v>
                </c:pt>
                <c:pt idx="188">
                  <c:v>1281.679</c:v>
                </c:pt>
                <c:pt idx="189">
                  <c:v>1233.779</c:v>
                </c:pt>
                <c:pt idx="190">
                  <c:v>1209.829</c:v>
                </c:pt>
                <c:pt idx="191">
                  <c:v>1209.829</c:v>
                </c:pt>
                <c:pt idx="192">
                  <c:v>1064.961</c:v>
                </c:pt>
                <c:pt idx="193">
                  <c:v>1064.961</c:v>
                </c:pt>
                <c:pt idx="194">
                  <c:v>1040.635</c:v>
                </c:pt>
                <c:pt idx="195">
                  <c:v>991.9829999999994</c:v>
                </c:pt>
                <c:pt idx="196">
                  <c:v>967.6559999999994</c:v>
                </c:pt>
                <c:pt idx="197">
                  <c:v>967.6559999999994</c:v>
                </c:pt>
                <c:pt idx="198">
                  <c:v>820.776</c:v>
                </c:pt>
                <c:pt idx="199">
                  <c:v>820.776</c:v>
                </c:pt>
                <c:pt idx="200">
                  <c:v>796.1559999999994</c:v>
                </c:pt>
                <c:pt idx="201">
                  <c:v>746.9159999999994</c:v>
                </c:pt>
                <c:pt idx="202">
                  <c:v>722.2950000000005</c:v>
                </c:pt>
                <c:pt idx="203">
                  <c:v>722.2950000000005</c:v>
                </c:pt>
                <c:pt idx="204">
                  <c:v>573.9</c:v>
                </c:pt>
                <c:pt idx="205">
                  <c:v>573.9</c:v>
                </c:pt>
                <c:pt idx="206">
                  <c:v>549.069</c:v>
                </c:pt>
                <c:pt idx="207">
                  <c:v>499.4069999999987</c:v>
                </c:pt>
                <c:pt idx="208">
                  <c:v>474.5759999999992</c:v>
                </c:pt>
                <c:pt idx="209">
                  <c:v>474.5759999999992</c:v>
                </c:pt>
                <c:pt idx="210">
                  <c:v>325.168</c:v>
                </c:pt>
                <c:pt idx="211">
                  <c:v>325.168</c:v>
                </c:pt>
                <c:pt idx="212">
                  <c:v>300.2099999999996</c:v>
                </c:pt>
                <c:pt idx="213">
                  <c:v>250.295</c:v>
                </c:pt>
                <c:pt idx="214">
                  <c:v>225.3370000000001</c:v>
                </c:pt>
                <c:pt idx="215">
                  <c:v>225.3370000000001</c:v>
                </c:pt>
                <c:pt idx="216">
                  <c:v>75.422</c:v>
                </c:pt>
                <c:pt idx="217">
                  <c:v>75.422</c:v>
                </c:pt>
                <c:pt idx="218">
                  <c:v>50.42200000000001</c:v>
                </c:pt>
                <c:pt idx="219">
                  <c:v>0.422</c:v>
                </c:pt>
                <c:pt idx="220">
                  <c:v>-24.578</c:v>
                </c:pt>
                <c:pt idx="221">
                  <c:v>-24.578</c:v>
                </c:pt>
                <c:pt idx="222">
                  <c:v>-174.494</c:v>
                </c:pt>
                <c:pt idx="223">
                  <c:v>-174.494</c:v>
                </c:pt>
                <c:pt idx="224">
                  <c:v>-199.4510000000004</c:v>
                </c:pt>
                <c:pt idx="225">
                  <c:v>-249.3670000000003</c:v>
                </c:pt>
                <c:pt idx="226">
                  <c:v>-274.324</c:v>
                </c:pt>
                <c:pt idx="227">
                  <c:v>-274.324</c:v>
                </c:pt>
                <c:pt idx="228">
                  <c:v>-423.732</c:v>
                </c:pt>
                <c:pt idx="229">
                  <c:v>-423.732</c:v>
                </c:pt>
                <c:pt idx="230">
                  <c:v>-448.563</c:v>
                </c:pt>
                <c:pt idx="231">
                  <c:v>-498.2249999999992</c:v>
                </c:pt>
                <c:pt idx="232">
                  <c:v>-523.0559999999994</c:v>
                </c:pt>
                <c:pt idx="233">
                  <c:v>-523.0559999999994</c:v>
                </c:pt>
                <c:pt idx="234">
                  <c:v>-671.4519999999981</c:v>
                </c:pt>
                <c:pt idx="235">
                  <c:v>-671.4519999999981</c:v>
                </c:pt>
                <c:pt idx="236">
                  <c:v>-696.072</c:v>
                </c:pt>
                <c:pt idx="237">
                  <c:v>-745.3119999999983</c:v>
                </c:pt>
                <c:pt idx="238">
                  <c:v>-769.9319999999983</c:v>
                </c:pt>
                <c:pt idx="239">
                  <c:v>-769.9319999999983</c:v>
                </c:pt>
                <c:pt idx="240">
                  <c:v>-916.8129999999981</c:v>
                </c:pt>
                <c:pt idx="241">
                  <c:v>-916.8129999999981</c:v>
                </c:pt>
                <c:pt idx="242">
                  <c:v>-941.139</c:v>
                </c:pt>
                <c:pt idx="243">
                  <c:v>-989.791</c:v>
                </c:pt>
                <c:pt idx="244">
                  <c:v>-1014.117</c:v>
                </c:pt>
                <c:pt idx="245">
                  <c:v>-1014.117</c:v>
                </c:pt>
                <c:pt idx="246">
                  <c:v>-1158.986</c:v>
                </c:pt>
                <c:pt idx="247">
                  <c:v>-1158.986</c:v>
                </c:pt>
                <c:pt idx="248">
                  <c:v>-1182.936</c:v>
                </c:pt>
                <c:pt idx="249">
                  <c:v>-1230.835</c:v>
                </c:pt>
                <c:pt idx="250">
                  <c:v>-1254.785</c:v>
                </c:pt>
                <c:pt idx="251">
                  <c:v>-1254.785</c:v>
                </c:pt>
                <c:pt idx="252">
                  <c:v>-1397.151</c:v>
                </c:pt>
                <c:pt idx="253">
                  <c:v>-1397.151</c:v>
                </c:pt>
                <c:pt idx="254">
                  <c:v>-1420.643</c:v>
                </c:pt>
                <c:pt idx="255">
                  <c:v>-1467.628</c:v>
                </c:pt>
                <c:pt idx="256">
                  <c:v>-1491.12</c:v>
                </c:pt>
                <c:pt idx="257">
                  <c:v>-1491.12</c:v>
                </c:pt>
                <c:pt idx="258">
                  <c:v>-1630.503</c:v>
                </c:pt>
                <c:pt idx="259">
                  <c:v>-1630.503</c:v>
                </c:pt>
                <c:pt idx="260">
                  <c:v>-1653.458</c:v>
                </c:pt>
                <c:pt idx="261">
                  <c:v>-1699.369</c:v>
                </c:pt>
                <c:pt idx="262">
                  <c:v>-1722.325</c:v>
                </c:pt>
                <c:pt idx="263">
                  <c:v>-1722.325</c:v>
                </c:pt>
                <c:pt idx="264">
                  <c:v>-1858.252</c:v>
                </c:pt>
                <c:pt idx="265">
                  <c:v>-1858.252</c:v>
                </c:pt>
                <c:pt idx="266">
                  <c:v>-1880.593</c:v>
                </c:pt>
                <c:pt idx="267">
                  <c:v>-1925.274</c:v>
                </c:pt>
                <c:pt idx="268">
                  <c:v>-1947.615</c:v>
                </c:pt>
                <c:pt idx="269">
                  <c:v>-1947.615</c:v>
                </c:pt>
                <c:pt idx="270">
                  <c:v>-2079.627</c:v>
                </c:pt>
                <c:pt idx="271">
                  <c:v>-2079.627</c:v>
                </c:pt>
                <c:pt idx="272">
                  <c:v>-2101.277</c:v>
                </c:pt>
                <c:pt idx="273">
                  <c:v>-2144.579</c:v>
                </c:pt>
                <c:pt idx="274">
                  <c:v>-2166.228999999993</c:v>
                </c:pt>
                <c:pt idx="275">
                  <c:v>-2166.228999999993</c:v>
                </c:pt>
                <c:pt idx="276">
                  <c:v>-2293.879</c:v>
                </c:pt>
                <c:pt idx="277">
                  <c:v>-2293.879</c:v>
                </c:pt>
                <c:pt idx="278">
                  <c:v>-2314.765999999999</c:v>
                </c:pt>
                <c:pt idx="279">
                  <c:v>-2356.54</c:v>
                </c:pt>
                <c:pt idx="280">
                  <c:v>-2377.428</c:v>
                </c:pt>
                <c:pt idx="281">
                  <c:v>-2377.428</c:v>
                </c:pt>
                <c:pt idx="282">
                  <c:v>-2500.282999999994</c:v>
                </c:pt>
                <c:pt idx="283">
                  <c:v>-2500.282999999994</c:v>
                </c:pt>
                <c:pt idx="284">
                  <c:v>-2520.336</c:v>
                </c:pt>
                <c:pt idx="285">
                  <c:v>-2560.443</c:v>
                </c:pt>
                <c:pt idx="286">
                  <c:v>-2580.496</c:v>
                </c:pt>
                <c:pt idx="287">
                  <c:v>-2580.496</c:v>
                </c:pt>
                <c:pt idx="288">
                  <c:v>-2698.141</c:v>
                </c:pt>
                <c:pt idx="289">
                  <c:v>-2698.141</c:v>
                </c:pt>
                <c:pt idx="290">
                  <c:v>-2717.293</c:v>
                </c:pt>
                <c:pt idx="291">
                  <c:v>-2755.595</c:v>
                </c:pt>
                <c:pt idx="292">
                  <c:v>-2774.745999999999</c:v>
                </c:pt>
                <c:pt idx="293">
                  <c:v>-2774.745999999999</c:v>
                </c:pt>
                <c:pt idx="294">
                  <c:v>-2886.784</c:v>
                </c:pt>
                <c:pt idx="295">
                  <c:v>-2886.784</c:v>
                </c:pt>
                <c:pt idx="296">
                  <c:v>-2904.968</c:v>
                </c:pt>
                <c:pt idx="297">
                  <c:v>-2941.337000000006</c:v>
                </c:pt>
                <c:pt idx="298">
                  <c:v>-2959.522</c:v>
                </c:pt>
                <c:pt idx="299">
                  <c:v>-2959.522</c:v>
                </c:pt>
                <c:pt idx="300">
                  <c:v>-3065.573</c:v>
                </c:pt>
                <c:pt idx="301">
                  <c:v>-3065.573</c:v>
                </c:pt>
                <c:pt idx="302">
                  <c:v>-3082.728999999993</c:v>
                </c:pt>
                <c:pt idx="303">
                  <c:v>-3117.041</c:v>
                </c:pt>
                <c:pt idx="304">
                  <c:v>-3134.197</c:v>
                </c:pt>
                <c:pt idx="305">
                  <c:v>-3134.197</c:v>
                </c:pt>
                <c:pt idx="306">
                  <c:v>-3233.902</c:v>
                </c:pt>
                <c:pt idx="307">
                  <c:v>-3233.902</c:v>
                </c:pt>
                <c:pt idx="308">
                  <c:v>-3249.972</c:v>
                </c:pt>
                <c:pt idx="309">
                  <c:v>-3282.112</c:v>
                </c:pt>
                <c:pt idx="310">
                  <c:v>-3298.181</c:v>
                </c:pt>
                <c:pt idx="311">
                  <c:v>-3298.181</c:v>
                </c:pt>
                <c:pt idx="312">
                  <c:v>-3391.204</c:v>
                </c:pt>
                <c:pt idx="313">
                  <c:v>-3391.204</c:v>
                </c:pt>
                <c:pt idx="314">
                  <c:v>-3406.133</c:v>
                </c:pt>
                <c:pt idx="315">
                  <c:v>-3435.991000000006</c:v>
                </c:pt>
                <c:pt idx="316">
                  <c:v>-3450.92</c:v>
                </c:pt>
                <c:pt idx="317">
                  <c:v>-3450.92</c:v>
                </c:pt>
                <c:pt idx="318">
                  <c:v>-3536.944</c:v>
                </c:pt>
                <c:pt idx="319">
                  <c:v>-3536.944</c:v>
                </c:pt>
                <c:pt idx="320">
                  <c:v>-3550.682</c:v>
                </c:pt>
                <c:pt idx="321">
                  <c:v>-3578.157</c:v>
                </c:pt>
                <c:pt idx="322">
                  <c:v>-3591.895000000006</c:v>
                </c:pt>
                <c:pt idx="323">
                  <c:v>-3591.895000000006</c:v>
                </c:pt>
                <c:pt idx="324">
                  <c:v>-3670.631</c:v>
                </c:pt>
                <c:pt idx="325">
                  <c:v>-3670.631</c:v>
                </c:pt>
                <c:pt idx="326">
                  <c:v>-3683.131</c:v>
                </c:pt>
                <c:pt idx="327">
                  <c:v>-3708.131</c:v>
                </c:pt>
                <c:pt idx="328">
                  <c:v>-3720.631</c:v>
                </c:pt>
                <c:pt idx="329">
                  <c:v>-3720.631</c:v>
                </c:pt>
                <c:pt idx="330">
                  <c:v>-3791.811000000007</c:v>
                </c:pt>
                <c:pt idx="331">
                  <c:v>-3791.811000000007</c:v>
                </c:pt>
                <c:pt idx="332">
                  <c:v>-3803.031</c:v>
                </c:pt>
                <c:pt idx="333">
                  <c:v>-3825.471000000006</c:v>
                </c:pt>
                <c:pt idx="334">
                  <c:v>-3836.691</c:v>
                </c:pt>
                <c:pt idx="335">
                  <c:v>-3836.691</c:v>
                </c:pt>
                <c:pt idx="336">
                  <c:v>-3900.075</c:v>
                </c:pt>
                <c:pt idx="337">
                  <c:v>-3900.075</c:v>
                </c:pt>
                <c:pt idx="338">
                  <c:v>-3909.977</c:v>
                </c:pt>
                <c:pt idx="339">
                  <c:v>-3929.780999999994</c:v>
                </c:pt>
                <c:pt idx="340">
                  <c:v>-3939.683</c:v>
                </c:pt>
                <c:pt idx="341">
                  <c:v>-3939.683</c:v>
                </c:pt>
                <c:pt idx="342">
                  <c:v>-3995.056</c:v>
                </c:pt>
                <c:pt idx="343">
                  <c:v>-3995.056</c:v>
                </c:pt>
                <c:pt idx="344">
                  <c:v>-4003.607</c:v>
                </c:pt>
                <c:pt idx="345">
                  <c:v>-4020.707999999999</c:v>
                </c:pt>
                <c:pt idx="346">
                  <c:v>-4029.258</c:v>
                </c:pt>
                <c:pt idx="347">
                  <c:v>-4029.258</c:v>
                </c:pt>
                <c:pt idx="348">
                  <c:v>-4076.434</c:v>
                </c:pt>
                <c:pt idx="349">
                  <c:v>-4076.434</c:v>
                </c:pt>
                <c:pt idx="350">
                  <c:v>-4083.604</c:v>
                </c:pt>
                <c:pt idx="351">
                  <c:v>-4097.944</c:v>
                </c:pt>
                <c:pt idx="352">
                  <c:v>-4105.114000000001</c:v>
                </c:pt>
                <c:pt idx="353">
                  <c:v>-4105.114000000001</c:v>
                </c:pt>
                <c:pt idx="354">
                  <c:v>-4143.932</c:v>
                </c:pt>
                <c:pt idx="355">
                  <c:v>-4143.932</c:v>
                </c:pt>
                <c:pt idx="356">
                  <c:v>-4149.697</c:v>
                </c:pt>
                <c:pt idx="357">
                  <c:v>-4161.228</c:v>
                </c:pt>
                <c:pt idx="358">
                  <c:v>-4166.993</c:v>
                </c:pt>
                <c:pt idx="359">
                  <c:v>-4166.993</c:v>
                </c:pt>
                <c:pt idx="360">
                  <c:v>-4197.322000000012</c:v>
                </c:pt>
                <c:pt idx="361">
                  <c:v>-4197.322000000012</c:v>
                </c:pt>
                <c:pt idx="362">
                  <c:v>-4201.663000000001</c:v>
                </c:pt>
                <c:pt idx="363">
                  <c:v>-4210.346000000001</c:v>
                </c:pt>
                <c:pt idx="364">
                  <c:v>-4214.687000000001</c:v>
                </c:pt>
                <c:pt idx="365">
                  <c:v>-4214.687000000001</c:v>
                </c:pt>
                <c:pt idx="366">
                  <c:v>-4236.424</c:v>
                </c:pt>
                <c:pt idx="367">
                  <c:v>-4236.424</c:v>
                </c:pt>
                <c:pt idx="368">
                  <c:v>-4239.326000000011</c:v>
                </c:pt>
                <c:pt idx="369">
                  <c:v>-4245.131</c:v>
                </c:pt>
                <c:pt idx="370">
                  <c:v>-4248.033</c:v>
                </c:pt>
                <c:pt idx="371">
                  <c:v>-4248.033</c:v>
                </c:pt>
                <c:pt idx="372">
                  <c:v>-4261.105000000001</c:v>
                </c:pt>
                <c:pt idx="373">
                  <c:v>-4261.105000000001</c:v>
                </c:pt>
                <c:pt idx="374">
                  <c:v>-4262.559</c:v>
                </c:pt>
                <c:pt idx="375">
                  <c:v>-4265.466</c:v>
                </c:pt>
                <c:pt idx="376">
                  <c:v>-4266.92</c:v>
                </c:pt>
                <c:pt idx="377">
                  <c:v>-4266.92</c:v>
                </c:pt>
                <c:pt idx="378">
                  <c:v>-4271.282</c:v>
                </c:pt>
                <c:pt idx="379">
                  <c:v>-4271.282</c:v>
                </c:pt>
                <c:pt idx="380">
                  <c:v>-4271.282</c:v>
                </c:pt>
                <c:pt idx="381">
                  <c:v>-4271.282</c:v>
                </c:pt>
                <c:pt idx="382">
                  <c:v>-4271.282</c:v>
                </c:pt>
                <c:pt idx="383">
                  <c:v>-4271.282</c:v>
                </c:pt>
                <c:pt idx="384">
                  <c:v>-4266.92</c:v>
                </c:pt>
                <c:pt idx="385">
                  <c:v>-4266.92</c:v>
                </c:pt>
                <c:pt idx="386">
                  <c:v>-4265.467000000001</c:v>
                </c:pt>
                <c:pt idx="387">
                  <c:v>-4262.559</c:v>
                </c:pt>
                <c:pt idx="388">
                  <c:v>-4261.106000000003</c:v>
                </c:pt>
                <c:pt idx="389">
                  <c:v>-4261.106000000003</c:v>
                </c:pt>
                <c:pt idx="390">
                  <c:v>-4248.034000000001</c:v>
                </c:pt>
                <c:pt idx="391">
                  <c:v>-4248.034000000001</c:v>
                </c:pt>
                <c:pt idx="392">
                  <c:v>-4245.132000000001</c:v>
                </c:pt>
                <c:pt idx="393">
                  <c:v>-4239.328</c:v>
                </c:pt>
                <c:pt idx="394">
                  <c:v>-4236.425</c:v>
                </c:pt>
                <c:pt idx="395">
                  <c:v>-4236.425</c:v>
                </c:pt>
                <c:pt idx="396">
                  <c:v>-4214.689</c:v>
                </c:pt>
                <c:pt idx="397">
                  <c:v>-4214.689</c:v>
                </c:pt>
                <c:pt idx="398">
                  <c:v>-4210.348</c:v>
                </c:pt>
                <c:pt idx="399">
                  <c:v>-4201.665000000005</c:v>
                </c:pt>
                <c:pt idx="400">
                  <c:v>-4197.324000000001</c:v>
                </c:pt>
                <c:pt idx="401">
                  <c:v>-4197.324000000001</c:v>
                </c:pt>
                <c:pt idx="402">
                  <c:v>-4166.996</c:v>
                </c:pt>
                <c:pt idx="403">
                  <c:v>-4166.996</c:v>
                </c:pt>
                <c:pt idx="404">
                  <c:v>-4161.231000000001</c:v>
                </c:pt>
                <c:pt idx="405">
                  <c:v>-4149.7</c:v>
                </c:pt>
                <c:pt idx="406">
                  <c:v>-4143.934999999999</c:v>
                </c:pt>
                <c:pt idx="407">
                  <c:v>-4143.934999999999</c:v>
                </c:pt>
                <c:pt idx="408">
                  <c:v>-4105.117</c:v>
                </c:pt>
                <c:pt idx="409">
                  <c:v>-4105.117</c:v>
                </c:pt>
                <c:pt idx="410">
                  <c:v>-4097.947</c:v>
                </c:pt>
                <c:pt idx="411">
                  <c:v>-4083.607</c:v>
                </c:pt>
                <c:pt idx="412">
                  <c:v>-4076.437</c:v>
                </c:pt>
                <c:pt idx="413">
                  <c:v>-4076.437</c:v>
                </c:pt>
                <c:pt idx="414">
                  <c:v>-4029.262</c:v>
                </c:pt>
                <c:pt idx="415">
                  <c:v>-4029.262</c:v>
                </c:pt>
                <c:pt idx="416">
                  <c:v>-4020.712</c:v>
                </c:pt>
                <c:pt idx="417">
                  <c:v>-4003.611</c:v>
                </c:pt>
                <c:pt idx="418">
                  <c:v>-3995.061</c:v>
                </c:pt>
                <c:pt idx="419">
                  <c:v>-3995.061</c:v>
                </c:pt>
                <c:pt idx="420">
                  <c:v>-3939.687999999999</c:v>
                </c:pt>
                <c:pt idx="421">
                  <c:v>-3939.687999999999</c:v>
                </c:pt>
                <c:pt idx="422">
                  <c:v>-3929.785999999999</c:v>
                </c:pt>
                <c:pt idx="423">
                  <c:v>-3909.982</c:v>
                </c:pt>
                <c:pt idx="424">
                  <c:v>-3900.08</c:v>
                </c:pt>
                <c:pt idx="425">
                  <c:v>-3900.08</c:v>
                </c:pt>
                <c:pt idx="426">
                  <c:v>-3836.696</c:v>
                </c:pt>
                <c:pt idx="427">
                  <c:v>-3836.696</c:v>
                </c:pt>
                <c:pt idx="428">
                  <c:v>-3825.476</c:v>
                </c:pt>
                <c:pt idx="429">
                  <c:v>-3803.036</c:v>
                </c:pt>
                <c:pt idx="430">
                  <c:v>-3791.816000000001</c:v>
                </c:pt>
                <c:pt idx="431">
                  <c:v>-3791.816000000001</c:v>
                </c:pt>
                <c:pt idx="432">
                  <c:v>-3720.637</c:v>
                </c:pt>
                <c:pt idx="433">
                  <c:v>-3720.637</c:v>
                </c:pt>
                <c:pt idx="434">
                  <c:v>0.823</c:v>
                </c:pt>
                <c:pt idx="435">
                  <c:v>3722.282</c:v>
                </c:pt>
                <c:pt idx="436">
                  <c:v>3722.282</c:v>
                </c:pt>
                <c:pt idx="437">
                  <c:v>3793.462</c:v>
                </c:pt>
                <c:pt idx="438">
                  <c:v>3793.462</c:v>
                </c:pt>
                <c:pt idx="439">
                  <c:v>3804.682</c:v>
                </c:pt>
                <c:pt idx="440">
                  <c:v>3827.122</c:v>
                </c:pt>
                <c:pt idx="441">
                  <c:v>3838.342</c:v>
                </c:pt>
                <c:pt idx="442">
                  <c:v>3838.342</c:v>
                </c:pt>
                <c:pt idx="443">
                  <c:v>3901.724999999994</c:v>
                </c:pt>
                <c:pt idx="444">
                  <c:v>3901.724999999994</c:v>
                </c:pt>
                <c:pt idx="445">
                  <c:v>3911.627</c:v>
                </c:pt>
                <c:pt idx="446">
                  <c:v>3931.431000000006</c:v>
                </c:pt>
                <c:pt idx="447">
                  <c:v>3941.333000000006</c:v>
                </c:pt>
                <c:pt idx="448">
                  <c:v>3941.333000000006</c:v>
                </c:pt>
                <c:pt idx="449">
                  <c:v>3996.706</c:v>
                </c:pt>
                <c:pt idx="450">
                  <c:v>3996.706</c:v>
                </c:pt>
                <c:pt idx="451">
                  <c:v>4005.257</c:v>
                </c:pt>
                <c:pt idx="452">
                  <c:v>4022.358</c:v>
                </c:pt>
                <c:pt idx="453">
                  <c:v>4030.908</c:v>
                </c:pt>
                <c:pt idx="454">
                  <c:v>4030.908</c:v>
                </c:pt>
                <c:pt idx="455">
                  <c:v>4078.083</c:v>
                </c:pt>
                <c:pt idx="456">
                  <c:v>4078.083</c:v>
                </c:pt>
                <c:pt idx="457">
                  <c:v>4085.253</c:v>
                </c:pt>
                <c:pt idx="458">
                  <c:v>4099.593000000002</c:v>
                </c:pt>
                <c:pt idx="459">
                  <c:v>4106.763000000002</c:v>
                </c:pt>
                <c:pt idx="460">
                  <c:v>4106.763000000002</c:v>
                </c:pt>
                <c:pt idx="461">
                  <c:v>4145.58</c:v>
                </c:pt>
                <c:pt idx="462">
                  <c:v>4145.58</c:v>
                </c:pt>
                <c:pt idx="463">
                  <c:v>4151.346000000001</c:v>
                </c:pt>
                <c:pt idx="464">
                  <c:v>4162.876</c:v>
                </c:pt>
                <c:pt idx="465">
                  <c:v>4168.642000000004</c:v>
                </c:pt>
                <c:pt idx="466">
                  <c:v>4168.642000000004</c:v>
                </c:pt>
                <c:pt idx="467">
                  <c:v>4198.97</c:v>
                </c:pt>
                <c:pt idx="468">
                  <c:v>4198.97</c:v>
                </c:pt>
                <c:pt idx="469">
                  <c:v>4203.311000000002</c:v>
                </c:pt>
                <c:pt idx="470">
                  <c:v>4211.993</c:v>
                </c:pt>
                <c:pt idx="471">
                  <c:v>4216.334</c:v>
                </c:pt>
                <c:pt idx="472">
                  <c:v>4216.334</c:v>
                </c:pt>
                <c:pt idx="473">
                  <c:v>4238.071000000001</c:v>
                </c:pt>
                <c:pt idx="474">
                  <c:v>4238.071000000001</c:v>
                </c:pt>
                <c:pt idx="475">
                  <c:v>4240.973</c:v>
                </c:pt>
                <c:pt idx="476">
                  <c:v>4246.777999999998</c:v>
                </c:pt>
                <c:pt idx="477">
                  <c:v>4249.68</c:v>
                </c:pt>
                <c:pt idx="478">
                  <c:v>4249.68</c:v>
                </c:pt>
                <c:pt idx="479">
                  <c:v>4262.751</c:v>
                </c:pt>
                <c:pt idx="480">
                  <c:v>4262.751</c:v>
                </c:pt>
                <c:pt idx="481">
                  <c:v>4264.205000000001</c:v>
                </c:pt>
                <c:pt idx="482">
                  <c:v>4267.112000000011</c:v>
                </c:pt>
                <c:pt idx="483">
                  <c:v>4268.566000000003</c:v>
                </c:pt>
                <c:pt idx="484">
                  <c:v>4268.566000000003</c:v>
                </c:pt>
                <c:pt idx="485">
                  <c:v>4272.928000000001</c:v>
                </c:pt>
                <c:pt idx="486">
                  <c:v>4272.928000000001</c:v>
                </c:pt>
                <c:pt idx="487">
                  <c:v>4272.928000000001</c:v>
                </c:pt>
                <c:pt idx="488">
                  <c:v>4272.928000000001</c:v>
                </c:pt>
                <c:pt idx="489">
                  <c:v>4272.927000000001</c:v>
                </c:pt>
                <c:pt idx="490">
                  <c:v>4272.927000000001</c:v>
                </c:pt>
                <c:pt idx="491">
                  <c:v>4268.565000000001</c:v>
                </c:pt>
                <c:pt idx="492">
                  <c:v>4268.565000000001</c:v>
                </c:pt>
                <c:pt idx="493">
                  <c:v>4267.112000000011</c:v>
                </c:pt>
                <c:pt idx="494">
                  <c:v>4264.204000000001</c:v>
                </c:pt>
                <c:pt idx="495">
                  <c:v>4262.751</c:v>
                </c:pt>
                <c:pt idx="496">
                  <c:v>4262.751</c:v>
                </c:pt>
                <c:pt idx="497">
                  <c:v>4249.679</c:v>
                </c:pt>
                <c:pt idx="498">
                  <c:v>4249.679</c:v>
                </c:pt>
                <c:pt idx="499">
                  <c:v>4246.776000000001</c:v>
                </c:pt>
                <c:pt idx="500">
                  <c:v>4240.972000000001</c:v>
                </c:pt>
                <c:pt idx="501">
                  <c:v>4238.069</c:v>
                </c:pt>
                <c:pt idx="502">
                  <c:v>4238.069</c:v>
                </c:pt>
                <c:pt idx="503">
                  <c:v>4216.332</c:v>
                </c:pt>
                <c:pt idx="504">
                  <c:v>4216.332</c:v>
                </c:pt>
                <c:pt idx="505">
                  <c:v>4211.991</c:v>
                </c:pt>
                <c:pt idx="506">
                  <c:v>4203.309</c:v>
                </c:pt>
                <c:pt idx="507">
                  <c:v>4198.968</c:v>
                </c:pt>
                <c:pt idx="508">
                  <c:v>4198.968</c:v>
                </c:pt>
                <c:pt idx="509">
                  <c:v>4168.639</c:v>
                </c:pt>
                <c:pt idx="510">
                  <c:v>4168.639</c:v>
                </c:pt>
                <c:pt idx="511">
                  <c:v>4162.874000000001</c:v>
                </c:pt>
                <c:pt idx="512">
                  <c:v>4151.343000000002</c:v>
                </c:pt>
                <c:pt idx="513">
                  <c:v>4145.577</c:v>
                </c:pt>
                <c:pt idx="514">
                  <c:v>4145.577</c:v>
                </c:pt>
                <c:pt idx="515">
                  <c:v>4106.76</c:v>
                </c:pt>
                <c:pt idx="516">
                  <c:v>4106.76</c:v>
                </c:pt>
                <c:pt idx="517">
                  <c:v>4099.59</c:v>
                </c:pt>
                <c:pt idx="518">
                  <c:v>4085.248999999993</c:v>
                </c:pt>
                <c:pt idx="519">
                  <c:v>4078.079</c:v>
                </c:pt>
                <c:pt idx="520">
                  <c:v>4078.079</c:v>
                </c:pt>
                <c:pt idx="521">
                  <c:v>4030.904</c:v>
                </c:pt>
                <c:pt idx="522">
                  <c:v>4030.904</c:v>
                </c:pt>
                <c:pt idx="523">
                  <c:v>4022.353000000006</c:v>
                </c:pt>
                <c:pt idx="524">
                  <c:v>4005.252</c:v>
                </c:pt>
                <c:pt idx="525">
                  <c:v>3996.702</c:v>
                </c:pt>
                <c:pt idx="526">
                  <c:v>3996.702</c:v>
                </c:pt>
                <c:pt idx="527">
                  <c:v>3941.329</c:v>
                </c:pt>
                <c:pt idx="528">
                  <c:v>3941.329</c:v>
                </c:pt>
                <c:pt idx="529">
                  <c:v>3931.427</c:v>
                </c:pt>
                <c:pt idx="530">
                  <c:v>3911.622</c:v>
                </c:pt>
                <c:pt idx="531">
                  <c:v>3901.72</c:v>
                </c:pt>
                <c:pt idx="532">
                  <c:v>3901.72</c:v>
                </c:pt>
                <c:pt idx="533">
                  <c:v>3838.336</c:v>
                </c:pt>
                <c:pt idx="534">
                  <c:v>3838.336</c:v>
                </c:pt>
                <c:pt idx="535">
                  <c:v>3827.116</c:v>
                </c:pt>
                <c:pt idx="536">
                  <c:v>3804.676</c:v>
                </c:pt>
                <c:pt idx="537">
                  <c:v>3793.456</c:v>
                </c:pt>
                <c:pt idx="538">
                  <c:v>3793.456</c:v>
                </c:pt>
                <c:pt idx="539">
                  <c:v>3722.276</c:v>
                </c:pt>
                <c:pt idx="540">
                  <c:v>3722.276</c:v>
                </c:pt>
                <c:pt idx="541">
                  <c:v>3709.776</c:v>
                </c:pt>
                <c:pt idx="542">
                  <c:v>3684.776</c:v>
                </c:pt>
                <c:pt idx="543">
                  <c:v>3672.276</c:v>
                </c:pt>
                <c:pt idx="544">
                  <c:v>3672.276</c:v>
                </c:pt>
                <c:pt idx="545">
                  <c:v>3593.541</c:v>
                </c:pt>
                <c:pt idx="546">
                  <c:v>3593.541</c:v>
                </c:pt>
                <c:pt idx="547">
                  <c:v>3579.803</c:v>
                </c:pt>
                <c:pt idx="548">
                  <c:v>3552.327</c:v>
                </c:pt>
                <c:pt idx="549">
                  <c:v>3538.59</c:v>
                </c:pt>
                <c:pt idx="550">
                  <c:v>3538.59</c:v>
                </c:pt>
                <c:pt idx="551">
                  <c:v>3452.565</c:v>
                </c:pt>
                <c:pt idx="552">
                  <c:v>3452.565</c:v>
                </c:pt>
                <c:pt idx="553">
                  <c:v>3437.636</c:v>
                </c:pt>
                <c:pt idx="554">
                  <c:v>3407.778</c:v>
                </c:pt>
                <c:pt idx="555">
                  <c:v>3392.849</c:v>
                </c:pt>
                <c:pt idx="556">
                  <c:v>3392.849</c:v>
                </c:pt>
                <c:pt idx="557">
                  <c:v>3299.827</c:v>
                </c:pt>
                <c:pt idx="558">
                  <c:v>3299.827</c:v>
                </c:pt>
                <c:pt idx="559">
                  <c:v>3283.757</c:v>
                </c:pt>
                <c:pt idx="560">
                  <c:v>3251.618</c:v>
                </c:pt>
                <c:pt idx="561">
                  <c:v>3235.548</c:v>
                </c:pt>
                <c:pt idx="562">
                  <c:v>3235.548</c:v>
                </c:pt>
                <c:pt idx="563">
                  <c:v>3135.843</c:v>
                </c:pt>
                <c:pt idx="564">
                  <c:v>3135.843</c:v>
                </c:pt>
                <c:pt idx="565">
                  <c:v>3118.686999999994</c:v>
                </c:pt>
                <c:pt idx="566">
                  <c:v>3084.374000000001</c:v>
                </c:pt>
                <c:pt idx="567">
                  <c:v>3067.218</c:v>
                </c:pt>
                <c:pt idx="568">
                  <c:v>3067.218</c:v>
                </c:pt>
                <c:pt idx="569">
                  <c:v>2961.166999999994</c:v>
                </c:pt>
                <c:pt idx="570">
                  <c:v>2961.166999999994</c:v>
                </c:pt>
                <c:pt idx="571">
                  <c:v>2942.983</c:v>
                </c:pt>
                <c:pt idx="572">
                  <c:v>2906.614</c:v>
                </c:pt>
                <c:pt idx="573">
                  <c:v>2888.430000000001</c:v>
                </c:pt>
                <c:pt idx="574">
                  <c:v>2888.430000000001</c:v>
                </c:pt>
                <c:pt idx="575">
                  <c:v>2776.392000000001</c:v>
                </c:pt>
                <c:pt idx="576">
                  <c:v>2776.392000000001</c:v>
                </c:pt>
                <c:pt idx="577">
                  <c:v>2757.241</c:v>
                </c:pt>
                <c:pt idx="578">
                  <c:v>2718.938</c:v>
                </c:pt>
                <c:pt idx="579">
                  <c:v>2699.786999999993</c:v>
                </c:pt>
                <c:pt idx="580">
                  <c:v>2699.786999999993</c:v>
                </c:pt>
                <c:pt idx="581">
                  <c:v>2582.141</c:v>
                </c:pt>
                <c:pt idx="582">
                  <c:v>2582.141</c:v>
                </c:pt>
                <c:pt idx="583">
                  <c:v>2562.088</c:v>
                </c:pt>
                <c:pt idx="584">
                  <c:v>2521.982</c:v>
                </c:pt>
                <c:pt idx="585">
                  <c:v>2501.929</c:v>
                </c:pt>
                <c:pt idx="586">
                  <c:v>2501.929</c:v>
                </c:pt>
                <c:pt idx="587">
                  <c:v>2379.073</c:v>
                </c:pt>
                <c:pt idx="588">
                  <c:v>2379.073</c:v>
                </c:pt>
                <c:pt idx="589">
                  <c:v>2358.186</c:v>
                </c:pt>
                <c:pt idx="590">
                  <c:v>2316.412000000001</c:v>
                </c:pt>
                <c:pt idx="591">
                  <c:v>2295.524</c:v>
                </c:pt>
                <c:pt idx="592">
                  <c:v>2295.524</c:v>
                </c:pt>
                <c:pt idx="593">
                  <c:v>2167.875000000006</c:v>
                </c:pt>
                <c:pt idx="594">
                  <c:v>2167.875000000006</c:v>
                </c:pt>
                <c:pt idx="595">
                  <c:v>2146.224</c:v>
                </c:pt>
                <c:pt idx="596">
                  <c:v>2102.923</c:v>
                </c:pt>
                <c:pt idx="597">
                  <c:v>2081.272</c:v>
                </c:pt>
                <c:pt idx="598">
                  <c:v>2081.272</c:v>
                </c:pt>
                <c:pt idx="599">
                  <c:v>1949.261</c:v>
                </c:pt>
                <c:pt idx="600">
                  <c:v>1949.261</c:v>
                </c:pt>
                <c:pt idx="601">
                  <c:v>1926.92</c:v>
                </c:pt>
                <c:pt idx="602">
                  <c:v>1882.238</c:v>
                </c:pt>
                <c:pt idx="603">
                  <c:v>1859.897</c:v>
                </c:pt>
                <c:pt idx="604">
                  <c:v>1859.897</c:v>
                </c:pt>
                <c:pt idx="605">
                  <c:v>1723.97</c:v>
                </c:pt>
                <c:pt idx="606">
                  <c:v>1723.97</c:v>
                </c:pt>
                <c:pt idx="607">
                  <c:v>1701.015</c:v>
                </c:pt>
                <c:pt idx="608">
                  <c:v>1655.104</c:v>
                </c:pt>
                <c:pt idx="609">
                  <c:v>1632.149</c:v>
                </c:pt>
                <c:pt idx="610">
                  <c:v>1632.149</c:v>
                </c:pt>
                <c:pt idx="611">
                  <c:v>1492.766</c:v>
                </c:pt>
                <c:pt idx="612">
                  <c:v>1492.766</c:v>
                </c:pt>
                <c:pt idx="613">
                  <c:v>1469.274</c:v>
                </c:pt>
                <c:pt idx="614">
                  <c:v>1422.289</c:v>
                </c:pt>
                <c:pt idx="615">
                  <c:v>1398.797</c:v>
                </c:pt>
                <c:pt idx="616">
                  <c:v>1398.797</c:v>
                </c:pt>
                <c:pt idx="617">
                  <c:v>1256.43</c:v>
                </c:pt>
                <c:pt idx="618">
                  <c:v>1256.43</c:v>
                </c:pt>
                <c:pt idx="619">
                  <c:v>1232.481</c:v>
                </c:pt>
                <c:pt idx="620">
                  <c:v>1184.581</c:v>
                </c:pt>
                <c:pt idx="621">
                  <c:v>1160.631</c:v>
                </c:pt>
                <c:pt idx="622">
                  <c:v>1160.631</c:v>
                </c:pt>
                <c:pt idx="623">
                  <c:v>1015.763</c:v>
                </c:pt>
                <c:pt idx="624">
                  <c:v>1015.763</c:v>
                </c:pt>
                <c:pt idx="625">
                  <c:v>991.4369999999983</c:v>
                </c:pt>
                <c:pt idx="626">
                  <c:v>942.7850000000005</c:v>
                </c:pt>
                <c:pt idx="627">
                  <c:v>918.4579999999978</c:v>
                </c:pt>
                <c:pt idx="628">
                  <c:v>918.4579999999978</c:v>
                </c:pt>
                <c:pt idx="629">
                  <c:v>771.578</c:v>
                </c:pt>
                <c:pt idx="630">
                  <c:v>771.578</c:v>
                </c:pt>
                <c:pt idx="631">
                  <c:v>746.9579999999978</c:v>
                </c:pt>
                <c:pt idx="632">
                  <c:v>697.717</c:v>
                </c:pt>
                <c:pt idx="633">
                  <c:v>673.097</c:v>
                </c:pt>
                <c:pt idx="634">
                  <c:v>673.097</c:v>
                </c:pt>
                <c:pt idx="635">
                  <c:v>524.702</c:v>
                </c:pt>
                <c:pt idx="636">
                  <c:v>524.702</c:v>
                </c:pt>
                <c:pt idx="637">
                  <c:v>499.8709999999996</c:v>
                </c:pt>
                <c:pt idx="638">
                  <c:v>450.209</c:v>
                </c:pt>
                <c:pt idx="639">
                  <c:v>425.378</c:v>
                </c:pt>
                <c:pt idx="640">
                  <c:v>425.378</c:v>
                </c:pt>
                <c:pt idx="641">
                  <c:v>275.97</c:v>
                </c:pt>
                <c:pt idx="642">
                  <c:v>275.97</c:v>
                </c:pt>
                <c:pt idx="643">
                  <c:v>251.012</c:v>
                </c:pt>
                <c:pt idx="644">
                  <c:v>201.097</c:v>
                </c:pt>
                <c:pt idx="645">
                  <c:v>176.139</c:v>
                </c:pt>
                <c:pt idx="646">
                  <c:v>176.139</c:v>
                </c:pt>
                <c:pt idx="647">
                  <c:v>26.224</c:v>
                </c:pt>
                <c:pt idx="648">
                  <c:v>26.224</c:v>
                </c:pt>
                <c:pt idx="649">
                  <c:v>1.224</c:v>
                </c:pt>
                <c:pt idx="650">
                  <c:v>-48.776</c:v>
                </c:pt>
                <c:pt idx="651">
                  <c:v>-73.77599999999998</c:v>
                </c:pt>
                <c:pt idx="652">
                  <c:v>-73.77599999999998</c:v>
                </c:pt>
                <c:pt idx="653">
                  <c:v>-223.692</c:v>
                </c:pt>
                <c:pt idx="654">
                  <c:v>-223.692</c:v>
                </c:pt>
                <c:pt idx="655">
                  <c:v>-248.649</c:v>
                </c:pt>
                <c:pt idx="656">
                  <c:v>-298.565</c:v>
                </c:pt>
                <c:pt idx="657">
                  <c:v>-323.5219999999989</c:v>
                </c:pt>
                <c:pt idx="658">
                  <c:v>-323.5219999999989</c:v>
                </c:pt>
                <c:pt idx="659">
                  <c:v>-472.9309999999988</c:v>
                </c:pt>
                <c:pt idx="660">
                  <c:v>-472.9309999999988</c:v>
                </c:pt>
                <c:pt idx="661">
                  <c:v>-497.762</c:v>
                </c:pt>
                <c:pt idx="662">
                  <c:v>-547.423</c:v>
                </c:pt>
                <c:pt idx="663">
                  <c:v>-572.254</c:v>
                </c:pt>
                <c:pt idx="664">
                  <c:v>-572.254</c:v>
                </c:pt>
                <c:pt idx="665">
                  <c:v>-720.65</c:v>
                </c:pt>
                <c:pt idx="666">
                  <c:v>-720.65</c:v>
                </c:pt>
                <c:pt idx="667">
                  <c:v>-745.2700000000005</c:v>
                </c:pt>
                <c:pt idx="668">
                  <c:v>-794.51</c:v>
                </c:pt>
                <c:pt idx="669">
                  <c:v>-819.13</c:v>
                </c:pt>
                <c:pt idx="670">
                  <c:v>-819.13</c:v>
                </c:pt>
                <c:pt idx="671">
                  <c:v>-966.011</c:v>
                </c:pt>
                <c:pt idx="672">
                  <c:v>-966.011</c:v>
                </c:pt>
                <c:pt idx="673">
                  <c:v>-990.3369999999981</c:v>
                </c:pt>
                <c:pt idx="674">
                  <c:v>-1038.989</c:v>
                </c:pt>
                <c:pt idx="675">
                  <c:v>-1063.315</c:v>
                </c:pt>
                <c:pt idx="676">
                  <c:v>-1063.315</c:v>
                </c:pt>
                <c:pt idx="677">
                  <c:v>-1208.183999999997</c:v>
                </c:pt>
                <c:pt idx="678">
                  <c:v>-1208.183999999997</c:v>
                </c:pt>
                <c:pt idx="679">
                  <c:v>-1232.133</c:v>
                </c:pt>
                <c:pt idx="680">
                  <c:v>-1280.033</c:v>
                </c:pt>
                <c:pt idx="681">
                  <c:v>-1303.983</c:v>
                </c:pt>
                <c:pt idx="682">
                  <c:v>-1303.983</c:v>
                </c:pt>
                <c:pt idx="683">
                  <c:v>-1446.349</c:v>
                </c:pt>
                <c:pt idx="684">
                  <c:v>-1446.349</c:v>
                </c:pt>
                <c:pt idx="685">
                  <c:v>-1469.841</c:v>
                </c:pt>
                <c:pt idx="686">
                  <c:v>-1516.826</c:v>
                </c:pt>
                <c:pt idx="687">
                  <c:v>-1540.318</c:v>
                </c:pt>
                <c:pt idx="688">
                  <c:v>-1540.318</c:v>
                </c:pt>
                <c:pt idx="689">
                  <c:v>-1679.701</c:v>
                </c:pt>
                <c:pt idx="690">
                  <c:v>-1679.701</c:v>
                </c:pt>
                <c:pt idx="691">
                  <c:v>-1702.656</c:v>
                </c:pt>
                <c:pt idx="692">
                  <c:v>-1748.567</c:v>
                </c:pt>
                <c:pt idx="693">
                  <c:v>-1771.522</c:v>
                </c:pt>
                <c:pt idx="694">
                  <c:v>-1771.522</c:v>
                </c:pt>
                <c:pt idx="695">
                  <c:v>-1907.449</c:v>
                </c:pt>
                <c:pt idx="696">
                  <c:v>-1907.449</c:v>
                </c:pt>
                <c:pt idx="697">
                  <c:v>-1929.79</c:v>
                </c:pt>
                <c:pt idx="698">
                  <c:v>-1974.472</c:v>
                </c:pt>
                <c:pt idx="699">
                  <c:v>-1996.812</c:v>
                </c:pt>
                <c:pt idx="700">
                  <c:v>-1996.812</c:v>
                </c:pt>
                <c:pt idx="701">
                  <c:v>-2128.824</c:v>
                </c:pt>
                <c:pt idx="702">
                  <c:v>-2128.824</c:v>
                </c:pt>
                <c:pt idx="703">
                  <c:v>-2150.475</c:v>
                </c:pt>
                <c:pt idx="704">
                  <c:v>-2193.776</c:v>
                </c:pt>
                <c:pt idx="705">
                  <c:v>-2215.426</c:v>
                </c:pt>
                <c:pt idx="706">
                  <c:v>-2215.426</c:v>
                </c:pt>
                <c:pt idx="707">
                  <c:v>-2343.076</c:v>
                </c:pt>
                <c:pt idx="708">
                  <c:v>-2343.076</c:v>
                </c:pt>
                <c:pt idx="709">
                  <c:v>-2363.963</c:v>
                </c:pt>
                <c:pt idx="710">
                  <c:v>-2405.737</c:v>
                </c:pt>
                <c:pt idx="711">
                  <c:v>-2426.625</c:v>
                </c:pt>
                <c:pt idx="712">
                  <c:v>-2426.625</c:v>
                </c:pt>
                <c:pt idx="713">
                  <c:v>-2549.48</c:v>
                </c:pt>
                <c:pt idx="714">
                  <c:v>-2549.48</c:v>
                </c:pt>
                <c:pt idx="715">
                  <c:v>-2569.533</c:v>
                </c:pt>
                <c:pt idx="716">
                  <c:v>-2609.639</c:v>
                </c:pt>
                <c:pt idx="717">
                  <c:v>-2629.692</c:v>
                </c:pt>
                <c:pt idx="718">
                  <c:v>-2629.692</c:v>
                </c:pt>
                <c:pt idx="719">
                  <c:v>-2747.338</c:v>
                </c:pt>
                <c:pt idx="720">
                  <c:v>-2747.338</c:v>
                </c:pt>
                <c:pt idx="721">
                  <c:v>-2766.489</c:v>
                </c:pt>
                <c:pt idx="722">
                  <c:v>-2804.791</c:v>
                </c:pt>
                <c:pt idx="723">
                  <c:v>-2823.942</c:v>
                </c:pt>
                <c:pt idx="724">
                  <c:v>-2823.942</c:v>
                </c:pt>
                <c:pt idx="725">
                  <c:v>-2935.98</c:v>
                </c:pt>
                <c:pt idx="726">
                  <c:v>-2935.98</c:v>
                </c:pt>
                <c:pt idx="727">
                  <c:v>-2954.165</c:v>
                </c:pt>
                <c:pt idx="728">
                  <c:v>-2990.533</c:v>
                </c:pt>
                <c:pt idx="729">
                  <c:v>-3008.718</c:v>
                </c:pt>
                <c:pt idx="730">
                  <c:v>-3008.718</c:v>
                </c:pt>
                <c:pt idx="731">
                  <c:v>-3114.768999999993</c:v>
                </c:pt>
                <c:pt idx="732">
                  <c:v>-3114.768999999993</c:v>
                </c:pt>
                <c:pt idx="733">
                  <c:v>-3131.925</c:v>
                </c:pt>
                <c:pt idx="734">
                  <c:v>-3166.237</c:v>
                </c:pt>
                <c:pt idx="735">
                  <c:v>-3183.393000000006</c:v>
                </c:pt>
                <c:pt idx="736">
                  <c:v>-3183.393000000006</c:v>
                </c:pt>
                <c:pt idx="737">
                  <c:v>-3283.098</c:v>
                </c:pt>
                <c:pt idx="738">
                  <c:v>-3283.098</c:v>
                </c:pt>
                <c:pt idx="739">
                  <c:v>-3299.168</c:v>
                </c:pt>
                <c:pt idx="740">
                  <c:v>-3331.307</c:v>
                </c:pt>
                <c:pt idx="741">
                  <c:v>-3347.377000000002</c:v>
                </c:pt>
                <c:pt idx="742">
                  <c:v>-3347.377000000002</c:v>
                </c:pt>
                <c:pt idx="743">
                  <c:v>-3440.399</c:v>
                </c:pt>
                <c:pt idx="744">
                  <c:v>-3440.399</c:v>
                </c:pt>
                <c:pt idx="745">
                  <c:v>-3455.328</c:v>
                </c:pt>
                <c:pt idx="746">
                  <c:v>-3485.186</c:v>
                </c:pt>
                <c:pt idx="747">
                  <c:v>-3500.115</c:v>
                </c:pt>
                <c:pt idx="748">
                  <c:v>-3500.115</c:v>
                </c:pt>
                <c:pt idx="749">
                  <c:v>-3586.139</c:v>
                </c:pt>
                <c:pt idx="750">
                  <c:v>-3586.139</c:v>
                </c:pt>
                <c:pt idx="751">
                  <c:v>-3599.877000000002</c:v>
                </c:pt>
                <c:pt idx="752">
                  <c:v>-3627.352000000001</c:v>
                </c:pt>
                <c:pt idx="753">
                  <c:v>-3641.09</c:v>
                </c:pt>
                <c:pt idx="754">
                  <c:v>-3641.09</c:v>
                </c:pt>
                <c:pt idx="755">
                  <c:v>-3719.825</c:v>
                </c:pt>
                <c:pt idx="756">
                  <c:v>-3719.825</c:v>
                </c:pt>
                <c:pt idx="757">
                  <c:v>-3732.325</c:v>
                </c:pt>
                <c:pt idx="758">
                  <c:v>-3757.325</c:v>
                </c:pt>
                <c:pt idx="759">
                  <c:v>-3769.825</c:v>
                </c:pt>
                <c:pt idx="760">
                  <c:v>-3769.825</c:v>
                </c:pt>
                <c:pt idx="761">
                  <c:v>-3841.005</c:v>
                </c:pt>
                <c:pt idx="762">
                  <c:v>-3841.005</c:v>
                </c:pt>
                <c:pt idx="763">
                  <c:v>-3852.224999999994</c:v>
                </c:pt>
                <c:pt idx="764">
                  <c:v>-3874.665</c:v>
                </c:pt>
                <c:pt idx="765">
                  <c:v>-3885.885</c:v>
                </c:pt>
                <c:pt idx="766">
                  <c:v>-3885.885</c:v>
                </c:pt>
                <c:pt idx="767">
                  <c:v>-3949.268999999993</c:v>
                </c:pt>
                <c:pt idx="768">
                  <c:v>-3949.268999999993</c:v>
                </c:pt>
                <c:pt idx="769">
                  <c:v>-3959.171</c:v>
                </c:pt>
                <c:pt idx="770">
                  <c:v>-3978.975</c:v>
                </c:pt>
                <c:pt idx="771">
                  <c:v>-3988.877000000002</c:v>
                </c:pt>
                <c:pt idx="772">
                  <c:v>-3988.877000000002</c:v>
                </c:pt>
                <c:pt idx="773">
                  <c:v>-4044.25</c:v>
                </c:pt>
                <c:pt idx="774">
                  <c:v>-4044.25</c:v>
                </c:pt>
                <c:pt idx="775">
                  <c:v>-4052.8</c:v>
                </c:pt>
                <c:pt idx="776">
                  <c:v>-4069.901</c:v>
                </c:pt>
                <c:pt idx="777">
                  <c:v>-4078.452</c:v>
                </c:pt>
                <c:pt idx="778">
                  <c:v>-4078.452</c:v>
                </c:pt>
                <c:pt idx="779">
                  <c:v>-4125.627</c:v>
                </c:pt>
                <c:pt idx="780">
                  <c:v>-4125.627</c:v>
                </c:pt>
                <c:pt idx="781">
                  <c:v>-4132.797</c:v>
                </c:pt>
                <c:pt idx="782">
                  <c:v>-4147.137000000002</c:v>
                </c:pt>
                <c:pt idx="783">
                  <c:v>-4154.307000000002</c:v>
                </c:pt>
                <c:pt idx="784">
                  <c:v>-4154.307000000002</c:v>
                </c:pt>
                <c:pt idx="785">
                  <c:v>-4193.124000000003</c:v>
                </c:pt>
                <c:pt idx="786">
                  <c:v>-4193.124000000003</c:v>
                </c:pt>
                <c:pt idx="787">
                  <c:v>-4198.89</c:v>
                </c:pt>
                <c:pt idx="788">
                  <c:v>-4210.421</c:v>
                </c:pt>
                <c:pt idx="789">
                  <c:v>-4216.186000000002</c:v>
                </c:pt>
                <c:pt idx="790">
                  <c:v>-4216.186000000002</c:v>
                </c:pt>
                <c:pt idx="791">
                  <c:v>-4246.514</c:v>
                </c:pt>
                <c:pt idx="792">
                  <c:v>-4246.514</c:v>
                </c:pt>
                <c:pt idx="793">
                  <c:v>-4250.856000000003</c:v>
                </c:pt>
                <c:pt idx="794">
                  <c:v>-4259.538</c:v>
                </c:pt>
                <c:pt idx="795">
                  <c:v>-4263.879</c:v>
                </c:pt>
                <c:pt idx="796">
                  <c:v>-4263.879</c:v>
                </c:pt>
                <c:pt idx="797">
                  <c:v>-4285.616000000005</c:v>
                </c:pt>
                <c:pt idx="798">
                  <c:v>-4285.616000000005</c:v>
                </c:pt>
                <c:pt idx="799">
                  <c:v>-4288.518</c:v>
                </c:pt>
                <c:pt idx="800">
                  <c:v>-4294.323</c:v>
                </c:pt>
                <c:pt idx="801">
                  <c:v>-4297.225</c:v>
                </c:pt>
                <c:pt idx="802">
                  <c:v>-4297.225</c:v>
                </c:pt>
                <c:pt idx="803">
                  <c:v>-4310.297</c:v>
                </c:pt>
                <c:pt idx="804">
                  <c:v>-4310.297</c:v>
                </c:pt>
                <c:pt idx="805">
                  <c:v>-4311.75</c:v>
                </c:pt>
                <c:pt idx="806">
                  <c:v>-4314.657</c:v>
                </c:pt>
                <c:pt idx="807">
                  <c:v>-4316.111000000004</c:v>
                </c:pt>
                <c:pt idx="808">
                  <c:v>-4316.111000000004</c:v>
                </c:pt>
                <c:pt idx="809">
                  <c:v>-4320.473</c:v>
                </c:pt>
                <c:pt idx="810">
                  <c:v>-4320.473</c:v>
                </c:pt>
                <c:pt idx="811">
                  <c:v>-4320.473</c:v>
                </c:pt>
                <c:pt idx="812">
                  <c:v>-4320.473</c:v>
                </c:pt>
                <c:pt idx="813">
                  <c:v>-4320.473</c:v>
                </c:pt>
                <c:pt idx="814">
                  <c:v>-4320.473</c:v>
                </c:pt>
                <c:pt idx="815">
                  <c:v>-4316.111000000004</c:v>
                </c:pt>
                <c:pt idx="816">
                  <c:v>-4316.111000000004</c:v>
                </c:pt>
                <c:pt idx="817">
                  <c:v>-4314.657</c:v>
                </c:pt>
                <c:pt idx="818">
                  <c:v>-4311.75</c:v>
                </c:pt>
                <c:pt idx="819">
                  <c:v>-4310.296</c:v>
                </c:pt>
                <c:pt idx="820">
                  <c:v>-4310.296</c:v>
                </c:pt>
                <c:pt idx="821">
                  <c:v>-4297.225</c:v>
                </c:pt>
                <c:pt idx="822">
                  <c:v>-4297.225</c:v>
                </c:pt>
                <c:pt idx="823">
                  <c:v>-4294.323</c:v>
                </c:pt>
                <c:pt idx="824">
                  <c:v>-4288.518</c:v>
                </c:pt>
                <c:pt idx="825">
                  <c:v>-4285.616000000005</c:v>
                </c:pt>
                <c:pt idx="826">
                  <c:v>-4285.616000000005</c:v>
                </c:pt>
                <c:pt idx="827">
                  <c:v>-4263.879</c:v>
                </c:pt>
                <c:pt idx="828">
                  <c:v>-4263.879</c:v>
                </c:pt>
                <c:pt idx="829">
                  <c:v>-4259.538</c:v>
                </c:pt>
                <c:pt idx="830">
                  <c:v>-4250.855000000001</c:v>
                </c:pt>
                <c:pt idx="831">
                  <c:v>-4246.514</c:v>
                </c:pt>
                <c:pt idx="832">
                  <c:v>-4246.514</c:v>
                </c:pt>
                <c:pt idx="833">
                  <c:v>-4216.186000000002</c:v>
                </c:pt>
                <c:pt idx="834">
                  <c:v>-4216.186000000002</c:v>
                </c:pt>
                <c:pt idx="835">
                  <c:v>-4210.42</c:v>
                </c:pt>
                <c:pt idx="836">
                  <c:v>-4198.889</c:v>
                </c:pt>
                <c:pt idx="837">
                  <c:v>-4193.124000000003</c:v>
                </c:pt>
                <c:pt idx="838">
                  <c:v>-4193.124000000003</c:v>
                </c:pt>
                <c:pt idx="839">
                  <c:v>-4154.307000000002</c:v>
                </c:pt>
                <c:pt idx="840">
                  <c:v>-4154.307000000002</c:v>
                </c:pt>
                <c:pt idx="841">
                  <c:v>-4147.137000000002</c:v>
                </c:pt>
                <c:pt idx="842">
                  <c:v>-4132.796</c:v>
                </c:pt>
                <c:pt idx="843">
                  <c:v>-4125.626000000012</c:v>
                </c:pt>
                <c:pt idx="844">
                  <c:v>-4125.626000000012</c:v>
                </c:pt>
                <c:pt idx="845">
                  <c:v>-4078.451000000006</c:v>
                </c:pt>
                <c:pt idx="846">
                  <c:v>-4078.451000000006</c:v>
                </c:pt>
                <c:pt idx="847">
                  <c:v>-4069.901</c:v>
                </c:pt>
                <c:pt idx="848">
                  <c:v>-4052.8</c:v>
                </c:pt>
                <c:pt idx="849">
                  <c:v>-4044.248999999993</c:v>
                </c:pt>
                <c:pt idx="850">
                  <c:v>-4044.248999999993</c:v>
                </c:pt>
                <c:pt idx="851">
                  <c:v>-3988.876</c:v>
                </c:pt>
                <c:pt idx="852">
                  <c:v>-3988.876</c:v>
                </c:pt>
                <c:pt idx="853">
                  <c:v>-3978.974</c:v>
                </c:pt>
                <c:pt idx="854">
                  <c:v>-3959.17</c:v>
                </c:pt>
                <c:pt idx="855">
                  <c:v>-3949.267999999999</c:v>
                </c:pt>
                <c:pt idx="856">
                  <c:v>-3949.267999999999</c:v>
                </c:pt>
                <c:pt idx="857">
                  <c:v>-3885.884</c:v>
                </c:pt>
                <c:pt idx="858">
                  <c:v>-3885.884</c:v>
                </c:pt>
                <c:pt idx="859">
                  <c:v>-3874.664</c:v>
                </c:pt>
                <c:pt idx="860">
                  <c:v>-3852.224</c:v>
                </c:pt>
                <c:pt idx="861">
                  <c:v>-3841.004</c:v>
                </c:pt>
                <c:pt idx="862">
                  <c:v>-3841.004</c:v>
                </c:pt>
                <c:pt idx="863">
                  <c:v>-3769.824</c:v>
                </c:pt>
                <c:pt idx="864">
                  <c:v>-3769.824</c:v>
                </c:pt>
                <c:pt idx="865">
                  <c:v>-3757.324</c:v>
                </c:pt>
                <c:pt idx="866">
                  <c:v>-3732.324</c:v>
                </c:pt>
                <c:pt idx="867">
                  <c:v>-3719.824</c:v>
                </c:pt>
                <c:pt idx="868">
                  <c:v>1.645999999999997</c:v>
                </c:pt>
              </c:numCache>
            </c:numRef>
          </c:yVal>
          <c:smooth val="1"/>
        </c:ser>
        <c:axId val="504343064"/>
        <c:axId val="504329448"/>
      </c:scatterChart>
      <c:valAx>
        <c:axId val="504343064"/>
        <c:scaling>
          <c:orientation val="minMax"/>
          <c:max val="15000.0"/>
          <c:min val="-15000.0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z [cm]</a:t>
                </a:r>
              </a:p>
            </c:rich>
          </c:tx>
          <c:layout>
            <c:manualLayout>
              <c:xMode val="edge"/>
              <c:yMode val="edge"/>
              <c:x val="0.449002217294902"/>
              <c:y val="0.874000041333418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4329448"/>
        <c:crosses val="autoZero"/>
        <c:crossBetween val="midCat"/>
        <c:majorUnit val="5000.0"/>
      </c:valAx>
      <c:valAx>
        <c:axId val="504329448"/>
        <c:scaling>
          <c:orientation val="minMax"/>
          <c:max val="5000.0"/>
          <c:min val="-5000.0"/>
        </c:scaling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x [cm]</a:t>
                </a:r>
              </a:p>
            </c:rich>
          </c:tx>
          <c:layout>
            <c:manualLayout>
              <c:xMode val="edge"/>
              <c:yMode val="edge"/>
              <c:x val="0.00554323725055435"/>
              <c:y val="0.466000096444637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4343064"/>
        <c:crosses val="autoZero"/>
        <c:crossBetween val="midCat"/>
        <c:majorUnit val="2000.0"/>
      </c:valAx>
      <c:spPr>
        <a:solidFill>
          <a:srgbClr val="FFCC99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CCCCFF"/>
    </a:solidFill>
    <a:ln w="3175">
      <a:solidFill>
        <a:srgbClr val="000000"/>
      </a:solidFill>
      <a:prstDash val="solid"/>
    </a:ln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Figure-8 Collider Ring -  Footprint</a:t>
            </a:r>
          </a:p>
        </c:rich>
      </c:tx>
      <c:layout>
        <c:manualLayout>
          <c:xMode val="edge"/>
          <c:yMode val="edge"/>
          <c:x val="0.327050997782707"/>
          <c:y val="0.0300000688890268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0682384923832733"/>
          <c:y val="0.156317629032845"/>
          <c:w val="0.809312638580931"/>
          <c:h val="0.716000000000001"/>
        </c:manualLayout>
      </c:layout>
      <c:scatterChart>
        <c:scatterStyle val="lineMarker"/>
        <c:ser>
          <c:idx val="0"/>
          <c:order val="0"/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Sheet1!$F$2:$F$1558</c:f>
              <c:numCache>
                <c:formatCode>0.0000</c:formatCode>
                <c:ptCount val="1557"/>
                <c:pt idx="0">
                  <c:v>0.0</c:v>
                </c:pt>
                <c:pt idx="1">
                  <c:v>6445.775000000001</c:v>
                </c:pt>
                <c:pt idx="2">
                  <c:v>6467.426</c:v>
                </c:pt>
                <c:pt idx="3">
                  <c:v>6510.727000000002</c:v>
                </c:pt>
                <c:pt idx="4">
                  <c:v>6532.378</c:v>
                </c:pt>
                <c:pt idx="5">
                  <c:v>6532.378</c:v>
                </c:pt>
                <c:pt idx="6">
                  <c:v>6664.389</c:v>
                </c:pt>
                <c:pt idx="7">
                  <c:v>6664.389</c:v>
                </c:pt>
                <c:pt idx="8">
                  <c:v>6686.73</c:v>
                </c:pt>
                <c:pt idx="9">
                  <c:v>6731.412</c:v>
                </c:pt>
                <c:pt idx="10">
                  <c:v>6753.753000000002</c:v>
                </c:pt>
                <c:pt idx="11">
                  <c:v>6753.753000000002</c:v>
                </c:pt>
                <c:pt idx="12">
                  <c:v>6889.68</c:v>
                </c:pt>
                <c:pt idx="13">
                  <c:v>6889.68</c:v>
                </c:pt>
                <c:pt idx="14">
                  <c:v>6912.635</c:v>
                </c:pt>
                <c:pt idx="15">
                  <c:v>6958.546</c:v>
                </c:pt>
                <c:pt idx="16">
                  <c:v>6981.501</c:v>
                </c:pt>
                <c:pt idx="17">
                  <c:v>6981.501</c:v>
                </c:pt>
                <c:pt idx="18">
                  <c:v>7120.884</c:v>
                </c:pt>
                <c:pt idx="19">
                  <c:v>7120.884</c:v>
                </c:pt>
                <c:pt idx="20">
                  <c:v>7144.376</c:v>
                </c:pt>
                <c:pt idx="21">
                  <c:v>7191.361000000004</c:v>
                </c:pt>
                <c:pt idx="22">
                  <c:v>7214.853</c:v>
                </c:pt>
                <c:pt idx="23">
                  <c:v>7214.853</c:v>
                </c:pt>
                <c:pt idx="24">
                  <c:v>7357.219</c:v>
                </c:pt>
                <c:pt idx="25">
                  <c:v>7357.219</c:v>
                </c:pt>
                <c:pt idx="26">
                  <c:v>7381.169000000004</c:v>
                </c:pt>
                <c:pt idx="27">
                  <c:v>7429.068</c:v>
                </c:pt>
                <c:pt idx="28">
                  <c:v>7453.018</c:v>
                </c:pt>
                <c:pt idx="29">
                  <c:v>7453.018</c:v>
                </c:pt>
                <c:pt idx="30">
                  <c:v>7597.887000000002</c:v>
                </c:pt>
                <c:pt idx="31">
                  <c:v>7597.887000000002</c:v>
                </c:pt>
                <c:pt idx="32">
                  <c:v>7622.213000000001</c:v>
                </c:pt>
                <c:pt idx="33">
                  <c:v>7670.865000000003</c:v>
                </c:pt>
                <c:pt idx="34">
                  <c:v>7695.191000000003</c:v>
                </c:pt>
                <c:pt idx="35">
                  <c:v>7695.191000000003</c:v>
                </c:pt>
                <c:pt idx="36">
                  <c:v>7842.071000000001</c:v>
                </c:pt>
                <c:pt idx="37">
                  <c:v>7842.071000000001</c:v>
                </c:pt>
                <c:pt idx="38">
                  <c:v>7866.692000000013</c:v>
                </c:pt>
                <c:pt idx="39">
                  <c:v>7915.932</c:v>
                </c:pt>
                <c:pt idx="40">
                  <c:v>7940.552000000002</c:v>
                </c:pt>
                <c:pt idx="41">
                  <c:v>7940.552000000002</c:v>
                </c:pt>
                <c:pt idx="42">
                  <c:v>8088.947</c:v>
                </c:pt>
                <c:pt idx="43">
                  <c:v>8088.947</c:v>
                </c:pt>
                <c:pt idx="44">
                  <c:v>8113.777999999998</c:v>
                </c:pt>
                <c:pt idx="45">
                  <c:v>8163.44</c:v>
                </c:pt>
                <c:pt idx="46">
                  <c:v>8188.271</c:v>
                </c:pt>
                <c:pt idx="47">
                  <c:v>8188.271</c:v>
                </c:pt>
                <c:pt idx="48">
                  <c:v>8337.679</c:v>
                </c:pt>
                <c:pt idx="49">
                  <c:v>8337.679</c:v>
                </c:pt>
                <c:pt idx="50">
                  <c:v>8362.637</c:v>
                </c:pt>
                <c:pt idx="51">
                  <c:v>8412.55299999996</c:v>
                </c:pt>
                <c:pt idx="52">
                  <c:v>8437.51</c:v>
                </c:pt>
                <c:pt idx="53">
                  <c:v>8437.51</c:v>
                </c:pt>
                <c:pt idx="54">
                  <c:v>8587.425999999947</c:v>
                </c:pt>
                <c:pt idx="55">
                  <c:v>8587.425999999947</c:v>
                </c:pt>
                <c:pt idx="56">
                  <c:v>8612.425999999947</c:v>
                </c:pt>
                <c:pt idx="57">
                  <c:v>8662.425999999947</c:v>
                </c:pt>
                <c:pt idx="58">
                  <c:v>8687.425999999947</c:v>
                </c:pt>
                <c:pt idx="59">
                  <c:v>8687.425999999947</c:v>
                </c:pt>
                <c:pt idx="60">
                  <c:v>8837.341</c:v>
                </c:pt>
                <c:pt idx="61">
                  <c:v>8837.341</c:v>
                </c:pt>
                <c:pt idx="62">
                  <c:v>8862.299</c:v>
                </c:pt>
                <c:pt idx="63">
                  <c:v>8912.21399999999</c:v>
                </c:pt>
                <c:pt idx="64">
                  <c:v>8937.172</c:v>
                </c:pt>
                <c:pt idx="65">
                  <c:v>8937.172</c:v>
                </c:pt>
                <c:pt idx="66">
                  <c:v>9086.58</c:v>
                </c:pt>
                <c:pt idx="67">
                  <c:v>9086.58</c:v>
                </c:pt>
                <c:pt idx="68">
                  <c:v>9111.411</c:v>
                </c:pt>
                <c:pt idx="69">
                  <c:v>9161.073</c:v>
                </c:pt>
                <c:pt idx="70">
                  <c:v>9185.904</c:v>
                </c:pt>
                <c:pt idx="71">
                  <c:v>9185.904</c:v>
                </c:pt>
                <c:pt idx="72">
                  <c:v>9334.299</c:v>
                </c:pt>
                <c:pt idx="73">
                  <c:v>9334.299</c:v>
                </c:pt>
                <c:pt idx="74">
                  <c:v>9358.918999999958</c:v>
                </c:pt>
                <c:pt idx="75">
                  <c:v>9408.16</c:v>
                </c:pt>
                <c:pt idx="76">
                  <c:v>9432.78</c:v>
                </c:pt>
                <c:pt idx="77">
                  <c:v>9432.78</c:v>
                </c:pt>
                <c:pt idx="78">
                  <c:v>9579.66</c:v>
                </c:pt>
                <c:pt idx="79">
                  <c:v>9579.66</c:v>
                </c:pt>
                <c:pt idx="80">
                  <c:v>9603.985999999943</c:v>
                </c:pt>
                <c:pt idx="81">
                  <c:v>9652.638999999981</c:v>
                </c:pt>
                <c:pt idx="82">
                  <c:v>9676.964999999964</c:v>
                </c:pt>
                <c:pt idx="83">
                  <c:v>9676.964999999964</c:v>
                </c:pt>
                <c:pt idx="84">
                  <c:v>9821.833</c:v>
                </c:pt>
                <c:pt idx="85">
                  <c:v>9821.833</c:v>
                </c:pt>
                <c:pt idx="86">
                  <c:v>9845.782999999983</c:v>
                </c:pt>
                <c:pt idx="87">
                  <c:v>9893.683</c:v>
                </c:pt>
                <c:pt idx="88">
                  <c:v>9917.631999999985</c:v>
                </c:pt>
                <c:pt idx="89">
                  <c:v>9917.631999999985</c:v>
                </c:pt>
                <c:pt idx="90">
                  <c:v>10059.999</c:v>
                </c:pt>
                <c:pt idx="91">
                  <c:v>10059.999</c:v>
                </c:pt>
                <c:pt idx="92">
                  <c:v>10083.491</c:v>
                </c:pt>
                <c:pt idx="93">
                  <c:v>10130.476</c:v>
                </c:pt>
                <c:pt idx="94">
                  <c:v>10153.968</c:v>
                </c:pt>
                <c:pt idx="95">
                  <c:v>10153.968</c:v>
                </c:pt>
                <c:pt idx="96">
                  <c:v>10293.34999999997</c:v>
                </c:pt>
                <c:pt idx="97">
                  <c:v>10293.34999999997</c:v>
                </c:pt>
                <c:pt idx="98">
                  <c:v>10316.30599999995</c:v>
                </c:pt>
                <c:pt idx="99">
                  <c:v>10362.217</c:v>
                </c:pt>
                <c:pt idx="100">
                  <c:v>10385.172</c:v>
                </c:pt>
                <c:pt idx="101">
                  <c:v>10385.172</c:v>
                </c:pt>
                <c:pt idx="102">
                  <c:v>10521.099</c:v>
                </c:pt>
                <c:pt idx="103">
                  <c:v>10521.099</c:v>
                </c:pt>
                <c:pt idx="104">
                  <c:v>10543.44</c:v>
                </c:pt>
                <c:pt idx="105">
                  <c:v>10588.12099999998</c:v>
                </c:pt>
                <c:pt idx="106">
                  <c:v>10610.462</c:v>
                </c:pt>
                <c:pt idx="107">
                  <c:v>10610.462</c:v>
                </c:pt>
                <c:pt idx="108">
                  <c:v>10742.474</c:v>
                </c:pt>
                <c:pt idx="109">
                  <c:v>10742.474</c:v>
                </c:pt>
                <c:pt idx="110">
                  <c:v>10764.125</c:v>
                </c:pt>
                <c:pt idx="111">
                  <c:v>10807.42599999996</c:v>
                </c:pt>
                <c:pt idx="112">
                  <c:v>10829.07599999996</c:v>
                </c:pt>
                <c:pt idx="113">
                  <c:v>10829.07599999996</c:v>
                </c:pt>
                <c:pt idx="114">
                  <c:v>10956.726</c:v>
                </c:pt>
                <c:pt idx="115">
                  <c:v>10956.726</c:v>
                </c:pt>
                <c:pt idx="116">
                  <c:v>10977.61299999999</c:v>
                </c:pt>
                <c:pt idx="117">
                  <c:v>11019.388</c:v>
                </c:pt>
                <c:pt idx="118">
                  <c:v>11040.275</c:v>
                </c:pt>
                <c:pt idx="119">
                  <c:v>11040.275</c:v>
                </c:pt>
                <c:pt idx="120">
                  <c:v>11163.13000000001</c:v>
                </c:pt>
                <c:pt idx="121">
                  <c:v>11163.13000000001</c:v>
                </c:pt>
                <c:pt idx="122">
                  <c:v>11183.18300000001</c:v>
                </c:pt>
                <c:pt idx="123">
                  <c:v>11223.29</c:v>
                </c:pt>
                <c:pt idx="124">
                  <c:v>11243.343</c:v>
                </c:pt>
                <c:pt idx="125">
                  <c:v>11243.343</c:v>
                </c:pt>
                <c:pt idx="126">
                  <c:v>11360.98799999996</c:v>
                </c:pt>
                <c:pt idx="127">
                  <c:v>11360.98799999996</c:v>
                </c:pt>
                <c:pt idx="128">
                  <c:v>11380.14000000001</c:v>
                </c:pt>
                <c:pt idx="129">
                  <c:v>11418.44199999998</c:v>
                </c:pt>
                <c:pt idx="130">
                  <c:v>11437.593</c:v>
                </c:pt>
                <c:pt idx="131">
                  <c:v>11437.593</c:v>
                </c:pt>
                <c:pt idx="132">
                  <c:v>11549.63099999999</c:v>
                </c:pt>
                <c:pt idx="133">
                  <c:v>11549.63099999999</c:v>
                </c:pt>
                <c:pt idx="134">
                  <c:v>11567.815</c:v>
                </c:pt>
                <c:pt idx="135">
                  <c:v>11604.18399999999</c:v>
                </c:pt>
                <c:pt idx="136">
                  <c:v>11622.36799999995</c:v>
                </c:pt>
                <c:pt idx="137">
                  <c:v>11622.36799999995</c:v>
                </c:pt>
                <c:pt idx="138">
                  <c:v>11728.419</c:v>
                </c:pt>
                <c:pt idx="139">
                  <c:v>11728.419</c:v>
                </c:pt>
                <c:pt idx="140">
                  <c:v>11745.575</c:v>
                </c:pt>
                <c:pt idx="141">
                  <c:v>11779.888</c:v>
                </c:pt>
                <c:pt idx="142">
                  <c:v>11797.04400000001</c:v>
                </c:pt>
                <c:pt idx="143">
                  <c:v>11797.04400000001</c:v>
                </c:pt>
                <c:pt idx="144">
                  <c:v>11896.74900000001</c:v>
                </c:pt>
                <c:pt idx="145">
                  <c:v>11896.74900000001</c:v>
                </c:pt>
                <c:pt idx="146">
                  <c:v>11912.819</c:v>
                </c:pt>
                <c:pt idx="147">
                  <c:v>11944.958</c:v>
                </c:pt>
                <c:pt idx="148">
                  <c:v>11961.028</c:v>
                </c:pt>
                <c:pt idx="149">
                  <c:v>11961.028</c:v>
                </c:pt>
                <c:pt idx="150">
                  <c:v>12054.05</c:v>
                </c:pt>
                <c:pt idx="151">
                  <c:v>12054.05</c:v>
                </c:pt>
                <c:pt idx="152">
                  <c:v>12068.97899999996</c:v>
                </c:pt>
                <c:pt idx="153">
                  <c:v>12098.837</c:v>
                </c:pt>
                <c:pt idx="154">
                  <c:v>12113.766</c:v>
                </c:pt>
                <c:pt idx="155">
                  <c:v>12113.766</c:v>
                </c:pt>
                <c:pt idx="156">
                  <c:v>12199.79</c:v>
                </c:pt>
                <c:pt idx="157">
                  <c:v>12199.79</c:v>
                </c:pt>
                <c:pt idx="158">
                  <c:v>12213.528</c:v>
                </c:pt>
                <c:pt idx="159">
                  <c:v>12241.004</c:v>
                </c:pt>
                <c:pt idx="160">
                  <c:v>12254.74100000002</c:v>
                </c:pt>
                <c:pt idx="161">
                  <c:v>12254.74100000002</c:v>
                </c:pt>
                <c:pt idx="162">
                  <c:v>12333.477</c:v>
                </c:pt>
                <c:pt idx="163">
                  <c:v>12333.477</c:v>
                </c:pt>
                <c:pt idx="164">
                  <c:v>12345.977</c:v>
                </c:pt>
                <c:pt idx="165">
                  <c:v>12370.977</c:v>
                </c:pt>
                <c:pt idx="166">
                  <c:v>12383.477</c:v>
                </c:pt>
                <c:pt idx="167">
                  <c:v>12383.477</c:v>
                </c:pt>
                <c:pt idx="168">
                  <c:v>12454.65699999996</c:v>
                </c:pt>
                <c:pt idx="169">
                  <c:v>12454.65699999996</c:v>
                </c:pt>
                <c:pt idx="170">
                  <c:v>12465.87699999995</c:v>
                </c:pt>
                <c:pt idx="171">
                  <c:v>12488.31699999996</c:v>
                </c:pt>
                <c:pt idx="172">
                  <c:v>12499.537</c:v>
                </c:pt>
                <c:pt idx="173">
                  <c:v>12499.537</c:v>
                </c:pt>
                <c:pt idx="174">
                  <c:v>12562.921</c:v>
                </c:pt>
                <c:pt idx="175">
                  <c:v>12562.921</c:v>
                </c:pt>
                <c:pt idx="176">
                  <c:v>12572.823</c:v>
                </c:pt>
                <c:pt idx="177">
                  <c:v>12592.627</c:v>
                </c:pt>
                <c:pt idx="178">
                  <c:v>12602.529</c:v>
                </c:pt>
                <c:pt idx="179">
                  <c:v>12602.529</c:v>
                </c:pt>
                <c:pt idx="180">
                  <c:v>12657.902</c:v>
                </c:pt>
                <c:pt idx="181">
                  <c:v>12657.902</c:v>
                </c:pt>
                <c:pt idx="182">
                  <c:v>12666.453</c:v>
                </c:pt>
                <c:pt idx="183">
                  <c:v>12683.554</c:v>
                </c:pt>
                <c:pt idx="184">
                  <c:v>12692.10399999999</c:v>
                </c:pt>
                <c:pt idx="185">
                  <c:v>12692.10399999999</c:v>
                </c:pt>
                <c:pt idx="186">
                  <c:v>12739.279</c:v>
                </c:pt>
                <c:pt idx="187">
                  <c:v>12739.279</c:v>
                </c:pt>
                <c:pt idx="188">
                  <c:v>12746.449</c:v>
                </c:pt>
                <c:pt idx="189">
                  <c:v>12760.79</c:v>
                </c:pt>
                <c:pt idx="190">
                  <c:v>12767.96</c:v>
                </c:pt>
                <c:pt idx="191">
                  <c:v>12767.96</c:v>
                </c:pt>
                <c:pt idx="192">
                  <c:v>12806.777</c:v>
                </c:pt>
                <c:pt idx="193">
                  <c:v>12806.777</c:v>
                </c:pt>
                <c:pt idx="194">
                  <c:v>12812.54300000001</c:v>
                </c:pt>
                <c:pt idx="195">
                  <c:v>12824.073</c:v>
                </c:pt>
                <c:pt idx="196">
                  <c:v>12829.839</c:v>
                </c:pt>
                <c:pt idx="197">
                  <c:v>12829.839</c:v>
                </c:pt>
                <c:pt idx="198">
                  <c:v>12860.16699999996</c:v>
                </c:pt>
                <c:pt idx="199">
                  <c:v>12860.16699999996</c:v>
                </c:pt>
                <c:pt idx="200">
                  <c:v>12864.509</c:v>
                </c:pt>
                <c:pt idx="201">
                  <c:v>12873.191</c:v>
                </c:pt>
                <c:pt idx="202">
                  <c:v>12877.53199999999</c:v>
                </c:pt>
                <c:pt idx="203">
                  <c:v>12877.53199999999</c:v>
                </c:pt>
                <c:pt idx="204">
                  <c:v>12899.269</c:v>
                </c:pt>
                <c:pt idx="205">
                  <c:v>12899.269</c:v>
                </c:pt>
                <c:pt idx="206">
                  <c:v>12902.171</c:v>
                </c:pt>
                <c:pt idx="207">
                  <c:v>12907.976</c:v>
                </c:pt>
                <c:pt idx="208">
                  <c:v>12910.878</c:v>
                </c:pt>
                <c:pt idx="209">
                  <c:v>12910.878</c:v>
                </c:pt>
                <c:pt idx="210">
                  <c:v>12923.94999999998</c:v>
                </c:pt>
                <c:pt idx="211">
                  <c:v>12923.94999999998</c:v>
                </c:pt>
                <c:pt idx="212">
                  <c:v>12925.404</c:v>
                </c:pt>
                <c:pt idx="213">
                  <c:v>12928.311</c:v>
                </c:pt>
                <c:pt idx="214">
                  <c:v>12929.76499999999</c:v>
                </c:pt>
                <c:pt idx="215">
                  <c:v>12929.76499999999</c:v>
                </c:pt>
                <c:pt idx="216">
                  <c:v>12934.127</c:v>
                </c:pt>
                <c:pt idx="217">
                  <c:v>12934.127</c:v>
                </c:pt>
                <c:pt idx="218">
                  <c:v>12934.127</c:v>
                </c:pt>
                <c:pt idx="219">
                  <c:v>12934.127</c:v>
                </c:pt>
                <c:pt idx="220">
                  <c:v>12934.127</c:v>
                </c:pt>
                <c:pt idx="221">
                  <c:v>12934.127</c:v>
                </c:pt>
                <c:pt idx="222">
                  <c:v>12929.76499999999</c:v>
                </c:pt>
                <c:pt idx="223">
                  <c:v>12929.76499999999</c:v>
                </c:pt>
                <c:pt idx="224">
                  <c:v>12928.311</c:v>
                </c:pt>
                <c:pt idx="225">
                  <c:v>12925.404</c:v>
                </c:pt>
                <c:pt idx="226">
                  <c:v>12923.95099999996</c:v>
                </c:pt>
                <c:pt idx="227">
                  <c:v>12923.95099999996</c:v>
                </c:pt>
                <c:pt idx="228">
                  <c:v>12910.879</c:v>
                </c:pt>
                <c:pt idx="229">
                  <c:v>12910.879</c:v>
                </c:pt>
                <c:pt idx="230">
                  <c:v>12907.977</c:v>
                </c:pt>
                <c:pt idx="231">
                  <c:v>12902.172</c:v>
                </c:pt>
                <c:pt idx="232">
                  <c:v>12899.27</c:v>
                </c:pt>
                <c:pt idx="233">
                  <c:v>12899.27</c:v>
                </c:pt>
                <c:pt idx="234">
                  <c:v>12877.53299999999</c:v>
                </c:pt>
                <c:pt idx="235">
                  <c:v>12877.53299999999</c:v>
                </c:pt>
                <c:pt idx="236">
                  <c:v>12873.19199999998</c:v>
                </c:pt>
                <c:pt idx="237">
                  <c:v>12864.51</c:v>
                </c:pt>
                <c:pt idx="238">
                  <c:v>12860.169</c:v>
                </c:pt>
                <c:pt idx="239">
                  <c:v>12860.169</c:v>
                </c:pt>
                <c:pt idx="240">
                  <c:v>12829.84</c:v>
                </c:pt>
                <c:pt idx="241">
                  <c:v>12829.84</c:v>
                </c:pt>
                <c:pt idx="242">
                  <c:v>12824.075</c:v>
                </c:pt>
                <c:pt idx="243">
                  <c:v>12812.54400000001</c:v>
                </c:pt>
                <c:pt idx="244">
                  <c:v>12806.779</c:v>
                </c:pt>
                <c:pt idx="245">
                  <c:v>12806.779</c:v>
                </c:pt>
                <c:pt idx="246">
                  <c:v>12767.962</c:v>
                </c:pt>
                <c:pt idx="247">
                  <c:v>12767.962</c:v>
                </c:pt>
                <c:pt idx="248">
                  <c:v>12760.79199999999</c:v>
                </c:pt>
                <c:pt idx="249">
                  <c:v>12746.45099999996</c:v>
                </c:pt>
                <c:pt idx="250">
                  <c:v>12739.281</c:v>
                </c:pt>
                <c:pt idx="251">
                  <c:v>12739.281</c:v>
                </c:pt>
                <c:pt idx="252">
                  <c:v>12692.106</c:v>
                </c:pt>
                <c:pt idx="253">
                  <c:v>12692.106</c:v>
                </c:pt>
                <c:pt idx="254">
                  <c:v>12683.55599999995</c:v>
                </c:pt>
                <c:pt idx="255">
                  <c:v>12666.45499999997</c:v>
                </c:pt>
                <c:pt idx="256">
                  <c:v>12657.905</c:v>
                </c:pt>
                <c:pt idx="257">
                  <c:v>12657.905</c:v>
                </c:pt>
                <c:pt idx="258">
                  <c:v>12602.53199999999</c:v>
                </c:pt>
                <c:pt idx="259">
                  <c:v>12602.53199999999</c:v>
                </c:pt>
                <c:pt idx="260">
                  <c:v>12592.63000000001</c:v>
                </c:pt>
                <c:pt idx="261">
                  <c:v>12572.82599999996</c:v>
                </c:pt>
                <c:pt idx="262">
                  <c:v>12562.92400000001</c:v>
                </c:pt>
                <c:pt idx="263">
                  <c:v>12562.92400000001</c:v>
                </c:pt>
                <c:pt idx="264">
                  <c:v>12499.54</c:v>
                </c:pt>
                <c:pt idx="265">
                  <c:v>12499.54</c:v>
                </c:pt>
                <c:pt idx="266">
                  <c:v>12488.32</c:v>
                </c:pt>
                <c:pt idx="267">
                  <c:v>12465.88</c:v>
                </c:pt>
                <c:pt idx="268">
                  <c:v>12454.66</c:v>
                </c:pt>
                <c:pt idx="269">
                  <c:v>12454.66</c:v>
                </c:pt>
                <c:pt idx="270">
                  <c:v>12383.48</c:v>
                </c:pt>
                <c:pt idx="271">
                  <c:v>12383.48</c:v>
                </c:pt>
                <c:pt idx="272">
                  <c:v>12370.98</c:v>
                </c:pt>
                <c:pt idx="273">
                  <c:v>12345.98</c:v>
                </c:pt>
                <c:pt idx="274">
                  <c:v>12333.48</c:v>
                </c:pt>
                <c:pt idx="275">
                  <c:v>12333.48</c:v>
                </c:pt>
                <c:pt idx="276">
                  <c:v>12254.745</c:v>
                </c:pt>
                <c:pt idx="277">
                  <c:v>12254.745</c:v>
                </c:pt>
                <c:pt idx="278">
                  <c:v>12241.007</c:v>
                </c:pt>
                <c:pt idx="279">
                  <c:v>12213.53199999999</c:v>
                </c:pt>
                <c:pt idx="280">
                  <c:v>12199.79400000001</c:v>
                </c:pt>
                <c:pt idx="281">
                  <c:v>12199.79400000001</c:v>
                </c:pt>
                <c:pt idx="282">
                  <c:v>12113.77</c:v>
                </c:pt>
                <c:pt idx="283">
                  <c:v>12113.77</c:v>
                </c:pt>
                <c:pt idx="284">
                  <c:v>12098.841</c:v>
                </c:pt>
                <c:pt idx="285">
                  <c:v>12068.983</c:v>
                </c:pt>
                <c:pt idx="286">
                  <c:v>12054.054</c:v>
                </c:pt>
                <c:pt idx="287">
                  <c:v>12054.054</c:v>
                </c:pt>
                <c:pt idx="288">
                  <c:v>11961.03199999999</c:v>
                </c:pt>
                <c:pt idx="289">
                  <c:v>11961.03199999999</c:v>
                </c:pt>
                <c:pt idx="290">
                  <c:v>11944.963</c:v>
                </c:pt>
                <c:pt idx="291">
                  <c:v>11912.823</c:v>
                </c:pt>
                <c:pt idx="292">
                  <c:v>11896.754</c:v>
                </c:pt>
                <c:pt idx="293">
                  <c:v>11896.754</c:v>
                </c:pt>
                <c:pt idx="294">
                  <c:v>11797.048</c:v>
                </c:pt>
                <c:pt idx="295">
                  <c:v>11797.048</c:v>
                </c:pt>
                <c:pt idx="296">
                  <c:v>11779.892</c:v>
                </c:pt>
                <c:pt idx="297">
                  <c:v>11745.58</c:v>
                </c:pt>
                <c:pt idx="298">
                  <c:v>11728.42400000001</c:v>
                </c:pt>
                <c:pt idx="299">
                  <c:v>11728.42400000001</c:v>
                </c:pt>
                <c:pt idx="300">
                  <c:v>11622.373</c:v>
                </c:pt>
                <c:pt idx="301">
                  <c:v>11622.373</c:v>
                </c:pt>
                <c:pt idx="302">
                  <c:v>11604.189</c:v>
                </c:pt>
                <c:pt idx="303">
                  <c:v>11567.82</c:v>
                </c:pt>
                <c:pt idx="304">
                  <c:v>11549.636</c:v>
                </c:pt>
                <c:pt idx="305">
                  <c:v>11549.636</c:v>
                </c:pt>
                <c:pt idx="306">
                  <c:v>11437.598</c:v>
                </c:pt>
                <c:pt idx="307">
                  <c:v>11437.598</c:v>
                </c:pt>
                <c:pt idx="308">
                  <c:v>11418.447</c:v>
                </c:pt>
                <c:pt idx="309">
                  <c:v>11380.145</c:v>
                </c:pt>
                <c:pt idx="310">
                  <c:v>11360.994</c:v>
                </c:pt>
                <c:pt idx="311">
                  <c:v>11360.994</c:v>
                </c:pt>
                <c:pt idx="312">
                  <c:v>11243.348</c:v>
                </c:pt>
                <c:pt idx="313">
                  <c:v>11243.348</c:v>
                </c:pt>
                <c:pt idx="314">
                  <c:v>11223.295</c:v>
                </c:pt>
                <c:pt idx="315">
                  <c:v>11183.189</c:v>
                </c:pt>
                <c:pt idx="316">
                  <c:v>11163.136</c:v>
                </c:pt>
                <c:pt idx="317">
                  <c:v>11163.136</c:v>
                </c:pt>
                <c:pt idx="318">
                  <c:v>11040.281</c:v>
                </c:pt>
                <c:pt idx="319">
                  <c:v>11040.281</c:v>
                </c:pt>
                <c:pt idx="320">
                  <c:v>11019.393</c:v>
                </c:pt>
                <c:pt idx="321">
                  <c:v>10977.619</c:v>
                </c:pt>
                <c:pt idx="322">
                  <c:v>10956.73200000002</c:v>
                </c:pt>
                <c:pt idx="323">
                  <c:v>10956.73200000002</c:v>
                </c:pt>
                <c:pt idx="324">
                  <c:v>10829.082</c:v>
                </c:pt>
                <c:pt idx="325">
                  <c:v>10829.082</c:v>
                </c:pt>
                <c:pt idx="326">
                  <c:v>10807.432</c:v>
                </c:pt>
                <c:pt idx="327">
                  <c:v>10764.13099999999</c:v>
                </c:pt>
                <c:pt idx="328">
                  <c:v>10742.48</c:v>
                </c:pt>
                <c:pt idx="329">
                  <c:v>10742.48</c:v>
                </c:pt>
                <c:pt idx="330">
                  <c:v>10610.46899999996</c:v>
                </c:pt>
                <c:pt idx="331">
                  <c:v>10610.46899999996</c:v>
                </c:pt>
                <c:pt idx="332">
                  <c:v>10588.128</c:v>
                </c:pt>
                <c:pt idx="333">
                  <c:v>10543.446</c:v>
                </c:pt>
                <c:pt idx="334">
                  <c:v>10521.105</c:v>
                </c:pt>
                <c:pt idx="335">
                  <c:v>10521.105</c:v>
                </c:pt>
                <c:pt idx="336">
                  <c:v>10385.178</c:v>
                </c:pt>
                <c:pt idx="337">
                  <c:v>10385.178</c:v>
                </c:pt>
                <c:pt idx="338">
                  <c:v>10362.22300000002</c:v>
                </c:pt>
                <c:pt idx="339">
                  <c:v>10316.312</c:v>
                </c:pt>
                <c:pt idx="340">
                  <c:v>10293.35699999994</c:v>
                </c:pt>
                <c:pt idx="341">
                  <c:v>10293.35699999994</c:v>
                </c:pt>
                <c:pt idx="342">
                  <c:v>10153.974</c:v>
                </c:pt>
                <c:pt idx="343">
                  <c:v>10153.974</c:v>
                </c:pt>
                <c:pt idx="344">
                  <c:v>10130.482</c:v>
                </c:pt>
                <c:pt idx="345">
                  <c:v>10083.498</c:v>
                </c:pt>
                <c:pt idx="346">
                  <c:v>10060.00499999998</c:v>
                </c:pt>
                <c:pt idx="347">
                  <c:v>10060.00499999998</c:v>
                </c:pt>
                <c:pt idx="348">
                  <c:v>9917.638999999981</c:v>
                </c:pt>
                <c:pt idx="349">
                  <c:v>9917.638999999981</c:v>
                </c:pt>
                <c:pt idx="350">
                  <c:v>9893.689</c:v>
                </c:pt>
                <c:pt idx="351">
                  <c:v>9845.79</c:v>
                </c:pt>
                <c:pt idx="352">
                  <c:v>9821.84</c:v>
                </c:pt>
                <c:pt idx="353">
                  <c:v>9821.84</c:v>
                </c:pt>
                <c:pt idx="354">
                  <c:v>9676.971999999952</c:v>
                </c:pt>
                <c:pt idx="355">
                  <c:v>9676.971999999952</c:v>
                </c:pt>
                <c:pt idx="356">
                  <c:v>9652.646</c:v>
                </c:pt>
                <c:pt idx="357">
                  <c:v>9603.993</c:v>
                </c:pt>
                <c:pt idx="358">
                  <c:v>9579.666999999947</c:v>
                </c:pt>
                <c:pt idx="359">
                  <c:v>9579.666999999947</c:v>
                </c:pt>
                <c:pt idx="360">
                  <c:v>9432.787</c:v>
                </c:pt>
                <c:pt idx="361">
                  <c:v>9432.787</c:v>
                </c:pt>
                <c:pt idx="362">
                  <c:v>9408.166999999947</c:v>
                </c:pt>
                <c:pt idx="363">
                  <c:v>9358.925999999947</c:v>
                </c:pt>
                <c:pt idx="364">
                  <c:v>9334.305999999939</c:v>
                </c:pt>
                <c:pt idx="365">
                  <c:v>9334.305999999939</c:v>
                </c:pt>
                <c:pt idx="366">
                  <c:v>9185.911</c:v>
                </c:pt>
                <c:pt idx="367">
                  <c:v>9185.911</c:v>
                </c:pt>
                <c:pt idx="368">
                  <c:v>9161.08</c:v>
                </c:pt>
                <c:pt idx="369">
                  <c:v>9111.417999999952</c:v>
                </c:pt>
                <c:pt idx="370">
                  <c:v>9086.586999999952</c:v>
                </c:pt>
                <c:pt idx="371">
                  <c:v>9086.586999999952</c:v>
                </c:pt>
                <c:pt idx="372">
                  <c:v>8937.179</c:v>
                </c:pt>
                <c:pt idx="373">
                  <c:v>8937.179</c:v>
                </c:pt>
                <c:pt idx="374">
                  <c:v>8912.220999999985</c:v>
                </c:pt>
                <c:pt idx="375">
                  <c:v>8862.305999999939</c:v>
                </c:pt>
                <c:pt idx="376">
                  <c:v>8837.348</c:v>
                </c:pt>
                <c:pt idx="377">
                  <c:v>8837.348</c:v>
                </c:pt>
                <c:pt idx="378">
                  <c:v>8687.433</c:v>
                </c:pt>
                <c:pt idx="379">
                  <c:v>8687.433</c:v>
                </c:pt>
                <c:pt idx="380">
                  <c:v>8662.433</c:v>
                </c:pt>
                <c:pt idx="381">
                  <c:v>8612.433</c:v>
                </c:pt>
                <c:pt idx="382">
                  <c:v>8587.433</c:v>
                </c:pt>
                <c:pt idx="383">
                  <c:v>8587.433</c:v>
                </c:pt>
                <c:pt idx="384">
                  <c:v>8437.516999999953</c:v>
                </c:pt>
                <c:pt idx="385">
                  <c:v>8437.516999999953</c:v>
                </c:pt>
                <c:pt idx="386">
                  <c:v>8412.559999999996</c:v>
                </c:pt>
                <c:pt idx="387">
                  <c:v>8362.644000000014</c:v>
                </c:pt>
                <c:pt idx="388">
                  <c:v>8337.685999999952</c:v>
                </c:pt>
                <c:pt idx="389">
                  <c:v>8337.685999999952</c:v>
                </c:pt>
                <c:pt idx="390">
                  <c:v>8188.277999999998</c:v>
                </c:pt>
                <c:pt idx="391">
                  <c:v>8188.277999999998</c:v>
                </c:pt>
                <c:pt idx="392">
                  <c:v>8163.447</c:v>
                </c:pt>
                <c:pt idx="393">
                  <c:v>8113.785000000001</c:v>
                </c:pt>
                <c:pt idx="394">
                  <c:v>8088.954000000001</c:v>
                </c:pt>
                <c:pt idx="395">
                  <c:v>8088.954000000001</c:v>
                </c:pt>
                <c:pt idx="396">
                  <c:v>7940.559</c:v>
                </c:pt>
                <c:pt idx="397">
                  <c:v>7940.559</c:v>
                </c:pt>
                <c:pt idx="398">
                  <c:v>7915.938999999998</c:v>
                </c:pt>
                <c:pt idx="399">
                  <c:v>7866.698</c:v>
                </c:pt>
                <c:pt idx="400">
                  <c:v>7842.078</c:v>
                </c:pt>
                <c:pt idx="401">
                  <c:v>7842.078</c:v>
                </c:pt>
                <c:pt idx="402">
                  <c:v>7695.198</c:v>
                </c:pt>
                <c:pt idx="403">
                  <c:v>7695.198</c:v>
                </c:pt>
                <c:pt idx="404">
                  <c:v>7670.872</c:v>
                </c:pt>
                <c:pt idx="405">
                  <c:v>7622.219</c:v>
                </c:pt>
                <c:pt idx="406">
                  <c:v>7597.893</c:v>
                </c:pt>
                <c:pt idx="407">
                  <c:v>7597.893</c:v>
                </c:pt>
                <c:pt idx="408">
                  <c:v>7453.025000000002</c:v>
                </c:pt>
                <c:pt idx="409">
                  <c:v>7453.025000000002</c:v>
                </c:pt>
                <c:pt idx="410">
                  <c:v>7429.075</c:v>
                </c:pt>
                <c:pt idx="411">
                  <c:v>7381.176</c:v>
                </c:pt>
                <c:pt idx="412">
                  <c:v>7357.226000000002</c:v>
                </c:pt>
                <c:pt idx="413">
                  <c:v>7357.226000000002</c:v>
                </c:pt>
                <c:pt idx="414">
                  <c:v>7214.859</c:v>
                </c:pt>
                <c:pt idx="415">
                  <c:v>7214.859</c:v>
                </c:pt>
                <c:pt idx="416">
                  <c:v>7191.367</c:v>
                </c:pt>
                <c:pt idx="417">
                  <c:v>7144.382000000001</c:v>
                </c:pt>
                <c:pt idx="418">
                  <c:v>7120.89</c:v>
                </c:pt>
                <c:pt idx="419">
                  <c:v>7120.89</c:v>
                </c:pt>
                <c:pt idx="420">
                  <c:v>6981.508000000001</c:v>
                </c:pt>
                <c:pt idx="421">
                  <c:v>6981.508000000001</c:v>
                </c:pt>
                <c:pt idx="422">
                  <c:v>6958.552000000002</c:v>
                </c:pt>
                <c:pt idx="423">
                  <c:v>6912.641000000001</c:v>
                </c:pt>
                <c:pt idx="424">
                  <c:v>6889.686000000002</c:v>
                </c:pt>
                <c:pt idx="425">
                  <c:v>6889.686000000002</c:v>
                </c:pt>
                <c:pt idx="426">
                  <c:v>6753.759</c:v>
                </c:pt>
                <c:pt idx="427">
                  <c:v>6753.759</c:v>
                </c:pt>
                <c:pt idx="428">
                  <c:v>6731.418000000001</c:v>
                </c:pt>
                <c:pt idx="429">
                  <c:v>6686.736</c:v>
                </c:pt>
                <c:pt idx="430">
                  <c:v>6664.395</c:v>
                </c:pt>
                <c:pt idx="431">
                  <c:v>6664.395</c:v>
                </c:pt>
                <c:pt idx="432">
                  <c:v>6532.384</c:v>
                </c:pt>
                <c:pt idx="433">
                  <c:v>6532.384</c:v>
                </c:pt>
                <c:pt idx="434">
                  <c:v>86.60299999999998</c:v>
                </c:pt>
                <c:pt idx="435">
                  <c:v>-6359.179</c:v>
                </c:pt>
                <c:pt idx="436">
                  <c:v>-6359.179</c:v>
                </c:pt>
                <c:pt idx="437">
                  <c:v>-6491.190000000001</c:v>
                </c:pt>
                <c:pt idx="438">
                  <c:v>-6491.190000000001</c:v>
                </c:pt>
                <c:pt idx="439">
                  <c:v>-6513.531</c:v>
                </c:pt>
                <c:pt idx="440">
                  <c:v>-6558.213000000001</c:v>
                </c:pt>
                <c:pt idx="441">
                  <c:v>-6580.554</c:v>
                </c:pt>
                <c:pt idx="442">
                  <c:v>-6580.554</c:v>
                </c:pt>
                <c:pt idx="443">
                  <c:v>-6716.481000000001</c:v>
                </c:pt>
                <c:pt idx="444">
                  <c:v>-6716.481000000001</c:v>
                </c:pt>
                <c:pt idx="445">
                  <c:v>-6739.436000000001</c:v>
                </c:pt>
                <c:pt idx="446">
                  <c:v>-6785.347000000001</c:v>
                </c:pt>
                <c:pt idx="447">
                  <c:v>-6808.302000000002</c:v>
                </c:pt>
                <c:pt idx="448">
                  <c:v>-6808.302000000002</c:v>
                </c:pt>
                <c:pt idx="449">
                  <c:v>-6947.685</c:v>
                </c:pt>
                <c:pt idx="450">
                  <c:v>-6947.685</c:v>
                </c:pt>
                <c:pt idx="451">
                  <c:v>-6971.177000000001</c:v>
                </c:pt>
                <c:pt idx="452">
                  <c:v>-7018.162000000014</c:v>
                </c:pt>
                <c:pt idx="453">
                  <c:v>-7041.654000000001</c:v>
                </c:pt>
                <c:pt idx="454">
                  <c:v>-7041.654000000001</c:v>
                </c:pt>
                <c:pt idx="455">
                  <c:v>-7184.021000000003</c:v>
                </c:pt>
                <c:pt idx="456">
                  <c:v>-7184.021000000003</c:v>
                </c:pt>
                <c:pt idx="457">
                  <c:v>-7207.97</c:v>
                </c:pt>
                <c:pt idx="458">
                  <c:v>-7255.87</c:v>
                </c:pt>
                <c:pt idx="459">
                  <c:v>-7279.820000000002</c:v>
                </c:pt>
                <c:pt idx="460">
                  <c:v>-7279.820000000002</c:v>
                </c:pt>
                <c:pt idx="461">
                  <c:v>-7424.688</c:v>
                </c:pt>
                <c:pt idx="462">
                  <c:v>-7424.688</c:v>
                </c:pt>
                <c:pt idx="463">
                  <c:v>-7449.014</c:v>
                </c:pt>
                <c:pt idx="464">
                  <c:v>-7497.667</c:v>
                </c:pt>
                <c:pt idx="465">
                  <c:v>-7521.993</c:v>
                </c:pt>
                <c:pt idx="466">
                  <c:v>-7521.993</c:v>
                </c:pt>
                <c:pt idx="467">
                  <c:v>-7668.873000000001</c:v>
                </c:pt>
                <c:pt idx="468">
                  <c:v>-7668.873000000001</c:v>
                </c:pt>
                <c:pt idx="469">
                  <c:v>-7693.493</c:v>
                </c:pt>
                <c:pt idx="470">
                  <c:v>-7742.733999999999</c:v>
                </c:pt>
                <c:pt idx="471">
                  <c:v>-7767.354</c:v>
                </c:pt>
                <c:pt idx="472">
                  <c:v>-7767.354</c:v>
                </c:pt>
                <c:pt idx="473">
                  <c:v>-7915.749000000001</c:v>
                </c:pt>
                <c:pt idx="474">
                  <c:v>-7915.749000000001</c:v>
                </c:pt>
                <c:pt idx="475">
                  <c:v>-7940.58</c:v>
                </c:pt>
                <c:pt idx="476">
                  <c:v>-7990.242</c:v>
                </c:pt>
                <c:pt idx="477">
                  <c:v>-8015.073</c:v>
                </c:pt>
                <c:pt idx="478">
                  <c:v>-8015.073</c:v>
                </c:pt>
                <c:pt idx="479">
                  <c:v>-8164.481000000001</c:v>
                </c:pt>
                <c:pt idx="480">
                  <c:v>-8164.481000000001</c:v>
                </c:pt>
                <c:pt idx="481">
                  <c:v>-8189.438999999998</c:v>
                </c:pt>
                <c:pt idx="482">
                  <c:v>-8239.353999999945</c:v>
                </c:pt>
                <c:pt idx="483">
                  <c:v>-8264.31199999996</c:v>
                </c:pt>
                <c:pt idx="484">
                  <c:v>-8264.31199999996</c:v>
                </c:pt>
                <c:pt idx="485">
                  <c:v>-8414.227999999981</c:v>
                </c:pt>
                <c:pt idx="486">
                  <c:v>-8414.227999999981</c:v>
                </c:pt>
                <c:pt idx="487">
                  <c:v>-8439.227999999981</c:v>
                </c:pt>
                <c:pt idx="488">
                  <c:v>-8489.227999999981</c:v>
                </c:pt>
                <c:pt idx="489">
                  <c:v>-8514.227999999981</c:v>
                </c:pt>
                <c:pt idx="490">
                  <c:v>-8514.227999999981</c:v>
                </c:pt>
                <c:pt idx="491">
                  <c:v>-8664.14300000001</c:v>
                </c:pt>
                <c:pt idx="492">
                  <c:v>-8664.14300000001</c:v>
                </c:pt>
                <c:pt idx="493">
                  <c:v>-8689.101</c:v>
                </c:pt>
                <c:pt idx="494">
                  <c:v>-8739.015999999952</c:v>
                </c:pt>
                <c:pt idx="495">
                  <c:v>-8763.974</c:v>
                </c:pt>
                <c:pt idx="496">
                  <c:v>-8763.974</c:v>
                </c:pt>
                <c:pt idx="497">
                  <c:v>-8913.381999999952</c:v>
                </c:pt>
                <c:pt idx="498">
                  <c:v>-8913.381999999952</c:v>
                </c:pt>
                <c:pt idx="499">
                  <c:v>-8938.212999999987</c:v>
                </c:pt>
                <c:pt idx="500">
                  <c:v>-8987.87499999996</c:v>
                </c:pt>
                <c:pt idx="501">
                  <c:v>-9012.706</c:v>
                </c:pt>
                <c:pt idx="502">
                  <c:v>-9012.706</c:v>
                </c:pt>
                <c:pt idx="503">
                  <c:v>-9161.101</c:v>
                </c:pt>
                <c:pt idx="504">
                  <c:v>-9161.101</c:v>
                </c:pt>
                <c:pt idx="505">
                  <c:v>-9185.720999999985</c:v>
                </c:pt>
                <c:pt idx="506">
                  <c:v>-9234.960999999945</c:v>
                </c:pt>
                <c:pt idx="507">
                  <c:v>-9259.582</c:v>
                </c:pt>
                <c:pt idx="508">
                  <c:v>-9259.582</c:v>
                </c:pt>
                <c:pt idx="509">
                  <c:v>-9406.461999999952</c:v>
                </c:pt>
                <c:pt idx="510">
                  <c:v>-9406.461999999952</c:v>
                </c:pt>
                <c:pt idx="511">
                  <c:v>-9430.788</c:v>
                </c:pt>
                <c:pt idx="512">
                  <c:v>-9479.44</c:v>
                </c:pt>
                <c:pt idx="513">
                  <c:v>-9503.765999999952</c:v>
                </c:pt>
                <c:pt idx="514">
                  <c:v>-9503.765999999952</c:v>
                </c:pt>
                <c:pt idx="515">
                  <c:v>-9648.635</c:v>
                </c:pt>
                <c:pt idx="516">
                  <c:v>-9648.635</c:v>
                </c:pt>
                <c:pt idx="517">
                  <c:v>-9672.58499999997</c:v>
                </c:pt>
                <c:pt idx="518">
                  <c:v>-9720.484</c:v>
                </c:pt>
                <c:pt idx="519">
                  <c:v>-9744.433999999981</c:v>
                </c:pt>
                <c:pt idx="520">
                  <c:v>-9744.433999999981</c:v>
                </c:pt>
                <c:pt idx="521">
                  <c:v>-9886.799999999981</c:v>
                </c:pt>
                <c:pt idx="522">
                  <c:v>-9886.799999999981</c:v>
                </c:pt>
                <c:pt idx="523">
                  <c:v>-9910.291999999983</c:v>
                </c:pt>
                <c:pt idx="524">
                  <c:v>-9957.277</c:v>
                </c:pt>
                <c:pt idx="525">
                  <c:v>-9980.769</c:v>
                </c:pt>
                <c:pt idx="526">
                  <c:v>-9980.769</c:v>
                </c:pt>
                <c:pt idx="527">
                  <c:v>-10120.152</c:v>
                </c:pt>
                <c:pt idx="528">
                  <c:v>-10120.152</c:v>
                </c:pt>
                <c:pt idx="529">
                  <c:v>-10143.107</c:v>
                </c:pt>
                <c:pt idx="530">
                  <c:v>-10189.018</c:v>
                </c:pt>
                <c:pt idx="531">
                  <c:v>-10211.973</c:v>
                </c:pt>
                <c:pt idx="532">
                  <c:v>-10211.973</c:v>
                </c:pt>
                <c:pt idx="533">
                  <c:v>-10347.9</c:v>
                </c:pt>
                <c:pt idx="534">
                  <c:v>-10347.9</c:v>
                </c:pt>
                <c:pt idx="535">
                  <c:v>-10370.24100000002</c:v>
                </c:pt>
                <c:pt idx="536">
                  <c:v>-10414.923</c:v>
                </c:pt>
                <c:pt idx="537">
                  <c:v>-10437.263</c:v>
                </c:pt>
                <c:pt idx="538">
                  <c:v>-10437.263</c:v>
                </c:pt>
                <c:pt idx="539">
                  <c:v>-10569.275</c:v>
                </c:pt>
                <c:pt idx="540">
                  <c:v>-10569.275</c:v>
                </c:pt>
                <c:pt idx="541">
                  <c:v>-10590.92499999999</c:v>
                </c:pt>
                <c:pt idx="542">
                  <c:v>-10634.227</c:v>
                </c:pt>
                <c:pt idx="543">
                  <c:v>-10655.87699999995</c:v>
                </c:pt>
                <c:pt idx="544">
                  <c:v>-10655.87699999995</c:v>
                </c:pt>
                <c:pt idx="545">
                  <c:v>-10783.527</c:v>
                </c:pt>
                <c:pt idx="546">
                  <c:v>-10783.527</c:v>
                </c:pt>
                <c:pt idx="547">
                  <c:v>-10804.414</c:v>
                </c:pt>
                <c:pt idx="548">
                  <c:v>-10846.188</c:v>
                </c:pt>
                <c:pt idx="549">
                  <c:v>-10867.075</c:v>
                </c:pt>
                <c:pt idx="550">
                  <c:v>-10867.075</c:v>
                </c:pt>
                <c:pt idx="551">
                  <c:v>-10989.931</c:v>
                </c:pt>
                <c:pt idx="552">
                  <c:v>-10989.931</c:v>
                </c:pt>
                <c:pt idx="553">
                  <c:v>-11009.984</c:v>
                </c:pt>
                <c:pt idx="554">
                  <c:v>-11050.09</c:v>
                </c:pt>
                <c:pt idx="555">
                  <c:v>-11070.14300000002</c:v>
                </c:pt>
                <c:pt idx="556">
                  <c:v>-11070.14300000002</c:v>
                </c:pt>
                <c:pt idx="557">
                  <c:v>-11187.789</c:v>
                </c:pt>
                <c:pt idx="558">
                  <c:v>-11187.789</c:v>
                </c:pt>
                <c:pt idx="559">
                  <c:v>-11206.94</c:v>
                </c:pt>
                <c:pt idx="560">
                  <c:v>-11245.24200000002</c:v>
                </c:pt>
                <c:pt idx="561">
                  <c:v>-11264.393</c:v>
                </c:pt>
                <c:pt idx="562">
                  <c:v>-11264.393</c:v>
                </c:pt>
                <c:pt idx="563">
                  <c:v>-11376.431</c:v>
                </c:pt>
                <c:pt idx="564">
                  <c:v>-11376.431</c:v>
                </c:pt>
                <c:pt idx="565">
                  <c:v>-11394.615</c:v>
                </c:pt>
                <c:pt idx="566">
                  <c:v>-11430.984</c:v>
                </c:pt>
                <c:pt idx="567">
                  <c:v>-11449.168</c:v>
                </c:pt>
                <c:pt idx="568">
                  <c:v>-11449.168</c:v>
                </c:pt>
                <c:pt idx="569">
                  <c:v>-11555.21899999998</c:v>
                </c:pt>
                <c:pt idx="570">
                  <c:v>-11555.21899999998</c:v>
                </c:pt>
                <c:pt idx="571">
                  <c:v>-11572.37499999997</c:v>
                </c:pt>
                <c:pt idx="572">
                  <c:v>-11606.687</c:v>
                </c:pt>
                <c:pt idx="573">
                  <c:v>-11623.843</c:v>
                </c:pt>
                <c:pt idx="574">
                  <c:v>-11623.843</c:v>
                </c:pt>
                <c:pt idx="575">
                  <c:v>-11723.548</c:v>
                </c:pt>
                <c:pt idx="576">
                  <c:v>-11723.548</c:v>
                </c:pt>
                <c:pt idx="577">
                  <c:v>-11739.618</c:v>
                </c:pt>
                <c:pt idx="578">
                  <c:v>-11771.757</c:v>
                </c:pt>
                <c:pt idx="579">
                  <c:v>-11787.82699999996</c:v>
                </c:pt>
                <c:pt idx="580">
                  <c:v>-11787.82699999996</c:v>
                </c:pt>
                <c:pt idx="581">
                  <c:v>-11880.849</c:v>
                </c:pt>
                <c:pt idx="582">
                  <c:v>-11880.849</c:v>
                </c:pt>
                <c:pt idx="583">
                  <c:v>-11895.778</c:v>
                </c:pt>
                <c:pt idx="584">
                  <c:v>-11925.636</c:v>
                </c:pt>
                <c:pt idx="585">
                  <c:v>-11940.565</c:v>
                </c:pt>
                <c:pt idx="586">
                  <c:v>-11940.565</c:v>
                </c:pt>
                <c:pt idx="587">
                  <c:v>-12026.589</c:v>
                </c:pt>
                <c:pt idx="588">
                  <c:v>-12026.589</c:v>
                </c:pt>
                <c:pt idx="589">
                  <c:v>-12040.32699999996</c:v>
                </c:pt>
                <c:pt idx="590">
                  <c:v>-12067.802</c:v>
                </c:pt>
                <c:pt idx="591">
                  <c:v>-12081.54</c:v>
                </c:pt>
                <c:pt idx="592">
                  <c:v>-12081.54</c:v>
                </c:pt>
                <c:pt idx="593">
                  <c:v>-12160.275</c:v>
                </c:pt>
                <c:pt idx="594">
                  <c:v>-12160.275</c:v>
                </c:pt>
                <c:pt idx="595">
                  <c:v>-12172.775</c:v>
                </c:pt>
                <c:pt idx="596">
                  <c:v>-12197.775</c:v>
                </c:pt>
                <c:pt idx="597">
                  <c:v>-12210.275</c:v>
                </c:pt>
                <c:pt idx="598">
                  <c:v>-12210.275</c:v>
                </c:pt>
                <c:pt idx="599">
                  <c:v>-12281.45499999997</c:v>
                </c:pt>
                <c:pt idx="600">
                  <c:v>-12281.45499999997</c:v>
                </c:pt>
                <c:pt idx="601">
                  <c:v>-12292.67499999999</c:v>
                </c:pt>
                <c:pt idx="602">
                  <c:v>-12315.115</c:v>
                </c:pt>
                <c:pt idx="603">
                  <c:v>-12326.33499999998</c:v>
                </c:pt>
                <c:pt idx="604">
                  <c:v>-12326.33499999998</c:v>
                </c:pt>
                <c:pt idx="605">
                  <c:v>-12389.71899999998</c:v>
                </c:pt>
                <c:pt idx="606">
                  <c:v>-12389.71899999998</c:v>
                </c:pt>
                <c:pt idx="607">
                  <c:v>-12399.62</c:v>
                </c:pt>
                <c:pt idx="608">
                  <c:v>-12419.42400000001</c:v>
                </c:pt>
                <c:pt idx="609">
                  <c:v>-12429.32599999996</c:v>
                </c:pt>
                <c:pt idx="610">
                  <c:v>-12429.32599999996</c:v>
                </c:pt>
                <c:pt idx="611">
                  <c:v>-12484.699</c:v>
                </c:pt>
                <c:pt idx="612">
                  <c:v>-12484.699</c:v>
                </c:pt>
                <c:pt idx="613">
                  <c:v>-12493.25</c:v>
                </c:pt>
                <c:pt idx="614">
                  <c:v>-12510.351</c:v>
                </c:pt>
                <c:pt idx="615">
                  <c:v>-12518.901</c:v>
                </c:pt>
                <c:pt idx="616">
                  <c:v>-12518.901</c:v>
                </c:pt>
                <c:pt idx="617">
                  <c:v>-12566.07599999996</c:v>
                </c:pt>
                <c:pt idx="618">
                  <c:v>-12566.07599999996</c:v>
                </c:pt>
                <c:pt idx="619">
                  <c:v>-12573.24599999998</c:v>
                </c:pt>
                <c:pt idx="620">
                  <c:v>-12587.58599999996</c:v>
                </c:pt>
                <c:pt idx="621">
                  <c:v>-12594.75599999996</c:v>
                </c:pt>
                <c:pt idx="622">
                  <c:v>-12594.75599999996</c:v>
                </c:pt>
                <c:pt idx="623">
                  <c:v>-12633.574</c:v>
                </c:pt>
                <c:pt idx="624">
                  <c:v>-12633.574</c:v>
                </c:pt>
                <c:pt idx="625">
                  <c:v>-12639.339</c:v>
                </c:pt>
                <c:pt idx="626">
                  <c:v>-12650.86999999995</c:v>
                </c:pt>
                <c:pt idx="627">
                  <c:v>-12656.635</c:v>
                </c:pt>
                <c:pt idx="628">
                  <c:v>-12656.635</c:v>
                </c:pt>
                <c:pt idx="629">
                  <c:v>-12686.963</c:v>
                </c:pt>
                <c:pt idx="630">
                  <c:v>-12686.963</c:v>
                </c:pt>
                <c:pt idx="631">
                  <c:v>-12691.30499999997</c:v>
                </c:pt>
                <c:pt idx="632">
                  <c:v>-12699.98699999996</c:v>
                </c:pt>
                <c:pt idx="633">
                  <c:v>-12704.328</c:v>
                </c:pt>
                <c:pt idx="634">
                  <c:v>-12704.328</c:v>
                </c:pt>
                <c:pt idx="635">
                  <c:v>-12726.065</c:v>
                </c:pt>
                <c:pt idx="636">
                  <c:v>-12726.065</c:v>
                </c:pt>
                <c:pt idx="637">
                  <c:v>-12728.967</c:v>
                </c:pt>
                <c:pt idx="638">
                  <c:v>-12734.772</c:v>
                </c:pt>
                <c:pt idx="639">
                  <c:v>-12737.67400000001</c:v>
                </c:pt>
                <c:pt idx="640">
                  <c:v>-12737.67400000001</c:v>
                </c:pt>
                <c:pt idx="641">
                  <c:v>-12750.745</c:v>
                </c:pt>
                <c:pt idx="642">
                  <c:v>-12750.745</c:v>
                </c:pt>
                <c:pt idx="643">
                  <c:v>-12752.199</c:v>
                </c:pt>
                <c:pt idx="644">
                  <c:v>-12755.106</c:v>
                </c:pt>
                <c:pt idx="645">
                  <c:v>-12756.56</c:v>
                </c:pt>
                <c:pt idx="646">
                  <c:v>-12756.56</c:v>
                </c:pt>
                <c:pt idx="647">
                  <c:v>-12760.922</c:v>
                </c:pt>
                <c:pt idx="648">
                  <c:v>-12760.922</c:v>
                </c:pt>
                <c:pt idx="649">
                  <c:v>-12760.922</c:v>
                </c:pt>
                <c:pt idx="650">
                  <c:v>-12760.922</c:v>
                </c:pt>
                <c:pt idx="651">
                  <c:v>-12760.922</c:v>
                </c:pt>
                <c:pt idx="652">
                  <c:v>-12760.922</c:v>
                </c:pt>
                <c:pt idx="653">
                  <c:v>-12756.55899999996</c:v>
                </c:pt>
                <c:pt idx="654">
                  <c:v>-12756.55899999996</c:v>
                </c:pt>
                <c:pt idx="655">
                  <c:v>-12755.106</c:v>
                </c:pt>
                <c:pt idx="656">
                  <c:v>-12752.198</c:v>
                </c:pt>
                <c:pt idx="657">
                  <c:v>-12750.745</c:v>
                </c:pt>
                <c:pt idx="658">
                  <c:v>-12750.745</c:v>
                </c:pt>
                <c:pt idx="659">
                  <c:v>-12737.673</c:v>
                </c:pt>
                <c:pt idx="660">
                  <c:v>-12737.673</c:v>
                </c:pt>
                <c:pt idx="661">
                  <c:v>-12734.771</c:v>
                </c:pt>
                <c:pt idx="662">
                  <c:v>-12728.96599999995</c:v>
                </c:pt>
                <c:pt idx="663">
                  <c:v>-12726.064</c:v>
                </c:pt>
                <c:pt idx="664">
                  <c:v>-12726.064</c:v>
                </c:pt>
                <c:pt idx="665">
                  <c:v>-12704.32699999996</c:v>
                </c:pt>
                <c:pt idx="666">
                  <c:v>-12704.32699999996</c:v>
                </c:pt>
                <c:pt idx="667">
                  <c:v>-12699.986</c:v>
                </c:pt>
                <c:pt idx="668">
                  <c:v>-12691.303</c:v>
                </c:pt>
                <c:pt idx="669">
                  <c:v>-12686.962</c:v>
                </c:pt>
                <c:pt idx="670">
                  <c:v>-12686.962</c:v>
                </c:pt>
                <c:pt idx="671">
                  <c:v>-12656.63400000002</c:v>
                </c:pt>
                <c:pt idx="672">
                  <c:v>-12656.63400000002</c:v>
                </c:pt>
                <c:pt idx="673">
                  <c:v>-12650.86799999995</c:v>
                </c:pt>
                <c:pt idx="674">
                  <c:v>-12639.337</c:v>
                </c:pt>
                <c:pt idx="675">
                  <c:v>-12633.572</c:v>
                </c:pt>
                <c:pt idx="676">
                  <c:v>-12633.572</c:v>
                </c:pt>
                <c:pt idx="677">
                  <c:v>-12594.75499999998</c:v>
                </c:pt>
                <c:pt idx="678">
                  <c:v>-12594.75499999998</c:v>
                </c:pt>
                <c:pt idx="679">
                  <c:v>-12587.584</c:v>
                </c:pt>
                <c:pt idx="680">
                  <c:v>-12573.24400000003</c:v>
                </c:pt>
                <c:pt idx="681">
                  <c:v>-12566.074</c:v>
                </c:pt>
                <c:pt idx="682">
                  <c:v>-12566.074</c:v>
                </c:pt>
                <c:pt idx="683">
                  <c:v>-12518.89899999996</c:v>
                </c:pt>
                <c:pt idx="684">
                  <c:v>-12518.89899999996</c:v>
                </c:pt>
                <c:pt idx="685">
                  <c:v>-12510.348</c:v>
                </c:pt>
                <c:pt idx="686">
                  <c:v>-12493.24699999999</c:v>
                </c:pt>
                <c:pt idx="687">
                  <c:v>-12484.697</c:v>
                </c:pt>
                <c:pt idx="688">
                  <c:v>-12484.697</c:v>
                </c:pt>
                <c:pt idx="689">
                  <c:v>-12429.324</c:v>
                </c:pt>
                <c:pt idx="690">
                  <c:v>-12429.324</c:v>
                </c:pt>
                <c:pt idx="691">
                  <c:v>-12419.422</c:v>
                </c:pt>
                <c:pt idx="692">
                  <c:v>-12399.618</c:v>
                </c:pt>
                <c:pt idx="693">
                  <c:v>-12389.716</c:v>
                </c:pt>
                <c:pt idx="694">
                  <c:v>-12389.716</c:v>
                </c:pt>
                <c:pt idx="695">
                  <c:v>-12326.332</c:v>
                </c:pt>
                <c:pt idx="696">
                  <c:v>-12326.332</c:v>
                </c:pt>
                <c:pt idx="697">
                  <c:v>-12315.11199999998</c:v>
                </c:pt>
                <c:pt idx="698">
                  <c:v>-12292.672</c:v>
                </c:pt>
                <c:pt idx="699">
                  <c:v>-12281.45199999996</c:v>
                </c:pt>
                <c:pt idx="700">
                  <c:v>-12281.45199999996</c:v>
                </c:pt>
                <c:pt idx="701">
                  <c:v>-12210.272</c:v>
                </c:pt>
                <c:pt idx="702">
                  <c:v>-12210.272</c:v>
                </c:pt>
                <c:pt idx="703">
                  <c:v>-12197.772</c:v>
                </c:pt>
                <c:pt idx="704">
                  <c:v>-12172.772</c:v>
                </c:pt>
                <c:pt idx="705">
                  <c:v>-12160.272</c:v>
                </c:pt>
                <c:pt idx="706">
                  <c:v>-12160.272</c:v>
                </c:pt>
                <c:pt idx="707">
                  <c:v>-12081.536</c:v>
                </c:pt>
                <c:pt idx="708">
                  <c:v>-12081.536</c:v>
                </c:pt>
                <c:pt idx="709">
                  <c:v>-12067.798</c:v>
                </c:pt>
                <c:pt idx="710">
                  <c:v>-12040.323</c:v>
                </c:pt>
                <c:pt idx="711">
                  <c:v>-12026.58499999998</c:v>
                </c:pt>
                <c:pt idx="712">
                  <c:v>-12026.58499999998</c:v>
                </c:pt>
                <c:pt idx="713">
                  <c:v>-11940.561</c:v>
                </c:pt>
                <c:pt idx="714">
                  <c:v>-11940.561</c:v>
                </c:pt>
                <c:pt idx="715">
                  <c:v>-11925.63200000001</c:v>
                </c:pt>
                <c:pt idx="716">
                  <c:v>-11895.77399999999</c:v>
                </c:pt>
                <c:pt idx="717">
                  <c:v>-11880.84499999999</c:v>
                </c:pt>
                <c:pt idx="718">
                  <c:v>-11880.84499999999</c:v>
                </c:pt>
                <c:pt idx="719">
                  <c:v>-11787.823</c:v>
                </c:pt>
                <c:pt idx="720">
                  <c:v>-11787.823</c:v>
                </c:pt>
                <c:pt idx="721">
                  <c:v>-11771.753</c:v>
                </c:pt>
                <c:pt idx="722">
                  <c:v>-11739.61400000001</c:v>
                </c:pt>
                <c:pt idx="723">
                  <c:v>-11723.54400000001</c:v>
                </c:pt>
                <c:pt idx="724">
                  <c:v>-11723.54400000001</c:v>
                </c:pt>
                <c:pt idx="725">
                  <c:v>-11623.838</c:v>
                </c:pt>
                <c:pt idx="726">
                  <c:v>-11623.838</c:v>
                </c:pt>
                <c:pt idx="727">
                  <c:v>-11606.682</c:v>
                </c:pt>
                <c:pt idx="728">
                  <c:v>-11572.36999999995</c:v>
                </c:pt>
                <c:pt idx="729">
                  <c:v>-11555.21400000001</c:v>
                </c:pt>
                <c:pt idx="730">
                  <c:v>-11555.21400000001</c:v>
                </c:pt>
                <c:pt idx="731">
                  <c:v>-11449.163</c:v>
                </c:pt>
                <c:pt idx="732">
                  <c:v>-11449.163</c:v>
                </c:pt>
                <c:pt idx="733">
                  <c:v>-11430.97899999996</c:v>
                </c:pt>
                <c:pt idx="734">
                  <c:v>-11394.61</c:v>
                </c:pt>
                <c:pt idx="735">
                  <c:v>-11376.42599999996</c:v>
                </c:pt>
                <c:pt idx="736">
                  <c:v>-11376.42599999996</c:v>
                </c:pt>
                <c:pt idx="737">
                  <c:v>-11264.388</c:v>
                </c:pt>
                <c:pt idx="738">
                  <c:v>-11264.388</c:v>
                </c:pt>
                <c:pt idx="739">
                  <c:v>-11245.23699999998</c:v>
                </c:pt>
                <c:pt idx="740">
                  <c:v>-11206.93399999999</c:v>
                </c:pt>
                <c:pt idx="741">
                  <c:v>-11187.78299999999</c:v>
                </c:pt>
                <c:pt idx="742">
                  <c:v>-11187.78299999999</c:v>
                </c:pt>
                <c:pt idx="743">
                  <c:v>-11070.137</c:v>
                </c:pt>
                <c:pt idx="744">
                  <c:v>-11070.137</c:v>
                </c:pt>
                <c:pt idx="745">
                  <c:v>-11050.084</c:v>
                </c:pt>
                <c:pt idx="746">
                  <c:v>-11009.97799999996</c:v>
                </c:pt>
                <c:pt idx="747">
                  <c:v>-10989.92499999999</c:v>
                </c:pt>
                <c:pt idx="748">
                  <c:v>-10989.92499999999</c:v>
                </c:pt>
                <c:pt idx="749">
                  <c:v>-10867.07</c:v>
                </c:pt>
                <c:pt idx="750">
                  <c:v>-10867.07</c:v>
                </c:pt>
                <c:pt idx="751">
                  <c:v>-10846.182</c:v>
                </c:pt>
                <c:pt idx="752">
                  <c:v>-10804.40799999996</c:v>
                </c:pt>
                <c:pt idx="753">
                  <c:v>-10783.521</c:v>
                </c:pt>
                <c:pt idx="754">
                  <c:v>-10783.521</c:v>
                </c:pt>
                <c:pt idx="755">
                  <c:v>-10655.87099999996</c:v>
                </c:pt>
                <c:pt idx="756">
                  <c:v>-10655.87099999996</c:v>
                </c:pt>
                <c:pt idx="757">
                  <c:v>-10634.22100000001</c:v>
                </c:pt>
                <c:pt idx="758">
                  <c:v>-10590.919</c:v>
                </c:pt>
                <c:pt idx="759">
                  <c:v>-10569.269</c:v>
                </c:pt>
                <c:pt idx="760">
                  <c:v>-10569.269</c:v>
                </c:pt>
                <c:pt idx="761">
                  <c:v>-10437.257</c:v>
                </c:pt>
                <c:pt idx="762">
                  <c:v>-10437.257</c:v>
                </c:pt>
                <c:pt idx="763">
                  <c:v>-10414.91599999996</c:v>
                </c:pt>
                <c:pt idx="764">
                  <c:v>-10370.235</c:v>
                </c:pt>
                <c:pt idx="765">
                  <c:v>-10347.894</c:v>
                </c:pt>
                <c:pt idx="766">
                  <c:v>-10347.894</c:v>
                </c:pt>
                <c:pt idx="767">
                  <c:v>-10211.967</c:v>
                </c:pt>
                <c:pt idx="768">
                  <c:v>-10211.967</c:v>
                </c:pt>
                <c:pt idx="769">
                  <c:v>-10189.011</c:v>
                </c:pt>
                <c:pt idx="770">
                  <c:v>-10143.101</c:v>
                </c:pt>
                <c:pt idx="771">
                  <c:v>-10120.145</c:v>
                </c:pt>
                <c:pt idx="772">
                  <c:v>-10120.145</c:v>
                </c:pt>
                <c:pt idx="773">
                  <c:v>-9980.763</c:v>
                </c:pt>
                <c:pt idx="774">
                  <c:v>-9980.763</c:v>
                </c:pt>
                <c:pt idx="775">
                  <c:v>-9957.27</c:v>
                </c:pt>
                <c:pt idx="776">
                  <c:v>-9910.286</c:v>
                </c:pt>
                <c:pt idx="777">
                  <c:v>-9886.792999999985</c:v>
                </c:pt>
                <c:pt idx="778">
                  <c:v>-9886.792999999985</c:v>
                </c:pt>
                <c:pt idx="779">
                  <c:v>-9744.426999999952</c:v>
                </c:pt>
                <c:pt idx="780">
                  <c:v>-9744.426999999952</c:v>
                </c:pt>
                <c:pt idx="781">
                  <c:v>-9720.476999999943</c:v>
                </c:pt>
                <c:pt idx="782">
                  <c:v>-9672.577999999952</c:v>
                </c:pt>
                <c:pt idx="783">
                  <c:v>-9648.628</c:v>
                </c:pt>
                <c:pt idx="784">
                  <c:v>-9648.628</c:v>
                </c:pt>
                <c:pt idx="785">
                  <c:v>-9503.76</c:v>
                </c:pt>
                <c:pt idx="786">
                  <c:v>-9503.76</c:v>
                </c:pt>
                <c:pt idx="787">
                  <c:v>-9479.433999999981</c:v>
                </c:pt>
                <c:pt idx="788">
                  <c:v>-9430.781</c:v>
                </c:pt>
                <c:pt idx="789">
                  <c:v>-9406.45499999996</c:v>
                </c:pt>
                <c:pt idx="790">
                  <c:v>-9406.45499999996</c:v>
                </c:pt>
                <c:pt idx="791">
                  <c:v>-9259.574999999968</c:v>
                </c:pt>
                <c:pt idx="792">
                  <c:v>-9259.574999999968</c:v>
                </c:pt>
                <c:pt idx="793">
                  <c:v>-9234.95499999996</c:v>
                </c:pt>
                <c:pt idx="794">
                  <c:v>-9185.71399999999</c:v>
                </c:pt>
                <c:pt idx="795">
                  <c:v>-9161.093999999981</c:v>
                </c:pt>
                <c:pt idx="796">
                  <c:v>-9161.093999999981</c:v>
                </c:pt>
                <c:pt idx="797">
                  <c:v>-9012.699</c:v>
                </c:pt>
                <c:pt idx="798">
                  <c:v>-9012.699</c:v>
                </c:pt>
                <c:pt idx="799">
                  <c:v>-8987.867999999939</c:v>
                </c:pt>
                <c:pt idx="800">
                  <c:v>-8938.206</c:v>
                </c:pt>
                <c:pt idx="801">
                  <c:v>-8913.37499999996</c:v>
                </c:pt>
                <c:pt idx="802">
                  <c:v>-8913.37499999996</c:v>
                </c:pt>
                <c:pt idx="803">
                  <c:v>-8763.966999999939</c:v>
                </c:pt>
                <c:pt idx="804">
                  <c:v>-8763.966999999939</c:v>
                </c:pt>
                <c:pt idx="805">
                  <c:v>-8739.009</c:v>
                </c:pt>
                <c:pt idx="806">
                  <c:v>-8689.093999999981</c:v>
                </c:pt>
                <c:pt idx="807">
                  <c:v>-8664.136</c:v>
                </c:pt>
                <c:pt idx="808">
                  <c:v>-8664.136</c:v>
                </c:pt>
                <c:pt idx="809">
                  <c:v>-8514.219999999983</c:v>
                </c:pt>
                <c:pt idx="810">
                  <c:v>-8514.219999999983</c:v>
                </c:pt>
                <c:pt idx="811">
                  <c:v>-8489.219999999983</c:v>
                </c:pt>
                <c:pt idx="812">
                  <c:v>-8439.219999999983</c:v>
                </c:pt>
                <c:pt idx="813">
                  <c:v>-8414.219999999983</c:v>
                </c:pt>
                <c:pt idx="814">
                  <c:v>-8414.219999999983</c:v>
                </c:pt>
                <c:pt idx="815">
                  <c:v>-8264.304999999964</c:v>
                </c:pt>
                <c:pt idx="816">
                  <c:v>-8264.304999999964</c:v>
                </c:pt>
                <c:pt idx="817">
                  <c:v>-8239.346999999952</c:v>
                </c:pt>
                <c:pt idx="818">
                  <c:v>-8189.432</c:v>
                </c:pt>
                <c:pt idx="819">
                  <c:v>-8164.473999999997</c:v>
                </c:pt>
                <c:pt idx="820">
                  <c:v>-8164.473999999997</c:v>
                </c:pt>
                <c:pt idx="821">
                  <c:v>-8015.066000000003</c:v>
                </c:pt>
                <c:pt idx="822">
                  <c:v>-8015.066000000003</c:v>
                </c:pt>
                <c:pt idx="823">
                  <c:v>-7990.235</c:v>
                </c:pt>
                <c:pt idx="824">
                  <c:v>-7940.573</c:v>
                </c:pt>
                <c:pt idx="825">
                  <c:v>-7915.742</c:v>
                </c:pt>
                <c:pt idx="826">
                  <c:v>-7915.742</c:v>
                </c:pt>
                <c:pt idx="827">
                  <c:v>-7767.347000000001</c:v>
                </c:pt>
                <c:pt idx="828">
                  <c:v>-7767.347000000001</c:v>
                </c:pt>
                <c:pt idx="829">
                  <c:v>-7742.727000000002</c:v>
                </c:pt>
                <c:pt idx="830">
                  <c:v>-7693.486</c:v>
                </c:pt>
                <c:pt idx="831">
                  <c:v>-7668.866000000005</c:v>
                </c:pt>
                <c:pt idx="832">
                  <c:v>-7668.866000000005</c:v>
                </c:pt>
                <c:pt idx="833">
                  <c:v>-7521.986</c:v>
                </c:pt>
                <c:pt idx="834">
                  <c:v>-7521.986</c:v>
                </c:pt>
                <c:pt idx="835">
                  <c:v>-7497.660000000004</c:v>
                </c:pt>
                <c:pt idx="836">
                  <c:v>-7449.008000000001</c:v>
                </c:pt>
                <c:pt idx="837">
                  <c:v>-7424.681000000001</c:v>
                </c:pt>
                <c:pt idx="838">
                  <c:v>-7424.681000000001</c:v>
                </c:pt>
                <c:pt idx="839">
                  <c:v>-7279.813</c:v>
                </c:pt>
                <c:pt idx="840">
                  <c:v>-7279.813</c:v>
                </c:pt>
                <c:pt idx="841">
                  <c:v>-7255.863</c:v>
                </c:pt>
                <c:pt idx="842">
                  <c:v>-7207.964000000001</c:v>
                </c:pt>
                <c:pt idx="843">
                  <c:v>-7184.014</c:v>
                </c:pt>
                <c:pt idx="844">
                  <c:v>-7184.014</c:v>
                </c:pt>
                <c:pt idx="845">
                  <c:v>-7041.648</c:v>
                </c:pt>
                <c:pt idx="846">
                  <c:v>-7041.648</c:v>
                </c:pt>
                <c:pt idx="847">
                  <c:v>-7018.155000000003</c:v>
                </c:pt>
                <c:pt idx="848">
                  <c:v>-6971.171</c:v>
                </c:pt>
                <c:pt idx="849">
                  <c:v>-6947.678000000001</c:v>
                </c:pt>
                <c:pt idx="850">
                  <c:v>-6947.678000000001</c:v>
                </c:pt>
                <c:pt idx="851">
                  <c:v>-6808.296</c:v>
                </c:pt>
                <c:pt idx="852">
                  <c:v>-6808.296</c:v>
                </c:pt>
                <c:pt idx="853">
                  <c:v>-6785.341</c:v>
                </c:pt>
                <c:pt idx="854">
                  <c:v>-6739.43</c:v>
                </c:pt>
                <c:pt idx="855">
                  <c:v>-6716.473999999997</c:v>
                </c:pt>
                <c:pt idx="856">
                  <c:v>-6716.473999999997</c:v>
                </c:pt>
                <c:pt idx="857">
                  <c:v>-6580.547</c:v>
                </c:pt>
                <c:pt idx="858">
                  <c:v>-6580.547</c:v>
                </c:pt>
                <c:pt idx="859">
                  <c:v>-6558.207</c:v>
                </c:pt>
                <c:pt idx="860">
                  <c:v>-6513.525000000002</c:v>
                </c:pt>
                <c:pt idx="861">
                  <c:v>-6491.184</c:v>
                </c:pt>
                <c:pt idx="862">
                  <c:v>-6491.184</c:v>
                </c:pt>
                <c:pt idx="863">
                  <c:v>-6359.172000000001</c:v>
                </c:pt>
                <c:pt idx="864">
                  <c:v>-6359.172000000001</c:v>
                </c:pt>
                <c:pt idx="865">
                  <c:v>-6337.522000000005</c:v>
                </c:pt>
                <c:pt idx="866">
                  <c:v>-6294.221000000001</c:v>
                </c:pt>
                <c:pt idx="867">
                  <c:v>-6272.57</c:v>
                </c:pt>
                <c:pt idx="868">
                  <c:v>173.205</c:v>
                </c:pt>
              </c:numCache>
            </c:numRef>
          </c:xVal>
          <c:yVal>
            <c:numRef>
              <c:f>Sheet1!$D$2:$D$1558</c:f>
              <c:numCache>
                <c:formatCode>0.0000</c:formatCode>
                <c:ptCount val="1557"/>
                <c:pt idx="0">
                  <c:v>0.0</c:v>
                </c:pt>
                <c:pt idx="1">
                  <c:v>3721.470000000001</c:v>
                </c:pt>
                <c:pt idx="2">
                  <c:v>3733.970000000001</c:v>
                </c:pt>
                <c:pt idx="3">
                  <c:v>3758.970000000001</c:v>
                </c:pt>
                <c:pt idx="4">
                  <c:v>3771.470000000001</c:v>
                </c:pt>
                <c:pt idx="5">
                  <c:v>3771.470000000001</c:v>
                </c:pt>
                <c:pt idx="6">
                  <c:v>3842.65</c:v>
                </c:pt>
                <c:pt idx="7">
                  <c:v>3842.65</c:v>
                </c:pt>
                <c:pt idx="8">
                  <c:v>3853.870000000002</c:v>
                </c:pt>
                <c:pt idx="9">
                  <c:v>3876.310000000002</c:v>
                </c:pt>
                <c:pt idx="10">
                  <c:v>3887.53</c:v>
                </c:pt>
                <c:pt idx="11">
                  <c:v>3887.53</c:v>
                </c:pt>
                <c:pt idx="12">
                  <c:v>3950.914</c:v>
                </c:pt>
                <c:pt idx="13">
                  <c:v>3950.914</c:v>
                </c:pt>
                <c:pt idx="14">
                  <c:v>3960.816000000001</c:v>
                </c:pt>
                <c:pt idx="15">
                  <c:v>3980.62</c:v>
                </c:pt>
                <c:pt idx="16">
                  <c:v>3990.522</c:v>
                </c:pt>
                <c:pt idx="17">
                  <c:v>3990.522</c:v>
                </c:pt>
                <c:pt idx="18">
                  <c:v>4045.895000000007</c:v>
                </c:pt>
                <c:pt idx="19">
                  <c:v>4045.895000000007</c:v>
                </c:pt>
                <c:pt idx="20">
                  <c:v>4054.445</c:v>
                </c:pt>
                <c:pt idx="21">
                  <c:v>4071.546</c:v>
                </c:pt>
                <c:pt idx="22">
                  <c:v>4080.097</c:v>
                </c:pt>
                <c:pt idx="23">
                  <c:v>4080.097</c:v>
                </c:pt>
                <c:pt idx="24">
                  <c:v>4127.272</c:v>
                </c:pt>
                <c:pt idx="25">
                  <c:v>4127.272</c:v>
                </c:pt>
                <c:pt idx="26">
                  <c:v>4134.442</c:v>
                </c:pt>
                <c:pt idx="27">
                  <c:v>4148.782</c:v>
                </c:pt>
                <c:pt idx="28">
                  <c:v>4155.952</c:v>
                </c:pt>
                <c:pt idx="29">
                  <c:v>4155.952</c:v>
                </c:pt>
                <c:pt idx="30">
                  <c:v>4194.77</c:v>
                </c:pt>
                <c:pt idx="31">
                  <c:v>4194.77</c:v>
                </c:pt>
                <c:pt idx="32">
                  <c:v>4200.535000000001</c:v>
                </c:pt>
                <c:pt idx="33">
                  <c:v>4212.066000000003</c:v>
                </c:pt>
                <c:pt idx="34">
                  <c:v>4217.831</c:v>
                </c:pt>
                <c:pt idx="35">
                  <c:v>4217.831</c:v>
                </c:pt>
                <c:pt idx="36">
                  <c:v>4248.160000000004</c:v>
                </c:pt>
                <c:pt idx="37">
                  <c:v>4248.160000000004</c:v>
                </c:pt>
                <c:pt idx="38">
                  <c:v>4252.501</c:v>
                </c:pt>
                <c:pt idx="39">
                  <c:v>4261.183</c:v>
                </c:pt>
                <c:pt idx="40">
                  <c:v>4265.524</c:v>
                </c:pt>
                <c:pt idx="41">
                  <c:v>4265.524</c:v>
                </c:pt>
                <c:pt idx="42">
                  <c:v>4287.261</c:v>
                </c:pt>
                <c:pt idx="43">
                  <c:v>4287.261</c:v>
                </c:pt>
                <c:pt idx="44">
                  <c:v>4290.164000000003</c:v>
                </c:pt>
                <c:pt idx="45">
                  <c:v>4295.968</c:v>
                </c:pt>
                <c:pt idx="46">
                  <c:v>4298.871</c:v>
                </c:pt>
                <c:pt idx="47">
                  <c:v>4298.871</c:v>
                </c:pt>
                <c:pt idx="48">
                  <c:v>4311.942</c:v>
                </c:pt>
                <c:pt idx="49">
                  <c:v>4311.942</c:v>
                </c:pt>
                <c:pt idx="50">
                  <c:v>4313.396000000003</c:v>
                </c:pt>
                <c:pt idx="51">
                  <c:v>4316.303000000001</c:v>
                </c:pt>
                <c:pt idx="52">
                  <c:v>4317.757000000001</c:v>
                </c:pt>
                <c:pt idx="53">
                  <c:v>4317.757000000001</c:v>
                </c:pt>
                <c:pt idx="54">
                  <c:v>4322.119000000002</c:v>
                </c:pt>
                <c:pt idx="55">
                  <c:v>4322.119000000002</c:v>
                </c:pt>
                <c:pt idx="56">
                  <c:v>4322.119000000002</c:v>
                </c:pt>
                <c:pt idx="57">
                  <c:v>4322.119000000002</c:v>
                </c:pt>
                <c:pt idx="58">
                  <c:v>4322.119000000002</c:v>
                </c:pt>
                <c:pt idx="59">
                  <c:v>4322.119000000002</c:v>
                </c:pt>
                <c:pt idx="60">
                  <c:v>4317.757000000001</c:v>
                </c:pt>
                <c:pt idx="61">
                  <c:v>4317.757000000001</c:v>
                </c:pt>
                <c:pt idx="62">
                  <c:v>4316.303000000001</c:v>
                </c:pt>
                <c:pt idx="63">
                  <c:v>4313.396000000003</c:v>
                </c:pt>
                <c:pt idx="64">
                  <c:v>4311.942</c:v>
                </c:pt>
                <c:pt idx="65">
                  <c:v>4311.942</c:v>
                </c:pt>
                <c:pt idx="66">
                  <c:v>4298.871</c:v>
                </c:pt>
                <c:pt idx="67">
                  <c:v>4298.871</c:v>
                </c:pt>
                <c:pt idx="68">
                  <c:v>4295.968</c:v>
                </c:pt>
                <c:pt idx="69">
                  <c:v>4290.164000000003</c:v>
                </c:pt>
                <c:pt idx="70">
                  <c:v>4287.261</c:v>
                </c:pt>
                <c:pt idx="71">
                  <c:v>4287.261</c:v>
                </c:pt>
                <c:pt idx="72">
                  <c:v>4265.525000000002</c:v>
                </c:pt>
                <c:pt idx="73">
                  <c:v>4265.525000000002</c:v>
                </c:pt>
                <c:pt idx="74">
                  <c:v>4261.184</c:v>
                </c:pt>
                <c:pt idx="75">
                  <c:v>4252.501</c:v>
                </c:pt>
                <c:pt idx="76">
                  <c:v>4248.160000000004</c:v>
                </c:pt>
                <c:pt idx="77">
                  <c:v>4248.160000000004</c:v>
                </c:pt>
                <c:pt idx="78">
                  <c:v>4217.832</c:v>
                </c:pt>
                <c:pt idx="79">
                  <c:v>4217.832</c:v>
                </c:pt>
                <c:pt idx="80">
                  <c:v>4212.066000000003</c:v>
                </c:pt>
                <c:pt idx="81">
                  <c:v>4200.535000000001</c:v>
                </c:pt>
                <c:pt idx="82">
                  <c:v>4194.77</c:v>
                </c:pt>
                <c:pt idx="83">
                  <c:v>4194.77</c:v>
                </c:pt>
                <c:pt idx="84">
                  <c:v>4155.953</c:v>
                </c:pt>
                <c:pt idx="85">
                  <c:v>4155.953</c:v>
                </c:pt>
                <c:pt idx="86">
                  <c:v>4148.783</c:v>
                </c:pt>
                <c:pt idx="87">
                  <c:v>4134.443</c:v>
                </c:pt>
                <c:pt idx="88">
                  <c:v>4127.272</c:v>
                </c:pt>
                <c:pt idx="89">
                  <c:v>4127.272</c:v>
                </c:pt>
                <c:pt idx="90">
                  <c:v>4080.097</c:v>
                </c:pt>
                <c:pt idx="91">
                  <c:v>4080.097</c:v>
                </c:pt>
                <c:pt idx="92">
                  <c:v>4071.547</c:v>
                </c:pt>
                <c:pt idx="93">
                  <c:v>4054.446</c:v>
                </c:pt>
                <c:pt idx="94">
                  <c:v>4045.895000000007</c:v>
                </c:pt>
                <c:pt idx="95">
                  <c:v>4045.895000000007</c:v>
                </c:pt>
                <c:pt idx="96">
                  <c:v>3990.522</c:v>
                </c:pt>
                <c:pt idx="97">
                  <c:v>3990.522</c:v>
                </c:pt>
                <c:pt idx="98">
                  <c:v>3980.62</c:v>
                </c:pt>
                <c:pt idx="99">
                  <c:v>3960.816000000001</c:v>
                </c:pt>
                <c:pt idx="100">
                  <c:v>3950.914</c:v>
                </c:pt>
                <c:pt idx="101">
                  <c:v>3950.914</c:v>
                </c:pt>
                <c:pt idx="102">
                  <c:v>3887.531</c:v>
                </c:pt>
                <c:pt idx="103">
                  <c:v>3887.531</c:v>
                </c:pt>
                <c:pt idx="104">
                  <c:v>3876.311000000008</c:v>
                </c:pt>
                <c:pt idx="105">
                  <c:v>3853.871000000007</c:v>
                </c:pt>
                <c:pt idx="106">
                  <c:v>3842.651</c:v>
                </c:pt>
                <c:pt idx="107">
                  <c:v>3842.651</c:v>
                </c:pt>
                <c:pt idx="108">
                  <c:v>3771.471000000007</c:v>
                </c:pt>
                <c:pt idx="109">
                  <c:v>3771.471000000007</c:v>
                </c:pt>
                <c:pt idx="110">
                  <c:v>3758.971000000007</c:v>
                </c:pt>
                <c:pt idx="111">
                  <c:v>3733.971000000007</c:v>
                </c:pt>
                <c:pt idx="112">
                  <c:v>3721.471000000007</c:v>
                </c:pt>
                <c:pt idx="113">
                  <c:v>3721.471000000007</c:v>
                </c:pt>
                <c:pt idx="114">
                  <c:v>3642.736</c:v>
                </c:pt>
                <c:pt idx="115">
                  <c:v>3642.736</c:v>
                </c:pt>
                <c:pt idx="116">
                  <c:v>3628.998</c:v>
                </c:pt>
                <c:pt idx="117">
                  <c:v>3601.522</c:v>
                </c:pt>
                <c:pt idx="118">
                  <c:v>3587.784999999991</c:v>
                </c:pt>
                <c:pt idx="119">
                  <c:v>3587.784999999991</c:v>
                </c:pt>
                <c:pt idx="120">
                  <c:v>3501.76</c:v>
                </c:pt>
                <c:pt idx="121">
                  <c:v>3501.76</c:v>
                </c:pt>
                <c:pt idx="122">
                  <c:v>3486.831000000008</c:v>
                </c:pt>
                <c:pt idx="123">
                  <c:v>3456.974</c:v>
                </c:pt>
                <c:pt idx="124">
                  <c:v>3442.045</c:v>
                </c:pt>
                <c:pt idx="125">
                  <c:v>3442.045</c:v>
                </c:pt>
                <c:pt idx="126">
                  <c:v>3349.022</c:v>
                </c:pt>
                <c:pt idx="127">
                  <c:v>3349.022</c:v>
                </c:pt>
                <c:pt idx="128">
                  <c:v>3332.953000000002</c:v>
                </c:pt>
                <c:pt idx="129">
                  <c:v>3300.813000000007</c:v>
                </c:pt>
                <c:pt idx="130">
                  <c:v>3284.744</c:v>
                </c:pt>
                <c:pt idx="131">
                  <c:v>3284.744</c:v>
                </c:pt>
                <c:pt idx="132">
                  <c:v>3185.038</c:v>
                </c:pt>
                <c:pt idx="133">
                  <c:v>3185.038</c:v>
                </c:pt>
                <c:pt idx="134">
                  <c:v>3167.882</c:v>
                </c:pt>
                <c:pt idx="135">
                  <c:v>3133.57</c:v>
                </c:pt>
                <c:pt idx="136">
                  <c:v>3116.414</c:v>
                </c:pt>
                <c:pt idx="137">
                  <c:v>3116.414</c:v>
                </c:pt>
                <c:pt idx="138">
                  <c:v>3010.363</c:v>
                </c:pt>
                <c:pt idx="139">
                  <c:v>3010.363</c:v>
                </c:pt>
                <c:pt idx="140">
                  <c:v>2992.179</c:v>
                </c:pt>
                <c:pt idx="141">
                  <c:v>2955.810000000002</c:v>
                </c:pt>
                <c:pt idx="142">
                  <c:v>2937.626</c:v>
                </c:pt>
                <c:pt idx="143">
                  <c:v>2937.626</c:v>
                </c:pt>
                <c:pt idx="144">
                  <c:v>2825.588</c:v>
                </c:pt>
                <c:pt idx="145">
                  <c:v>2825.588</c:v>
                </c:pt>
                <c:pt idx="146">
                  <c:v>2806.437</c:v>
                </c:pt>
                <c:pt idx="147">
                  <c:v>2768.135</c:v>
                </c:pt>
                <c:pt idx="148">
                  <c:v>2748.984</c:v>
                </c:pt>
                <c:pt idx="149">
                  <c:v>2748.984</c:v>
                </c:pt>
                <c:pt idx="150">
                  <c:v>2631.338</c:v>
                </c:pt>
                <c:pt idx="151">
                  <c:v>2631.338</c:v>
                </c:pt>
                <c:pt idx="152">
                  <c:v>2611.284999999991</c:v>
                </c:pt>
                <c:pt idx="153">
                  <c:v>2571.179</c:v>
                </c:pt>
                <c:pt idx="154">
                  <c:v>2551.126</c:v>
                </c:pt>
                <c:pt idx="155">
                  <c:v>2551.126</c:v>
                </c:pt>
                <c:pt idx="156">
                  <c:v>2428.27</c:v>
                </c:pt>
                <c:pt idx="157">
                  <c:v>2428.27</c:v>
                </c:pt>
                <c:pt idx="158">
                  <c:v>2407.383</c:v>
                </c:pt>
                <c:pt idx="159">
                  <c:v>2365.608999999993</c:v>
                </c:pt>
                <c:pt idx="160">
                  <c:v>2344.722</c:v>
                </c:pt>
                <c:pt idx="161">
                  <c:v>2344.722</c:v>
                </c:pt>
                <c:pt idx="162">
                  <c:v>2217.072</c:v>
                </c:pt>
                <c:pt idx="163">
                  <c:v>2217.072</c:v>
                </c:pt>
                <c:pt idx="164">
                  <c:v>2195.421</c:v>
                </c:pt>
                <c:pt idx="165">
                  <c:v>2152.12</c:v>
                </c:pt>
                <c:pt idx="166">
                  <c:v>2130.47</c:v>
                </c:pt>
                <c:pt idx="167">
                  <c:v>2130.47</c:v>
                </c:pt>
                <c:pt idx="168">
                  <c:v>1998.458</c:v>
                </c:pt>
                <c:pt idx="169">
                  <c:v>1998.458</c:v>
                </c:pt>
                <c:pt idx="170">
                  <c:v>1976.117</c:v>
                </c:pt>
                <c:pt idx="171">
                  <c:v>1931.436</c:v>
                </c:pt>
                <c:pt idx="172">
                  <c:v>1909.095</c:v>
                </c:pt>
                <c:pt idx="173">
                  <c:v>1909.095</c:v>
                </c:pt>
                <c:pt idx="174">
                  <c:v>1773.168</c:v>
                </c:pt>
                <c:pt idx="175">
                  <c:v>1773.168</c:v>
                </c:pt>
                <c:pt idx="176">
                  <c:v>1750.212</c:v>
                </c:pt>
                <c:pt idx="177">
                  <c:v>1704.302</c:v>
                </c:pt>
                <c:pt idx="178">
                  <c:v>1681.346</c:v>
                </c:pt>
                <c:pt idx="179">
                  <c:v>1681.346</c:v>
                </c:pt>
                <c:pt idx="180">
                  <c:v>1541.964</c:v>
                </c:pt>
                <c:pt idx="181">
                  <c:v>1541.964</c:v>
                </c:pt>
                <c:pt idx="182">
                  <c:v>1518.471</c:v>
                </c:pt>
                <c:pt idx="183">
                  <c:v>1471.487</c:v>
                </c:pt>
                <c:pt idx="184">
                  <c:v>1447.995</c:v>
                </c:pt>
                <c:pt idx="185">
                  <c:v>1447.995</c:v>
                </c:pt>
                <c:pt idx="186">
                  <c:v>1305.628</c:v>
                </c:pt>
                <c:pt idx="187">
                  <c:v>1305.628</c:v>
                </c:pt>
                <c:pt idx="188">
                  <c:v>1281.679</c:v>
                </c:pt>
                <c:pt idx="189">
                  <c:v>1233.779</c:v>
                </c:pt>
                <c:pt idx="190">
                  <c:v>1209.829</c:v>
                </c:pt>
                <c:pt idx="191">
                  <c:v>1209.829</c:v>
                </c:pt>
                <c:pt idx="192">
                  <c:v>1064.961</c:v>
                </c:pt>
                <c:pt idx="193">
                  <c:v>1064.961</c:v>
                </c:pt>
                <c:pt idx="194">
                  <c:v>1040.635</c:v>
                </c:pt>
                <c:pt idx="195">
                  <c:v>991.9829999999994</c:v>
                </c:pt>
                <c:pt idx="196">
                  <c:v>967.6559999999994</c:v>
                </c:pt>
                <c:pt idx="197">
                  <c:v>967.6559999999994</c:v>
                </c:pt>
                <c:pt idx="198">
                  <c:v>820.776</c:v>
                </c:pt>
                <c:pt idx="199">
                  <c:v>820.776</c:v>
                </c:pt>
                <c:pt idx="200">
                  <c:v>796.1559999999994</c:v>
                </c:pt>
                <c:pt idx="201">
                  <c:v>746.9159999999994</c:v>
                </c:pt>
                <c:pt idx="202">
                  <c:v>722.2950000000005</c:v>
                </c:pt>
                <c:pt idx="203">
                  <c:v>722.2950000000005</c:v>
                </c:pt>
                <c:pt idx="204">
                  <c:v>573.9</c:v>
                </c:pt>
                <c:pt idx="205">
                  <c:v>573.9</c:v>
                </c:pt>
                <c:pt idx="206">
                  <c:v>549.069</c:v>
                </c:pt>
                <c:pt idx="207">
                  <c:v>499.4069999999986</c:v>
                </c:pt>
                <c:pt idx="208">
                  <c:v>474.5759999999992</c:v>
                </c:pt>
                <c:pt idx="209">
                  <c:v>474.5759999999992</c:v>
                </c:pt>
                <c:pt idx="210">
                  <c:v>325.168</c:v>
                </c:pt>
                <c:pt idx="211">
                  <c:v>325.168</c:v>
                </c:pt>
                <c:pt idx="212">
                  <c:v>300.2099999999996</c:v>
                </c:pt>
                <c:pt idx="213">
                  <c:v>250.295</c:v>
                </c:pt>
                <c:pt idx="214">
                  <c:v>225.3370000000001</c:v>
                </c:pt>
                <c:pt idx="215">
                  <c:v>225.3370000000001</c:v>
                </c:pt>
                <c:pt idx="216">
                  <c:v>75.422</c:v>
                </c:pt>
                <c:pt idx="217">
                  <c:v>75.422</c:v>
                </c:pt>
                <c:pt idx="218">
                  <c:v>50.42200000000001</c:v>
                </c:pt>
                <c:pt idx="219">
                  <c:v>0.422</c:v>
                </c:pt>
                <c:pt idx="220">
                  <c:v>-24.578</c:v>
                </c:pt>
                <c:pt idx="221">
                  <c:v>-24.578</c:v>
                </c:pt>
                <c:pt idx="222">
                  <c:v>-174.494</c:v>
                </c:pt>
                <c:pt idx="223">
                  <c:v>-174.494</c:v>
                </c:pt>
                <c:pt idx="224">
                  <c:v>-199.4510000000004</c:v>
                </c:pt>
                <c:pt idx="225">
                  <c:v>-249.3670000000003</c:v>
                </c:pt>
                <c:pt idx="226">
                  <c:v>-274.324</c:v>
                </c:pt>
                <c:pt idx="227">
                  <c:v>-274.324</c:v>
                </c:pt>
                <c:pt idx="228">
                  <c:v>-423.732</c:v>
                </c:pt>
                <c:pt idx="229">
                  <c:v>-423.732</c:v>
                </c:pt>
                <c:pt idx="230">
                  <c:v>-448.563</c:v>
                </c:pt>
                <c:pt idx="231">
                  <c:v>-498.2249999999992</c:v>
                </c:pt>
                <c:pt idx="232">
                  <c:v>-523.0559999999994</c:v>
                </c:pt>
                <c:pt idx="233">
                  <c:v>-523.0559999999994</c:v>
                </c:pt>
                <c:pt idx="234">
                  <c:v>-671.4519999999978</c:v>
                </c:pt>
                <c:pt idx="235">
                  <c:v>-671.4519999999978</c:v>
                </c:pt>
                <c:pt idx="236">
                  <c:v>-696.072</c:v>
                </c:pt>
                <c:pt idx="237">
                  <c:v>-745.3119999999981</c:v>
                </c:pt>
                <c:pt idx="238">
                  <c:v>-769.9319999999981</c:v>
                </c:pt>
                <c:pt idx="239">
                  <c:v>-769.9319999999981</c:v>
                </c:pt>
                <c:pt idx="240">
                  <c:v>-916.8129999999978</c:v>
                </c:pt>
                <c:pt idx="241">
                  <c:v>-916.8129999999978</c:v>
                </c:pt>
                <c:pt idx="242">
                  <c:v>-941.139</c:v>
                </c:pt>
                <c:pt idx="243">
                  <c:v>-989.791</c:v>
                </c:pt>
                <c:pt idx="244">
                  <c:v>-1014.117</c:v>
                </c:pt>
                <c:pt idx="245">
                  <c:v>-1014.117</c:v>
                </c:pt>
                <c:pt idx="246">
                  <c:v>-1158.986</c:v>
                </c:pt>
                <c:pt idx="247">
                  <c:v>-1158.986</c:v>
                </c:pt>
                <c:pt idx="248">
                  <c:v>-1182.936</c:v>
                </c:pt>
                <c:pt idx="249">
                  <c:v>-1230.835</c:v>
                </c:pt>
                <c:pt idx="250">
                  <c:v>-1254.785</c:v>
                </c:pt>
                <c:pt idx="251">
                  <c:v>-1254.785</c:v>
                </c:pt>
                <c:pt idx="252">
                  <c:v>-1397.151</c:v>
                </c:pt>
                <c:pt idx="253">
                  <c:v>-1397.151</c:v>
                </c:pt>
                <c:pt idx="254">
                  <c:v>-1420.643</c:v>
                </c:pt>
                <c:pt idx="255">
                  <c:v>-1467.628</c:v>
                </c:pt>
                <c:pt idx="256">
                  <c:v>-1491.12</c:v>
                </c:pt>
                <c:pt idx="257">
                  <c:v>-1491.12</c:v>
                </c:pt>
                <c:pt idx="258">
                  <c:v>-1630.503</c:v>
                </c:pt>
                <c:pt idx="259">
                  <c:v>-1630.503</c:v>
                </c:pt>
                <c:pt idx="260">
                  <c:v>-1653.458</c:v>
                </c:pt>
                <c:pt idx="261">
                  <c:v>-1699.369</c:v>
                </c:pt>
                <c:pt idx="262">
                  <c:v>-1722.325</c:v>
                </c:pt>
                <c:pt idx="263">
                  <c:v>-1722.325</c:v>
                </c:pt>
                <c:pt idx="264">
                  <c:v>-1858.252</c:v>
                </c:pt>
                <c:pt idx="265">
                  <c:v>-1858.252</c:v>
                </c:pt>
                <c:pt idx="266">
                  <c:v>-1880.593</c:v>
                </c:pt>
                <c:pt idx="267">
                  <c:v>-1925.274</c:v>
                </c:pt>
                <c:pt idx="268">
                  <c:v>-1947.615</c:v>
                </c:pt>
                <c:pt idx="269">
                  <c:v>-1947.615</c:v>
                </c:pt>
                <c:pt idx="270">
                  <c:v>-2079.627</c:v>
                </c:pt>
                <c:pt idx="271">
                  <c:v>-2079.627</c:v>
                </c:pt>
                <c:pt idx="272">
                  <c:v>-2101.277</c:v>
                </c:pt>
                <c:pt idx="273">
                  <c:v>-2144.579</c:v>
                </c:pt>
                <c:pt idx="274">
                  <c:v>-2166.228999999991</c:v>
                </c:pt>
                <c:pt idx="275">
                  <c:v>-2166.228999999991</c:v>
                </c:pt>
                <c:pt idx="276">
                  <c:v>-2293.879</c:v>
                </c:pt>
                <c:pt idx="277">
                  <c:v>-2293.879</c:v>
                </c:pt>
                <c:pt idx="278">
                  <c:v>-2314.765999999999</c:v>
                </c:pt>
                <c:pt idx="279">
                  <c:v>-2356.54</c:v>
                </c:pt>
                <c:pt idx="280">
                  <c:v>-2377.428</c:v>
                </c:pt>
                <c:pt idx="281">
                  <c:v>-2377.428</c:v>
                </c:pt>
                <c:pt idx="282">
                  <c:v>-2500.282999999993</c:v>
                </c:pt>
                <c:pt idx="283">
                  <c:v>-2500.282999999993</c:v>
                </c:pt>
                <c:pt idx="284">
                  <c:v>-2520.336</c:v>
                </c:pt>
                <c:pt idx="285">
                  <c:v>-2560.443</c:v>
                </c:pt>
                <c:pt idx="286">
                  <c:v>-2580.496</c:v>
                </c:pt>
                <c:pt idx="287">
                  <c:v>-2580.496</c:v>
                </c:pt>
                <c:pt idx="288">
                  <c:v>-2698.141</c:v>
                </c:pt>
                <c:pt idx="289">
                  <c:v>-2698.141</c:v>
                </c:pt>
                <c:pt idx="290">
                  <c:v>-2717.293</c:v>
                </c:pt>
                <c:pt idx="291">
                  <c:v>-2755.595</c:v>
                </c:pt>
                <c:pt idx="292">
                  <c:v>-2774.745999999999</c:v>
                </c:pt>
                <c:pt idx="293">
                  <c:v>-2774.745999999999</c:v>
                </c:pt>
                <c:pt idx="294">
                  <c:v>-2886.784</c:v>
                </c:pt>
                <c:pt idx="295">
                  <c:v>-2886.784</c:v>
                </c:pt>
                <c:pt idx="296">
                  <c:v>-2904.968</c:v>
                </c:pt>
                <c:pt idx="297">
                  <c:v>-2941.337000000007</c:v>
                </c:pt>
                <c:pt idx="298">
                  <c:v>-2959.522</c:v>
                </c:pt>
                <c:pt idx="299">
                  <c:v>-2959.522</c:v>
                </c:pt>
                <c:pt idx="300">
                  <c:v>-3065.573</c:v>
                </c:pt>
                <c:pt idx="301">
                  <c:v>-3065.573</c:v>
                </c:pt>
                <c:pt idx="302">
                  <c:v>-3082.728999999991</c:v>
                </c:pt>
                <c:pt idx="303">
                  <c:v>-3117.041</c:v>
                </c:pt>
                <c:pt idx="304">
                  <c:v>-3134.197</c:v>
                </c:pt>
                <c:pt idx="305">
                  <c:v>-3134.197</c:v>
                </c:pt>
                <c:pt idx="306">
                  <c:v>-3233.902</c:v>
                </c:pt>
                <c:pt idx="307">
                  <c:v>-3233.902</c:v>
                </c:pt>
                <c:pt idx="308">
                  <c:v>-3249.972</c:v>
                </c:pt>
                <c:pt idx="309">
                  <c:v>-3282.112</c:v>
                </c:pt>
                <c:pt idx="310">
                  <c:v>-3298.181</c:v>
                </c:pt>
                <c:pt idx="311">
                  <c:v>-3298.181</c:v>
                </c:pt>
                <c:pt idx="312">
                  <c:v>-3391.204</c:v>
                </c:pt>
                <c:pt idx="313">
                  <c:v>-3391.204</c:v>
                </c:pt>
                <c:pt idx="314">
                  <c:v>-3406.133</c:v>
                </c:pt>
                <c:pt idx="315">
                  <c:v>-3435.991000000007</c:v>
                </c:pt>
                <c:pt idx="316">
                  <c:v>-3450.92</c:v>
                </c:pt>
                <c:pt idx="317">
                  <c:v>-3450.92</c:v>
                </c:pt>
                <c:pt idx="318">
                  <c:v>-3536.944</c:v>
                </c:pt>
                <c:pt idx="319">
                  <c:v>-3536.944</c:v>
                </c:pt>
                <c:pt idx="320">
                  <c:v>-3550.682</c:v>
                </c:pt>
                <c:pt idx="321">
                  <c:v>-3578.157</c:v>
                </c:pt>
                <c:pt idx="322">
                  <c:v>-3591.895000000007</c:v>
                </c:pt>
                <c:pt idx="323">
                  <c:v>-3591.895000000007</c:v>
                </c:pt>
                <c:pt idx="324">
                  <c:v>-3670.631</c:v>
                </c:pt>
                <c:pt idx="325">
                  <c:v>-3670.631</c:v>
                </c:pt>
                <c:pt idx="326">
                  <c:v>-3683.131</c:v>
                </c:pt>
                <c:pt idx="327">
                  <c:v>-3708.131</c:v>
                </c:pt>
                <c:pt idx="328">
                  <c:v>-3720.631</c:v>
                </c:pt>
                <c:pt idx="329">
                  <c:v>-3720.631</c:v>
                </c:pt>
                <c:pt idx="330">
                  <c:v>-3791.811000000008</c:v>
                </c:pt>
                <c:pt idx="331">
                  <c:v>-3791.811000000008</c:v>
                </c:pt>
                <c:pt idx="332">
                  <c:v>-3803.031</c:v>
                </c:pt>
                <c:pt idx="333">
                  <c:v>-3825.471000000007</c:v>
                </c:pt>
                <c:pt idx="334">
                  <c:v>-3836.691</c:v>
                </c:pt>
                <c:pt idx="335">
                  <c:v>-3836.691</c:v>
                </c:pt>
                <c:pt idx="336">
                  <c:v>-3900.075</c:v>
                </c:pt>
                <c:pt idx="337">
                  <c:v>-3900.075</c:v>
                </c:pt>
                <c:pt idx="338">
                  <c:v>-3909.977</c:v>
                </c:pt>
                <c:pt idx="339">
                  <c:v>-3929.780999999993</c:v>
                </c:pt>
                <c:pt idx="340">
                  <c:v>-3939.683</c:v>
                </c:pt>
                <c:pt idx="341">
                  <c:v>-3939.683</c:v>
                </c:pt>
                <c:pt idx="342">
                  <c:v>-3995.056</c:v>
                </c:pt>
                <c:pt idx="343">
                  <c:v>-3995.056</c:v>
                </c:pt>
                <c:pt idx="344">
                  <c:v>-4003.607</c:v>
                </c:pt>
                <c:pt idx="345">
                  <c:v>-4020.707999999999</c:v>
                </c:pt>
                <c:pt idx="346">
                  <c:v>-4029.258</c:v>
                </c:pt>
                <c:pt idx="347">
                  <c:v>-4029.258</c:v>
                </c:pt>
                <c:pt idx="348">
                  <c:v>-4076.434</c:v>
                </c:pt>
                <c:pt idx="349">
                  <c:v>-4076.434</c:v>
                </c:pt>
                <c:pt idx="350">
                  <c:v>-4083.604</c:v>
                </c:pt>
                <c:pt idx="351">
                  <c:v>-4097.944</c:v>
                </c:pt>
                <c:pt idx="352">
                  <c:v>-4105.114000000001</c:v>
                </c:pt>
                <c:pt idx="353">
                  <c:v>-4105.114000000001</c:v>
                </c:pt>
                <c:pt idx="354">
                  <c:v>-4143.932</c:v>
                </c:pt>
                <c:pt idx="355">
                  <c:v>-4143.932</c:v>
                </c:pt>
                <c:pt idx="356">
                  <c:v>-4149.697</c:v>
                </c:pt>
                <c:pt idx="357">
                  <c:v>-4161.228</c:v>
                </c:pt>
                <c:pt idx="358">
                  <c:v>-4166.993</c:v>
                </c:pt>
                <c:pt idx="359">
                  <c:v>-4166.993</c:v>
                </c:pt>
                <c:pt idx="360">
                  <c:v>-4197.322000000014</c:v>
                </c:pt>
                <c:pt idx="361">
                  <c:v>-4197.322000000014</c:v>
                </c:pt>
                <c:pt idx="362">
                  <c:v>-4201.663000000001</c:v>
                </c:pt>
                <c:pt idx="363">
                  <c:v>-4210.346000000001</c:v>
                </c:pt>
                <c:pt idx="364">
                  <c:v>-4214.687000000001</c:v>
                </c:pt>
                <c:pt idx="365">
                  <c:v>-4214.687000000001</c:v>
                </c:pt>
                <c:pt idx="366">
                  <c:v>-4236.424</c:v>
                </c:pt>
                <c:pt idx="367">
                  <c:v>-4236.424</c:v>
                </c:pt>
                <c:pt idx="368">
                  <c:v>-4239.326000000013</c:v>
                </c:pt>
                <c:pt idx="369">
                  <c:v>-4245.131</c:v>
                </c:pt>
                <c:pt idx="370">
                  <c:v>-4248.033</c:v>
                </c:pt>
                <c:pt idx="371">
                  <c:v>-4248.033</c:v>
                </c:pt>
                <c:pt idx="372">
                  <c:v>-4261.105000000001</c:v>
                </c:pt>
                <c:pt idx="373">
                  <c:v>-4261.105000000001</c:v>
                </c:pt>
                <c:pt idx="374">
                  <c:v>-4262.559</c:v>
                </c:pt>
                <c:pt idx="375">
                  <c:v>-4265.466</c:v>
                </c:pt>
                <c:pt idx="376">
                  <c:v>-4266.92</c:v>
                </c:pt>
                <c:pt idx="377">
                  <c:v>-4266.92</c:v>
                </c:pt>
                <c:pt idx="378">
                  <c:v>-4271.282</c:v>
                </c:pt>
                <c:pt idx="379">
                  <c:v>-4271.282</c:v>
                </c:pt>
                <c:pt idx="380">
                  <c:v>-4271.282</c:v>
                </c:pt>
                <c:pt idx="381">
                  <c:v>-4271.282</c:v>
                </c:pt>
                <c:pt idx="382">
                  <c:v>-4271.282</c:v>
                </c:pt>
                <c:pt idx="383">
                  <c:v>-4271.282</c:v>
                </c:pt>
                <c:pt idx="384">
                  <c:v>-4266.92</c:v>
                </c:pt>
                <c:pt idx="385">
                  <c:v>-4266.92</c:v>
                </c:pt>
                <c:pt idx="386">
                  <c:v>-4265.467000000001</c:v>
                </c:pt>
                <c:pt idx="387">
                  <c:v>-4262.559</c:v>
                </c:pt>
                <c:pt idx="388">
                  <c:v>-4261.106000000003</c:v>
                </c:pt>
                <c:pt idx="389">
                  <c:v>-4261.106000000003</c:v>
                </c:pt>
                <c:pt idx="390">
                  <c:v>-4248.034000000001</c:v>
                </c:pt>
                <c:pt idx="391">
                  <c:v>-4248.034000000001</c:v>
                </c:pt>
                <c:pt idx="392">
                  <c:v>-4245.132000000001</c:v>
                </c:pt>
                <c:pt idx="393">
                  <c:v>-4239.328</c:v>
                </c:pt>
                <c:pt idx="394">
                  <c:v>-4236.425</c:v>
                </c:pt>
                <c:pt idx="395">
                  <c:v>-4236.425</c:v>
                </c:pt>
                <c:pt idx="396">
                  <c:v>-4214.689</c:v>
                </c:pt>
                <c:pt idx="397">
                  <c:v>-4214.689</c:v>
                </c:pt>
                <c:pt idx="398">
                  <c:v>-4210.348</c:v>
                </c:pt>
                <c:pt idx="399">
                  <c:v>-4201.665000000005</c:v>
                </c:pt>
                <c:pt idx="400">
                  <c:v>-4197.324000000001</c:v>
                </c:pt>
                <c:pt idx="401">
                  <c:v>-4197.324000000001</c:v>
                </c:pt>
                <c:pt idx="402">
                  <c:v>-4166.996</c:v>
                </c:pt>
                <c:pt idx="403">
                  <c:v>-4166.996</c:v>
                </c:pt>
                <c:pt idx="404">
                  <c:v>-4161.231000000001</c:v>
                </c:pt>
                <c:pt idx="405">
                  <c:v>-4149.7</c:v>
                </c:pt>
                <c:pt idx="406">
                  <c:v>-4143.934999999999</c:v>
                </c:pt>
                <c:pt idx="407">
                  <c:v>-4143.934999999999</c:v>
                </c:pt>
                <c:pt idx="408">
                  <c:v>-4105.117</c:v>
                </c:pt>
                <c:pt idx="409">
                  <c:v>-4105.117</c:v>
                </c:pt>
                <c:pt idx="410">
                  <c:v>-4097.947</c:v>
                </c:pt>
                <c:pt idx="411">
                  <c:v>-4083.607</c:v>
                </c:pt>
                <c:pt idx="412">
                  <c:v>-4076.437</c:v>
                </c:pt>
                <c:pt idx="413">
                  <c:v>-4076.437</c:v>
                </c:pt>
                <c:pt idx="414">
                  <c:v>-4029.262</c:v>
                </c:pt>
                <c:pt idx="415">
                  <c:v>-4029.262</c:v>
                </c:pt>
                <c:pt idx="416">
                  <c:v>-4020.712</c:v>
                </c:pt>
                <c:pt idx="417">
                  <c:v>-4003.611</c:v>
                </c:pt>
                <c:pt idx="418">
                  <c:v>-3995.061</c:v>
                </c:pt>
                <c:pt idx="419">
                  <c:v>-3995.061</c:v>
                </c:pt>
                <c:pt idx="420">
                  <c:v>-3939.687999999999</c:v>
                </c:pt>
                <c:pt idx="421">
                  <c:v>-3939.687999999999</c:v>
                </c:pt>
                <c:pt idx="422">
                  <c:v>-3929.785999999999</c:v>
                </c:pt>
                <c:pt idx="423">
                  <c:v>-3909.982</c:v>
                </c:pt>
                <c:pt idx="424">
                  <c:v>-3900.08</c:v>
                </c:pt>
                <c:pt idx="425">
                  <c:v>-3900.08</c:v>
                </c:pt>
                <c:pt idx="426">
                  <c:v>-3836.696</c:v>
                </c:pt>
                <c:pt idx="427">
                  <c:v>-3836.696</c:v>
                </c:pt>
                <c:pt idx="428">
                  <c:v>-3825.476</c:v>
                </c:pt>
                <c:pt idx="429">
                  <c:v>-3803.036</c:v>
                </c:pt>
                <c:pt idx="430">
                  <c:v>-3791.816000000001</c:v>
                </c:pt>
                <c:pt idx="431">
                  <c:v>-3791.816000000001</c:v>
                </c:pt>
                <c:pt idx="432">
                  <c:v>-3720.637</c:v>
                </c:pt>
                <c:pt idx="433">
                  <c:v>-3720.637</c:v>
                </c:pt>
                <c:pt idx="434">
                  <c:v>0.823</c:v>
                </c:pt>
                <c:pt idx="435">
                  <c:v>3722.282</c:v>
                </c:pt>
                <c:pt idx="436">
                  <c:v>3722.282</c:v>
                </c:pt>
                <c:pt idx="437">
                  <c:v>3793.462</c:v>
                </c:pt>
                <c:pt idx="438">
                  <c:v>3793.462</c:v>
                </c:pt>
                <c:pt idx="439">
                  <c:v>3804.682</c:v>
                </c:pt>
                <c:pt idx="440">
                  <c:v>3827.122</c:v>
                </c:pt>
                <c:pt idx="441">
                  <c:v>3838.342</c:v>
                </c:pt>
                <c:pt idx="442">
                  <c:v>3838.342</c:v>
                </c:pt>
                <c:pt idx="443">
                  <c:v>3901.724999999993</c:v>
                </c:pt>
                <c:pt idx="444">
                  <c:v>3901.724999999993</c:v>
                </c:pt>
                <c:pt idx="445">
                  <c:v>3911.627</c:v>
                </c:pt>
                <c:pt idx="446">
                  <c:v>3931.431000000007</c:v>
                </c:pt>
                <c:pt idx="447">
                  <c:v>3941.333000000007</c:v>
                </c:pt>
                <c:pt idx="448">
                  <c:v>3941.333000000007</c:v>
                </c:pt>
                <c:pt idx="449">
                  <c:v>3996.706</c:v>
                </c:pt>
                <c:pt idx="450">
                  <c:v>3996.706</c:v>
                </c:pt>
                <c:pt idx="451">
                  <c:v>4005.257</c:v>
                </c:pt>
                <c:pt idx="452">
                  <c:v>4022.358</c:v>
                </c:pt>
                <c:pt idx="453">
                  <c:v>4030.908</c:v>
                </c:pt>
                <c:pt idx="454">
                  <c:v>4030.908</c:v>
                </c:pt>
                <c:pt idx="455">
                  <c:v>4078.083</c:v>
                </c:pt>
                <c:pt idx="456">
                  <c:v>4078.083</c:v>
                </c:pt>
                <c:pt idx="457">
                  <c:v>4085.253</c:v>
                </c:pt>
                <c:pt idx="458">
                  <c:v>4099.593000000002</c:v>
                </c:pt>
                <c:pt idx="459">
                  <c:v>4106.763000000002</c:v>
                </c:pt>
                <c:pt idx="460">
                  <c:v>4106.763000000002</c:v>
                </c:pt>
                <c:pt idx="461">
                  <c:v>4145.58</c:v>
                </c:pt>
                <c:pt idx="462">
                  <c:v>4145.58</c:v>
                </c:pt>
                <c:pt idx="463">
                  <c:v>4151.346000000001</c:v>
                </c:pt>
                <c:pt idx="464">
                  <c:v>4162.876</c:v>
                </c:pt>
                <c:pt idx="465">
                  <c:v>4168.642000000004</c:v>
                </c:pt>
                <c:pt idx="466">
                  <c:v>4168.642000000004</c:v>
                </c:pt>
                <c:pt idx="467">
                  <c:v>4198.97</c:v>
                </c:pt>
                <c:pt idx="468">
                  <c:v>4198.97</c:v>
                </c:pt>
                <c:pt idx="469">
                  <c:v>4203.311000000002</c:v>
                </c:pt>
                <c:pt idx="470">
                  <c:v>4211.993</c:v>
                </c:pt>
                <c:pt idx="471">
                  <c:v>4216.334</c:v>
                </c:pt>
                <c:pt idx="472">
                  <c:v>4216.334</c:v>
                </c:pt>
                <c:pt idx="473">
                  <c:v>4238.071000000001</c:v>
                </c:pt>
                <c:pt idx="474">
                  <c:v>4238.071000000001</c:v>
                </c:pt>
                <c:pt idx="475">
                  <c:v>4240.973</c:v>
                </c:pt>
                <c:pt idx="476">
                  <c:v>4246.777999999998</c:v>
                </c:pt>
                <c:pt idx="477">
                  <c:v>4249.68</c:v>
                </c:pt>
                <c:pt idx="478">
                  <c:v>4249.68</c:v>
                </c:pt>
                <c:pt idx="479">
                  <c:v>4262.751</c:v>
                </c:pt>
                <c:pt idx="480">
                  <c:v>4262.751</c:v>
                </c:pt>
                <c:pt idx="481">
                  <c:v>4264.205000000001</c:v>
                </c:pt>
                <c:pt idx="482">
                  <c:v>4267.112000000013</c:v>
                </c:pt>
                <c:pt idx="483">
                  <c:v>4268.566000000003</c:v>
                </c:pt>
                <c:pt idx="484">
                  <c:v>4268.566000000003</c:v>
                </c:pt>
                <c:pt idx="485">
                  <c:v>4272.928000000001</c:v>
                </c:pt>
                <c:pt idx="486">
                  <c:v>4272.928000000001</c:v>
                </c:pt>
                <c:pt idx="487">
                  <c:v>4272.928000000001</c:v>
                </c:pt>
                <c:pt idx="488">
                  <c:v>4272.928000000001</c:v>
                </c:pt>
                <c:pt idx="489">
                  <c:v>4272.927000000001</c:v>
                </c:pt>
                <c:pt idx="490">
                  <c:v>4272.927000000001</c:v>
                </c:pt>
                <c:pt idx="491">
                  <c:v>4268.565000000001</c:v>
                </c:pt>
                <c:pt idx="492">
                  <c:v>4268.565000000001</c:v>
                </c:pt>
                <c:pt idx="493">
                  <c:v>4267.112000000013</c:v>
                </c:pt>
                <c:pt idx="494">
                  <c:v>4264.204000000001</c:v>
                </c:pt>
                <c:pt idx="495">
                  <c:v>4262.751</c:v>
                </c:pt>
                <c:pt idx="496">
                  <c:v>4262.751</c:v>
                </c:pt>
                <c:pt idx="497">
                  <c:v>4249.679</c:v>
                </c:pt>
                <c:pt idx="498">
                  <c:v>4249.679</c:v>
                </c:pt>
                <c:pt idx="499">
                  <c:v>4246.776000000001</c:v>
                </c:pt>
                <c:pt idx="500">
                  <c:v>4240.972000000001</c:v>
                </c:pt>
                <c:pt idx="501">
                  <c:v>4238.069</c:v>
                </c:pt>
                <c:pt idx="502">
                  <c:v>4238.069</c:v>
                </c:pt>
                <c:pt idx="503">
                  <c:v>4216.332</c:v>
                </c:pt>
                <c:pt idx="504">
                  <c:v>4216.332</c:v>
                </c:pt>
                <c:pt idx="505">
                  <c:v>4211.991</c:v>
                </c:pt>
                <c:pt idx="506">
                  <c:v>4203.309</c:v>
                </c:pt>
                <c:pt idx="507">
                  <c:v>4198.968</c:v>
                </c:pt>
                <c:pt idx="508">
                  <c:v>4198.968</c:v>
                </c:pt>
                <c:pt idx="509">
                  <c:v>4168.639</c:v>
                </c:pt>
                <c:pt idx="510">
                  <c:v>4168.639</c:v>
                </c:pt>
                <c:pt idx="511">
                  <c:v>4162.874000000001</c:v>
                </c:pt>
                <c:pt idx="512">
                  <c:v>4151.343000000002</c:v>
                </c:pt>
                <c:pt idx="513">
                  <c:v>4145.577</c:v>
                </c:pt>
                <c:pt idx="514">
                  <c:v>4145.577</c:v>
                </c:pt>
                <c:pt idx="515">
                  <c:v>4106.76</c:v>
                </c:pt>
                <c:pt idx="516">
                  <c:v>4106.76</c:v>
                </c:pt>
                <c:pt idx="517">
                  <c:v>4099.59</c:v>
                </c:pt>
                <c:pt idx="518">
                  <c:v>4085.24899999999</c:v>
                </c:pt>
                <c:pt idx="519">
                  <c:v>4078.079</c:v>
                </c:pt>
                <c:pt idx="520">
                  <c:v>4078.079</c:v>
                </c:pt>
                <c:pt idx="521">
                  <c:v>4030.904</c:v>
                </c:pt>
                <c:pt idx="522">
                  <c:v>4030.904</c:v>
                </c:pt>
                <c:pt idx="523">
                  <c:v>4022.353000000007</c:v>
                </c:pt>
                <c:pt idx="524">
                  <c:v>4005.252</c:v>
                </c:pt>
                <c:pt idx="525">
                  <c:v>3996.702</c:v>
                </c:pt>
                <c:pt idx="526">
                  <c:v>3996.702</c:v>
                </c:pt>
                <c:pt idx="527">
                  <c:v>3941.329</c:v>
                </c:pt>
                <c:pt idx="528">
                  <c:v>3941.329</c:v>
                </c:pt>
                <c:pt idx="529">
                  <c:v>3931.427</c:v>
                </c:pt>
                <c:pt idx="530">
                  <c:v>3911.622</c:v>
                </c:pt>
                <c:pt idx="531">
                  <c:v>3901.72</c:v>
                </c:pt>
                <c:pt idx="532">
                  <c:v>3901.72</c:v>
                </c:pt>
                <c:pt idx="533">
                  <c:v>3838.336</c:v>
                </c:pt>
                <c:pt idx="534">
                  <c:v>3838.336</c:v>
                </c:pt>
                <c:pt idx="535">
                  <c:v>3827.116</c:v>
                </c:pt>
                <c:pt idx="536">
                  <c:v>3804.676</c:v>
                </c:pt>
                <c:pt idx="537">
                  <c:v>3793.456</c:v>
                </c:pt>
                <c:pt idx="538">
                  <c:v>3793.456</c:v>
                </c:pt>
                <c:pt idx="539">
                  <c:v>3722.276</c:v>
                </c:pt>
                <c:pt idx="540">
                  <c:v>3722.276</c:v>
                </c:pt>
                <c:pt idx="541">
                  <c:v>3709.776</c:v>
                </c:pt>
                <c:pt idx="542">
                  <c:v>3684.776</c:v>
                </c:pt>
                <c:pt idx="543">
                  <c:v>3672.276</c:v>
                </c:pt>
                <c:pt idx="544">
                  <c:v>3672.276</c:v>
                </c:pt>
                <c:pt idx="545">
                  <c:v>3593.541</c:v>
                </c:pt>
                <c:pt idx="546">
                  <c:v>3593.541</c:v>
                </c:pt>
                <c:pt idx="547">
                  <c:v>3579.803</c:v>
                </c:pt>
                <c:pt idx="548">
                  <c:v>3552.327</c:v>
                </c:pt>
                <c:pt idx="549">
                  <c:v>3538.59</c:v>
                </c:pt>
                <c:pt idx="550">
                  <c:v>3538.59</c:v>
                </c:pt>
                <c:pt idx="551">
                  <c:v>3452.565</c:v>
                </c:pt>
                <c:pt idx="552">
                  <c:v>3452.565</c:v>
                </c:pt>
                <c:pt idx="553">
                  <c:v>3437.636</c:v>
                </c:pt>
                <c:pt idx="554">
                  <c:v>3407.778</c:v>
                </c:pt>
                <c:pt idx="555">
                  <c:v>3392.849</c:v>
                </c:pt>
                <c:pt idx="556">
                  <c:v>3392.849</c:v>
                </c:pt>
                <c:pt idx="557">
                  <c:v>3299.827</c:v>
                </c:pt>
                <c:pt idx="558">
                  <c:v>3299.827</c:v>
                </c:pt>
                <c:pt idx="559">
                  <c:v>3283.757</c:v>
                </c:pt>
                <c:pt idx="560">
                  <c:v>3251.618</c:v>
                </c:pt>
                <c:pt idx="561">
                  <c:v>3235.548</c:v>
                </c:pt>
                <c:pt idx="562">
                  <c:v>3235.548</c:v>
                </c:pt>
                <c:pt idx="563">
                  <c:v>3135.843</c:v>
                </c:pt>
                <c:pt idx="564">
                  <c:v>3135.843</c:v>
                </c:pt>
                <c:pt idx="565">
                  <c:v>3118.686999999993</c:v>
                </c:pt>
                <c:pt idx="566">
                  <c:v>3084.374000000001</c:v>
                </c:pt>
                <c:pt idx="567">
                  <c:v>3067.218</c:v>
                </c:pt>
                <c:pt idx="568">
                  <c:v>3067.218</c:v>
                </c:pt>
                <c:pt idx="569">
                  <c:v>2961.166999999993</c:v>
                </c:pt>
                <c:pt idx="570">
                  <c:v>2961.166999999993</c:v>
                </c:pt>
                <c:pt idx="571">
                  <c:v>2942.983</c:v>
                </c:pt>
                <c:pt idx="572">
                  <c:v>2906.614</c:v>
                </c:pt>
                <c:pt idx="573">
                  <c:v>2888.430000000001</c:v>
                </c:pt>
                <c:pt idx="574">
                  <c:v>2888.430000000001</c:v>
                </c:pt>
                <c:pt idx="575">
                  <c:v>2776.392000000001</c:v>
                </c:pt>
                <c:pt idx="576">
                  <c:v>2776.392000000001</c:v>
                </c:pt>
                <c:pt idx="577">
                  <c:v>2757.241</c:v>
                </c:pt>
                <c:pt idx="578">
                  <c:v>2718.938</c:v>
                </c:pt>
                <c:pt idx="579">
                  <c:v>2699.786999999991</c:v>
                </c:pt>
                <c:pt idx="580">
                  <c:v>2699.786999999991</c:v>
                </c:pt>
                <c:pt idx="581">
                  <c:v>2582.141</c:v>
                </c:pt>
                <c:pt idx="582">
                  <c:v>2582.141</c:v>
                </c:pt>
                <c:pt idx="583">
                  <c:v>2562.088</c:v>
                </c:pt>
                <c:pt idx="584">
                  <c:v>2521.982</c:v>
                </c:pt>
                <c:pt idx="585">
                  <c:v>2501.929</c:v>
                </c:pt>
                <c:pt idx="586">
                  <c:v>2501.929</c:v>
                </c:pt>
                <c:pt idx="587">
                  <c:v>2379.073</c:v>
                </c:pt>
                <c:pt idx="588">
                  <c:v>2379.073</c:v>
                </c:pt>
                <c:pt idx="589">
                  <c:v>2358.186</c:v>
                </c:pt>
                <c:pt idx="590">
                  <c:v>2316.412000000001</c:v>
                </c:pt>
                <c:pt idx="591">
                  <c:v>2295.524</c:v>
                </c:pt>
                <c:pt idx="592">
                  <c:v>2295.524</c:v>
                </c:pt>
                <c:pt idx="593">
                  <c:v>2167.875000000007</c:v>
                </c:pt>
                <c:pt idx="594">
                  <c:v>2167.875000000007</c:v>
                </c:pt>
                <c:pt idx="595">
                  <c:v>2146.224</c:v>
                </c:pt>
                <c:pt idx="596">
                  <c:v>2102.923</c:v>
                </c:pt>
                <c:pt idx="597">
                  <c:v>2081.272</c:v>
                </c:pt>
                <c:pt idx="598">
                  <c:v>2081.272</c:v>
                </c:pt>
                <c:pt idx="599">
                  <c:v>1949.261</c:v>
                </c:pt>
                <c:pt idx="600">
                  <c:v>1949.261</c:v>
                </c:pt>
                <c:pt idx="601">
                  <c:v>1926.92</c:v>
                </c:pt>
                <c:pt idx="602">
                  <c:v>1882.238</c:v>
                </c:pt>
                <c:pt idx="603">
                  <c:v>1859.897</c:v>
                </c:pt>
                <c:pt idx="604">
                  <c:v>1859.897</c:v>
                </c:pt>
                <c:pt idx="605">
                  <c:v>1723.97</c:v>
                </c:pt>
                <c:pt idx="606">
                  <c:v>1723.97</c:v>
                </c:pt>
                <c:pt idx="607">
                  <c:v>1701.015</c:v>
                </c:pt>
                <c:pt idx="608">
                  <c:v>1655.104</c:v>
                </c:pt>
                <c:pt idx="609">
                  <c:v>1632.149</c:v>
                </c:pt>
                <c:pt idx="610">
                  <c:v>1632.149</c:v>
                </c:pt>
                <c:pt idx="611">
                  <c:v>1492.766</c:v>
                </c:pt>
                <c:pt idx="612">
                  <c:v>1492.766</c:v>
                </c:pt>
                <c:pt idx="613">
                  <c:v>1469.274</c:v>
                </c:pt>
                <c:pt idx="614">
                  <c:v>1422.289</c:v>
                </c:pt>
                <c:pt idx="615">
                  <c:v>1398.797</c:v>
                </c:pt>
                <c:pt idx="616">
                  <c:v>1398.797</c:v>
                </c:pt>
                <c:pt idx="617">
                  <c:v>1256.43</c:v>
                </c:pt>
                <c:pt idx="618">
                  <c:v>1256.43</c:v>
                </c:pt>
                <c:pt idx="619">
                  <c:v>1232.481</c:v>
                </c:pt>
                <c:pt idx="620">
                  <c:v>1184.581</c:v>
                </c:pt>
                <c:pt idx="621">
                  <c:v>1160.631</c:v>
                </c:pt>
                <c:pt idx="622">
                  <c:v>1160.631</c:v>
                </c:pt>
                <c:pt idx="623">
                  <c:v>1015.763</c:v>
                </c:pt>
                <c:pt idx="624">
                  <c:v>1015.763</c:v>
                </c:pt>
                <c:pt idx="625">
                  <c:v>991.4369999999981</c:v>
                </c:pt>
                <c:pt idx="626">
                  <c:v>942.7850000000005</c:v>
                </c:pt>
                <c:pt idx="627">
                  <c:v>918.4579999999976</c:v>
                </c:pt>
                <c:pt idx="628">
                  <c:v>918.4579999999976</c:v>
                </c:pt>
                <c:pt idx="629">
                  <c:v>771.578</c:v>
                </c:pt>
                <c:pt idx="630">
                  <c:v>771.578</c:v>
                </c:pt>
                <c:pt idx="631">
                  <c:v>746.9579999999976</c:v>
                </c:pt>
                <c:pt idx="632">
                  <c:v>697.717</c:v>
                </c:pt>
                <c:pt idx="633">
                  <c:v>673.097</c:v>
                </c:pt>
                <c:pt idx="634">
                  <c:v>673.097</c:v>
                </c:pt>
                <c:pt idx="635">
                  <c:v>524.702</c:v>
                </c:pt>
                <c:pt idx="636">
                  <c:v>524.702</c:v>
                </c:pt>
                <c:pt idx="637">
                  <c:v>499.8709999999996</c:v>
                </c:pt>
                <c:pt idx="638">
                  <c:v>450.209</c:v>
                </c:pt>
                <c:pt idx="639">
                  <c:v>425.378</c:v>
                </c:pt>
                <c:pt idx="640">
                  <c:v>425.378</c:v>
                </c:pt>
                <c:pt idx="641">
                  <c:v>275.97</c:v>
                </c:pt>
                <c:pt idx="642">
                  <c:v>275.97</c:v>
                </c:pt>
                <c:pt idx="643">
                  <c:v>251.012</c:v>
                </c:pt>
                <c:pt idx="644">
                  <c:v>201.097</c:v>
                </c:pt>
                <c:pt idx="645">
                  <c:v>176.139</c:v>
                </c:pt>
                <c:pt idx="646">
                  <c:v>176.139</c:v>
                </c:pt>
                <c:pt idx="647">
                  <c:v>26.224</c:v>
                </c:pt>
                <c:pt idx="648">
                  <c:v>26.224</c:v>
                </c:pt>
                <c:pt idx="649">
                  <c:v>1.224</c:v>
                </c:pt>
                <c:pt idx="650">
                  <c:v>-48.776</c:v>
                </c:pt>
                <c:pt idx="651">
                  <c:v>-73.77599999999998</c:v>
                </c:pt>
                <c:pt idx="652">
                  <c:v>-73.77599999999998</c:v>
                </c:pt>
                <c:pt idx="653">
                  <c:v>-223.692</c:v>
                </c:pt>
                <c:pt idx="654">
                  <c:v>-223.692</c:v>
                </c:pt>
                <c:pt idx="655">
                  <c:v>-248.649</c:v>
                </c:pt>
                <c:pt idx="656">
                  <c:v>-298.565</c:v>
                </c:pt>
                <c:pt idx="657">
                  <c:v>-323.5219999999989</c:v>
                </c:pt>
                <c:pt idx="658">
                  <c:v>-323.5219999999989</c:v>
                </c:pt>
                <c:pt idx="659">
                  <c:v>-472.9309999999987</c:v>
                </c:pt>
                <c:pt idx="660">
                  <c:v>-472.9309999999987</c:v>
                </c:pt>
                <c:pt idx="661">
                  <c:v>-497.762</c:v>
                </c:pt>
                <c:pt idx="662">
                  <c:v>-547.423</c:v>
                </c:pt>
                <c:pt idx="663">
                  <c:v>-572.254</c:v>
                </c:pt>
                <c:pt idx="664">
                  <c:v>-572.254</c:v>
                </c:pt>
                <c:pt idx="665">
                  <c:v>-720.65</c:v>
                </c:pt>
                <c:pt idx="666">
                  <c:v>-720.65</c:v>
                </c:pt>
                <c:pt idx="667">
                  <c:v>-745.2700000000005</c:v>
                </c:pt>
                <c:pt idx="668">
                  <c:v>-794.51</c:v>
                </c:pt>
                <c:pt idx="669">
                  <c:v>-819.13</c:v>
                </c:pt>
                <c:pt idx="670">
                  <c:v>-819.13</c:v>
                </c:pt>
                <c:pt idx="671">
                  <c:v>-966.011</c:v>
                </c:pt>
                <c:pt idx="672">
                  <c:v>-966.011</c:v>
                </c:pt>
                <c:pt idx="673">
                  <c:v>-990.3369999999978</c:v>
                </c:pt>
                <c:pt idx="674">
                  <c:v>-1038.989</c:v>
                </c:pt>
                <c:pt idx="675">
                  <c:v>-1063.315</c:v>
                </c:pt>
                <c:pt idx="676">
                  <c:v>-1063.315</c:v>
                </c:pt>
                <c:pt idx="677">
                  <c:v>-1208.183999999997</c:v>
                </c:pt>
                <c:pt idx="678">
                  <c:v>-1208.183999999997</c:v>
                </c:pt>
                <c:pt idx="679">
                  <c:v>-1232.133</c:v>
                </c:pt>
                <c:pt idx="680">
                  <c:v>-1280.033</c:v>
                </c:pt>
                <c:pt idx="681">
                  <c:v>-1303.983</c:v>
                </c:pt>
                <c:pt idx="682">
                  <c:v>-1303.983</c:v>
                </c:pt>
                <c:pt idx="683">
                  <c:v>-1446.349</c:v>
                </c:pt>
                <c:pt idx="684">
                  <c:v>-1446.349</c:v>
                </c:pt>
                <c:pt idx="685">
                  <c:v>-1469.841</c:v>
                </c:pt>
                <c:pt idx="686">
                  <c:v>-1516.826</c:v>
                </c:pt>
                <c:pt idx="687">
                  <c:v>-1540.318</c:v>
                </c:pt>
                <c:pt idx="688">
                  <c:v>-1540.318</c:v>
                </c:pt>
                <c:pt idx="689">
                  <c:v>-1679.701</c:v>
                </c:pt>
                <c:pt idx="690">
                  <c:v>-1679.701</c:v>
                </c:pt>
                <c:pt idx="691">
                  <c:v>-1702.656</c:v>
                </c:pt>
                <c:pt idx="692">
                  <c:v>-1748.567</c:v>
                </c:pt>
                <c:pt idx="693">
                  <c:v>-1771.522</c:v>
                </c:pt>
                <c:pt idx="694">
                  <c:v>-1771.522</c:v>
                </c:pt>
                <c:pt idx="695">
                  <c:v>-1907.449</c:v>
                </c:pt>
                <c:pt idx="696">
                  <c:v>-1907.449</c:v>
                </c:pt>
                <c:pt idx="697">
                  <c:v>-1929.79</c:v>
                </c:pt>
                <c:pt idx="698">
                  <c:v>-1974.472</c:v>
                </c:pt>
                <c:pt idx="699">
                  <c:v>-1996.812</c:v>
                </c:pt>
                <c:pt idx="700">
                  <c:v>-1996.812</c:v>
                </c:pt>
                <c:pt idx="701">
                  <c:v>-2128.824</c:v>
                </c:pt>
                <c:pt idx="702">
                  <c:v>-2128.824</c:v>
                </c:pt>
                <c:pt idx="703">
                  <c:v>-2150.475</c:v>
                </c:pt>
                <c:pt idx="704">
                  <c:v>-2193.776</c:v>
                </c:pt>
                <c:pt idx="705">
                  <c:v>-2215.426</c:v>
                </c:pt>
                <c:pt idx="706">
                  <c:v>-2215.426</c:v>
                </c:pt>
                <c:pt idx="707">
                  <c:v>-2343.076</c:v>
                </c:pt>
                <c:pt idx="708">
                  <c:v>-2343.076</c:v>
                </c:pt>
                <c:pt idx="709">
                  <c:v>-2363.963</c:v>
                </c:pt>
                <c:pt idx="710">
                  <c:v>-2405.737</c:v>
                </c:pt>
                <c:pt idx="711">
                  <c:v>-2426.625</c:v>
                </c:pt>
                <c:pt idx="712">
                  <c:v>-2426.625</c:v>
                </c:pt>
                <c:pt idx="713">
                  <c:v>-2549.48</c:v>
                </c:pt>
                <c:pt idx="714">
                  <c:v>-2549.48</c:v>
                </c:pt>
                <c:pt idx="715">
                  <c:v>-2569.533</c:v>
                </c:pt>
                <c:pt idx="716">
                  <c:v>-2609.639</c:v>
                </c:pt>
                <c:pt idx="717">
                  <c:v>-2629.692</c:v>
                </c:pt>
                <c:pt idx="718">
                  <c:v>-2629.692</c:v>
                </c:pt>
                <c:pt idx="719">
                  <c:v>-2747.338</c:v>
                </c:pt>
                <c:pt idx="720">
                  <c:v>-2747.338</c:v>
                </c:pt>
                <c:pt idx="721">
                  <c:v>-2766.489</c:v>
                </c:pt>
                <c:pt idx="722">
                  <c:v>-2804.791</c:v>
                </c:pt>
                <c:pt idx="723">
                  <c:v>-2823.942</c:v>
                </c:pt>
                <c:pt idx="724">
                  <c:v>-2823.942</c:v>
                </c:pt>
                <c:pt idx="725">
                  <c:v>-2935.98</c:v>
                </c:pt>
                <c:pt idx="726">
                  <c:v>-2935.98</c:v>
                </c:pt>
                <c:pt idx="727">
                  <c:v>-2954.165</c:v>
                </c:pt>
                <c:pt idx="728">
                  <c:v>-2990.533</c:v>
                </c:pt>
                <c:pt idx="729">
                  <c:v>-3008.718</c:v>
                </c:pt>
                <c:pt idx="730">
                  <c:v>-3008.718</c:v>
                </c:pt>
                <c:pt idx="731">
                  <c:v>-3114.76899999999</c:v>
                </c:pt>
                <c:pt idx="732">
                  <c:v>-3114.76899999999</c:v>
                </c:pt>
                <c:pt idx="733">
                  <c:v>-3131.925</c:v>
                </c:pt>
                <c:pt idx="734">
                  <c:v>-3166.237</c:v>
                </c:pt>
                <c:pt idx="735">
                  <c:v>-3183.393000000007</c:v>
                </c:pt>
                <c:pt idx="736">
                  <c:v>-3183.393000000007</c:v>
                </c:pt>
                <c:pt idx="737">
                  <c:v>-3283.098</c:v>
                </c:pt>
                <c:pt idx="738">
                  <c:v>-3283.098</c:v>
                </c:pt>
                <c:pt idx="739">
                  <c:v>-3299.168</c:v>
                </c:pt>
                <c:pt idx="740">
                  <c:v>-3331.307</c:v>
                </c:pt>
                <c:pt idx="741">
                  <c:v>-3347.377000000002</c:v>
                </c:pt>
                <c:pt idx="742">
                  <c:v>-3347.377000000002</c:v>
                </c:pt>
                <c:pt idx="743">
                  <c:v>-3440.399</c:v>
                </c:pt>
                <c:pt idx="744">
                  <c:v>-3440.399</c:v>
                </c:pt>
                <c:pt idx="745">
                  <c:v>-3455.328</c:v>
                </c:pt>
                <c:pt idx="746">
                  <c:v>-3485.186</c:v>
                </c:pt>
                <c:pt idx="747">
                  <c:v>-3500.115</c:v>
                </c:pt>
                <c:pt idx="748">
                  <c:v>-3500.115</c:v>
                </c:pt>
                <c:pt idx="749">
                  <c:v>-3586.139</c:v>
                </c:pt>
                <c:pt idx="750">
                  <c:v>-3586.139</c:v>
                </c:pt>
                <c:pt idx="751">
                  <c:v>-3599.877000000002</c:v>
                </c:pt>
                <c:pt idx="752">
                  <c:v>-3627.352000000001</c:v>
                </c:pt>
                <c:pt idx="753">
                  <c:v>-3641.09</c:v>
                </c:pt>
                <c:pt idx="754">
                  <c:v>-3641.09</c:v>
                </c:pt>
                <c:pt idx="755">
                  <c:v>-3719.825</c:v>
                </c:pt>
                <c:pt idx="756">
                  <c:v>-3719.825</c:v>
                </c:pt>
                <c:pt idx="757">
                  <c:v>-3732.325</c:v>
                </c:pt>
                <c:pt idx="758">
                  <c:v>-3757.325</c:v>
                </c:pt>
                <c:pt idx="759">
                  <c:v>-3769.825</c:v>
                </c:pt>
                <c:pt idx="760">
                  <c:v>-3769.825</c:v>
                </c:pt>
                <c:pt idx="761">
                  <c:v>-3841.005</c:v>
                </c:pt>
                <c:pt idx="762">
                  <c:v>-3841.005</c:v>
                </c:pt>
                <c:pt idx="763">
                  <c:v>-3852.224999999993</c:v>
                </c:pt>
                <c:pt idx="764">
                  <c:v>-3874.665</c:v>
                </c:pt>
                <c:pt idx="765">
                  <c:v>-3885.885</c:v>
                </c:pt>
                <c:pt idx="766">
                  <c:v>-3885.885</c:v>
                </c:pt>
                <c:pt idx="767">
                  <c:v>-3949.26899999999</c:v>
                </c:pt>
                <c:pt idx="768">
                  <c:v>-3949.26899999999</c:v>
                </c:pt>
                <c:pt idx="769">
                  <c:v>-3959.171</c:v>
                </c:pt>
                <c:pt idx="770">
                  <c:v>-3978.975</c:v>
                </c:pt>
                <c:pt idx="771">
                  <c:v>-3988.877000000002</c:v>
                </c:pt>
                <c:pt idx="772">
                  <c:v>-3988.877000000002</c:v>
                </c:pt>
                <c:pt idx="773">
                  <c:v>-4044.25</c:v>
                </c:pt>
                <c:pt idx="774">
                  <c:v>-4044.25</c:v>
                </c:pt>
                <c:pt idx="775">
                  <c:v>-4052.8</c:v>
                </c:pt>
                <c:pt idx="776">
                  <c:v>-4069.901</c:v>
                </c:pt>
                <c:pt idx="777">
                  <c:v>-4078.452</c:v>
                </c:pt>
                <c:pt idx="778">
                  <c:v>-4078.452</c:v>
                </c:pt>
                <c:pt idx="779">
                  <c:v>-4125.627</c:v>
                </c:pt>
                <c:pt idx="780">
                  <c:v>-4125.627</c:v>
                </c:pt>
                <c:pt idx="781">
                  <c:v>-4132.797</c:v>
                </c:pt>
                <c:pt idx="782">
                  <c:v>-4147.137000000002</c:v>
                </c:pt>
                <c:pt idx="783">
                  <c:v>-4154.307000000002</c:v>
                </c:pt>
                <c:pt idx="784">
                  <c:v>-4154.307000000002</c:v>
                </c:pt>
                <c:pt idx="785">
                  <c:v>-4193.124000000003</c:v>
                </c:pt>
                <c:pt idx="786">
                  <c:v>-4193.124000000003</c:v>
                </c:pt>
                <c:pt idx="787">
                  <c:v>-4198.89</c:v>
                </c:pt>
                <c:pt idx="788">
                  <c:v>-4210.421</c:v>
                </c:pt>
                <c:pt idx="789">
                  <c:v>-4216.186000000002</c:v>
                </c:pt>
                <c:pt idx="790">
                  <c:v>-4216.186000000002</c:v>
                </c:pt>
                <c:pt idx="791">
                  <c:v>-4246.514</c:v>
                </c:pt>
                <c:pt idx="792">
                  <c:v>-4246.514</c:v>
                </c:pt>
                <c:pt idx="793">
                  <c:v>-4250.856000000003</c:v>
                </c:pt>
                <c:pt idx="794">
                  <c:v>-4259.538</c:v>
                </c:pt>
                <c:pt idx="795">
                  <c:v>-4263.879</c:v>
                </c:pt>
                <c:pt idx="796">
                  <c:v>-4263.879</c:v>
                </c:pt>
                <c:pt idx="797">
                  <c:v>-4285.616000000005</c:v>
                </c:pt>
                <c:pt idx="798">
                  <c:v>-4285.616000000005</c:v>
                </c:pt>
                <c:pt idx="799">
                  <c:v>-4288.518</c:v>
                </c:pt>
                <c:pt idx="800">
                  <c:v>-4294.323</c:v>
                </c:pt>
                <c:pt idx="801">
                  <c:v>-4297.225</c:v>
                </c:pt>
                <c:pt idx="802">
                  <c:v>-4297.225</c:v>
                </c:pt>
                <c:pt idx="803">
                  <c:v>-4310.297</c:v>
                </c:pt>
                <c:pt idx="804">
                  <c:v>-4310.297</c:v>
                </c:pt>
                <c:pt idx="805">
                  <c:v>-4311.75</c:v>
                </c:pt>
                <c:pt idx="806">
                  <c:v>-4314.657</c:v>
                </c:pt>
                <c:pt idx="807">
                  <c:v>-4316.111000000004</c:v>
                </c:pt>
                <c:pt idx="808">
                  <c:v>-4316.111000000004</c:v>
                </c:pt>
                <c:pt idx="809">
                  <c:v>-4320.473</c:v>
                </c:pt>
                <c:pt idx="810">
                  <c:v>-4320.473</c:v>
                </c:pt>
                <c:pt idx="811">
                  <c:v>-4320.473</c:v>
                </c:pt>
                <c:pt idx="812">
                  <c:v>-4320.473</c:v>
                </c:pt>
                <c:pt idx="813">
                  <c:v>-4320.473</c:v>
                </c:pt>
                <c:pt idx="814">
                  <c:v>-4320.473</c:v>
                </c:pt>
                <c:pt idx="815">
                  <c:v>-4316.111000000004</c:v>
                </c:pt>
                <c:pt idx="816">
                  <c:v>-4316.111000000004</c:v>
                </c:pt>
                <c:pt idx="817">
                  <c:v>-4314.657</c:v>
                </c:pt>
                <c:pt idx="818">
                  <c:v>-4311.75</c:v>
                </c:pt>
                <c:pt idx="819">
                  <c:v>-4310.296</c:v>
                </c:pt>
                <c:pt idx="820">
                  <c:v>-4310.296</c:v>
                </c:pt>
                <c:pt idx="821">
                  <c:v>-4297.225</c:v>
                </c:pt>
                <c:pt idx="822">
                  <c:v>-4297.225</c:v>
                </c:pt>
                <c:pt idx="823">
                  <c:v>-4294.323</c:v>
                </c:pt>
                <c:pt idx="824">
                  <c:v>-4288.518</c:v>
                </c:pt>
                <c:pt idx="825">
                  <c:v>-4285.616000000005</c:v>
                </c:pt>
                <c:pt idx="826">
                  <c:v>-4285.616000000005</c:v>
                </c:pt>
                <c:pt idx="827">
                  <c:v>-4263.879</c:v>
                </c:pt>
                <c:pt idx="828">
                  <c:v>-4263.879</c:v>
                </c:pt>
                <c:pt idx="829">
                  <c:v>-4259.538</c:v>
                </c:pt>
                <c:pt idx="830">
                  <c:v>-4250.855000000001</c:v>
                </c:pt>
                <c:pt idx="831">
                  <c:v>-4246.514</c:v>
                </c:pt>
                <c:pt idx="832">
                  <c:v>-4246.514</c:v>
                </c:pt>
                <c:pt idx="833">
                  <c:v>-4216.186000000002</c:v>
                </c:pt>
                <c:pt idx="834">
                  <c:v>-4216.186000000002</c:v>
                </c:pt>
                <c:pt idx="835">
                  <c:v>-4210.42</c:v>
                </c:pt>
                <c:pt idx="836">
                  <c:v>-4198.889</c:v>
                </c:pt>
                <c:pt idx="837">
                  <c:v>-4193.124000000003</c:v>
                </c:pt>
                <c:pt idx="838">
                  <c:v>-4193.124000000003</c:v>
                </c:pt>
                <c:pt idx="839">
                  <c:v>-4154.307000000002</c:v>
                </c:pt>
                <c:pt idx="840">
                  <c:v>-4154.307000000002</c:v>
                </c:pt>
                <c:pt idx="841">
                  <c:v>-4147.137000000002</c:v>
                </c:pt>
                <c:pt idx="842">
                  <c:v>-4132.796</c:v>
                </c:pt>
                <c:pt idx="843">
                  <c:v>-4125.626000000014</c:v>
                </c:pt>
                <c:pt idx="844">
                  <c:v>-4125.626000000014</c:v>
                </c:pt>
                <c:pt idx="845">
                  <c:v>-4078.451000000007</c:v>
                </c:pt>
                <c:pt idx="846">
                  <c:v>-4078.451000000007</c:v>
                </c:pt>
                <c:pt idx="847">
                  <c:v>-4069.901</c:v>
                </c:pt>
                <c:pt idx="848">
                  <c:v>-4052.8</c:v>
                </c:pt>
                <c:pt idx="849">
                  <c:v>-4044.24899999999</c:v>
                </c:pt>
                <c:pt idx="850">
                  <c:v>-4044.24899999999</c:v>
                </c:pt>
                <c:pt idx="851">
                  <c:v>-3988.876</c:v>
                </c:pt>
                <c:pt idx="852">
                  <c:v>-3988.876</c:v>
                </c:pt>
                <c:pt idx="853">
                  <c:v>-3978.974</c:v>
                </c:pt>
                <c:pt idx="854">
                  <c:v>-3959.17</c:v>
                </c:pt>
                <c:pt idx="855">
                  <c:v>-3949.267999999999</c:v>
                </c:pt>
                <c:pt idx="856">
                  <c:v>-3949.267999999999</c:v>
                </c:pt>
                <c:pt idx="857">
                  <c:v>-3885.884</c:v>
                </c:pt>
                <c:pt idx="858">
                  <c:v>-3885.884</c:v>
                </c:pt>
                <c:pt idx="859">
                  <c:v>-3874.664</c:v>
                </c:pt>
                <c:pt idx="860">
                  <c:v>-3852.224</c:v>
                </c:pt>
                <c:pt idx="861">
                  <c:v>-3841.004</c:v>
                </c:pt>
                <c:pt idx="862">
                  <c:v>-3841.004</c:v>
                </c:pt>
                <c:pt idx="863">
                  <c:v>-3769.824</c:v>
                </c:pt>
                <c:pt idx="864">
                  <c:v>-3769.824</c:v>
                </c:pt>
                <c:pt idx="865">
                  <c:v>-3757.324</c:v>
                </c:pt>
                <c:pt idx="866">
                  <c:v>-3732.324</c:v>
                </c:pt>
                <c:pt idx="867">
                  <c:v>-3719.824</c:v>
                </c:pt>
                <c:pt idx="868">
                  <c:v>1.645999999999996</c:v>
                </c:pt>
              </c:numCache>
            </c:numRef>
          </c:yVal>
          <c:smooth val="1"/>
        </c:ser>
        <c:axId val="511633624"/>
        <c:axId val="511642200"/>
      </c:scatterChart>
      <c:valAx>
        <c:axId val="511633624"/>
        <c:scaling>
          <c:orientation val="minMax"/>
          <c:max val="15000.0"/>
          <c:min val="-15000.0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z [cm]</a:t>
                </a:r>
              </a:p>
            </c:rich>
          </c:tx>
          <c:layout>
            <c:manualLayout>
              <c:xMode val="edge"/>
              <c:yMode val="edge"/>
              <c:x val="0.449002217294902"/>
              <c:y val="0.874000041333418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1642200"/>
        <c:crosses val="autoZero"/>
        <c:crossBetween val="midCat"/>
        <c:majorUnit val="5000.0"/>
      </c:valAx>
      <c:valAx>
        <c:axId val="511642200"/>
        <c:scaling>
          <c:orientation val="minMax"/>
          <c:max val="5000.0"/>
          <c:min val="-5000.0"/>
        </c:scaling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x [cm]</a:t>
                </a:r>
              </a:p>
            </c:rich>
          </c:tx>
          <c:layout>
            <c:manualLayout>
              <c:xMode val="edge"/>
              <c:yMode val="edge"/>
              <c:x val="0.00554323725055435"/>
              <c:y val="0.466000096444637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1633624"/>
        <c:crosses val="autoZero"/>
        <c:crossBetween val="midCat"/>
        <c:majorUnit val="2000.0"/>
      </c:valAx>
      <c:spPr>
        <a:solidFill>
          <a:srgbClr val="FFCC99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CCCCFF"/>
    </a:solidFill>
    <a:ln w="3175">
      <a:solidFill>
        <a:srgbClr val="000000"/>
      </a:solidFill>
      <a:prstDash val="solid"/>
    </a:ln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85628"/>
            <a:ext cx="5547360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653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69653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CD8C9D7-4213-4E3A-816F-24D93F9982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A4D3A-2E33-4E5F-B09E-D0EADF5F8B04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DCCC7-7CFE-4002-8792-2CB2D8E90F7F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B025C-99DD-4E07-8C3F-423C7E609D53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E29D02-6FFF-4782-9ADC-D6E94E629B9B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BEA3D-6914-4319-947B-21A5A892BA24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98F912-1344-4240-9F0D-6FA1497A32E9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9B042-C68B-4BD2-B2C5-4B05726C237D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8C9D7-4213-4E3A-816F-24D93F9982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8C9D7-4213-4E3A-816F-24D93F9982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8C9D7-4213-4E3A-816F-24D93F9982A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98F912-1344-4240-9F0D-6FA1497A32E9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015211-A8E9-43F2-B895-D63321F405E4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8C9D7-4213-4E3A-816F-24D93F9982A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D6B32-98C7-4288-9845-377001FBDEAB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B3980-C5D7-4693-9772-5C7D053271AB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ECD60-C5EF-4DA9-A18E-93AD73B326D0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67" tIns="46183" rIns="92367" bIns="46183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67" tIns="46183" rIns="92367" bIns="46183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98F912-1344-4240-9F0D-6FA1497A32E9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90580-2A98-4CE7-9276-2E7249A4E445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8C9D7-4213-4E3A-816F-24D93F9982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98F912-1344-4240-9F0D-6FA1497A32E9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8C9D7-4213-4E3A-816F-24D93F9982A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8C9D7-4213-4E3A-816F-24D93F9982A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8C9D7-4213-4E3A-816F-24D93F9982A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B40FA-06F7-441E-9E73-A8E902A3A813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72645-AF1F-4277-B403-C5474A4D86DF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8C9D7-4213-4E3A-816F-24D93F9982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98F912-1344-4240-9F0D-6FA1497A32E9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D382D-EB89-4779-AD8E-427BBEAE0926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4F6D2-56D8-4B14-81F1-AD8D36E3CE43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223838"/>
            <a:ext cx="9144000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5738" y="1223963"/>
            <a:ext cx="4291012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23963"/>
            <a:ext cx="4291013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5738" y="3744913"/>
            <a:ext cx="4291012" cy="237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744913"/>
            <a:ext cx="4291013" cy="237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5199063" y="6626225"/>
            <a:ext cx="3925887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August 7, 2009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7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emf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382000" cy="2362200"/>
          </a:xfrm>
        </p:spPr>
        <p:txBody>
          <a:bodyPr/>
          <a:lstStyle/>
          <a:p>
            <a:pPr eaLnBrk="1" hangingPunct="1"/>
            <a:r>
              <a:rPr lang="en-US" sz="5200" dirty="0" smtClean="0">
                <a:solidFill>
                  <a:srgbClr val="0066FF"/>
                </a:solidFill>
                <a:latin typeface="Arial" charset="0"/>
                <a:ea typeface="MS PGothic" pitchFamily="34" charset="-128"/>
              </a:rPr>
              <a:t>MEIC at JLab:             </a:t>
            </a:r>
            <a:r>
              <a:rPr lang="en-US" sz="5400" dirty="0" smtClean="0">
                <a:solidFill>
                  <a:srgbClr val="0066FF"/>
                </a:solidFill>
                <a:latin typeface="Arial" charset="0"/>
                <a:ea typeface="MS PGothic" pitchFamily="34" charset="-128"/>
              </a:rPr>
              <a:t>Machine Design Status</a:t>
            </a:r>
            <a:endParaRPr lang="en-US" dirty="0" smtClean="0">
              <a:solidFill>
                <a:srgbClr val="0066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048000"/>
            <a:ext cx="8458200" cy="2667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" charset="0"/>
              </a:rPr>
              <a:t>Andrew Hutton</a:t>
            </a:r>
          </a:p>
          <a:p>
            <a:pPr eaLnBrk="1" hangingPunct="1"/>
            <a:endParaRPr lang="en-US" sz="1000" b="1" dirty="0" smtClean="0">
              <a:latin typeface="Arial" charset="0"/>
            </a:endParaRPr>
          </a:p>
          <a:p>
            <a:pPr eaLnBrk="1" hangingPunct="1"/>
            <a:r>
              <a:rPr lang="en-US" b="1" dirty="0" smtClean="0">
                <a:latin typeface="Arial" charset="0"/>
              </a:rPr>
              <a:t>Jefferson Lab</a:t>
            </a:r>
          </a:p>
          <a:p>
            <a:pPr eaLnBrk="1" hangingPunct="1"/>
            <a:endParaRPr lang="en-US" sz="1600" b="1" dirty="0" smtClean="0">
              <a:latin typeface="Arial" charset="0"/>
            </a:endParaRPr>
          </a:p>
          <a:p>
            <a:pPr eaLnBrk="1" hangingPunct="1"/>
            <a:r>
              <a:rPr lang="en-US" sz="2000" b="1" dirty="0" smtClean="0">
                <a:latin typeface="Arial" charset="0"/>
              </a:rPr>
              <a:t>For the JLab EIC Study Group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sz="1600" b="1" dirty="0" smtClean="0">
                <a:latin typeface="Arial" charset="0"/>
              </a:rPr>
              <a:t>EIC Collaboration Meeting, Stony Brook University, Jan. 10-12,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4000" dirty="0" smtClean="0">
                <a:solidFill>
                  <a:srgbClr val="0033CC"/>
                </a:solidFill>
                <a:latin typeface="Arial" charset="0"/>
              </a:rPr>
              <a:t>ELIC: High Energy &amp; Staging</a:t>
            </a:r>
            <a:endParaRPr lang="en-US" sz="4000" dirty="0" smtClean="0">
              <a:solidFill>
                <a:srgbClr val="0033CC"/>
              </a:solidFill>
            </a:endParaRPr>
          </a:p>
        </p:txBody>
      </p:sp>
      <p:grpSp>
        <p:nvGrpSpPr>
          <p:cNvPr id="14339" name="Group 71"/>
          <p:cNvGrpSpPr>
            <a:grpSpLocks/>
          </p:cNvGrpSpPr>
          <p:nvPr/>
        </p:nvGrpSpPr>
        <p:grpSpPr bwMode="auto">
          <a:xfrm>
            <a:off x="76200" y="990600"/>
            <a:ext cx="6019800" cy="4418013"/>
            <a:chOff x="2662109" y="931873"/>
            <a:chExt cx="5262691" cy="3838630"/>
          </a:xfrm>
        </p:grpSpPr>
        <p:sp>
          <p:nvSpPr>
            <p:cNvPr id="14479" name="Line 21"/>
            <p:cNvSpPr>
              <a:spLocks noChangeShapeType="1"/>
            </p:cNvSpPr>
            <p:nvPr/>
          </p:nvSpPr>
          <p:spPr bwMode="auto">
            <a:xfrm flipH="1">
              <a:off x="7239000" y="1072326"/>
              <a:ext cx="2403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14480" name="Straight Arrow Connector 53"/>
            <p:cNvCxnSpPr>
              <a:cxnSpLocks noChangeShapeType="1"/>
            </p:cNvCxnSpPr>
            <p:nvPr/>
          </p:nvCxnSpPr>
          <p:spPr bwMode="auto">
            <a:xfrm rot="10800000" flipV="1">
              <a:off x="5943600" y="1065705"/>
              <a:ext cx="965111" cy="17099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481" name="Arc 2"/>
            <p:cNvSpPr>
              <a:spLocks noChangeArrowheads="1"/>
            </p:cNvSpPr>
            <p:nvPr/>
          </p:nvSpPr>
          <p:spPr bwMode="auto">
            <a:xfrm rot="2613533" flipV="1">
              <a:off x="5088962" y="1447800"/>
              <a:ext cx="1693334" cy="1715905"/>
            </a:xfrm>
            <a:custGeom>
              <a:avLst/>
              <a:gdLst>
                <a:gd name="T0" fmla="*/ 0 w 1691640"/>
                <a:gd name="T1" fmla="*/ 0 h 1691640"/>
                <a:gd name="T2" fmla="*/ 0 w 1691640"/>
                <a:gd name="T3" fmla="*/ 0 h 1691640"/>
                <a:gd name="T4" fmla="*/ 0 w 1691640"/>
                <a:gd name="T5" fmla="*/ 0 h 1691640"/>
                <a:gd name="T6" fmla="*/ 11796480 60000 65536"/>
                <a:gd name="T7" fmla="*/ 11796480 60000 65536"/>
                <a:gd name="T8" fmla="*/ 5898240 60000 65536"/>
                <a:gd name="T9" fmla="*/ 846600 w 1691640"/>
                <a:gd name="T10" fmla="*/ 0 h 1691640"/>
                <a:gd name="T11" fmla="*/ 1691640 w 1691640"/>
                <a:gd name="T12" fmla="*/ 845820 h 1691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1640" h="1691640" stroke="0">
                  <a:moveTo>
                    <a:pt x="845821" y="0"/>
                  </a:moveTo>
                  <a:lnTo>
                    <a:pt x="845820" y="0"/>
                  </a:lnTo>
                  <a:cubicBezTo>
                    <a:pt x="1312954" y="0"/>
                    <a:pt x="1691640" y="378686"/>
                    <a:pt x="1691640" y="845820"/>
                  </a:cubicBezTo>
                  <a:cubicBezTo>
                    <a:pt x="1691640" y="845820"/>
                    <a:pt x="1691639" y="845821"/>
                    <a:pt x="1691639" y="845821"/>
                  </a:cubicBezTo>
                  <a:lnTo>
                    <a:pt x="845820" y="845820"/>
                  </a:lnTo>
                  <a:close/>
                </a:path>
                <a:path w="1691640" h="1691640" fill="none">
                  <a:moveTo>
                    <a:pt x="845821" y="0"/>
                  </a:moveTo>
                  <a:lnTo>
                    <a:pt x="845820" y="0"/>
                  </a:lnTo>
                  <a:cubicBezTo>
                    <a:pt x="1312954" y="0"/>
                    <a:pt x="1691640" y="378686"/>
                    <a:pt x="1691640" y="845820"/>
                  </a:cubicBezTo>
                  <a:cubicBezTo>
                    <a:pt x="1691640" y="845820"/>
                    <a:pt x="1691639" y="845821"/>
                    <a:pt x="1691639" y="845821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14482" name="Text Box 4"/>
            <p:cNvSpPr txBox="1">
              <a:spLocks noChangeArrowheads="1"/>
            </p:cNvSpPr>
            <p:nvPr/>
          </p:nvSpPr>
          <p:spPr bwMode="auto">
            <a:xfrm>
              <a:off x="7239207" y="1195322"/>
              <a:ext cx="685593" cy="34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  <a:cs typeface="Arial" charset="0"/>
                </a:rPr>
                <a:t>Ion Sources</a:t>
              </a:r>
            </a:p>
          </p:txBody>
        </p:sp>
        <p:sp>
          <p:nvSpPr>
            <p:cNvPr id="14483" name="Rectangle 19"/>
            <p:cNvSpPr>
              <a:spLocks noChangeArrowheads="1"/>
            </p:cNvSpPr>
            <p:nvPr/>
          </p:nvSpPr>
          <p:spPr bwMode="auto">
            <a:xfrm flipH="1">
              <a:off x="6705600" y="963947"/>
              <a:ext cx="572391" cy="2170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14484" name="Rectangle 22"/>
            <p:cNvSpPr>
              <a:spLocks noChangeArrowheads="1"/>
            </p:cNvSpPr>
            <p:nvPr/>
          </p:nvSpPr>
          <p:spPr bwMode="auto">
            <a:xfrm flipH="1">
              <a:off x="7467600" y="963693"/>
              <a:ext cx="186523" cy="217265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14485" name="Text Box 27"/>
            <p:cNvSpPr txBox="1">
              <a:spLocks noChangeArrowheads="1"/>
            </p:cNvSpPr>
            <p:nvPr/>
          </p:nvSpPr>
          <p:spPr bwMode="auto">
            <a:xfrm>
              <a:off x="6753463" y="1218770"/>
              <a:ext cx="571790" cy="34482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  <a:cs typeface="Arial" charset="0"/>
                </a:rPr>
                <a:t>SRF Linac</a:t>
              </a:r>
            </a:p>
          </p:txBody>
        </p:sp>
        <p:cxnSp>
          <p:nvCxnSpPr>
            <p:cNvPr id="14486" name="Straight Connector 4"/>
            <p:cNvCxnSpPr>
              <a:cxnSpLocks noChangeShapeType="1"/>
            </p:cNvCxnSpPr>
            <p:nvPr/>
          </p:nvCxnSpPr>
          <p:spPr bwMode="auto">
            <a:xfrm flipV="1">
              <a:off x="5257798" y="1066800"/>
              <a:ext cx="685802" cy="685799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487" name="Line 20"/>
            <p:cNvSpPr>
              <a:spLocks noChangeShapeType="1"/>
            </p:cNvSpPr>
            <p:nvPr/>
          </p:nvSpPr>
          <p:spPr bwMode="auto">
            <a:xfrm flipH="1" flipV="1">
              <a:off x="5943600" y="1072326"/>
              <a:ext cx="5399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88" name="Text Box 53"/>
            <p:cNvSpPr txBox="1">
              <a:spLocks noChangeArrowheads="1"/>
            </p:cNvSpPr>
            <p:nvPr/>
          </p:nvSpPr>
          <p:spPr bwMode="auto">
            <a:xfrm>
              <a:off x="5491916" y="1067046"/>
              <a:ext cx="299773" cy="21241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14489" name="Text Box 54"/>
            <p:cNvSpPr txBox="1">
              <a:spLocks noChangeArrowheads="1"/>
            </p:cNvSpPr>
            <p:nvPr/>
          </p:nvSpPr>
          <p:spPr bwMode="auto">
            <a:xfrm>
              <a:off x="3124260" y="3276706"/>
              <a:ext cx="299773" cy="2124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14490" name="Arc 1"/>
            <p:cNvSpPr>
              <a:spLocks noChangeArrowheads="1"/>
            </p:cNvSpPr>
            <p:nvPr/>
          </p:nvSpPr>
          <p:spPr bwMode="auto">
            <a:xfrm rot="2613533">
              <a:off x="5037459" y="1507980"/>
              <a:ext cx="1693334" cy="1717448"/>
            </a:xfrm>
            <a:custGeom>
              <a:avLst/>
              <a:gdLst>
                <a:gd name="T0" fmla="*/ 0 w 1691073"/>
                <a:gd name="T1" fmla="*/ 0 h 1692827"/>
                <a:gd name="T2" fmla="*/ 0 w 1691073"/>
                <a:gd name="T3" fmla="*/ 0 h 1692827"/>
                <a:gd name="T4" fmla="*/ 0 w 1691073"/>
                <a:gd name="T5" fmla="*/ 0 h 1692827"/>
                <a:gd name="T6" fmla="*/ 11796480 60000 65536"/>
                <a:gd name="T7" fmla="*/ 5898240 60000 65536"/>
                <a:gd name="T8" fmla="*/ 5898240 60000 65536"/>
                <a:gd name="T9" fmla="*/ 801117 w 1691073"/>
                <a:gd name="T10" fmla="*/ 0 h 1692827"/>
                <a:gd name="T11" fmla="*/ 1691073 w 1691073"/>
                <a:gd name="T12" fmla="*/ 847174 h 16928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1073" h="1692827" stroke="0">
                  <a:moveTo>
                    <a:pt x="800738" y="1189"/>
                  </a:moveTo>
                  <a:lnTo>
                    <a:pt x="800737" y="1188"/>
                  </a:lnTo>
                  <a:cubicBezTo>
                    <a:pt x="815657" y="396"/>
                    <a:pt x="830595" y="-1"/>
                    <a:pt x="845536" y="0"/>
                  </a:cubicBezTo>
                  <a:cubicBezTo>
                    <a:pt x="1312513" y="0"/>
                    <a:pt x="1691073" y="378952"/>
                    <a:pt x="1691073" y="846414"/>
                  </a:cubicBezTo>
                  <a:cubicBezTo>
                    <a:pt x="1691073" y="846414"/>
                    <a:pt x="1691072" y="846415"/>
                    <a:pt x="1691072" y="846415"/>
                  </a:cubicBezTo>
                  <a:lnTo>
                    <a:pt x="845537" y="846414"/>
                  </a:lnTo>
                  <a:close/>
                </a:path>
                <a:path w="1691073" h="1692827" fill="none">
                  <a:moveTo>
                    <a:pt x="800738" y="1189"/>
                  </a:moveTo>
                  <a:lnTo>
                    <a:pt x="800737" y="1188"/>
                  </a:lnTo>
                  <a:cubicBezTo>
                    <a:pt x="815657" y="396"/>
                    <a:pt x="830595" y="-1"/>
                    <a:pt x="845536" y="0"/>
                  </a:cubicBezTo>
                  <a:cubicBezTo>
                    <a:pt x="1312513" y="0"/>
                    <a:pt x="1691073" y="378952"/>
                    <a:pt x="1691073" y="846414"/>
                  </a:cubicBezTo>
                  <a:cubicBezTo>
                    <a:pt x="1691073" y="846414"/>
                    <a:pt x="1691072" y="846415"/>
                    <a:pt x="1691072" y="846415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14491" name="Arc 2"/>
            <p:cNvSpPr>
              <a:spLocks noChangeArrowheads="1"/>
            </p:cNvSpPr>
            <p:nvPr/>
          </p:nvSpPr>
          <p:spPr bwMode="auto">
            <a:xfrm rot="2613533" flipV="1">
              <a:off x="2662109" y="1447800"/>
              <a:ext cx="1693334" cy="1694302"/>
            </a:xfrm>
            <a:custGeom>
              <a:avLst/>
              <a:gdLst>
                <a:gd name="T0" fmla="*/ 0 w 1691640"/>
                <a:gd name="T1" fmla="*/ 0 h 1691640"/>
                <a:gd name="T2" fmla="*/ 0 w 1691640"/>
                <a:gd name="T3" fmla="*/ 0 h 1691640"/>
                <a:gd name="T4" fmla="*/ 0 w 1691640"/>
                <a:gd name="T5" fmla="*/ 0 h 1691640"/>
                <a:gd name="T6" fmla="*/ 11796480 60000 65536"/>
                <a:gd name="T7" fmla="*/ 11796480 60000 65536"/>
                <a:gd name="T8" fmla="*/ 5898240 60000 65536"/>
                <a:gd name="T9" fmla="*/ 846600 w 1691640"/>
                <a:gd name="T10" fmla="*/ 0 h 1691640"/>
                <a:gd name="T11" fmla="*/ 1691640 w 1691640"/>
                <a:gd name="T12" fmla="*/ 845820 h 1691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1640" h="1691640" stroke="0">
                  <a:moveTo>
                    <a:pt x="845821" y="0"/>
                  </a:moveTo>
                  <a:lnTo>
                    <a:pt x="845820" y="0"/>
                  </a:lnTo>
                  <a:cubicBezTo>
                    <a:pt x="1312954" y="0"/>
                    <a:pt x="1691640" y="378686"/>
                    <a:pt x="1691640" y="845820"/>
                  </a:cubicBezTo>
                  <a:cubicBezTo>
                    <a:pt x="1691640" y="845820"/>
                    <a:pt x="1691639" y="845821"/>
                    <a:pt x="1691639" y="845821"/>
                  </a:cubicBezTo>
                  <a:lnTo>
                    <a:pt x="845820" y="845820"/>
                  </a:lnTo>
                  <a:close/>
                </a:path>
                <a:path w="1691640" h="1691640" fill="none">
                  <a:moveTo>
                    <a:pt x="845821" y="0"/>
                  </a:moveTo>
                  <a:lnTo>
                    <a:pt x="845820" y="0"/>
                  </a:lnTo>
                  <a:cubicBezTo>
                    <a:pt x="1312954" y="0"/>
                    <a:pt x="1691640" y="378686"/>
                    <a:pt x="1691640" y="845820"/>
                  </a:cubicBezTo>
                  <a:cubicBezTo>
                    <a:pt x="1691640" y="845820"/>
                    <a:pt x="1691639" y="845821"/>
                    <a:pt x="1691639" y="845821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14492" name="Arc 2"/>
            <p:cNvSpPr>
              <a:spLocks noChangeArrowheads="1"/>
            </p:cNvSpPr>
            <p:nvPr/>
          </p:nvSpPr>
          <p:spPr bwMode="auto">
            <a:xfrm rot="-2613533">
              <a:off x="2718293" y="1490003"/>
              <a:ext cx="1693334" cy="1717448"/>
            </a:xfrm>
            <a:custGeom>
              <a:avLst/>
              <a:gdLst>
                <a:gd name="T0" fmla="*/ 0 w 1691073"/>
                <a:gd name="T1" fmla="*/ 0 h 1692827"/>
                <a:gd name="T2" fmla="*/ 0 w 1691073"/>
                <a:gd name="T3" fmla="*/ 0 h 1692827"/>
                <a:gd name="T4" fmla="*/ 0 w 1691073"/>
                <a:gd name="T5" fmla="*/ 0 h 1692827"/>
                <a:gd name="T6" fmla="*/ 11796480 60000 65536"/>
                <a:gd name="T7" fmla="*/ 11796480 60000 65536"/>
                <a:gd name="T8" fmla="*/ 5898240 60000 65536"/>
                <a:gd name="T9" fmla="*/ 846316 w 1691073"/>
                <a:gd name="T10" fmla="*/ 0 h 1692827"/>
                <a:gd name="T11" fmla="*/ 1691073 w 1691073"/>
                <a:gd name="T12" fmla="*/ 847174 h 16928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1073" h="1692827" stroke="0">
                  <a:moveTo>
                    <a:pt x="845537" y="0"/>
                  </a:moveTo>
                  <a:lnTo>
                    <a:pt x="845536" y="0"/>
                  </a:lnTo>
                  <a:cubicBezTo>
                    <a:pt x="1312513" y="0"/>
                    <a:pt x="1691073" y="378952"/>
                    <a:pt x="1691073" y="846414"/>
                  </a:cubicBezTo>
                  <a:cubicBezTo>
                    <a:pt x="1691073" y="846414"/>
                    <a:pt x="1691072" y="846415"/>
                    <a:pt x="1691072" y="846415"/>
                  </a:cubicBezTo>
                  <a:lnTo>
                    <a:pt x="845537" y="846414"/>
                  </a:lnTo>
                  <a:close/>
                </a:path>
                <a:path w="1691073" h="1692827" fill="none">
                  <a:moveTo>
                    <a:pt x="845537" y="0"/>
                  </a:moveTo>
                  <a:lnTo>
                    <a:pt x="845536" y="0"/>
                  </a:lnTo>
                  <a:cubicBezTo>
                    <a:pt x="1312513" y="0"/>
                    <a:pt x="1691073" y="378952"/>
                    <a:pt x="1691073" y="846414"/>
                  </a:cubicBezTo>
                  <a:cubicBezTo>
                    <a:pt x="1691073" y="846414"/>
                    <a:pt x="1691072" y="846415"/>
                    <a:pt x="1691072" y="846415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14493" name="Arc 2"/>
            <p:cNvSpPr>
              <a:spLocks noChangeArrowheads="1"/>
            </p:cNvSpPr>
            <p:nvPr/>
          </p:nvSpPr>
          <p:spPr bwMode="auto">
            <a:xfrm rot="-2613533">
              <a:off x="5034338" y="1498722"/>
              <a:ext cx="1715184" cy="1717448"/>
            </a:xfrm>
            <a:custGeom>
              <a:avLst/>
              <a:gdLst>
                <a:gd name="T0" fmla="*/ 0 w 1712893"/>
                <a:gd name="T1" fmla="*/ 0 h 1692827"/>
                <a:gd name="T2" fmla="*/ 0 w 1712893"/>
                <a:gd name="T3" fmla="*/ 0 h 1692827"/>
                <a:gd name="T4" fmla="*/ 0 w 1712893"/>
                <a:gd name="T5" fmla="*/ 0 h 1692827"/>
                <a:gd name="T6" fmla="*/ 11796480 60000 65536"/>
                <a:gd name="T7" fmla="*/ 17694720 60000 65536"/>
                <a:gd name="T8" fmla="*/ 5898240 60000 65536"/>
                <a:gd name="T9" fmla="*/ 857226 w 1712893"/>
                <a:gd name="T10" fmla="*/ 0 h 1692827"/>
                <a:gd name="T11" fmla="*/ 1711334 w 1712893"/>
                <a:gd name="T12" fmla="*/ 807629 h 16928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2893" h="1692827" stroke="0">
                  <a:moveTo>
                    <a:pt x="856447" y="0"/>
                  </a:moveTo>
                  <a:lnTo>
                    <a:pt x="856446" y="0"/>
                  </a:lnTo>
                  <a:cubicBezTo>
                    <a:pt x="1314271" y="0"/>
                    <a:pt x="1691136" y="355846"/>
                    <a:pt x="1712003" y="807836"/>
                  </a:cubicBezTo>
                  <a:lnTo>
                    <a:pt x="856447" y="846414"/>
                  </a:lnTo>
                  <a:close/>
                </a:path>
                <a:path w="1712893" h="1692827" fill="none">
                  <a:moveTo>
                    <a:pt x="856447" y="0"/>
                  </a:moveTo>
                  <a:lnTo>
                    <a:pt x="856446" y="0"/>
                  </a:lnTo>
                  <a:cubicBezTo>
                    <a:pt x="1314271" y="0"/>
                    <a:pt x="1691136" y="355846"/>
                    <a:pt x="1712003" y="807836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cxnSp>
          <p:nvCxnSpPr>
            <p:cNvPr id="14494" name="Straight Connector 60"/>
            <p:cNvCxnSpPr>
              <a:cxnSpLocks noChangeShapeType="1"/>
            </p:cNvCxnSpPr>
            <p:nvPr/>
          </p:nvCxnSpPr>
          <p:spPr bwMode="auto">
            <a:xfrm flipV="1">
              <a:off x="4105735" y="1670004"/>
              <a:ext cx="1253224" cy="1215947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495" name="Straight Connector 61"/>
            <p:cNvCxnSpPr>
              <a:cxnSpLocks noChangeShapeType="1"/>
            </p:cNvCxnSpPr>
            <p:nvPr/>
          </p:nvCxnSpPr>
          <p:spPr bwMode="auto">
            <a:xfrm rot="10800000">
              <a:off x="4160359" y="1744071"/>
              <a:ext cx="1273512" cy="1259153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496" name="Arc 1"/>
            <p:cNvSpPr>
              <a:spLocks noChangeArrowheads="1"/>
            </p:cNvSpPr>
            <p:nvPr/>
          </p:nvSpPr>
          <p:spPr bwMode="auto">
            <a:xfrm rot="18986467" flipH="1">
              <a:off x="2718293" y="1490003"/>
              <a:ext cx="1693334" cy="1717448"/>
            </a:xfrm>
            <a:custGeom>
              <a:avLst/>
              <a:gdLst>
                <a:gd name="T0" fmla="*/ 0 w 1691073"/>
                <a:gd name="T1" fmla="*/ 0 h 1692827"/>
                <a:gd name="T2" fmla="*/ 0 w 1691073"/>
                <a:gd name="T3" fmla="*/ 0 h 1692827"/>
                <a:gd name="T4" fmla="*/ 0 w 1691073"/>
                <a:gd name="T5" fmla="*/ 0 h 1692827"/>
                <a:gd name="T6" fmla="*/ 11796480 60000 65536"/>
                <a:gd name="T7" fmla="*/ 11796480 60000 65536"/>
                <a:gd name="T8" fmla="*/ 5898240 60000 65536"/>
                <a:gd name="T9" fmla="*/ 846316 w 1691073"/>
                <a:gd name="T10" fmla="*/ 0 h 1692827"/>
                <a:gd name="T11" fmla="*/ 1691073 w 1691073"/>
                <a:gd name="T12" fmla="*/ 847174 h 16928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1073" h="1692827" stroke="0">
                  <a:moveTo>
                    <a:pt x="845537" y="0"/>
                  </a:moveTo>
                  <a:lnTo>
                    <a:pt x="845536" y="0"/>
                  </a:lnTo>
                  <a:cubicBezTo>
                    <a:pt x="1312513" y="0"/>
                    <a:pt x="1691073" y="378952"/>
                    <a:pt x="1691073" y="846414"/>
                  </a:cubicBezTo>
                  <a:cubicBezTo>
                    <a:pt x="1691073" y="846414"/>
                    <a:pt x="1691072" y="846415"/>
                    <a:pt x="1691072" y="846415"/>
                  </a:cubicBezTo>
                  <a:lnTo>
                    <a:pt x="845537" y="846414"/>
                  </a:lnTo>
                  <a:close/>
                </a:path>
                <a:path w="1691073" h="1692827" fill="none">
                  <a:moveTo>
                    <a:pt x="845537" y="0"/>
                  </a:moveTo>
                  <a:lnTo>
                    <a:pt x="845536" y="0"/>
                  </a:lnTo>
                  <a:cubicBezTo>
                    <a:pt x="1312513" y="0"/>
                    <a:pt x="1691073" y="378952"/>
                    <a:pt x="1691073" y="846414"/>
                  </a:cubicBezTo>
                  <a:cubicBezTo>
                    <a:pt x="1691073" y="846414"/>
                    <a:pt x="1691072" y="846415"/>
                    <a:pt x="1691072" y="846415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14497" name="Arc 43"/>
            <p:cNvSpPr>
              <a:spLocks/>
            </p:cNvSpPr>
            <p:nvPr/>
          </p:nvSpPr>
          <p:spPr bwMode="auto">
            <a:xfrm flipH="1" flipV="1">
              <a:off x="2886846" y="2558818"/>
              <a:ext cx="449475" cy="444407"/>
            </a:xfrm>
            <a:custGeom>
              <a:avLst/>
              <a:gdLst>
                <a:gd name="T0" fmla="*/ 0 w 21600"/>
                <a:gd name="T1" fmla="*/ 0 h 21600"/>
                <a:gd name="T2" fmla="*/ 265318088 w 21600"/>
                <a:gd name="T3" fmla="*/ 250687182 h 21600"/>
                <a:gd name="T4" fmla="*/ 0 w 21600"/>
                <a:gd name="T5" fmla="*/ 25068718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14498" name="Text Box 54"/>
            <p:cNvSpPr txBox="1">
              <a:spLocks noChangeArrowheads="1"/>
            </p:cNvSpPr>
            <p:nvPr/>
          </p:nvSpPr>
          <p:spPr bwMode="auto">
            <a:xfrm>
              <a:off x="3261656" y="2854636"/>
              <a:ext cx="299774" cy="2124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14499" name="Arc 42"/>
            <p:cNvSpPr>
              <a:spLocks/>
            </p:cNvSpPr>
            <p:nvPr/>
          </p:nvSpPr>
          <p:spPr bwMode="auto">
            <a:xfrm flipV="1">
              <a:off x="6103402" y="2558818"/>
              <a:ext cx="449475" cy="444407"/>
            </a:xfrm>
            <a:custGeom>
              <a:avLst/>
              <a:gdLst>
                <a:gd name="T0" fmla="*/ 0 w 21600"/>
                <a:gd name="T1" fmla="*/ 0 h 21600"/>
                <a:gd name="T2" fmla="*/ 265318088 w 21600"/>
                <a:gd name="T3" fmla="*/ 250687182 h 21600"/>
                <a:gd name="T4" fmla="*/ 0 w 21600"/>
                <a:gd name="T5" fmla="*/ 25068718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14500" name="Arc 43"/>
            <p:cNvSpPr>
              <a:spLocks/>
            </p:cNvSpPr>
            <p:nvPr/>
          </p:nvSpPr>
          <p:spPr bwMode="auto">
            <a:xfrm>
              <a:off x="6103402" y="1744071"/>
              <a:ext cx="449475" cy="444407"/>
            </a:xfrm>
            <a:custGeom>
              <a:avLst/>
              <a:gdLst>
                <a:gd name="T0" fmla="*/ 0 w 21600"/>
                <a:gd name="T1" fmla="*/ 0 h 21600"/>
                <a:gd name="T2" fmla="*/ 265318088 w 21600"/>
                <a:gd name="T3" fmla="*/ 250687182 h 21600"/>
                <a:gd name="T4" fmla="*/ 0 w 21600"/>
                <a:gd name="T5" fmla="*/ 25068718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14501" name="Text Box 54"/>
            <p:cNvSpPr txBox="1">
              <a:spLocks noChangeArrowheads="1"/>
            </p:cNvSpPr>
            <p:nvPr/>
          </p:nvSpPr>
          <p:spPr bwMode="auto">
            <a:xfrm>
              <a:off x="5879123" y="2854636"/>
              <a:ext cx="299774" cy="2124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14502" name="Text Box 53"/>
            <p:cNvSpPr txBox="1">
              <a:spLocks noChangeArrowheads="1"/>
            </p:cNvSpPr>
            <p:nvPr/>
          </p:nvSpPr>
          <p:spPr bwMode="auto">
            <a:xfrm>
              <a:off x="5955454" y="1518081"/>
              <a:ext cx="298386" cy="2124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14503" name="Oval 15"/>
            <p:cNvSpPr>
              <a:spLocks noChangeArrowheads="1"/>
            </p:cNvSpPr>
            <p:nvPr/>
          </p:nvSpPr>
          <p:spPr bwMode="auto">
            <a:xfrm>
              <a:off x="4422175" y="1985464"/>
              <a:ext cx="149825" cy="148136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14504" name="Oval 15"/>
            <p:cNvSpPr>
              <a:spLocks noChangeArrowheads="1"/>
            </p:cNvSpPr>
            <p:nvPr/>
          </p:nvSpPr>
          <p:spPr bwMode="auto">
            <a:xfrm>
              <a:off x="4422175" y="2442664"/>
              <a:ext cx="149825" cy="148136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14505" name="Oval 15"/>
            <p:cNvSpPr>
              <a:spLocks noChangeArrowheads="1"/>
            </p:cNvSpPr>
            <p:nvPr/>
          </p:nvSpPr>
          <p:spPr bwMode="auto">
            <a:xfrm>
              <a:off x="4879375" y="1981200"/>
              <a:ext cx="149825" cy="148136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14506" name="Oval 15"/>
            <p:cNvSpPr>
              <a:spLocks noChangeArrowheads="1"/>
            </p:cNvSpPr>
            <p:nvPr/>
          </p:nvSpPr>
          <p:spPr bwMode="auto">
            <a:xfrm>
              <a:off x="4876800" y="2438400"/>
              <a:ext cx="149825" cy="148136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14507" name="Text Box 23"/>
            <p:cNvSpPr txBox="1">
              <a:spLocks noChangeArrowheads="1"/>
            </p:cNvSpPr>
            <p:nvPr/>
          </p:nvSpPr>
          <p:spPr bwMode="auto">
            <a:xfrm>
              <a:off x="5153283" y="2069807"/>
              <a:ext cx="1246280" cy="21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14508" name="Arc 42"/>
            <p:cNvSpPr>
              <a:spLocks/>
            </p:cNvSpPr>
            <p:nvPr/>
          </p:nvSpPr>
          <p:spPr bwMode="auto">
            <a:xfrm rot="10288755" flipV="1">
              <a:off x="2811934" y="1818139"/>
              <a:ext cx="449475" cy="444407"/>
            </a:xfrm>
            <a:custGeom>
              <a:avLst/>
              <a:gdLst>
                <a:gd name="T0" fmla="*/ 0 w 21600"/>
                <a:gd name="T1" fmla="*/ 0 h 21600"/>
                <a:gd name="T2" fmla="*/ 265318088 w 21600"/>
                <a:gd name="T3" fmla="*/ 250687182 h 21600"/>
                <a:gd name="T4" fmla="*/ 0 w 21600"/>
                <a:gd name="T5" fmla="*/ 25068718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14509" name="Text Box 53"/>
            <p:cNvSpPr txBox="1">
              <a:spLocks noChangeArrowheads="1"/>
            </p:cNvSpPr>
            <p:nvPr/>
          </p:nvSpPr>
          <p:spPr bwMode="auto">
            <a:xfrm>
              <a:off x="3181161" y="1595323"/>
              <a:ext cx="299774" cy="21241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14510" name="Line 74"/>
            <p:cNvSpPr>
              <a:spLocks noChangeShapeType="1"/>
            </p:cNvSpPr>
            <p:nvPr/>
          </p:nvSpPr>
          <p:spPr bwMode="auto">
            <a:xfrm flipH="1">
              <a:off x="3429001" y="2133600"/>
              <a:ext cx="1447799" cy="1371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511" name="Group 145"/>
            <p:cNvGrpSpPr>
              <a:grpSpLocks noChangeAspect="1"/>
            </p:cNvGrpSpPr>
            <p:nvPr/>
          </p:nvGrpSpPr>
          <p:grpSpPr bwMode="auto">
            <a:xfrm>
              <a:off x="3810004" y="1909762"/>
              <a:ext cx="1828801" cy="800100"/>
              <a:chOff x="4577512" y="3886201"/>
              <a:chExt cx="1061288" cy="457199"/>
            </a:xfrm>
          </p:grpSpPr>
          <p:sp>
            <p:nvSpPr>
              <p:cNvPr id="14538" name="Arc 1"/>
              <p:cNvSpPr>
                <a:spLocks noChangeArrowheads="1"/>
              </p:cNvSpPr>
              <p:nvPr/>
            </p:nvSpPr>
            <p:spPr bwMode="auto">
              <a:xfrm rot="2613533">
                <a:off x="5189361" y="3901679"/>
                <a:ext cx="436173" cy="441721"/>
              </a:xfrm>
              <a:custGeom>
                <a:avLst/>
                <a:gdLst>
                  <a:gd name="T0" fmla="*/ 0 w 1691073"/>
                  <a:gd name="T1" fmla="*/ 0 h 1692827"/>
                  <a:gd name="T2" fmla="*/ 0 w 1691073"/>
                  <a:gd name="T3" fmla="*/ 0 h 1692827"/>
                  <a:gd name="T4" fmla="*/ 0 w 1691073"/>
                  <a:gd name="T5" fmla="*/ 0 h 1692827"/>
                  <a:gd name="T6" fmla="*/ 11796480 60000 65536"/>
                  <a:gd name="T7" fmla="*/ 5898240 60000 65536"/>
                  <a:gd name="T8" fmla="*/ 5898240 60000 65536"/>
                  <a:gd name="T9" fmla="*/ 801119 w 1691073"/>
                  <a:gd name="T10" fmla="*/ 0 h 1692827"/>
                  <a:gd name="T11" fmla="*/ 1691073 w 1691073"/>
                  <a:gd name="T12" fmla="*/ 847174 h 16928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1073" h="1692827" stroke="0">
                    <a:moveTo>
                      <a:pt x="800738" y="1189"/>
                    </a:moveTo>
                    <a:lnTo>
                      <a:pt x="800737" y="1188"/>
                    </a:lnTo>
                    <a:cubicBezTo>
                      <a:pt x="815657" y="396"/>
                      <a:pt x="830595" y="-1"/>
                      <a:pt x="845536" y="0"/>
                    </a:cubicBez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  <a:lnTo>
                      <a:pt x="845537" y="846414"/>
                    </a:lnTo>
                    <a:close/>
                  </a:path>
                  <a:path w="1691073" h="1692827" fill="none">
                    <a:moveTo>
                      <a:pt x="800738" y="1189"/>
                    </a:moveTo>
                    <a:lnTo>
                      <a:pt x="800737" y="1188"/>
                    </a:lnTo>
                    <a:cubicBezTo>
                      <a:pt x="815657" y="396"/>
                      <a:pt x="830595" y="-1"/>
                      <a:pt x="845536" y="0"/>
                    </a:cubicBez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539" name="Arc 2"/>
              <p:cNvSpPr>
                <a:spLocks noChangeArrowheads="1"/>
              </p:cNvSpPr>
              <p:nvPr/>
            </p:nvSpPr>
            <p:spPr bwMode="auto">
              <a:xfrm rot="2613533" flipV="1">
                <a:off x="5202627" y="3886201"/>
                <a:ext cx="436173" cy="441324"/>
              </a:xfrm>
              <a:custGeom>
                <a:avLst/>
                <a:gdLst>
                  <a:gd name="T0" fmla="*/ 0 w 1691640"/>
                  <a:gd name="T1" fmla="*/ 0 h 1691640"/>
                  <a:gd name="T2" fmla="*/ 0 w 1691640"/>
                  <a:gd name="T3" fmla="*/ 0 h 1691640"/>
                  <a:gd name="T4" fmla="*/ 0 w 1691640"/>
                  <a:gd name="T5" fmla="*/ 0 h 1691640"/>
                  <a:gd name="T6" fmla="*/ 11796480 60000 65536"/>
                  <a:gd name="T7" fmla="*/ 11796480 60000 65536"/>
                  <a:gd name="T8" fmla="*/ 5898240 60000 65536"/>
                  <a:gd name="T9" fmla="*/ 846601 w 1691640"/>
                  <a:gd name="T10" fmla="*/ 0 h 1691640"/>
                  <a:gd name="T11" fmla="*/ 1691640 w 1691640"/>
                  <a:gd name="T12" fmla="*/ 845820 h 1691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1640" h="1691640" stroke="0">
                    <a:moveTo>
                      <a:pt x="845821" y="0"/>
                    </a:moveTo>
                    <a:lnTo>
                      <a:pt x="845820" y="0"/>
                    </a:lnTo>
                    <a:cubicBezTo>
                      <a:pt x="1312954" y="0"/>
                      <a:pt x="1691640" y="378686"/>
                      <a:pt x="1691640" y="845820"/>
                    </a:cubicBezTo>
                    <a:cubicBezTo>
                      <a:pt x="1691640" y="845820"/>
                      <a:pt x="1691639" y="845821"/>
                      <a:pt x="1691639" y="845821"/>
                    </a:cubicBezTo>
                    <a:lnTo>
                      <a:pt x="845820" y="845820"/>
                    </a:lnTo>
                    <a:close/>
                  </a:path>
                  <a:path w="1691640" h="1691640" fill="none">
                    <a:moveTo>
                      <a:pt x="845821" y="0"/>
                    </a:moveTo>
                    <a:lnTo>
                      <a:pt x="845820" y="0"/>
                    </a:lnTo>
                    <a:cubicBezTo>
                      <a:pt x="1312954" y="0"/>
                      <a:pt x="1691640" y="378686"/>
                      <a:pt x="1691640" y="845820"/>
                    </a:cubicBezTo>
                    <a:cubicBezTo>
                      <a:pt x="1691640" y="845820"/>
                      <a:pt x="1691639" y="845821"/>
                      <a:pt x="1691639" y="845821"/>
                    </a:cubicBez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 eaLnBrk="0" hangingPunct="0"/>
                <a:endParaRPr lang="en-US" sz="10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540" name="Arc 2"/>
              <p:cNvSpPr>
                <a:spLocks noChangeArrowheads="1"/>
              </p:cNvSpPr>
              <p:nvPr/>
            </p:nvSpPr>
            <p:spPr bwMode="auto">
              <a:xfrm rot="2613533" flipV="1">
                <a:off x="4577512" y="3886201"/>
                <a:ext cx="436173" cy="435768"/>
              </a:xfrm>
              <a:custGeom>
                <a:avLst/>
                <a:gdLst>
                  <a:gd name="T0" fmla="*/ 0 w 1691640"/>
                  <a:gd name="T1" fmla="*/ 0 h 1691640"/>
                  <a:gd name="T2" fmla="*/ 0 w 1691640"/>
                  <a:gd name="T3" fmla="*/ 0 h 1691640"/>
                  <a:gd name="T4" fmla="*/ 0 w 1691640"/>
                  <a:gd name="T5" fmla="*/ 0 h 1691640"/>
                  <a:gd name="T6" fmla="*/ 11796480 60000 65536"/>
                  <a:gd name="T7" fmla="*/ 11796480 60000 65536"/>
                  <a:gd name="T8" fmla="*/ 5898240 60000 65536"/>
                  <a:gd name="T9" fmla="*/ 846601 w 1691640"/>
                  <a:gd name="T10" fmla="*/ 0 h 1691640"/>
                  <a:gd name="T11" fmla="*/ 1691640 w 1691640"/>
                  <a:gd name="T12" fmla="*/ 845820 h 1691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1640" h="1691640" stroke="0">
                    <a:moveTo>
                      <a:pt x="845821" y="0"/>
                    </a:moveTo>
                    <a:lnTo>
                      <a:pt x="845820" y="0"/>
                    </a:lnTo>
                    <a:cubicBezTo>
                      <a:pt x="1312954" y="0"/>
                      <a:pt x="1691640" y="378686"/>
                      <a:pt x="1691640" y="845820"/>
                    </a:cubicBezTo>
                    <a:cubicBezTo>
                      <a:pt x="1691640" y="845820"/>
                      <a:pt x="1691639" y="845821"/>
                      <a:pt x="1691639" y="845821"/>
                    </a:cubicBezTo>
                    <a:lnTo>
                      <a:pt x="845820" y="845820"/>
                    </a:lnTo>
                    <a:close/>
                  </a:path>
                  <a:path w="1691640" h="1691640" fill="none">
                    <a:moveTo>
                      <a:pt x="845821" y="0"/>
                    </a:moveTo>
                    <a:lnTo>
                      <a:pt x="845820" y="0"/>
                    </a:lnTo>
                    <a:cubicBezTo>
                      <a:pt x="1312954" y="0"/>
                      <a:pt x="1691640" y="378686"/>
                      <a:pt x="1691640" y="845820"/>
                    </a:cubicBezTo>
                    <a:cubicBezTo>
                      <a:pt x="1691640" y="845820"/>
                      <a:pt x="1691639" y="845821"/>
                      <a:pt x="1691639" y="845821"/>
                    </a:cubicBez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 eaLnBrk="0" hangingPunct="0"/>
                <a:endParaRPr lang="en-US" sz="10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541" name="Arc 2"/>
              <p:cNvSpPr>
                <a:spLocks noChangeArrowheads="1"/>
              </p:cNvSpPr>
              <p:nvPr/>
            </p:nvSpPr>
            <p:spPr bwMode="auto">
              <a:xfrm rot="-2613533">
                <a:off x="4591984" y="3901679"/>
                <a:ext cx="436173" cy="441721"/>
              </a:xfrm>
              <a:custGeom>
                <a:avLst/>
                <a:gdLst>
                  <a:gd name="T0" fmla="*/ 0 w 1691073"/>
                  <a:gd name="T1" fmla="*/ 0 h 1692827"/>
                  <a:gd name="T2" fmla="*/ 0 w 1691073"/>
                  <a:gd name="T3" fmla="*/ 0 h 1692827"/>
                  <a:gd name="T4" fmla="*/ 0 w 1691073"/>
                  <a:gd name="T5" fmla="*/ 0 h 1692827"/>
                  <a:gd name="T6" fmla="*/ 11796480 60000 65536"/>
                  <a:gd name="T7" fmla="*/ 11796480 60000 65536"/>
                  <a:gd name="T8" fmla="*/ 5898240 60000 65536"/>
                  <a:gd name="T9" fmla="*/ 846318 w 1691073"/>
                  <a:gd name="T10" fmla="*/ 0 h 1692827"/>
                  <a:gd name="T11" fmla="*/ 1691073 w 1691073"/>
                  <a:gd name="T12" fmla="*/ 847174 h 16928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1073" h="1692827" stroke="0">
                    <a:moveTo>
                      <a:pt x="845537" y="0"/>
                    </a:moveTo>
                    <a:lnTo>
                      <a:pt x="845536" y="0"/>
                    </a:ln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  <a:lnTo>
                      <a:pt x="845537" y="846414"/>
                    </a:lnTo>
                    <a:close/>
                  </a:path>
                  <a:path w="1691073" h="1692827" fill="none">
                    <a:moveTo>
                      <a:pt x="845537" y="0"/>
                    </a:moveTo>
                    <a:lnTo>
                      <a:pt x="845536" y="0"/>
                    </a:ln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542" name="Arc 2"/>
              <p:cNvSpPr>
                <a:spLocks noChangeArrowheads="1"/>
              </p:cNvSpPr>
              <p:nvPr/>
            </p:nvSpPr>
            <p:spPr bwMode="auto">
              <a:xfrm rot="-2613533">
                <a:off x="5188557" y="3899298"/>
                <a:ext cx="441801" cy="441721"/>
              </a:xfrm>
              <a:custGeom>
                <a:avLst/>
                <a:gdLst>
                  <a:gd name="T0" fmla="*/ 0 w 1712893"/>
                  <a:gd name="T1" fmla="*/ 0 h 1692827"/>
                  <a:gd name="T2" fmla="*/ 0 w 1712893"/>
                  <a:gd name="T3" fmla="*/ 0 h 1692827"/>
                  <a:gd name="T4" fmla="*/ 0 w 1712893"/>
                  <a:gd name="T5" fmla="*/ 0 h 1692827"/>
                  <a:gd name="T6" fmla="*/ 11796480 60000 65536"/>
                  <a:gd name="T7" fmla="*/ 17694720 60000 65536"/>
                  <a:gd name="T8" fmla="*/ 5898240 60000 65536"/>
                  <a:gd name="T9" fmla="*/ 857228 w 1712893"/>
                  <a:gd name="T10" fmla="*/ 0 h 1692827"/>
                  <a:gd name="T11" fmla="*/ 1711334 w 1712893"/>
                  <a:gd name="T12" fmla="*/ 807628 h 16928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2893" h="1692827" stroke="0">
                    <a:moveTo>
                      <a:pt x="856447" y="0"/>
                    </a:moveTo>
                    <a:lnTo>
                      <a:pt x="856446" y="0"/>
                    </a:lnTo>
                    <a:cubicBezTo>
                      <a:pt x="1314271" y="0"/>
                      <a:pt x="1691136" y="355846"/>
                      <a:pt x="1712003" y="807836"/>
                    </a:cubicBezTo>
                    <a:lnTo>
                      <a:pt x="856447" y="846414"/>
                    </a:lnTo>
                    <a:close/>
                  </a:path>
                  <a:path w="1712893" h="1692827" fill="none">
                    <a:moveTo>
                      <a:pt x="856447" y="0"/>
                    </a:moveTo>
                    <a:lnTo>
                      <a:pt x="856446" y="0"/>
                    </a:lnTo>
                    <a:cubicBezTo>
                      <a:pt x="1314271" y="0"/>
                      <a:pt x="1691136" y="355846"/>
                      <a:pt x="1712003" y="807836"/>
                    </a:cubicBez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dirty="0"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4543" name="Straight Connector 60"/>
              <p:cNvCxnSpPr>
                <a:cxnSpLocks noChangeShapeType="1"/>
              </p:cNvCxnSpPr>
              <p:nvPr/>
            </p:nvCxnSpPr>
            <p:spPr bwMode="auto">
              <a:xfrm flipV="1">
                <a:off x="4949365" y="3943351"/>
                <a:ext cx="322808" cy="312737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4544" name="Straight Connector 61"/>
              <p:cNvCxnSpPr>
                <a:cxnSpLocks noChangeShapeType="1"/>
              </p:cNvCxnSpPr>
              <p:nvPr/>
            </p:nvCxnSpPr>
            <p:spPr bwMode="auto">
              <a:xfrm rot="10800000">
                <a:off x="4963435" y="3962401"/>
                <a:ext cx="328034" cy="323849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4545" name="Arc 1"/>
              <p:cNvSpPr>
                <a:spLocks noChangeArrowheads="1"/>
              </p:cNvSpPr>
              <p:nvPr/>
            </p:nvSpPr>
            <p:spPr bwMode="auto">
              <a:xfrm rot="18986467" flipH="1">
                <a:off x="4591984" y="3901679"/>
                <a:ext cx="436173" cy="441721"/>
              </a:xfrm>
              <a:custGeom>
                <a:avLst/>
                <a:gdLst>
                  <a:gd name="T0" fmla="*/ 0 w 1691073"/>
                  <a:gd name="T1" fmla="*/ 0 h 1692827"/>
                  <a:gd name="T2" fmla="*/ 0 w 1691073"/>
                  <a:gd name="T3" fmla="*/ 0 h 1692827"/>
                  <a:gd name="T4" fmla="*/ 0 w 1691073"/>
                  <a:gd name="T5" fmla="*/ 0 h 1692827"/>
                  <a:gd name="T6" fmla="*/ 11796480 60000 65536"/>
                  <a:gd name="T7" fmla="*/ 11796480 60000 65536"/>
                  <a:gd name="T8" fmla="*/ 5898240 60000 65536"/>
                  <a:gd name="T9" fmla="*/ 846318 w 1691073"/>
                  <a:gd name="T10" fmla="*/ 0 h 1692827"/>
                  <a:gd name="T11" fmla="*/ 1691073 w 1691073"/>
                  <a:gd name="T12" fmla="*/ 847174 h 16928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1073" h="1692827" stroke="0">
                    <a:moveTo>
                      <a:pt x="845537" y="0"/>
                    </a:moveTo>
                    <a:lnTo>
                      <a:pt x="845536" y="0"/>
                    </a:ln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  <a:lnTo>
                      <a:pt x="845537" y="846414"/>
                    </a:lnTo>
                    <a:close/>
                  </a:path>
                  <a:path w="1691073" h="1692827" fill="none">
                    <a:moveTo>
                      <a:pt x="845537" y="0"/>
                    </a:moveTo>
                    <a:lnTo>
                      <a:pt x="845536" y="0"/>
                    </a:ln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512" name="Group 149"/>
            <p:cNvGrpSpPr>
              <a:grpSpLocks noChangeAspect="1"/>
            </p:cNvGrpSpPr>
            <p:nvPr/>
          </p:nvGrpSpPr>
          <p:grpSpPr bwMode="auto">
            <a:xfrm rot="-2616682">
              <a:off x="6028211" y="931873"/>
              <a:ext cx="651797" cy="285161"/>
              <a:chOff x="4577512" y="3886201"/>
              <a:chExt cx="1061288" cy="457199"/>
            </a:xfrm>
          </p:grpSpPr>
          <p:sp>
            <p:nvSpPr>
              <p:cNvPr id="14530" name="Arc 1"/>
              <p:cNvSpPr>
                <a:spLocks noChangeArrowheads="1"/>
              </p:cNvSpPr>
              <p:nvPr/>
            </p:nvSpPr>
            <p:spPr bwMode="auto">
              <a:xfrm rot="2613533">
                <a:off x="5189361" y="3901679"/>
                <a:ext cx="436173" cy="441721"/>
              </a:xfrm>
              <a:custGeom>
                <a:avLst/>
                <a:gdLst>
                  <a:gd name="T0" fmla="*/ 0 w 1691073"/>
                  <a:gd name="T1" fmla="*/ 0 h 1692827"/>
                  <a:gd name="T2" fmla="*/ 0 w 1691073"/>
                  <a:gd name="T3" fmla="*/ 0 h 1692827"/>
                  <a:gd name="T4" fmla="*/ 0 w 1691073"/>
                  <a:gd name="T5" fmla="*/ 0 h 1692827"/>
                  <a:gd name="T6" fmla="*/ 11796480 60000 65536"/>
                  <a:gd name="T7" fmla="*/ 5898240 60000 65536"/>
                  <a:gd name="T8" fmla="*/ 5898240 60000 65536"/>
                  <a:gd name="T9" fmla="*/ 801119 w 1691073"/>
                  <a:gd name="T10" fmla="*/ 0 h 1692827"/>
                  <a:gd name="T11" fmla="*/ 1691073 w 1691073"/>
                  <a:gd name="T12" fmla="*/ 847174 h 16928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1073" h="1692827" stroke="0">
                    <a:moveTo>
                      <a:pt x="800738" y="1189"/>
                    </a:moveTo>
                    <a:lnTo>
                      <a:pt x="800737" y="1188"/>
                    </a:lnTo>
                    <a:cubicBezTo>
                      <a:pt x="815657" y="396"/>
                      <a:pt x="830595" y="-1"/>
                      <a:pt x="845536" y="0"/>
                    </a:cubicBez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  <a:lnTo>
                      <a:pt x="845537" y="846414"/>
                    </a:lnTo>
                    <a:close/>
                  </a:path>
                  <a:path w="1691073" h="1692827" fill="none">
                    <a:moveTo>
                      <a:pt x="800738" y="1189"/>
                    </a:moveTo>
                    <a:lnTo>
                      <a:pt x="800737" y="1188"/>
                    </a:lnTo>
                    <a:cubicBezTo>
                      <a:pt x="815657" y="396"/>
                      <a:pt x="830595" y="-1"/>
                      <a:pt x="845536" y="0"/>
                    </a:cubicBez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</a:path>
                </a:pathLst>
              </a:custGeom>
              <a:noFill/>
              <a:ln w="38100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531" name="Arc 2"/>
              <p:cNvSpPr>
                <a:spLocks noChangeArrowheads="1"/>
              </p:cNvSpPr>
              <p:nvPr/>
            </p:nvSpPr>
            <p:spPr bwMode="auto">
              <a:xfrm rot="2613533" flipV="1">
                <a:off x="5202627" y="3886201"/>
                <a:ext cx="436173" cy="441324"/>
              </a:xfrm>
              <a:custGeom>
                <a:avLst/>
                <a:gdLst>
                  <a:gd name="T0" fmla="*/ 0 w 1691640"/>
                  <a:gd name="T1" fmla="*/ 0 h 1691640"/>
                  <a:gd name="T2" fmla="*/ 0 w 1691640"/>
                  <a:gd name="T3" fmla="*/ 0 h 1691640"/>
                  <a:gd name="T4" fmla="*/ 0 w 1691640"/>
                  <a:gd name="T5" fmla="*/ 0 h 1691640"/>
                  <a:gd name="T6" fmla="*/ 11796480 60000 65536"/>
                  <a:gd name="T7" fmla="*/ 11796480 60000 65536"/>
                  <a:gd name="T8" fmla="*/ 5898240 60000 65536"/>
                  <a:gd name="T9" fmla="*/ 846601 w 1691640"/>
                  <a:gd name="T10" fmla="*/ 0 h 1691640"/>
                  <a:gd name="T11" fmla="*/ 1691640 w 1691640"/>
                  <a:gd name="T12" fmla="*/ 845820 h 1691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1640" h="1691640" stroke="0">
                    <a:moveTo>
                      <a:pt x="845821" y="0"/>
                    </a:moveTo>
                    <a:lnTo>
                      <a:pt x="845820" y="0"/>
                    </a:lnTo>
                    <a:cubicBezTo>
                      <a:pt x="1312954" y="0"/>
                      <a:pt x="1691640" y="378686"/>
                      <a:pt x="1691640" y="845820"/>
                    </a:cubicBezTo>
                    <a:cubicBezTo>
                      <a:pt x="1691640" y="845820"/>
                      <a:pt x="1691639" y="845821"/>
                      <a:pt x="1691639" y="845821"/>
                    </a:cubicBezTo>
                    <a:lnTo>
                      <a:pt x="845820" y="845820"/>
                    </a:lnTo>
                    <a:close/>
                  </a:path>
                  <a:path w="1691640" h="1691640" fill="none">
                    <a:moveTo>
                      <a:pt x="845821" y="0"/>
                    </a:moveTo>
                    <a:lnTo>
                      <a:pt x="845820" y="0"/>
                    </a:lnTo>
                    <a:cubicBezTo>
                      <a:pt x="1312954" y="0"/>
                      <a:pt x="1691640" y="378686"/>
                      <a:pt x="1691640" y="845820"/>
                    </a:cubicBezTo>
                    <a:cubicBezTo>
                      <a:pt x="1691640" y="845820"/>
                      <a:pt x="1691639" y="845821"/>
                      <a:pt x="1691639" y="845821"/>
                    </a:cubicBezTo>
                  </a:path>
                </a:pathLst>
              </a:custGeom>
              <a:noFill/>
              <a:ln w="38100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 eaLnBrk="0" hangingPunct="0"/>
                <a:endParaRPr lang="en-US" sz="10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532" name="Arc 2"/>
              <p:cNvSpPr>
                <a:spLocks noChangeArrowheads="1"/>
              </p:cNvSpPr>
              <p:nvPr/>
            </p:nvSpPr>
            <p:spPr bwMode="auto">
              <a:xfrm rot="2613533" flipV="1">
                <a:off x="4577512" y="3886201"/>
                <a:ext cx="436173" cy="435768"/>
              </a:xfrm>
              <a:custGeom>
                <a:avLst/>
                <a:gdLst>
                  <a:gd name="T0" fmla="*/ 0 w 1691640"/>
                  <a:gd name="T1" fmla="*/ 0 h 1691640"/>
                  <a:gd name="T2" fmla="*/ 0 w 1691640"/>
                  <a:gd name="T3" fmla="*/ 0 h 1691640"/>
                  <a:gd name="T4" fmla="*/ 0 w 1691640"/>
                  <a:gd name="T5" fmla="*/ 0 h 1691640"/>
                  <a:gd name="T6" fmla="*/ 11796480 60000 65536"/>
                  <a:gd name="T7" fmla="*/ 11796480 60000 65536"/>
                  <a:gd name="T8" fmla="*/ 5898240 60000 65536"/>
                  <a:gd name="T9" fmla="*/ 846601 w 1691640"/>
                  <a:gd name="T10" fmla="*/ 0 h 1691640"/>
                  <a:gd name="T11" fmla="*/ 1691640 w 1691640"/>
                  <a:gd name="T12" fmla="*/ 845820 h 1691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1640" h="1691640" stroke="0">
                    <a:moveTo>
                      <a:pt x="845821" y="0"/>
                    </a:moveTo>
                    <a:lnTo>
                      <a:pt x="845820" y="0"/>
                    </a:lnTo>
                    <a:cubicBezTo>
                      <a:pt x="1312954" y="0"/>
                      <a:pt x="1691640" y="378686"/>
                      <a:pt x="1691640" y="845820"/>
                    </a:cubicBezTo>
                    <a:cubicBezTo>
                      <a:pt x="1691640" y="845820"/>
                      <a:pt x="1691639" y="845821"/>
                      <a:pt x="1691639" y="845821"/>
                    </a:cubicBezTo>
                    <a:lnTo>
                      <a:pt x="845820" y="845820"/>
                    </a:lnTo>
                    <a:close/>
                  </a:path>
                  <a:path w="1691640" h="1691640" fill="none">
                    <a:moveTo>
                      <a:pt x="845821" y="0"/>
                    </a:moveTo>
                    <a:lnTo>
                      <a:pt x="845820" y="0"/>
                    </a:lnTo>
                    <a:cubicBezTo>
                      <a:pt x="1312954" y="0"/>
                      <a:pt x="1691640" y="378686"/>
                      <a:pt x="1691640" y="845820"/>
                    </a:cubicBezTo>
                    <a:cubicBezTo>
                      <a:pt x="1691640" y="845820"/>
                      <a:pt x="1691639" y="845821"/>
                      <a:pt x="1691639" y="845821"/>
                    </a:cubicBezTo>
                  </a:path>
                </a:pathLst>
              </a:custGeom>
              <a:noFill/>
              <a:ln w="38100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 eaLnBrk="0" hangingPunct="0"/>
                <a:endParaRPr lang="en-US" sz="10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533" name="Arc 2"/>
              <p:cNvSpPr>
                <a:spLocks noChangeArrowheads="1"/>
              </p:cNvSpPr>
              <p:nvPr/>
            </p:nvSpPr>
            <p:spPr bwMode="auto">
              <a:xfrm rot="-2613533">
                <a:off x="4591984" y="3901679"/>
                <a:ext cx="436173" cy="441721"/>
              </a:xfrm>
              <a:custGeom>
                <a:avLst/>
                <a:gdLst>
                  <a:gd name="T0" fmla="*/ 0 w 1691073"/>
                  <a:gd name="T1" fmla="*/ 0 h 1692827"/>
                  <a:gd name="T2" fmla="*/ 0 w 1691073"/>
                  <a:gd name="T3" fmla="*/ 0 h 1692827"/>
                  <a:gd name="T4" fmla="*/ 0 w 1691073"/>
                  <a:gd name="T5" fmla="*/ 0 h 1692827"/>
                  <a:gd name="T6" fmla="*/ 11796480 60000 65536"/>
                  <a:gd name="T7" fmla="*/ 11796480 60000 65536"/>
                  <a:gd name="T8" fmla="*/ 5898240 60000 65536"/>
                  <a:gd name="T9" fmla="*/ 846318 w 1691073"/>
                  <a:gd name="T10" fmla="*/ 0 h 1692827"/>
                  <a:gd name="T11" fmla="*/ 1691073 w 1691073"/>
                  <a:gd name="T12" fmla="*/ 847174 h 16928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1073" h="1692827" stroke="0">
                    <a:moveTo>
                      <a:pt x="845537" y="0"/>
                    </a:moveTo>
                    <a:lnTo>
                      <a:pt x="845536" y="0"/>
                    </a:ln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  <a:lnTo>
                      <a:pt x="845537" y="846414"/>
                    </a:lnTo>
                    <a:close/>
                  </a:path>
                  <a:path w="1691073" h="1692827" fill="none">
                    <a:moveTo>
                      <a:pt x="845537" y="0"/>
                    </a:moveTo>
                    <a:lnTo>
                      <a:pt x="845536" y="0"/>
                    </a:ln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</a:path>
                </a:pathLst>
              </a:custGeom>
              <a:noFill/>
              <a:ln w="38100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eaLnBrk="0" hangingPunct="0"/>
                <a:endParaRPr lang="en-US" sz="10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534" name="Arc 2"/>
              <p:cNvSpPr>
                <a:spLocks noChangeArrowheads="1"/>
              </p:cNvSpPr>
              <p:nvPr/>
            </p:nvSpPr>
            <p:spPr bwMode="auto">
              <a:xfrm rot="-2613533">
                <a:off x="5188557" y="3899298"/>
                <a:ext cx="441801" cy="441721"/>
              </a:xfrm>
              <a:custGeom>
                <a:avLst/>
                <a:gdLst>
                  <a:gd name="T0" fmla="*/ 0 w 1712893"/>
                  <a:gd name="T1" fmla="*/ 0 h 1692827"/>
                  <a:gd name="T2" fmla="*/ 0 w 1712893"/>
                  <a:gd name="T3" fmla="*/ 0 h 1692827"/>
                  <a:gd name="T4" fmla="*/ 0 w 1712893"/>
                  <a:gd name="T5" fmla="*/ 0 h 1692827"/>
                  <a:gd name="T6" fmla="*/ 11796480 60000 65536"/>
                  <a:gd name="T7" fmla="*/ 17694720 60000 65536"/>
                  <a:gd name="T8" fmla="*/ 5898240 60000 65536"/>
                  <a:gd name="T9" fmla="*/ 857228 w 1712893"/>
                  <a:gd name="T10" fmla="*/ 0 h 1692827"/>
                  <a:gd name="T11" fmla="*/ 1711334 w 1712893"/>
                  <a:gd name="T12" fmla="*/ 807628 h 16928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2893" h="1692827" stroke="0">
                    <a:moveTo>
                      <a:pt x="856447" y="0"/>
                    </a:moveTo>
                    <a:lnTo>
                      <a:pt x="856446" y="0"/>
                    </a:lnTo>
                    <a:cubicBezTo>
                      <a:pt x="1314271" y="0"/>
                      <a:pt x="1691136" y="355846"/>
                      <a:pt x="1712003" y="807836"/>
                    </a:cubicBezTo>
                    <a:lnTo>
                      <a:pt x="856447" y="846414"/>
                    </a:lnTo>
                    <a:close/>
                  </a:path>
                  <a:path w="1712893" h="1692827" fill="none">
                    <a:moveTo>
                      <a:pt x="856447" y="0"/>
                    </a:moveTo>
                    <a:lnTo>
                      <a:pt x="856446" y="0"/>
                    </a:lnTo>
                    <a:cubicBezTo>
                      <a:pt x="1314271" y="0"/>
                      <a:pt x="1691136" y="355846"/>
                      <a:pt x="1712003" y="807836"/>
                    </a:cubicBezTo>
                  </a:path>
                </a:pathLst>
              </a:custGeom>
              <a:noFill/>
              <a:ln w="38100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eaLnBrk="0" hangingPunct="0"/>
                <a:endParaRPr lang="en-US" sz="1000" dirty="0"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4535" name="Straight Connector 128"/>
              <p:cNvCxnSpPr>
                <a:cxnSpLocks noChangeShapeType="1"/>
              </p:cNvCxnSpPr>
              <p:nvPr/>
            </p:nvCxnSpPr>
            <p:spPr bwMode="auto">
              <a:xfrm flipV="1">
                <a:off x="4949365" y="3943351"/>
                <a:ext cx="322808" cy="312737"/>
              </a:xfrm>
              <a:prstGeom prst="line">
                <a:avLst/>
              </a:prstGeom>
              <a:noFill/>
              <a:ln w="38100" algn="ctr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4536" name="Straight Connector 129"/>
              <p:cNvCxnSpPr>
                <a:cxnSpLocks noChangeShapeType="1"/>
              </p:cNvCxnSpPr>
              <p:nvPr/>
            </p:nvCxnSpPr>
            <p:spPr bwMode="auto">
              <a:xfrm rot="10800000">
                <a:off x="4963435" y="3962401"/>
                <a:ext cx="328034" cy="323849"/>
              </a:xfrm>
              <a:prstGeom prst="line">
                <a:avLst/>
              </a:prstGeom>
              <a:noFill/>
              <a:ln w="38100" algn="ctr">
                <a:solidFill>
                  <a:srgbClr val="00FF00"/>
                </a:solidFill>
                <a:round/>
                <a:headEnd/>
                <a:tailEnd/>
              </a:ln>
            </p:spPr>
          </p:cxnSp>
          <p:sp>
            <p:nvSpPr>
              <p:cNvPr id="14537" name="Arc 1"/>
              <p:cNvSpPr>
                <a:spLocks noChangeArrowheads="1"/>
              </p:cNvSpPr>
              <p:nvPr/>
            </p:nvSpPr>
            <p:spPr bwMode="auto">
              <a:xfrm rot="18986467" flipH="1">
                <a:off x="4591984" y="3901679"/>
                <a:ext cx="436173" cy="441721"/>
              </a:xfrm>
              <a:custGeom>
                <a:avLst/>
                <a:gdLst>
                  <a:gd name="T0" fmla="*/ 0 w 1691073"/>
                  <a:gd name="T1" fmla="*/ 0 h 1692827"/>
                  <a:gd name="T2" fmla="*/ 0 w 1691073"/>
                  <a:gd name="T3" fmla="*/ 0 h 1692827"/>
                  <a:gd name="T4" fmla="*/ 0 w 1691073"/>
                  <a:gd name="T5" fmla="*/ 0 h 1692827"/>
                  <a:gd name="T6" fmla="*/ 11796480 60000 65536"/>
                  <a:gd name="T7" fmla="*/ 11796480 60000 65536"/>
                  <a:gd name="T8" fmla="*/ 5898240 60000 65536"/>
                  <a:gd name="T9" fmla="*/ 846318 w 1691073"/>
                  <a:gd name="T10" fmla="*/ 0 h 1692827"/>
                  <a:gd name="T11" fmla="*/ 1691073 w 1691073"/>
                  <a:gd name="T12" fmla="*/ 847174 h 16928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1073" h="1692827" stroke="0">
                    <a:moveTo>
                      <a:pt x="845537" y="0"/>
                    </a:moveTo>
                    <a:lnTo>
                      <a:pt x="845536" y="0"/>
                    </a:ln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  <a:lnTo>
                      <a:pt x="845537" y="846414"/>
                    </a:lnTo>
                    <a:close/>
                  </a:path>
                  <a:path w="1691073" h="1692827" fill="none">
                    <a:moveTo>
                      <a:pt x="845537" y="0"/>
                    </a:moveTo>
                    <a:lnTo>
                      <a:pt x="845536" y="0"/>
                    </a:lnTo>
                    <a:cubicBezTo>
                      <a:pt x="1312513" y="0"/>
                      <a:pt x="1691073" y="378952"/>
                      <a:pt x="1691073" y="846414"/>
                    </a:cubicBezTo>
                    <a:cubicBezTo>
                      <a:pt x="1691073" y="846414"/>
                      <a:pt x="1691072" y="846415"/>
                      <a:pt x="1691072" y="846415"/>
                    </a:cubicBezTo>
                  </a:path>
                </a:pathLst>
              </a:custGeom>
              <a:noFill/>
              <a:ln w="38100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eaLnBrk="0" hangingPunct="0"/>
                <a:endParaRPr lang="en-US" sz="1000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513" name="Text Box 27"/>
            <p:cNvSpPr txBox="1">
              <a:spLocks noChangeArrowheads="1"/>
            </p:cNvSpPr>
            <p:nvPr/>
          </p:nvSpPr>
          <p:spPr bwMode="auto">
            <a:xfrm>
              <a:off x="5898553" y="1280839"/>
              <a:ext cx="893769" cy="2124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  <a:cs typeface="Arial" charset="0"/>
                </a:rPr>
                <a:t>prebooster</a:t>
              </a:r>
            </a:p>
          </p:txBody>
        </p:sp>
        <p:sp>
          <p:nvSpPr>
            <p:cNvPr id="14514" name="Text Box 27"/>
            <p:cNvSpPr txBox="1">
              <a:spLocks noChangeArrowheads="1"/>
            </p:cNvSpPr>
            <p:nvPr/>
          </p:nvSpPr>
          <p:spPr bwMode="auto">
            <a:xfrm>
              <a:off x="2795342" y="2122221"/>
              <a:ext cx="775802" cy="4772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  <a:cs typeface="Arial" charset="0"/>
                </a:rPr>
                <a:t>ELIC collider ring</a:t>
              </a:r>
            </a:p>
          </p:txBody>
        </p:sp>
        <p:sp>
          <p:nvSpPr>
            <p:cNvPr id="14515" name="Text Box 27"/>
            <p:cNvSpPr txBox="1">
              <a:spLocks noChangeArrowheads="1"/>
            </p:cNvSpPr>
            <p:nvPr/>
          </p:nvSpPr>
          <p:spPr bwMode="auto">
            <a:xfrm>
              <a:off x="4934004" y="2056014"/>
              <a:ext cx="725840" cy="4772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  <a:cs typeface="Arial" charset="0"/>
                </a:rPr>
                <a:t>MEIC collider ring</a:t>
              </a:r>
            </a:p>
          </p:txBody>
        </p:sp>
        <p:sp>
          <p:nvSpPr>
            <p:cNvPr id="14516" name="Text Box 26"/>
            <p:cNvSpPr txBox="1">
              <a:spLocks noChangeArrowheads="1"/>
            </p:cNvSpPr>
            <p:nvPr/>
          </p:nvSpPr>
          <p:spPr bwMode="auto">
            <a:xfrm>
              <a:off x="3276922" y="3716707"/>
              <a:ext cx="743883" cy="212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  <a:cs typeface="Arial" charset="0"/>
                </a:rPr>
                <a:t>injector</a:t>
              </a:r>
            </a:p>
          </p:txBody>
        </p:sp>
        <p:sp>
          <p:nvSpPr>
            <p:cNvPr id="14517" name="Text Box 34"/>
            <p:cNvSpPr txBox="1">
              <a:spLocks noChangeArrowheads="1"/>
            </p:cNvSpPr>
            <p:nvPr/>
          </p:nvSpPr>
          <p:spPr bwMode="auto">
            <a:xfrm>
              <a:off x="4047174" y="4155329"/>
              <a:ext cx="1562708" cy="21241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  <a:cs typeface="Arial" charset="0"/>
                </a:rPr>
                <a:t>12 GeV CEBAF</a:t>
              </a:r>
            </a:p>
          </p:txBody>
        </p:sp>
        <p:sp>
          <p:nvSpPr>
            <p:cNvPr id="14518" name="Arc 28"/>
            <p:cNvSpPr>
              <a:spLocks noChangeAspect="1"/>
            </p:cNvSpPr>
            <p:nvPr/>
          </p:nvSpPr>
          <p:spPr bwMode="auto">
            <a:xfrm flipH="1">
              <a:off x="3722026" y="4029823"/>
              <a:ext cx="350856" cy="34256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14519" name="Arc 29"/>
            <p:cNvSpPr>
              <a:spLocks noChangeAspect="1"/>
            </p:cNvSpPr>
            <p:nvPr/>
          </p:nvSpPr>
          <p:spPr bwMode="auto">
            <a:xfrm flipH="1" flipV="1">
              <a:off x="3722026" y="4372386"/>
              <a:ext cx="350856" cy="34102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14520" name="Arc 30"/>
            <p:cNvSpPr>
              <a:spLocks noChangeAspect="1"/>
            </p:cNvSpPr>
            <p:nvPr/>
          </p:nvSpPr>
          <p:spPr bwMode="auto">
            <a:xfrm>
              <a:off x="5640642" y="4029823"/>
              <a:ext cx="350856" cy="34256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14521" name="Arc 31"/>
            <p:cNvSpPr>
              <a:spLocks noChangeAspect="1"/>
            </p:cNvSpPr>
            <p:nvPr/>
          </p:nvSpPr>
          <p:spPr bwMode="auto">
            <a:xfrm flipV="1">
              <a:off x="5640642" y="4372386"/>
              <a:ext cx="350856" cy="34102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14522" name="Line 32"/>
            <p:cNvSpPr>
              <a:spLocks noChangeAspect="1" noChangeShapeType="1"/>
            </p:cNvSpPr>
            <p:nvPr/>
          </p:nvSpPr>
          <p:spPr bwMode="auto">
            <a:xfrm>
              <a:off x="4077324" y="4713407"/>
              <a:ext cx="16195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23" name="Line 33"/>
            <p:cNvSpPr>
              <a:spLocks noChangeAspect="1" noChangeShapeType="1"/>
            </p:cNvSpPr>
            <p:nvPr/>
          </p:nvSpPr>
          <p:spPr bwMode="auto">
            <a:xfrm>
              <a:off x="3693040" y="4029823"/>
              <a:ext cx="2011680" cy="18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24" name="Rectangle 35"/>
            <p:cNvSpPr>
              <a:spLocks noChangeArrowheads="1"/>
            </p:cNvSpPr>
            <p:nvPr/>
          </p:nvSpPr>
          <p:spPr bwMode="auto">
            <a:xfrm>
              <a:off x="3581400" y="3955754"/>
              <a:ext cx="142120" cy="148135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14525" name="Rectangle 37"/>
            <p:cNvSpPr>
              <a:spLocks noChangeArrowheads="1"/>
            </p:cNvSpPr>
            <p:nvPr/>
          </p:nvSpPr>
          <p:spPr bwMode="auto">
            <a:xfrm>
              <a:off x="4219444" y="3955754"/>
              <a:ext cx="1350138" cy="148135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14526" name="Rectangle 38"/>
            <p:cNvSpPr>
              <a:spLocks noChangeArrowheads="1"/>
            </p:cNvSpPr>
            <p:nvPr/>
          </p:nvSpPr>
          <p:spPr bwMode="auto">
            <a:xfrm>
              <a:off x="4219444" y="4622367"/>
              <a:ext cx="1350138" cy="148136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>
                <a:latin typeface="Arial" charset="0"/>
                <a:cs typeface="Arial" charset="0"/>
              </a:endParaRPr>
            </a:p>
          </p:txBody>
        </p:sp>
        <p:grpSp>
          <p:nvGrpSpPr>
            <p:cNvPr id="14527" name="Group 74"/>
            <p:cNvGrpSpPr>
              <a:grpSpLocks noChangeAspect="1"/>
            </p:cNvGrpSpPr>
            <p:nvPr/>
          </p:nvGrpSpPr>
          <p:grpSpPr bwMode="auto">
            <a:xfrm>
              <a:off x="3124200" y="3616175"/>
              <a:ext cx="914400" cy="1093318"/>
              <a:chOff x="3048000" y="3632301"/>
              <a:chExt cx="1168300" cy="1396898"/>
            </a:xfrm>
          </p:grpSpPr>
          <p:sp>
            <p:nvSpPr>
              <p:cNvPr id="14528" name="Arc 59"/>
              <p:cNvSpPr>
                <a:spLocks/>
              </p:cNvSpPr>
              <p:nvPr/>
            </p:nvSpPr>
            <p:spPr bwMode="auto">
              <a:xfrm flipH="1" flipV="1">
                <a:off x="3225699" y="4038598"/>
                <a:ext cx="990601" cy="990601"/>
              </a:xfrm>
              <a:custGeom>
                <a:avLst/>
                <a:gdLst>
                  <a:gd name="T0" fmla="*/ 0 w 23014"/>
                  <a:gd name="T1" fmla="*/ 1576631760 h 21729"/>
                  <a:gd name="T2" fmla="*/ 1476057144 w 23014"/>
                  <a:gd name="T3" fmla="*/ 1576631760 h 21729"/>
                  <a:gd name="T4" fmla="*/ 1476057144 w 23014"/>
                  <a:gd name="T5" fmla="*/ 1576631760 h 21729"/>
                  <a:gd name="T6" fmla="*/ 0 60000 65536"/>
                  <a:gd name="T7" fmla="*/ 0 60000 65536"/>
                  <a:gd name="T8" fmla="*/ 0 60000 65536"/>
                  <a:gd name="T9" fmla="*/ 0 w 23014"/>
                  <a:gd name="T10" fmla="*/ 0 h 21729"/>
                  <a:gd name="T11" fmla="*/ 23014 w 23014"/>
                  <a:gd name="T12" fmla="*/ 21729 h 217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014" h="21729" fill="none" extrusionOk="0">
                    <a:moveTo>
                      <a:pt x="0" y="46"/>
                    </a:moveTo>
                    <a:cubicBezTo>
                      <a:pt x="470" y="15"/>
                      <a:pt x="942" y="-1"/>
                      <a:pt x="1414" y="0"/>
                    </a:cubicBezTo>
                    <a:cubicBezTo>
                      <a:pt x="13343" y="0"/>
                      <a:pt x="23014" y="9670"/>
                      <a:pt x="23014" y="21600"/>
                    </a:cubicBezTo>
                    <a:cubicBezTo>
                      <a:pt x="23014" y="21642"/>
                      <a:pt x="23013" y="21685"/>
                      <a:pt x="23013" y="21728"/>
                    </a:cubicBezTo>
                  </a:path>
                  <a:path w="23014" h="21729" stroke="0" extrusionOk="0">
                    <a:moveTo>
                      <a:pt x="0" y="46"/>
                    </a:moveTo>
                    <a:cubicBezTo>
                      <a:pt x="470" y="15"/>
                      <a:pt x="942" y="-1"/>
                      <a:pt x="1414" y="0"/>
                    </a:cubicBezTo>
                    <a:cubicBezTo>
                      <a:pt x="13343" y="0"/>
                      <a:pt x="23014" y="9670"/>
                      <a:pt x="23014" y="21600"/>
                    </a:cubicBezTo>
                    <a:cubicBezTo>
                      <a:pt x="23014" y="21642"/>
                      <a:pt x="23013" y="21685"/>
                      <a:pt x="23013" y="21728"/>
                    </a:cubicBezTo>
                    <a:lnTo>
                      <a:pt x="1414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sz="10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529" name="Arc 59"/>
              <p:cNvSpPr>
                <a:spLocks/>
              </p:cNvSpPr>
              <p:nvPr/>
            </p:nvSpPr>
            <p:spPr bwMode="auto">
              <a:xfrm rot="18649448" flipH="1">
                <a:off x="3048000" y="3632301"/>
                <a:ext cx="990601" cy="990601"/>
              </a:xfrm>
              <a:custGeom>
                <a:avLst/>
                <a:gdLst>
                  <a:gd name="T0" fmla="*/ 0 w 23014"/>
                  <a:gd name="T1" fmla="*/ 1576631760 h 21729"/>
                  <a:gd name="T2" fmla="*/ 1476057144 w 23014"/>
                  <a:gd name="T3" fmla="*/ 1576631760 h 21729"/>
                  <a:gd name="T4" fmla="*/ 1476057144 w 23014"/>
                  <a:gd name="T5" fmla="*/ 1576631760 h 21729"/>
                  <a:gd name="T6" fmla="*/ 0 60000 65536"/>
                  <a:gd name="T7" fmla="*/ 0 60000 65536"/>
                  <a:gd name="T8" fmla="*/ 0 60000 65536"/>
                  <a:gd name="T9" fmla="*/ 0 w 23014"/>
                  <a:gd name="T10" fmla="*/ 0 h 21729"/>
                  <a:gd name="T11" fmla="*/ 23014 w 23014"/>
                  <a:gd name="T12" fmla="*/ 21729 h 217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014" h="21729" fill="none" extrusionOk="0">
                    <a:moveTo>
                      <a:pt x="0" y="46"/>
                    </a:moveTo>
                    <a:cubicBezTo>
                      <a:pt x="470" y="15"/>
                      <a:pt x="942" y="-1"/>
                      <a:pt x="1414" y="0"/>
                    </a:cubicBezTo>
                    <a:cubicBezTo>
                      <a:pt x="13343" y="0"/>
                      <a:pt x="23014" y="9670"/>
                      <a:pt x="23014" y="21600"/>
                    </a:cubicBezTo>
                    <a:cubicBezTo>
                      <a:pt x="23014" y="21642"/>
                      <a:pt x="23013" y="21685"/>
                      <a:pt x="23013" y="21728"/>
                    </a:cubicBezTo>
                  </a:path>
                  <a:path w="23014" h="21729" stroke="0" extrusionOk="0">
                    <a:moveTo>
                      <a:pt x="0" y="46"/>
                    </a:moveTo>
                    <a:cubicBezTo>
                      <a:pt x="470" y="15"/>
                      <a:pt x="942" y="-1"/>
                      <a:pt x="1414" y="0"/>
                    </a:cubicBezTo>
                    <a:cubicBezTo>
                      <a:pt x="13343" y="0"/>
                      <a:pt x="23014" y="9670"/>
                      <a:pt x="23014" y="21600"/>
                    </a:cubicBezTo>
                    <a:cubicBezTo>
                      <a:pt x="23014" y="21642"/>
                      <a:pt x="23013" y="21685"/>
                      <a:pt x="23013" y="21728"/>
                    </a:cubicBezTo>
                    <a:lnTo>
                      <a:pt x="1414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sz="1000" dirty="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4340" name="Group 173"/>
          <p:cNvGrpSpPr>
            <a:grpSpLocks/>
          </p:cNvGrpSpPr>
          <p:nvPr/>
        </p:nvGrpSpPr>
        <p:grpSpPr bwMode="auto">
          <a:xfrm>
            <a:off x="5105400" y="2895600"/>
            <a:ext cx="3886200" cy="1745713"/>
            <a:chOff x="5943600" y="4813172"/>
            <a:chExt cx="3048001" cy="1254304"/>
          </a:xfrm>
        </p:grpSpPr>
        <p:grpSp>
          <p:nvGrpSpPr>
            <p:cNvPr id="14446" name="Group 1466"/>
            <p:cNvGrpSpPr>
              <a:grpSpLocks noChangeAspect="1"/>
            </p:cNvGrpSpPr>
            <p:nvPr/>
          </p:nvGrpSpPr>
          <p:grpSpPr bwMode="auto">
            <a:xfrm flipV="1">
              <a:off x="6018975" y="5040475"/>
              <a:ext cx="2972626" cy="803443"/>
              <a:chOff x="672" y="3072"/>
              <a:chExt cx="4272" cy="862"/>
            </a:xfrm>
          </p:grpSpPr>
          <p:sp>
            <p:nvSpPr>
              <p:cNvPr id="14454" name="Line 1467"/>
              <p:cNvSpPr>
                <a:spLocks noChangeAspect="1" noChangeShapeType="1"/>
              </p:cNvSpPr>
              <p:nvPr/>
            </p:nvSpPr>
            <p:spPr bwMode="auto">
              <a:xfrm flipH="1">
                <a:off x="1973" y="3419"/>
                <a:ext cx="1692" cy="464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 dirty="0"/>
              </a:p>
            </p:txBody>
          </p:sp>
          <p:sp>
            <p:nvSpPr>
              <p:cNvPr id="14455" name="Line 14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7" y="3423"/>
                <a:ext cx="1692" cy="464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 dirty="0"/>
              </a:p>
            </p:txBody>
          </p:sp>
          <p:sp>
            <p:nvSpPr>
              <p:cNvPr id="14456" name="Oval 1469"/>
              <p:cNvSpPr>
                <a:spLocks noChangeAspect="1" noChangeArrowheads="1"/>
              </p:cNvSpPr>
              <p:nvPr/>
            </p:nvSpPr>
            <p:spPr bwMode="auto">
              <a:xfrm>
                <a:off x="700" y="3369"/>
                <a:ext cx="1627" cy="562"/>
              </a:xfrm>
              <a:prstGeom prst="ellips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rot="10800000" wrap="none" lIns="90488" tIns="44450" rIns="90488" bIns="44450" anchor="ctr"/>
              <a:lstStyle/>
              <a:p>
                <a:pPr algn="ctr" eaLnBrk="0" hangingPunct="0"/>
                <a:endParaRPr lang="en-US" sz="1000" b="1" dirty="0"/>
              </a:p>
            </p:txBody>
          </p:sp>
          <p:sp>
            <p:nvSpPr>
              <p:cNvPr id="14457" name="AutoShape 1470"/>
              <p:cNvSpPr>
                <a:spLocks noChangeAspect="1" noChangeArrowheads="1"/>
              </p:cNvSpPr>
              <p:nvPr/>
            </p:nvSpPr>
            <p:spPr bwMode="auto">
              <a:xfrm rot="5400000">
                <a:off x="2106" y="3231"/>
                <a:ext cx="457" cy="83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rot="10800000" vert="eaVert" wrap="none" lIns="90488" tIns="44450" rIns="90488" bIns="44450" anchor="ctr"/>
              <a:lstStyle/>
              <a:p>
                <a:pPr algn="ctr" eaLnBrk="0" hangingPunct="0"/>
                <a:endParaRPr lang="en-US" sz="1000" b="1" dirty="0"/>
              </a:p>
            </p:txBody>
          </p:sp>
          <p:sp>
            <p:nvSpPr>
              <p:cNvPr id="14458" name="Oval 1471"/>
              <p:cNvSpPr>
                <a:spLocks noChangeAspect="1" noChangeArrowheads="1"/>
              </p:cNvSpPr>
              <p:nvPr/>
            </p:nvSpPr>
            <p:spPr bwMode="auto">
              <a:xfrm flipH="1">
                <a:off x="3317" y="3372"/>
                <a:ext cx="1627" cy="562"/>
              </a:xfrm>
              <a:prstGeom prst="ellips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rot="10800000" wrap="none" lIns="90488" tIns="44450" rIns="90488" bIns="44450" anchor="ctr"/>
              <a:lstStyle/>
              <a:p>
                <a:pPr algn="ctr" eaLnBrk="0" hangingPunct="0"/>
                <a:endParaRPr lang="en-US" sz="1000" b="1" dirty="0"/>
              </a:p>
            </p:txBody>
          </p:sp>
          <p:sp>
            <p:nvSpPr>
              <p:cNvPr id="14459" name="AutoShape 1472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102" y="3234"/>
                <a:ext cx="458" cy="83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vert="eaVert" wrap="none" lIns="90488" tIns="44450" rIns="90488" bIns="44450" anchor="ctr"/>
              <a:lstStyle/>
              <a:p>
                <a:pPr algn="ctr" eaLnBrk="0" hangingPunct="0"/>
                <a:endParaRPr lang="en-US" sz="1000" b="1" dirty="0"/>
              </a:p>
            </p:txBody>
          </p:sp>
          <p:sp>
            <p:nvSpPr>
              <p:cNvPr id="14460" name="Line 14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9" y="3167"/>
                <a:ext cx="1692" cy="464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 dirty="0"/>
              </a:p>
            </p:txBody>
          </p:sp>
          <p:sp>
            <p:nvSpPr>
              <p:cNvPr id="14461" name="Oval 1474"/>
              <p:cNvSpPr>
                <a:spLocks noChangeAspect="1" noChangeArrowheads="1"/>
              </p:cNvSpPr>
              <p:nvPr/>
            </p:nvSpPr>
            <p:spPr bwMode="auto">
              <a:xfrm>
                <a:off x="672" y="3113"/>
                <a:ext cx="1627" cy="561"/>
              </a:xfrm>
              <a:prstGeom prst="ellips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wrap="none" lIns="90488" tIns="44450" rIns="90488" bIns="44450" anchor="ctr"/>
              <a:lstStyle/>
              <a:p>
                <a:pPr algn="ctr" eaLnBrk="0" hangingPunct="0"/>
                <a:endParaRPr lang="en-US" sz="1000" b="1" dirty="0"/>
              </a:p>
            </p:txBody>
          </p:sp>
          <p:sp>
            <p:nvSpPr>
              <p:cNvPr id="14462" name="AutoShape 1475"/>
              <p:cNvSpPr>
                <a:spLocks noChangeAspect="1" noChangeArrowheads="1"/>
              </p:cNvSpPr>
              <p:nvPr/>
            </p:nvSpPr>
            <p:spPr bwMode="auto">
              <a:xfrm rot="5400000">
                <a:off x="2085" y="2975"/>
                <a:ext cx="457" cy="83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699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lIns="90488" tIns="44450" rIns="90488" bIns="44450" anchor="ctr"/>
              <a:lstStyle/>
              <a:p>
                <a:pPr algn="ctr" eaLnBrk="0" hangingPunct="0"/>
                <a:endParaRPr lang="en-US" sz="1000" b="1" dirty="0"/>
              </a:p>
            </p:txBody>
          </p:sp>
          <p:sp>
            <p:nvSpPr>
              <p:cNvPr id="14463" name="Oval 1476"/>
              <p:cNvSpPr>
                <a:spLocks noChangeAspect="1" noChangeArrowheads="1"/>
              </p:cNvSpPr>
              <p:nvPr/>
            </p:nvSpPr>
            <p:spPr bwMode="auto">
              <a:xfrm flipH="1">
                <a:off x="3289" y="3116"/>
                <a:ext cx="1627" cy="562"/>
              </a:xfrm>
              <a:prstGeom prst="ellips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wrap="none" lIns="90488" tIns="44450" rIns="90488" bIns="44450" anchor="ctr"/>
              <a:lstStyle/>
              <a:p>
                <a:pPr algn="ctr" eaLnBrk="0" hangingPunct="0"/>
                <a:endParaRPr lang="en-US" sz="1000" b="1" dirty="0"/>
              </a:p>
            </p:txBody>
          </p:sp>
          <p:sp>
            <p:nvSpPr>
              <p:cNvPr id="14464" name="AutoShape 1477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060" y="2978"/>
                <a:ext cx="457" cy="83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699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lIns="90488" tIns="44450" rIns="90488" bIns="44450" anchor="ctr"/>
              <a:lstStyle/>
              <a:p>
                <a:pPr algn="ctr" eaLnBrk="0" hangingPunct="0"/>
                <a:endParaRPr lang="en-US" sz="1000" b="1" dirty="0"/>
              </a:p>
            </p:txBody>
          </p:sp>
          <p:sp>
            <p:nvSpPr>
              <p:cNvPr id="14465" name="Line 1478"/>
              <p:cNvSpPr>
                <a:spLocks noChangeAspect="1" noChangeShapeType="1"/>
              </p:cNvSpPr>
              <p:nvPr/>
            </p:nvSpPr>
            <p:spPr bwMode="auto">
              <a:xfrm flipV="1">
                <a:off x="2613" y="3072"/>
                <a:ext cx="459" cy="129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 dirty="0"/>
              </a:p>
            </p:txBody>
          </p:sp>
          <p:sp>
            <p:nvSpPr>
              <p:cNvPr id="14466" name="Line 1479"/>
              <p:cNvSpPr>
                <a:spLocks noChangeAspect="1" noChangeShapeType="1"/>
              </p:cNvSpPr>
              <p:nvPr/>
            </p:nvSpPr>
            <p:spPr bwMode="auto">
              <a:xfrm>
                <a:off x="3024" y="3072"/>
                <a:ext cx="690" cy="332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 dirty="0"/>
              </a:p>
            </p:txBody>
          </p:sp>
          <p:sp>
            <p:nvSpPr>
              <p:cNvPr id="14467" name="Line 1480"/>
              <p:cNvSpPr>
                <a:spLocks noChangeAspect="1" noChangeShapeType="1"/>
              </p:cNvSpPr>
              <p:nvPr/>
            </p:nvSpPr>
            <p:spPr bwMode="auto">
              <a:xfrm flipV="1">
                <a:off x="2167" y="3529"/>
                <a:ext cx="1101" cy="2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 dirty="0"/>
              </a:p>
            </p:txBody>
          </p:sp>
          <p:sp>
            <p:nvSpPr>
              <p:cNvPr id="14468" name="Line 1481"/>
              <p:cNvSpPr>
                <a:spLocks noChangeAspect="1" noChangeShapeType="1"/>
              </p:cNvSpPr>
              <p:nvPr/>
            </p:nvSpPr>
            <p:spPr bwMode="auto">
              <a:xfrm>
                <a:off x="2362" y="3530"/>
                <a:ext cx="1191" cy="313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 dirty="0"/>
              </a:p>
            </p:txBody>
          </p:sp>
          <p:sp>
            <p:nvSpPr>
              <p:cNvPr id="14469" name="Line 1482"/>
              <p:cNvSpPr>
                <a:spLocks noChangeAspect="1" noChangeShapeType="1"/>
              </p:cNvSpPr>
              <p:nvPr/>
            </p:nvSpPr>
            <p:spPr bwMode="auto">
              <a:xfrm flipV="1">
                <a:off x="1883" y="3072"/>
                <a:ext cx="661" cy="324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 dirty="0"/>
              </a:p>
            </p:txBody>
          </p:sp>
          <p:sp>
            <p:nvSpPr>
              <p:cNvPr id="14470" name="Line 1483"/>
              <p:cNvSpPr>
                <a:spLocks noChangeAspect="1" noChangeShapeType="1"/>
              </p:cNvSpPr>
              <p:nvPr/>
            </p:nvSpPr>
            <p:spPr bwMode="auto">
              <a:xfrm>
                <a:off x="2544" y="3072"/>
                <a:ext cx="528" cy="144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 dirty="0"/>
              </a:p>
            </p:txBody>
          </p:sp>
          <p:sp>
            <p:nvSpPr>
              <p:cNvPr id="14471" name="Line 14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072" y="3216"/>
                <a:ext cx="496" cy="646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 dirty="0"/>
              </a:p>
            </p:txBody>
          </p:sp>
          <p:sp>
            <p:nvSpPr>
              <p:cNvPr id="14472" name="Line 1485"/>
              <p:cNvSpPr>
                <a:spLocks noChangeAspect="1" noChangeShapeType="1"/>
              </p:cNvSpPr>
              <p:nvPr/>
            </p:nvSpPr>
            <p:spPr bwMode="auto">
              <a:xfrm flipH="1">
                <a:off x="2154" y="3197"/>
                <a:ext cx="469" cy="635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 dirty="0"/>
              </a:p>
            </p:txBody>
          </p:sp>
          <p:sp>
            <p:nvSpPr>
              <p:cNvPr id="14473" name="Line 14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51" y="3185"/>
                <a:ext cx="1692" cy="464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 dirty="0"/>
              </a:p>
            </p:txBody>
          </p:sp>
          <p:sp>
            <p:nvSpPr>
              <p:cNvPr id="14474" name="Line 1487"/>
              <p:cNvSpPr>
                <a:spLocks noChangeAspect="1" noChangeShapeType="1"/>
              </p:cNvSpPr>
              <p:nvPr/>
            </p:nvSpPr>
            <p:spPr bwMode="auto">
              <a:xfrm flipH="1">
                <a:off x="1945" y="3162"/>
                <a:ext cx="1692" cy="465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 dirty="0"/>
              </a:p>
            </p:txBody>
          </p:sp>
          <p:sp>
            <p:nvSpPr>
              <p:cNvPr id="14475" name="Oval 1488"/>
              <p:cNvSpPr>
                <a:spLocks noChangeAspect="1" noChangeArrowheads="1"/>
              </p:cNvSpPr>
              <p:nvPr/>
            </p:nvSpPr>
            <p:spPr bwMode="auto">
              <a:xfrm>
                <a:off x="2160" y="3168"/>
                <a:ext cx="96" cy="96"/>
              </a:xfrm>
              <a:prstGeom prst="ellipse">
                <a:avLst/>
              </a:prstGeom>
              <a:solidFill>
                <a:srgbClr val="800080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lIns="90488" tIns="44450" rIns="90488" bIns="44450" anchor="ctr"/>
              <a:lstStyle/>
              <a:p>
                <a:pPr algn="ctr" eaLnBrk="0" hangingPunct="0"/>
                <a:endParaRPr lang="en-US" sz="1000" b="1" dirty="0">
                  <a:solidFill>
                    <a:srgbClr val="800080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14476" name="Oval 1489"/>
              <p:cNvSpPr>
                <a:spLocks noChangeAspect="1" noChangeArrowheads="1"/>
              </p:cNvSpPr>
              <p:nvPr/>
            </p:nvSpPr>
            <p:spPr bwMode="auto">
              <a:xfrm>
                <a:off x="2352" y="3456"/>
                <a:ext cx="96" cy="96"/>
              </a:xfrm>
              <a:prstGeom prst="ellipse">
                <a:avLst/>
              </a:prstGeom>
              <a:solidFill>
                <a:srgbClr val="800080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lIns="90488" tIns="44450" rIns="90488" bIns="44450" anchor="ctr"/>
              <a:lstStyle/>
              <a:p>
                <a:pPr algn="ctr" eaLnBrk="0" hangingPunct="0"/>
                <a:endParaRPr lang="en-US" sz="1000" b="1" dirty="0">
                  <a:solidFill>
                    <a:srgbClr val="800080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14477" name="Oval 1490"/>
              <p:cNvSpPr>
                <a:spLocks noChangeAspect="1" noChangeArrowheads="1"/>
              </p:cNvSpPr>
              <p:nvPr/>
            </p:nvSpPr>
            <p:spPr bwMode="auto">
              <a:xfrm>
                <a:off x="3312" y="3504"/>
                <a:ext cx="96" cy="96"/>
              </a:xfrm>
              <a:prstGeom prst="ellipse">
                <a:avLst/>
              </a:prstGeom>
              <a:solidFill>
                <a:srgbClr val="800080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lIns="90488" tIns="44450" rIns="90488" bIns="44450" anchor="ctr"/>
              <a:lstStyle/>
              <a:p>
                <a:pPr algn="ctr" eaLnBrk="0" hangingPunct="0"/>
                <a:endParaRPr lang="en-US" sz="1000" b="1" dirty="0">
                  <a:solidFill>
                    <a:srgbClr val="800080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14478" name="Oval 1491"/>
              <p:cNvSpPr>
                <a:spLocks noChangeAspect="1" noChangeArrowheads="1"/>
              </p:cNvSpPr>
              <p:nvPr/>
            </p:nvSpPr>
            <p:spPr bwMode="auto">
              <a:xfrm>
                <a:off x="3312" y="3168"/>
                <a:ext cx="96" cy="96"/>
              </a:xfrm>
              <a:prstGeom prst="ellipse">
                <a:avLst/>
              </a:prstGeom>
              <a:solidFill>
                <a:srgbClr val="800080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lIns="90488" tIns="44450" rIns="90488" bIns="44450" anchor="ctr"/>
              <a:lstStyle/>
              <a:p>
                <a:pPr algn="ctr" eaLnBrk="0" hangingPunct="0"/>
                <a:endParaRPr lang="en-US" sz="1000" b="1" dirty="0">
                  <a:solidFill>
                    <a:srgbClr val="800080"/>
                  </a:solidFill>
                  <a:latin typeface="Arial Unicode MS" pitchFamily="34" charset="-128"/>
                </a:endParaRPr>
              </a:p>
            </p:txBody>
          </p:sp>
        </p:grpSp>
        <p:sp>
          <p:nvSpPr>
            <p:cNvPr id="14447" name="Rectangle 1492"/>
            <p:cNvSpPr>
              <a:spLocks noChangeAspect="1" noChangeArrowheads="1"/>
            </p:cNvSpPr>
            <p:nvPr/>
          </p:nvSpPr>
          <p:spPr bwMode="auto">
            <a:xfrm>
              <a:off x="6248710" y="5836378"/>
              <a:ext cx="794525" cy="153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Ion ring</a:t>
              </a:r>
              <a:endParaRPr lang="en-US" sz="1000" b="1" dirty="0"/>
            </a:p>
          </p:txBody>
        </p:sp>
        <p:sp>
          <p:nvSpPr>
            <p:cNvPr id="14448" name="Rectangle 1493"/>
            <p:cNvSpPr>
              <a:spLocks noChangeAspect="1" noChangeArrowheads="1"/>
            </p:cNvSpPr>
            <p:nvPr/>
          </p:nvSpPr>
          <p:spPr bwMode="auto">
            <a:xfrm>
              <a:off x="5943600" y="4813172"/>
              <a:ext cx="1294781" cy="153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electron ring</a:t>
              </a:r>
              <a:endParaRPr lang="en-US" sz="1000" b="1" dirty="0"/>
            </a:p>
          </p:txBody>
        </p:sp>
        <p:sp>
          <p:nvSpPr>
            <p:cNvPr id="14449" name="Rectangle 1494"/>
            <p:cNvSpPr>
              <a:spLocks noChangeAspect="1" noChangeArrowheads="1"/>
            </p:cNvSpPr>
            <p:nvPr/>
          </p:nvSpPr>
          <p:spPr bwMode="auto">
            <a:xfrm>
              <a:off x="7326661" y="5914473"/>
              <a:ext cx="1093440" cy="153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Vertical crossing</a:t>
              </a:r>
              <a:endParaRPr lang="en-US" sz="1000" b="1" dirty="0"/>
            </a:p>
          </p:txBody>
        </p:sp>
        <p:sp>
          <p:nvSpPr>
            <p:cNvPr id="14450" name="Rectangle 1496"/>
            <p:cNvSpPr>
              <a:spLocks noChangeAspect="1" noChangeArrowheads="1"/>
            </p:cNvSpPr>
            <p:nvPr/>
          </p:nvSpPr>
          <p:spPr bwMode="auto">
            <a:xfrm>
              <a:off x="7077740" y="4873508"/>
              <a:ext cx="991219" cy="153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Interaction Point</a:t>
              </a:r>
              <a:endParaRPr lang="en-US" sz="1000" b="1" dirty="0"/>
            </a:p>
          </p:txBody>
        </p:sp>
        <p:sp>
          <p:nvSpPr>
            <p:cNvPr id="14451" name="Line 1497"/>
            <p:cNvSpPr>
              <a:spLocks noChangeAspect="1" noChangeShapeType="1"/>
            </p:cNvSpPr>
            <p:nvPr/>
          </p:nvSpPr>
          <p:spPr bwMode="auto">
            <a:xfrm>
              <a:off x="7718679" y="5122223"/>
              <a:ext cx="123825" cy="2246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52" name="Line 1498"/>
            <p:cNvSpPr>
              <a:spLocks noChangeAspect="1" noChangeShapeType="1"/>
            </p:cNvSpPr>
            <p:nvPr/>
          </p:nvSpPr>
          <p:spPr bwMode="auto">
            <a:xfrm flipH="1">
              <a:off x="7241540" y="5122223"/>
              <a:ext cx="165100" cy="2246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53" name="Line 1501"/>
            <p:cNvSpPr>
              <a:spLocks noChangeAspect="1" noChangeShapeType="1"/>
            </p:cNvSpPr>
            <p:nvPr/>
          </p:nvSpPr>
          <p:spPr bwMode="auto">
            <a:xfrm flipV="1">
              <a:off x="7802880" y="5756390"/>
              <a:ext cx="0" cy="1585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1724" name="Group 220"/>
          <p:cNvGraphicFramePr>
            <a:graphicFrameLocks noGrp="1"/>
          </p:cNvGraphicFramePr>
          <p:nvPr/>
        </p:nvGraphicFramePr>
        <p:xfrm>
          <a:off x="6400800" y="990600"/>
          <a:ext cx="2514599" cy="1523999"/>
        </p:xfrm>
        <a:graphic>
          <a:graphicData uri="http://schemas.openxmlformats.org/drawingml/2006/table">
            <a:tbl>
              <a:tblPr/>
              <a:tblGrid>
                <a:gridCol w="1371599"/>
                <a:gridCol w="457200"/>
                <a:gridCol w="6858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Circumference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Radius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717" name="Group 213"/>
          <p:cNvGraphicFramePr>
            <a:graphicFrameLocks noGrp="1"/>
          </p:cNvGraphicFramePr>
          <p:nvPr/>
        </p:nvGraphicFramePr>
        <p:xfrm>
          <a:off x="4267198" y="4846320"/>
          <a:ext cx="4876802" cy="2011680"/>
        </p:xfrm>
        <a:graphic>
          <a:graphicData uri="http://schemas.openxmlformats.org/drawingml/2006/table">
            <a:tbl>
              <a:tblPr/>
              <a:tblGrid>
                <a:gridCol w="228602"/>
                <a:gridCol w="762000"/>
                <a:gridCol w="457200"/>
                <a:gridCol w="685800"/>
                <a:gridCol w="533400"/>
                <a:gridCol w="533400"/>
                <a:gridCol w="685800"/>
                <a:gridCol w="609600"/>
                <a:gridCol w="381000"/>
              </a:tblGrid>
              <a:tr h="3738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Stage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Max. Energy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(GeV/c)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Ring Size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(m)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Ring Type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IP#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</a:tr>
              <a:tr h="2242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Low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(11)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(11)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  <p:sp>
        <p:nvSpPr>
          <p:cNvPr id="107" name="Rectangular Callout 106"/>
          <p:cNvSpPr/>
          <p:nvPr/>
        </p:nvSpPr>
        <p:spPr bwMode="auto">
          <a:xfrm>
            <a:off x="304800" y="914400"/>
            <a:ext cx="2895600" cy="609600"/>
          </a:xfrm>
          <a:prstGeom prst="wedgeRectCallout">
            <a:avLst>
              <a:gd name="adj1" fmla="val 2928"/>
              <a:gd name="adj2" fmla="val 194793"/>
            </a:avLst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Serves as a large booster to the full energy collider ring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ight Arrow 108"/>
          <p:cNvSpPr/>
          <p:nvPr/>
        </p:nvSpPr>
        <p:spPr bwMode="auto">
          <a:xfrm>
            <a:off x="2819400" y="6096000"/>
            <a:ext cx="1371600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sz="4000" dirty="0" smtClean="0">
                <a:solidFill>
                  <a:srgbClr val="0033CC"/>
                </a:solidFill>
                <a:latin typeface="Arial" charset="0"/>
              </a:rPr>
              <a:t>ELIC Main Parameters </a:t>
            </a:r>
            <a:endParaRPr lang="en-US" sz="3200" dirty="0" smtClean="0">
              <a:solidFill>
                <a:srgbClr val="0033CC"/>
              </a:solidFill>
            </a:endParaRPr>
          </a:p>
        </p:txBody>
      </p:sp>
      <p:graphicFrame>
        <p:nvGraphicFramePr>
          <p:cNvPr id="14606" name="Group 270"/>
          <p:cNvGraphicFramePr>
            <a:graphicFrameLocks noGrp="1"/>
          </p:cNvGraphicFramePr>
          <p:nvPr/>
        </p:nvGraphicFramePr>
        <p:xfrm>
          <a:off x="35559" y="1066800"/>
          <a:ext cx="9108441" cy="4572000"/>
        </p:xfrm>
        <a:graphic>
          <a:graphicData uri="http://schemas.openxmlformats.org/drawingml/2006/table">
            <a:tbl>
              <a:tblPr/>
              <a:tblGrid>
                <a:gridCol w="2266950"/>
                <a:gridCol w="1016219"/>
                <a:gridCol w="984032"/>
                <a:gridCol w="1143000"/>
                <a:gridCol w="1310640"/>
                <a:gridCol w="1127760"/>
                <a:gridCol w="116840"/>
                <a:gridCol w="1143000"/>
              </a:tblGrid>
              <a:tr h="3342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 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250/10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60/5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Collision freq.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2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Particles/bunch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0.5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/3.25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0.74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0.47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 current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0.9/2.5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0.4/2.6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0.59/2.3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0.86/4.8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0.37/2.7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 spread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2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RMS bunch 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Horiz.. emit., norm.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0.7/51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0.5/43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0.56/85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0.8/75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0.18/80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Vert. emit. Norm.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0.03/2.87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0.11/17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0.8/75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0.18/80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beta-star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Vertical beta-star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Vert. b-b tune shift/IP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0.01/0.1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0.015/.05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0.01/0.03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.015/.08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.015/.013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Laslett tune shift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p-beam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Peak Lumi/IP,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5410200" y="1066800"/>
            <a:ext cx="152400" cy="4572000"/>
          </a:xfrm>
          <a:prstGeom prst="rect">
            <a:avLst/>
          </a:prstGeom>
          <a:solidFill>
            <a:srgbClr val="66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848600" y="1066800"/>
            <a:ext cx="152400" cy="4572000"/>
          </a:xfrm>
          <a:prstGeom prst="rect">
            <a:avLst/>
          </a:prstGeom>
          <a:solidFill>
            <a:srgbClr val="66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56504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energy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5638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Medium energy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5638800"/>
            <a:ext cx="16002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 energy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562600" y="762000"/>
            <a:ext cx="2286000" cy="52578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33CC"/>
                </a:solidFill>
                <a:latin typeface="Arial" charset="0"/>
              </a:rPr>
              <a:t>Achieving High Luminosity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Arial" charset="0"/>
              </a:rPr>
              <a:t>MEIC design luminosity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CC0000"/>
                </a:solidFill>
                <a:latin typeface="Arial" charset="0"/>
              </a:rPr>
              <a:t>	   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</a:rPr>
              <a:t>L~ 4x10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" charset="0"/>
              </a:rPr>
              <a:t>34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</a:rPr>
              <a:t> cm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" charset="0"/>
              </a:rPr>
              <a:t>-2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</a:rPr>
              <a:t> s</a:t>
            </a:r>
            <a:r>
              <a:rPr lang="en-US" sz="1800" b="1" baseline="30000" dirty="0" smtClean="0">
                <a:solidFill>
                  <a:srgbClr val="FF0000"/>
                </a:solidFill>
                <a:latin typeface="Arial" charset="0"/>
              </a:rPr>
              <a:t>-1      </a:t>
            </a:r>
            <a:r>
              <a:rPr lang="en-US" sz="1800" dirty="0" smtClean="0">
                <a:latin typeface="Arial" charset="0"/>
              </a:rPr>
              <a:t>for medium energy (60 GeV x 3 GeV)</a:t>
            </a:r>
            <a:endParaRPr lang="en-US" sz="7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Arial" charset="0"/>
              </a:rPr>
              <a:t>Luminosity Concepts</a:t>
            </a:r>
            <a:endParaRPr lang="en-US" sz="2000" b="1" i="1" dirty="0" smtClean="0">
              <a:solidFill>
                <a:srgbClr val="0033CC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>
                <a:latin typeface="Arial" charset="0"/>
              </a:rPr>
              <a:t>High bunch collision frequency   (0.5 GHz, can be up to 1.5 GHz)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>
                <a:latin typeface="Arial" charset="0"/>
              </a:rPr>
              <a:t>Very small bunch charge (&lt;3x10</a:t>
            </a:r>
            <a:r>
              <a:rPr lang="en-US" sz="1800" baseline="30000" dirty="0" smtClean="0">
                <a:latin typeface="Arial" charset="0"/>
              </a:rPr>
              <a:t>10</a:t>
            </a:r>
            <a:r>
              <a:rPr lang="en-US" sz="1800" dirty="0" smtClean="0">
                <a:latin typeface="Arial" charset="0"/>
              </a:rPr>
              <a:t> particles per bunch)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Very small beam spot size at collision points (</a:t>
            </a:r>
            <a:r>
              <a:rPr lang="el-GR" sz="1800" dirty="0" smtClean="0">
                <a:latin typeface="Arial" charset="0"/>
                <a:cs typeface="Arial" charset="0"/>
              </a:rPr>
              <a:t>β</a:t>
            </a:r>
            <a:r>
              <a:rPr lang="en-US" sz="1800" dirty="0" smtClean="0">
                <a:latin typeface="Arial" charset="0"/>
                <a:cs typeface="Arial" charset="0"/>
              </a:rPr>
              <a:t>*</a:t>
            </a:r>
            <a:r>
              <a:rPr lang="en-US" sz="1800" baseline="-25000" dirty="0" smtClean="0">
                <a:latin typeface="Arial" charset="0"/>
                <a:cs typeface="Arial" charset="0"/>
              </a:rPr>
              <a:t>y</a:t>
            </a:r>
            <a:r>
              <a:rPr lang="en-US" sz="1800" dirty="0" smtClean="0">
                <a:latin typeface="Arial" charset="0"/>
                <a:cs typeface="Arial" charset="0"/>
              </a:rPr>
              <a:t> ~ 5 mm)</a:t>
            </a:r>
            <a:endParaRPr lang="en-US" sz="18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>
                <a:latin typeface="Arial" charset="0"/>
              </a:rPr>
              <a:t>Short ion bunches  (</a:t>
            </a:r>
            <a:r>
              <a:rPr lang="el-GR" sz="1800" dirty="0" smtClean="0">
                <a:latin typeface="Arial" charset="0"/>
                <a:cs typeface="Arial" charset="0"/>
              </a:rPr>
              <a:t>σ</a:t>
            </a:r>
            <a:r>
              <a:rPr lang="en-US" sz="1800" baseline="-25000" dirty="0" smtClean="0">
                <a:latin typeface="Arial" charset="0"/>
                <a:cs typeface="Arial" charset="0"/>
              </a:rPr>
              <a:t>z</a:t>
            </a:r>
            <a:r>
              <a:rPr lang="en-US" sz="1800" dirty="0" smtClean="0">
                <a:latin typeface="Arial" charset="0"/>
                <a:cs typeface="Arial" charset="0"/>
              </a:rPr>
              <a:t> ~ 5 mm)  </a:t>
            </a:r>
            <a:endParaRPr lang="en-US" sz="900" dirty="0" smtClean="0">
              <a:latin typeface="Arial" charset="0"/>
              <a:cs typeface="Arial" charset="0"/>
            </a:endParaRPr>
          </a:p>
          <a:p>
            <a:pPr marL="225425" lvl="1" indent="-225425" eaLnBrk="1" hangingPunct="1">
              <a:lnSpc>
                <a:spcPct val="90000"/>
              </a:lnSpc>
              <a:buNone/>
            </a:pPr>
            <a:r>
              <a:rPr lang="en-US" sz="2000" b="1" dirty="0" smtClean="0">
                <a:latin typeface="Arial" charset="0"/>
                <a:cs typeface="Arial" charset="0"/>
              </a:rPr>
              <a:t>Keys to implementing these concepts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Making very short ion bunches with small emittance </a:t>
            </a:r>
            <a:endParaRPr lang="en-US" sz="1800" b="1" i="1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SRF ion linac and (staged) electron cooling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Need crab crossing for colliding beams</a:t>
            </a:r>
            <a:endParaRPr lang="en-US" sz="700" dirty="0" smtClean="0">
              <a:latin typeface="Arial" charset="0"/>
              <a:cs typeface="Arial" charset="0"/>
            </a:endParaRPr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en-US" sz="2000" b="1" dirty="0" smtClean="0">
                <a:latin typeface="Arial" charset="0"/>
                <a:cs typeface="Arial" charset="0"/>
              </a:rPr>
              <a:t>Additional ideas/concepts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Relative long bunch (comparing to beta*) for very low ion energy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Large synchrotron tunes to suppress </a:t>
            </a:r>
            <a:r>
              <a:rPr lang="en-GB" sz="1800" dirty="0" smtClean="0">
                <a:latin typeface="Arial" charset="0"/>
              </a:rPr>
              <a:t>synchrotron-betatron resonances</a:t>
            </a:r>
            <a:r>
              <a:rPr lang="en-US" sz="1800" dirty="0" smtClean="0">
                <a:latin typeface="Arial" charset="0"/>
              </a:rPr>
              <a:t> 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GB" sz="1800" dirty="0" smtClean="0">
                <a:latin typeface="Arial" charset="0"/>
              </a:rPr>
              <a:t>Equal (fractional) phase advance between IPs</a:t>
            </a:r>
            <a:r>
              <a:rPr lang="en-US" sz="1800" dirty="0" smtClean="0"/>
              <a:t> </a:t>
            </a:r>
            <a:endParaRPr lang="el-G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82000" cy="609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33CC"/>
                </a:solidFill>
                <a:latin typeface="Arial" charset="0"/>
              </a:rPr>
              <a:t>MEIC Ring-Ring Design Features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0292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Arial" charset="0"/>
              </a:rPr>
              <a:t>Ultra high luminosity</a:t>
            </a: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Arial" charset="0"/>
              </a:rPr>
              <a:t>Polarized electrons and polarized light ions</a:t>
            </a: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Arial" charset="0"/>
              </a:rPr>
              <a:t>Up to three IPs (detectors) for high science productivity</a:t>
            </a: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Arial" charset="0"/>
              </a:rPr>
              <a:t>“</a:t>
            </a:r>
            <a:r>
              <a:rPr lang="en-US" sz="2200" i="1" dirty="0" smtClean="0">
                <a:latin typeface="Arial" charset="0"/>
              </a:rPr>
              <a:t>Figure-8</a:t>
            </a:r>
            <a:r>
              <a:rPr lang="en-US" sz="2200" dirty="0" smtClean="0">
                <a:latin typeface="Arial" charset="0"/>
              </a:rPr>
              <a:t>” ion and lepton storage rings </a:t>
            </a:r>
          </a:p>
          <a:p>
            <a:pPr lvl="1"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Arial" charset="0"/>
              </a:rPr>
              <a:t>Ensures spin preservation and ease of spin manipulation </a:t>
            </a:r>
          </a:p>
          <a:p>
            <a:pPr lvl="1"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ja-JP" sz="2200" dirty="0" smtClean="0">
                <a:latin typeface="Arial" charset="0"/>
                <a:ea typeface="MS PGothic" pitchFamily="34" charset="-128"/>
              </a:rPr>
              <a:t>Avoids energy-dependent spin sensitivity for all species</a:t>
            </a: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Arial" charset="0"/>
              </a:rPr>
              <a:t>Present CEBAF injector meets MEIC requirements</a:t>
            </a:r>
          </a:p>
          <a:p>
            <a:pPr lvl="1"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Arial" charset="0"/>
              </a:rPr>
              <a:t>12 GeV CEBAF can serve as a full energy injector</a:t>
            </a:r>
            <a:endParaRPr lang="en-US" altLang="ja-JP" sz="2200" dirty="0" smtClean="0">
              <a:latin typeface="Arial" charset="0"/>
              <a:ea typeface="MS PGothic" pitchFamily="34" charset="-128"/>
            </a:endParaRPr>
          </a:p>
          <a:p>
            <a:pPr lvl="2"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ja-JP" sz="2000" dirty="0" smtClean="0">
                <a:latin typeface="Arial" charset="0"/>
                <a:ea typeface="MS PGothic" pitchFamily="34" charset="-128"/>
              </a:rPr>
              <a:t>Simultaneous operation of collider &amp; CEBAF fixed target program if required</a:t>
            </a: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Arial" charset="0"/>
              </a:rPr>
              <a:t>Experiments with polarized positron beam would be possible</a:t>
            </a:r>
            <a:r>
              <a:rPr lang="en-US" sz="2200" b="1" dirty="0" smtClean="0">
                <a:latin typeface="Arial" charset="0"/>
              </a:rPr>
              <a:t> </a:t>
            </a:r>
            <a:endParaRPr lang="en-US" sz="22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ounded Rectangle 3"/>
          <p:cNvSpPr>
            <a:spLocks noChangeArrowheads="1"/>
          </p:cNvSpPr>
          <p:nvPr/>
        </p:nvSpPr>
        <p:spPr bwMode="auto">
          <a:xfrm>
            <a:off x="685800" y="2667000"/>
            <a:ext cx="78486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33CC"/>
                </a:solidFill>
                <a:latin typeface="Arial" charset="0"/>
              </a:rPr>
              <a:t>Outline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153400" cy="5486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</a:rPr>
              <a:t>Introduction &amp; Highlights </a:t>
            </a:r>
          </a:p>
          <a:p>
            <a:pPr eaLnBrk="1" hangingPunct="1"/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Machine Design Status </a:t>
            </a:r>
            <a:endParaRPr lang="en-US" sz="2800" b="1" dirty="0" smtClean="0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	Design, luminosity, key enabling technologies</a:t>
            </a:r>
          </a:p>
          <a:p>
            <a:pPr lvl="1" eaLnBrk="1" hangingPunct="1">
              <a:buFontTx/>
              <a:buNone/>
            </a:pPr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</a:rPr>
              <a:t>Design Details</a:t>
            </a:r>
          </a:p>
          <a:p>
            <a:pPr eaLnBrk="1" hangingPunct="1"/>
            <a:endParaRPr lang="en-US" sz="1000" b="1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</a:rPr>
              <a:t>Critical R&amp;D 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	Assessment, state-of-art, program and progress</a:t>
            </a:r>
          </a:p>
          <a:p>
            <a:pPr lvl="1" eaLnBrk="1" hangingPunct="1">
              <a:buFontTx/>
              <a:buNone/>
            </a:pPr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</a:rPr>
              <a:t>Path forward</a:t>
            </a:r>
          </a:p>
          <a:p>
            <a:pPr lvl="1" eaLnBrk="1" hangingPunct="1">
              <a:buFontTx/>
              <a:buNone/>
            </a:pPr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pPr eaLnBrk="1" hangingPunct="1"/>
            <a:r>
              <a:rPr lang="en-US" sz="33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Design Choice - Figure-8 Ion Rings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181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Figure-8 optimum for polarized ion beams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Simple solution to preserve full ion polarization by avoiding spin resonances during acceleration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Energy independence of spin tune</a:t>
            </a:r>
          </a:p>
          <a:p>
            <a:pPr lvl="1" eaLnBrk="1" hangingPunct="1"/>
            <a:r>
              <a:rPr lang="en-US" i="1" dirty="0" smtClean="0">
                <a:latin typeface="Arial" pitchFamily="34" charset="0"/>
                <a:cs typeface="Arial" pitchFamily="34" charset="0"/>
              </a:rPr>
              <a:t>g-2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small for deuterons; a figure-8 ring is the only practical way to arrange for longitudinal spin polarization at interaction point 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Allows multiple interactions in the same straight – can help with chromatic correction</a:t>
            </a:r>
          </a:p>
          <a:p>
            <a:pPr lvl="1" eaLnBrk="1" hangingPunct="1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Only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possible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disadvantage is small cost increase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There are no technical disadvantages</a:t>
            </a:r>
          </a:p>
          <a:p>
            <a:pPr lvl="1"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09600"/>
          </a:xfrm>
        </p:spPr>
        <p:txBody>
          <a:bodyPr/>
          <a:lstStyle/>
          <a:p>
            <a:pPr>
              <a:tabLst>
                <a:tab pos="8516938" algn="l"/>
              </a:tabLst>
            </a:pPr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Figure-8 Ring Footprint</a:t>
            </a:r>
          </a:p>
        </p:txBody>
      </p:sp>
      <p:graphicFrame>
        <p:nvGraphicFramePr>
          <p:cNvPr id="1122" name="Group 98"/>
          <p:cNvGraphicFramePr>
            <a:graphicFrameLocks noGrp="1"/>
          </p:cNvGraphicFramePr>
          <p:nvPr/>
        </p:nvGraphicFramePr>
        <p:xfrm>
          <a:off x="6400800" y="4419600"/>
          <a:ext cx="2514600" cy="1626870"/>
        </p:xfrm>
        <a:graphic>
          <a:graphicData uri="http://schemas.openxmlformats.org/drawingml/2006/table">
            <a:tbl>
              <a:tblPr/>
              <a:tblGrid>
                <a:gridCol w="1676400"/>
                <a:gridCol w="8382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Arc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157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Figure-8 straight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Circumference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660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1049" name="TextBox 99"/>
          <p:cNvSpPr txBox="1">
            <a:spLocks noChangeArrowheads="1"/>
          </p:cNvSpPr>
          <p:nvPr/>
        </p:nvSpPr>
        <p:spPr bwMode="auto">
          <a:xfrm>
            <a:off x="0" y="685800"/>
            <a:ext cx="5410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 eaLnBrk="0" hangingPunct="0"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Ring circumference is a compromise </a:t>
            </a:r>
            <a:endParaRPr lang="en-US" dirty="0">
              <a:latin typeface="Arial" charset="0"/>
              <a:cs typeface="Arial" charset="0"/>
            </a:endParaRPr>
          </a:p>
          <a:p>
            <a:pPr marL="233363" lvl="1" eaLnBrk="0" hangingPunct="0">
              <a:buFont typeface="Wingdings" pitchFamily="2" charset="2"/>
              <a:buChar char="§"/>
            </a:pPr>
            <a:r>
              <a:rPr lang="en-US" sz="1800" dirty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Synchrotron radiation power of e-beam</a:t>
            </a:r>
          </a:p>
          <a:p>
            <a:pPr marL="233363" lvl="1" eaLnBrk="0" hangingPunct="0"/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     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  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prefers large 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arc 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length</a:t>
            </a:r>
            <a:endParaRPr lang="en-US" sz="2000" dirty="0">
              <a:latin typeface="Arial" charset="0"/>
              <a:cs typeface="Arial" charset="0"/>
            </a:endParaRPr>
          </a:p>
          <a:p>
            <a:pPr marL="233363" lvl="1" eaLnBrk="0" hangingPunct="0">
              <a:buFont typeface="Wingdings" pitchFamily="2" charset="2"/>
              <a:buChar char="§"/>
            </a:pPr>
            <a:r>
              <a:rPr lang="en-US" sz="2000" dirty="0">
                <a:latin typeface="Arial" charset="0"/>
                <a:cs typeface="Arial" charset="0"/>
              </a:rPr>
              <a:t> Space charge effect of </a:t>
            </a:r>
            <a:r>
              <a:rPr lang="en-US" sz="2000" dirty="0" smtClean="0">
                <a:latin typeface="Arial" charset="0"/>
                <a:cs typeface="Arial" charset="0"/>
              </a:rPr>
              <a:t>ion beams</a:t>
            </a:r>
            <a:endParaRPr lang="en-US" sz="2000" dirty="0">
              <a:latin typeface="Arial" charset="0"/>
              <a:cs typeface="Arial" charset="0"/>
            </a:endParaRPr>
          </a:p>
          <a:p>
            <a:pPr marL="233363" lvl="1" eaLnBrk="0" hangingPunct="0"/>
            <a:r>
              <a:rPr lang="en-US" sz="2000" dirty="0">
                <a:latin typeface="Arial" charset="0"/>
                <a:cs typeface="Arial" charset="0"/>
              </a:rPr>
              <a:t>     </a:t>
            </a:r>
            <a:r>
              <a:rPr lang="en-US" sz="2000" dirty="0" smtClean="0">
                <a:latin typeface="Arial" charset="0"/>
                <a:cs typeface="Arial" charset="0"/>
              </a:rPr>
              <a:t>  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 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prefers small 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circumference</a:t>
            </a:r>
            <a:endParaRPr lang="en-US" sz="2000" dirty="0">
              <a:latin typeface="Arial" charset="0"/>
              <a:cs typeface="Arial" charset="0"/>
              <a:sym typeface="Wingdings" pitchFamily="2" charset="2"/>
            </a:endParaRPr>
          </a:p>
          <a:p>
            <a:pPr marL="233363" lvl="1" eaLnBrk="0" hangingPunct="0"/>
            <a:endParaRPr lang="en-US" sz="1200" dirty="0">
              <a:latin typeface="Arial" charset="0"/>
              <a:cs typeface="Arial" charset="0"/>
            </a:endParaRPr>
          </a:p>
          <a:p>
            <a:pPr marL="225425" indent="-225425" eaLnBrk="0" hangingPunct="0"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Multiple </a:t>
            </a:r>
            <a:r>
              <a:rPr lang="en-US" dirty="0">
                <a:latin typeface="Arial" charset="0"/>
                <a:cs typeface="Arial" charset="0"/>
              </a:rPr>
              <a:t>IPs require long </a:t>
            </a:r>
            <a:r>
              <a:rPr lang="en-US" dirty="0" smtClean="0">
                <a:latin typeface="Arial" charset="0"/>
                <a:cs typeface="Arial" charset="0"/>
              </a:rPr>
              <a:t>straights</a:t>
            </a:r>
            <a:endParaRPr lang="en-US" dirty="0">
              <a:latin typeface="Arial" charset="0"/>
              <a:cs typeface="Arial" charset="0"/>
            </a:endParaRPr>
          </a:p>
          <a:p>
            <a:pPr marL="225425" indent="-225425" eaLnBrk="0" hangingPunct="0">
              <a:buFont typeface="Arial" charset="0"/>
              <a:buChar char="•"/>
            </a:pPr>
            <a:endParaRPr lang="en-US" sz="1200" dirty="0">
              <a:latin typeface="Arial" charset="0"/>
              <a:cs typeface="Arial" charset="0"/>
            </a:endParaRPr>
          </a:p>
          <a:p>
            <a:pPr marL="225425" indent="-225425" eaLnBrk="0" hangingPunct="0"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Straights also </a:t>
            </a:r>
            <a:r>
              <a:rPr lang="en-US" dirty="0">
                <a:latin typeface="Arial" charset="0"/>
                <a:cs typeface="Arial" charset="0"/>
              </a:rPr>
              <a:t>hold </a:t>
            </a:r>
            <a:r>
              <a:rPr lang="en-US" dirty="0" smtClean="0">
                <a:latin typeface="Arial" charset="0"/>
                <a:cs typeface="Arial" charset="0"/>
              </a:rPr>
              <a:t>service elements</a:t>
            </a:r>
          </a:p>
          <a:p>
            <a:pPr marL="225425" indent="-225425" eaLnBrk="0" hangingPunct="0"/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US" sz="2200" dirty="0" smtClean="0">
                <a:latin typeface="Arial" charset="0"/>
                <a:cs typeface="Arial" charset="0"/>
              </a:rPr>
              <a:t>(cooling</a:t>
            </a:r>
            <a:r>
              <a:rPr lang="en-US" sz="2200" dirty="0">
                <a:latin typeface="Arial" charset="0"/>
                <a:cs typeface="Arial" charset="0"/>
              </a:rPr>
              <a:t>, injection and ejections, etc.)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76200" y="3965575"/>
            <a:ext cx="6248400" cy="2968625"/>
            <a:chOff x="0" y="3736975"/>
            <a:chExt cx="6248400" cy="2968625"/>
          </a:xfrm>
        </p:grpSpPr>
        <p:grpSp>
          <p:nvGrpSpPr>
            <p:cNvPr id="1028" name="Group 98"/>
            <p:cNvGrpSpPr>
              <a:grpSpLocks/>
            </p:cNvGrpSpPr>
            <p:nvPr/>
          </p:nvGrpSpPr>
          <p:grpSpPr bwMode="auto">
            <a:xfrm>
              <a:off x="0" y="4191000"/>
              <a:ext cx="6248400" cy="2057400"/>
              <a:chOff x="152400" y="812542"/>
              <a:chExt cx="6248400" cy="2133600"/>
            </a:xfrm>
          </p:grpSpPr>
          <p:graphicFrame>
            <p:nvGraphicFramePr>
              <p:cNvPr id="1026" name="Object 15"/>
              <p:cNvGraphicFramePr>
                <a:graphicFrameLocks noChangeAspect="1"/>
              </p:cNvGraphicFramePr>
              <p:nvPr/>
            </p:nvGraphicFramePr>
            <p:xfrm>
              <a:off x="152400" y="812542"/>
              <a:ext cx="6248400" cy="2133600"/>
            </p:xfrm>
            <a:graphic>
              <a:graphicData uri="http://schemas.openxmlformats.org/presentationml/2006/ole">
                <p:oleObj spid="_x0000_s1026" r:id="rId4" imgW="6248942" imgH="2133785" progId="Excel.Sheet.8">
                  <p:embed/>
                </p:oleObj>
              </a:graphicData>
            </a:graphic>
          </p:graphicFrame>
          <p:grpSp>
            <p:nvGrpSpPr>
              <p:cNvPr id="1092" name="Group 17"/>
              <p:cNvGrpSpPr>
                <a:grpSpLocks noChangeAspect="1"/>
              </p:cNvGrpSpPr>
              <p:nvPr/>
            </p:nvGrpSpPr>
            <p:grpSpPr bwMode="auto">
              <a:xfrm>
                <a:off x="3054905" y="1523977"/>
                <a:ext cx="141737" cy="315452"/>
                <a:chOff x="2592" y="1189"/>
                <a:chExt cx="192" cy="352"/>
              </a:xfrm>
            </p:grpSpPr>
            <p:sp>
              <p:nvSpPr>
                <p:cNvPr id="1103" name="Arc 18"/>
                <p:cNvSpPr>
                  <a:spLocks noChangeAspect="1"/>
                </p:cNvSpPr>
                <p:nvPr/>
              </p:nvSpPr>
              <p:spPr bwMode="auto">
                <a:xfrm flipH="1">
                  <a:off x="2592" y="1189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3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1000" dirty="0"/>
                </a:p>
              </p:txBody>
            </p:sp>
            <p:sp>
              <p:nvSpPr>
                <p:cNvPr id="1104" name="Arc 19"/>
                <p:cNvSpPr>
                  <a:spLocks noChangeAspect="1"/>
                </p:cNvSpPr>
                <p:nvPr/>
              </p:nvSpPr>
              <p:spPr bwMode="auto">
                <a:xfrm flipH="1" flipV="1">
                  <a:off x="2592" y="1349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3CCFF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eaLnBrk="0" hangingPunct="0"/>
                  <a:endParaRPr lang="en-US" sz="1000" dirty="0"/>
                </a:p>
              </p:txBody>
            </p:sp>
          </p:grpSp>
          <p:sp>
            <p:nvSpPr>
              <p:cNvPr id="1093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2570203" y="1552573"/>
                <a:ext cx="477797" cy="287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33CCFF"/>
                    </a:solidFill>
                    <a:latin typeface="Arial" charset="0"/>
                  </a:rPr>
                  <a:t>60°</a:t>
                </a:r>
                <a:endParaRPr lang="en-US" sz="1200" dirty="0">
                  <a:solidFill>
                    <a:srgbClr val="33CCFF"/>
                  </a:solidFill>
                  <a:latin typeface="Arial" charset="0"/>
                </a:endParaRPr>
              </a:p>
            </p:txBody>
          </p:sp>
          <p:sp>
            <p:nvSpPr>
              <p:cNvPr id="1094" name="Oval 21"/>
              <p:cNvSpPr>
                <a:spLocks noChangeAspect="1" noChangeArrowheads="1"/>
              </p:cNvSpPr>
              <p:nvPr/>
            </p:nvSpPr>
            <p:spPr bwMode="auto">
              <a:xfrm>
                <a:off x="2802439" y="1905000"/>
                <a:ext cx="119659" cy="127614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000" dirty="0"/>
              </a:p>
            </p:txBody>
          </p:sp>
          <p:sp>
            <p:nvSpPr>
              <p:cNvPr id="1095" name="Oval 22"/>
              <p:cNvSpPr>
                <a:spLocks noChangeAspect="1" noChangeArrowheads="1"/>
              </p:cNvSpPr>
              <p:nvPr/>
            </p:nvSpPr>
            <p:spPr bwMode="auto">
              <a:xfrm>
                <a:off x="4064767" y="1243780"/>
                <a:ext cx="120973" cy="129048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000" dirty="0"/>
              </a:p>
            </p:txBody>
          </p:sp>
          <p:sp>
            <p:nvSpPr>
              <p:cNvPr id="1096" name="Oval 23"/>
              <p:cNvSpPr>
                <a:spLocks noChangeAspect="1" noChangeArrowheads="1"/>
              </p:cNvSpPr>
              <p:nvPr/>
            </p:nvSpPr>
            <p:spPr bwMode="auto">
              <a:xfrm>
                <a:off x="2802439" y="1243780"/>
                <a:ext cx="119659" cy="127614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000" dirty="0"/>
              </a:p>
            </p:txBody>
          </p:sp>
          <p:sp>
            <p:nvSpPr>
              <p:cNvPr id="1097" name="Rectangle 24"/>
              <p:cNvSpPr>
                <a:spLocks noChangeArrowheads="1"/>
              </p:cNvSpPr>
              <p:nvPr/>
            </p:nvSpPr>
            <p:spPr bwMode="auto">
              <a:xfrm>
                <a:off x="1066800" y="1524000"/>
                <a:ext cx="126232" cy="137652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000" dirty="0"/>
              </a:p>
            </p:txBody>
          </p:sp>
          <p:sp>
            <p:nvSpPr>
              <p:cNvPr id="1098" name="Rectangle 25"/>
              <p:cNvSpPr>
                <a:spLocks noChangeArrowheads="1"/>
              </p:cNvSpPr>
              <p:nvPr/>
            </p:nvSpPr>
            <p:spPr bwMode="auto">
              <a:xfrm>
                <a:off x="5791200" y="1524000"/>
                <a:ext cx="126232" cy="137652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000" dirty="0"/>
              </a:p>
            </p:txBody>
          </p:sp>
          <p:sp>
            <p:nvSpPr>
              <p:cNvPr id="1099" name="Oval 22"/>
              <p:cNvSpPr>
                <a:spLocks noChangeAspect="1" noChangeArrowheads="1"/>
              </p:cNvSpPr>
              <p:nvPr/>
            </p:nvSpPr>
            <p:spPr bwMode="auto">
              <a:xfrm>
                <a:off x="4070027" y="1905000"/>
                <a:ext cx="120973" cy="129048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000" dirty="0"/>
              </a:p>
            </p:txBody>
          </p:sp>
          <p:sp>
            <p:nvSpPr>
              <p:cNvPr id="1100" name="TextBox 30"/>
              <p:cNvSpPr txBox="1">
                <a:spLocks noChangeArrowheads="1"/>
              </p:cNvSpPr>
              <p:nvPr/>
            </p:nvSpPr>
            <p:spPr bwMode="auto">
              <a:xfrm>
                <a:off x="2801844" y="899795"/>
                <a:ext cx="954106" cy="426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200" b="1" dirty="0">
                    <a:latin typeface="Arial" charset="0"/>
                    <a:cs typeface="Arial" charset="0"/>
                  </a:rPr>
                  <a:t>Medium Energy IP</a:t>
                </a:r>
              </a:p>
            </p:txBody>
          </p:sp>
          <p:sp>
            <p:nvSpPr>
              <p:cNvPr id="1101" name="TextBox 31"/>
              <p:cNvSpPr txBox="1">
                <a:spLocks noChangeArrowheads="1"/>
              </p:cNvSpPr>
              <p:nvPr/>
            </p:nvSpPr>
            <p:spPr bwMode="auto">
              <a:xfrm>
                <a:off x="4178636" y="1600623"/>
                <a:ext cx="1003113" cy="426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200" b="1" dirty="0">
                    <a:latin typeface="Arial" charset="0"/>
                    <a:cs typeface="Arial" charset="0"/>
                  </a:rPr>
                  <a:t>Low Energy IP</a:t>
                </a:r>
              </a:p>
            </p:txBody>
          </p:sp>
          <p:sp>
            <p:nvSpPr>
              <p:cNvPr id="1102" name="TextBox 32"/>
              <p:cNvSpPr txBox="1">
                <a:spLocks noChangeArrowheads="1"/>
              </p:cNvSpPr>
              <p:nvPr/>
            </p:nvSpPr>
            <p:spPr bwMode="auto">
              <a:xfrm>
                <a:off x="1141730" y="1446530"/>
                <a:ext cx="1023022" cy="426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200" b="1" dirty="0">
                    <a:latin typeface="Arial" charset="0"/>
                    <a:cs typeface="Arial" charset="0"/>
                  </a:rPr>
                  <a:t>Snake Insertion</a:t>
                </a:r>
              </a:p>
            </p:txBody>
          </p:sp>
        </p:grpSp>
        <p:sp>
          <p:nvSpPr>
            <p:cNvPr id="1050" name="Line 36"/>
            <p:cNvSpPr>
              <a:spLocks noChangeAspect="1" noChangeShapeType="1"/>
            </p:cNvSpPr>
            <p:nvPr/>
          </p:nvSpPr>
          <p:spPr bwMode="auto">
            <a:xfrm flipH="1">
              <a:off x="304800" y="3736975"/>
              <a:ext cx="0" cy="296862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2" name="Line 39"/>
            <p:cNvSpPr>
              <a:spLocks noChangeAspect="1" noChangeShapeType="1"/>
            </p:cNvSpPr>
            <p:nvPr/>
          </p:nvSpPr>
          <p:spPr bwMode="auto">
            <a:xfrm flipH="1">
              <a:off x="3713163" y="6505575"/>
              <a:ext cx="46037" cy="20002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053" name="Group 100"/>
          <p:cNvGrpSpPr>
            <a:grpSpLocks/>
          </p:cNvGrpSpPr>
          <p:nvPr/>
        </p:nvGrpSpPr>
        <p:grpSpPr bwMode="auto">
          <a:xfrm>
            <a:off x="5562600" y="533400"/>
            <a:ext cx="3429000" cy="3505200"/>
            <a:chOff x="192" y="1968"/>
            <a:chExt cx="2493" cy="2256"/>
          </a:xfrm>
        </p:grpSpPr>
        <p:pic>
          <p:nvPicPr>
            <p:cNvPr id="1054" name="Picture 27" descr="site_ma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3" y="1968"/>
              <a:ext cx="2482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" name="Line 28"/>
            <p:cNvSpPr>
              <a:spLocks noChangeAspect="1" noChangeShapeType="1"/>
            </p:cNvSpPr>
            <p:nvPr/>
          </p:nvSpPr>
          <p:spPr bwMode="auto">
            <a:xfrm>
              <a:off x="192" y="2575"/>
              <a:ext cx="91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6" name="Line 29"/>
            <p:cNvSpPr>
              <a:spLocks noChangeAspect="1" noChangeShapeType="1"/>
            </p:cNvSpPr>
            <p:nvPr/>
          </p:nvSpPr>
          <p:spPr bwMode="auto">
            <a:xfrm flipH="1">
              <a:off x="898" y="2600"/>
              <a:ext cx="206" cy="17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7" name="Line 30"/>
            <p:cNvSpPr>
              <a:spLocks noChangeAspect="1" noChangeShapeType="1"/>
            </p:cNvSpPr>
            <p:nvPr/>
          </p:nvSpPr>
          <p:spPr bwMode="auto">
            <a:xfrm>
              <a:off x="898" y="2801"/>
              <a:ext cx="823" cy="70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8" name="Line 31"/>
            <p:cNvSpPr>
              <a:spLocks noChangeAspect="1" noChangeShapeType="1"/>
            </p:cNvSpPr>
            <p:nvPr/>
          </p:nvSpPr>
          <p:spPr bwMode="auto">
            <a:xfrm>
              <a:off x="1074" y="2549"/>
              <a:ext cx="676" cy="63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9" name="Line 32"/>
            <p:cNvSpPr>
              <a:spLocks noChangeAspect="1" noChangeShapeType="1"/>
            </p:cNvSpPr>
            <p:nvPr/>
          </p:nvSpPr>
          <p:spPr bwMode="auto">
            <a:xfrm>
              <a:off x="1750" y="3180"/>
              <a:ext cx="79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0" name="Line 33"/>
            <p:cNvSpPr>
              <a:spLocks noChangeAspect="1" noChangeShapeType="1"/>
            </p:cNvSpPr>
            <p:nvPr/>
          </p:nvSpPr>
          <p:spPr bwMode="auto">
            <a:xfrm>
              <a:off x="1985" y="3509"/>
              <a:ext cx="147" cy="1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1" name="Line 34"/>
            <p:cNvSpPr>
              <a:spLocks noChangeAspect="1" noChangeShapeType="1"/>
            </p:cNvSpPr>
            <p:nvPr/>
          </p:nvSpPr>
          <p:spPr bwMode="auto">
            <a:xfrm>
              <a:off x="2132" y="3636"/>
              <a:ext cx="41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2" name="Line 35"/>
            <p:cNvSpPr>
              <a:spLocks noChangeAspect="1" noChangeShapeType="1"/>
            </p:cNvSpPr>
            <p:nvPr/>
          </p:nvSpPr>
          <p:spPr bwMode="auto">
            <a:xfrm>
              <a:off x="2544" y="3180"/>
              <a:ext cx="0" cy="73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3" name="Line 38"/>
            <p:cNvSpPr>
              <a:spLocks noChangeAspect="1" noChangeShapeType="1"/>
            </p:cNvSpPr>
            <p:nvPr/>
          </p:nvSpPr>
          <p:spPr bwMode="auto">
            <a:xfrm flipH="1">
              <a:off x="2368" y="3939"/>
              <a:ext cx="176" cy="20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4" name="Line 40"/>
            <p:cNvSpPr>
              <a:spLocks noChangeAspect="1" noChangeShapeType="1"/>
            </p:cNvSpPr>
            <p:nvPr/>
          </p:nvSpPr>
          <p:spPr bwMode="auto">
            <a:xfrm>
              <a:off x="1721" y="3509"/>
              <a:ext cx="29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5" name="Line 41"/>
            <p:cNvSpPr>
              <a:spLocks noChangeAspect="1" noChangeShapeType="1"/>
            </p:cNvSpPr>
            <p:nvPr/>
          </p:nvSpPr>
          <p:spPr bwMode="auto">
            <a:xfrm>
              <a:off x="1074" y="2043"/>
              <a:ext cx="0" cy="50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6" name="Line 42"/>
            <p:cNvSpPr>
              <a:spLocks noChangeAspect="1" noChangeShapeType="1"/>
            </p:cNvSpPr>
            <p:nvPr/>
          </p:nvSpPr>
          <p:spPr bwMode="auto">
            <a:xfrm>
              <a:off x="1603" y="2195"/>
              <a:ext cx="618" cy="53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7" name="Line 43"/>
            <p:cNvSpPr>
              <a:spLocks noChangeAspect="1" noChangeShapeType="1"/>
            </p:cNvSpPr>
            <p:nvPr/>
          </p:nvSpPr>
          <p:spPr bwMode="auto">
            <a:xfrm>
              <a:off x="545" y="2043"/>
              <a:ext cx="529" cy="48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8" name="Line 44"/>
            <p:cNvSpPr>
              <a:spLocks noChangeAspect="1" noChangeShapeType="1"/>
            </p:cNvSpPr>
            <p:nvPr/>
          </p:nvSpPr>
          <p:spPr bwMode="auto">
            <a:xfrm>
              <a:off x="192" y="2043"/>
              <a:ext cx="35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9" name="Line 45"/>
            <p:cNvSpPr>
              <a:spLocks noChangeAspect="1" noChangeShapeType="1"/>
            </p:cNvSpPr>
            <p:nvPr/>
          </p:nvSpPr>
          <p:spPr bwMode="auto">
            <a:xfrm flipH="1">
              <a:off x="1662" y="2019"/>
              <a:ext cx="59" cy="15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0" name="Line 46"/>
            <p:cNvSpPr>
              <a:spLocks noChangeAspect="1" noChangeShapeType="1"/>
            </p:cNvSpPr>
            <p:nvPr/>
          </p:nvSpPr>
          <p:spPr bwMode="auto">
            <a:xfrm flipV="1">
              <a:off x="1603" y="2171"/>
              <a:ext cx="59" cy="2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1" name="Text Box 47"/>
            <p:cNvSpPr txBox="1">
              <a:spLocks noChangeAspect="1" noChangeArrowheads="1"/>
            </p:cNvSpPr>
            <p:nvPr/>
          </p:nvSpPr>
          <p:spPr bwMode="auto">
            <a:xfrm>
              <a:off x="669" y="2040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charset="0"/>
                </a:rPr>
                <a:t>WM</a:t>
              </a:r>
              <a:endParaRPr lang="en-US" sz="1200" dirty="0">
                <a:latin typeface="Arial" charset="0"/>
              </a:endParaRPr>
            </a:p>
          </p:txBody>
        </p:sp>
        <p:sp>
          <p:nvSpPr>
            <p:cNvPr id="1072" name="Text Box 49"/>
            <p:cNvSpPr txBox="1">
              <a:spLocks noChangeAspect="1" noChangeArrowheads="1"/>
            </p:cNvSpPr>
            <p:nvPr/>
          </p:nvSpPr>
          <p:spPr bwMode="auto">
            <a:xfrm>
              <a:off x="2055" y="3360"/>
              <a:ext cx="48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FFFF00"/>
                  </a:solidFill>
                  <a:latin typeface="Arial" charset="0"/>
                </a:rPr>
                <a:t>SURA</a:t>
              </a:r>
              <a:endParaRPr lang="en-US" sz="1200" dirty="0">
                <a:latin typeface="Arial" charset="0"/>
              </a:endParaRPr>
            </a:p>
          </p:txBody>
        </p:sp>
        <p:sp>
          <p:nvSpPr>
            <p:cNvPr id="1073" name="Text Box 50"/>
            <p:cNvSpPr txBox="1">
              <a:spLocks noChangeAspect="1" noChangeArrowheads="1"/>
            </p:cNvSpPr>
            <p:nvPr/>
          </p:nvSpPr>
          <p:spPr bwMode="auto">
            <a:xfrm>
              <a:off x="1296" y="2544"/>
              <a:ext cx="87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charset="0"/>
                </a:rPr>
                <a:t>City of NN</a:t>
              </a:r>
              <a:endParaRPr lang="en-US" sz="1200" dirty="0">
                <a:latin typeface="Arial" charset="0"/>
              </a:endParaRPr>
            </a:p>
          </p:txBody>
        </p:sp>
        <p:sp>
          <p:nvSpPr>
            <p:cNvPr id="1074" name="Line 51"/>
            <p:cNvSpPr>
              <a:spLocks noChangeAspect="1" noChangeShapeType="1"/>
            </p:cNvSpPr>
            <p:nvPr/>
          </p:nvSpPr>
          <p:spPr bwMode="auto">
            <a:xfrm>
              <a:off x="192" y="2397"/>
              <a:ext cx="26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5" name="Line 52"/>
            <p:cNvSpPr>
              <a:spLocks noChangeAspect="1" noChangeShapeType="1"/>
            </p:cNvSpPr>
            <p:nvPr/>
          </p:nvSpPr>
          <p:spPr bwMode="auto">
            <a:xfrm>
              <a:off x="515" y="2322"/>
              <a:ext cx="32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6" name="Line 53"/>
            <p:cNvSpPr>
              <a:spLocks noChangeAspect="1" noChangeShapeType="1"/>
            </p:cNvSpPr>
            <p:nvPr/>
          </p:nvSpPr>
          <p:spPr bwMode="auto">
            <a:xfrm flipH="1">
              <a:off x="427" y="2322"/>
              <a:ext cx="88" cy="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7" name="Text Box 54"/>
            <p:cNvSpPr txBox="1">
              <a:spLocks noChangeAspect="1" noChangeArrowheads="1"/>
            </p:cNvSpPr>
            <p:nvPr/>
          </p:nvSpPr>
          <p:spPr bwMode="auto">
            <a:xfrm>
              <a:off x="333" y="2376"/>
              <a:ext cx="61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charset="0"/>
                </a:rPr>
                <a:t>State</a:t>
              </a:r>
              <a:endParaRPr lang="en-US" sz="1200" dirty="0">
                <a:latin typeface="Arial" charset="0"/>
              </a:endParaRPr>
            </a:p>
          </p:txBody>
        </p:sp>
        <p:sp>
          <p:nvSpPr>
            <p:cNvPr id="1078" name="Text Box 55"/>
            <p:cNvSpPr txBox="1">
              <a:spLocks noChangeAspect="1" noChangeArrowheads="1"/>
            </p:cNvSpPr>
            <p:nvPr/>
          </p:nvSpPr>
          <p:spPr bwMode="auto">
            <a:xfrm>
              <a:off x="277" y="2064"/>
              <a:ext cx="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charset="0"/>
                </a:rPr>
                <a:t>City of NN</a:t>
              </a:r>
              <a:endParaRPr lang="en-US" sz="1200" dirty="0">
                <a:latin typeface="Arial" charset="0"/>
              </a:endParaRPr>
            </a:p>
          </p:txBody>
        </p:sp>
        <p:grpSp>
          <p:nvGrpSpPr>
            <p:cNvPr id="1079" name="Group 66"/>
            <p:cNvGrpSpPr>
              <a:grpSpLocks/>
            </p:cNvGrpSpPr>
            <p:nvPr/>
          </p:nvGrpSpPr>
          <p:grpSpPr bwMode="auto">
            <a:xfrm>
              <a:off x="740" y="2939"/>
              <a:ext cx="1420" cy="613"/>
              <a:chOff x="720" y="1824"/>
              <a:chExt cx="2478" cy="1134"/>
            </a:xfrm>
          </p:grpSpPr>
          <p:sp>
            <p:nvSpPr>
              <p:cNvPr id="1088" name="Oval 67"/>
              <p:cNvSpPr>
                <a:spLocks noChangeAspect="1" noChangeArrowheads="1"/>
              </p:cNvSpPr>
              <p:nvPr/>
            </p:nvSpPr>
            <p:spPr bwMode="auto">
              <a:xfrm>
                <a:off x="720" y="1824"/>
                <a:ext cx="1134" cy="1134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089" name="Oval 68"/>
              <p:cNvSpPr>
                <a:spLocks noChangeAspect="1" noChangeArrowheads="1"/>
              </p:cNvSpPr>
              <p:nvPr/>
            </p:nvSpPr>
            <p:spPr bwMode="auto">
              <a:xfrm>
                <a:off x="2064" y="1824"/>
                <a:ext cx="1134" cy="1134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090" name="Line 69"/>
              <p:cNvSpPr>
                <a:spLocks noChangeShapeType="1"/>
              </p:cNvSpPr>
              <p:nvPr/>
            </p:nvSpPr>
            <p:spPr bwMode="auto">
              <a:xfrm>
                <a:off x="1680" y="1968"/>
                <a:ext cx="576" cy="86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1" name="Line 70"/>
              <p:cNvSpPr>
                <a:spLocks noChangeShapeType="1"/>
              </p:cNvSpPr>
              <p:nvPr/>
            </p:nvSpPr>
            <p:spPr bwMode="auto">
              <a:xfrm flipV="1">
                <a:off x="1680" y="1968"/>
                <a:ext cx="576" cy="86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80" name="TextBox 91"/>
            <p:cNvSpPr txBox="1">
              <a:spLocks noChangeArrowheads="1"/>
            </p:cNvSpPr>
            <p:nvPr/>
          </p:nvSpPr>
          <p:spPr bwMode="auto">
            <a:xfrm>
              <a:off x="336" y="3485"/>
              <a:ext cx="72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0FF00"/>
                  </a:solidFill>
                  <a:latin typeface="Arial" charset="0"/>
                  <a:cs typeface="Arial" charset="0"/>
                </a:rPr>
                <a:t>ELIC Footprint  (~1800m)</a:t>
              </a:r>
            </a:p>
          </p:txBody>
        </p:sp>
        <p:sp>
          <p:nvSpPr>
            <p:cNvPr id="1081" name="TextBox 92"/>
            <p:cNvSpPr txBox="1">
              <a:spLocks noChangeArrowheads="1"/>
            </p:cNvSpPr>
            <p:nvPr/>
          </p:nvSpPr>
          <p:spPr bwMode="auto">
            <a:xfrm>
              <a:off x="912" y="2765"/>
              <a:ext cx="76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FF00FF"/>
                  </a:solidFill>
                  <a:latin typeface="Arial" charset="0"/>
                  <a:cs typeface="Arial" charset="0"/>
                </a:rPr>
                <a:t>MEIC Footprint  (~600m)</a:t>
              </a:r>
            </a:p>
          </p:txBody>
        </p:sp>
        <p:grpSp>
          <p:nvGrpSpPr>
            <p:cNvPr id="1082" name="Group 61"/>
            <p:cNvGrpSpPr>
              <a:grpSpLocks/>
            </p:cNvGrpSpPr>
            <p:nvPr/>
          </p:nvGrpSpPr>
          <p:grpSpPr bwMode="auto">
            <a:xfrm>
              <a:off x="1248" y="3177"/>
              <a:ext cx="474" cy="162"/>
              <a:chOff x="1584" y="3216"/>
              <a:chExt cx="827" cy="299"/>
            </a:xfrm>
          </p:grpSpPr>
          <p:sp>
            <p:nvSpPr>
              <p:cNvPr id="1084" name="Oval 62"/>
              <p:cNvSpPr>
                <a:spLocks noChangeAspect="1" noChangeArrowheads="1"/>
              </p:cNvSpPr>
              <p:nvPr/>
            </p:nvSpPr>
            <p:spPr bwMode="auto">
              <a:xfrm>
                <a:off x="1584" y="3216"/>
                <a:ext cx="299" cy="299"/>
              </a:xfrm>
              <a:prstGeom prst="ellips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085" name="Oval 63"/>
              <p:cNvSpPr>
                <a:spLocks noChangeAspect="1" noChangeArrowheads="1"/>
              </p:cNvSpPr>
              <p:nvPr/>
            </p:nvSpPr>
            <p:spPr bwMode="auto">
              <a:xfrm>
                <a:off x="2112" y="3216"/>
                <a:ext cx="299" cy="299"/>
              </a:xfrm>
              <a:prstGeom prst="ellips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086" name="Line 64"/>
              <p:cNvSpPr>
                <a:spLocks noChangeShapeType="1"/>
              </p:cNvSpPr>
              <p:nvPr/>
            </p:nvSpPr>
            <p:spPr bwMode="auto">
              <a:xfrm>
                <a:off x="1776" y="3216"/>
                <a:ext cx="432" cy="288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7" name="Line 65"/>
              <p:cNvSpPr>
                <a:spLocks noChangeShapeType="1"/>
              </p:cNvSpPr>
              <p:nvPr/>
            </p:nvSpPr>
            <p:spPr bwMode="auto">
              <a:xfrm flipV="1">
                <a:off x="1776" y="3216"/>
                <a:ext cx="432" cy="288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83" name="Text Box 50"/>
            <p:cNvSpPr txBox="1">
              <a:spLocks noChangeAspect="1" noChangeArrowheads="1"/>
            </p:cNvSpPr>
            <p:nvPr/>
          </p:nvSpPr>
          <p:spPr bwMode="auto">
            <a:xfrm>
              <a:off x="1380" y="3696"/>
              <a:ext cx="87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3300"/>
                  </a:solidFill>
                  <a:latin typeface="Arial" charset="0"/>
                </a:rPr>
                <a:t>CEBAF</a:t>
              </a:r>
              <a:endParaRPr lang="en-US" sz="1200" dirty="0">
                <a:solidFill>
                  <a:srgbClr val="FF33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Figure-8 Electron Ring</a:t>
            </a:r>
            <a:endParaRPr lang="en-US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1073" name="Group 19"/>
          <p:cNvGrpSpPr>
            <a:grpSpLocks/>
          </p:cNvGrpSpPr>
          <p:nvPr/>
        </p:nvGrpSpPr>
        <p:grpSpPr bwMode="auto">
          <a:xfrm>
            <a:off x="762000" y="609600"/>
            <a:ext cx="7848600" cy="2667000"/>
            <a:chOff x="533400" y="779463"/>
            <a:chExt cx="7848600" cy="2667000"/>
          </a:xfrm>
        </p:grpSpPr>
        <p:graphicFrame>
          <p:nvGraphicFramePr>
            <p:cNvPr id="21" name="Chart 20"/>
            <p:cNvGraphicFramePr>
              <a:graphicFrameLocks/>
            </p:cNvGraphicFramePr>
            <p:nvPr/>
          </p:nvGraphicFramePr>
          <p:xfrm>
            <a:off x="533400" y="779463"/>
            <a:ext cx="7724775" cy="2500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1075" name="Line 45"/>
            <p:cNvSpPr>
              <a:spLocks noChangeAspect="1" noChangeShapeType="1"/>
            </p:cNvSpPr>
            <p:nvPr/>
          </p:nvSpPr>
          <p:spPr bwMode="auto">
            <a:xfrm flipH="1">
              <a:off x="2562225" y="3205163"/>
              <a:ext cx="93663" cy="2413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31076" name="Group 21"/>
            <p:cNvGrpSpPr>
              <a:grpSpLocks/>
            </p:cNvGrpSpPr>
            <p:nvPr/>
          </p:nvGrpSpPr>
          <p:grpSpPr bwMode="auto">
            <a:xfrm>
              <a:off x="4648200" y="1828801"/>
              <a:ext cx="152400" cy="452198"/>
              <a:chOff x="4576630" y="2687540"/>
              <a:chExt cx="58737" cy="333375"/>
            </a:xfrm>
          </p:grpSpPr>
          <p:sp>
            <p:nvSpPr>
              <p:cNvPr id="131077" name="Arc 8"/>
              <p:cNvSpPr>
                <a:spLocks/>
              </p:cNvSpPr>
              <p:nvPr/>
            </p:nvSpPr>
            <p:spPr bwMode="auto">
              <a:xfrm>
                <a:off x="4576630" y="2687540"/>
                <a:ext cx="58737" cy="160337"/>
              </a:xfrm>
              <a:custGeom>
                <a:avLst/>
                <a:gdLst>
                  <a:gd name="T0" fmla="*/ 0 w 21600"/>
                  <a:gd name="T1" fmla="*/ 0 h 21600"/>
                  <a:gd name="T2" fmla="*/ 449018010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90488" tIns="44450" rIns="90488" bIns="4445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078" name="Arc 9"/>
              <p:cNvSpPr>
                <a:spLocks/>
              </p:cNvSpPr>
              <p:nvPr/>
            </p:nvSpPr>
            <p:spPr bwMode="auto">
              <a:xfrm flipV="1">
                <a:off x="4576630" y="2858990"/>
                <a:ext cx="58737" cy="161925"/>
              </a:xfrm>
              <a:custGeom>
                <a:avLst/>
                <a:gdLst>
                  <a:gd name="T0" fmla="*/ 0 w 21583"/>
                  <a:gd name="T1" fmla="*/ 0 h 21600"/>
                  <a:gd name="T2" fmla="*/ 453597806 w 21583"/>
                  <a:gd name="T3" fmla="*/ 2147483647 h 21600"/>
                  <a:gd name="T4" fmla="*/ 0 w 21583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583"/>
                  <a:gd name="T10" fmla="*/ 0 h 21600"/>
                  <a:gd name="T11" fmla="*/ 21583 w 2158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3" h="21600" fill="none" extrusionOk="0">
                    <a:moveTo>
                      <a:pt x="-1" y="0"/>
                    </a:moveTo>
                    <a:cubicBezTo>
                      <a:pt x="11594" y="0"/>
                      <a:pt x="21120" y="9153"/>
                      <a:pt x="21582" y="20738"/>
                    </a:cubicBezTo>
                  </a:path>
                  <a:path w="21583" h="21600" stroke="0" extrusionOk="0">
                    <a:moveTo>
                      <a:pt x="-1" y="0"/>
                    </a:moveTo>
                    <a:cubicBezTo>
                      <a:pt x="11594" y="0"/>
                      <a:pt x="21120" y="9153"/>
                      <a:pt x="21582" y="2073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90488" tIns="44450" rIns="90488" bIns="4445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31079" name="Text Box 10"/>
            <p:cNvSpPr txBox="1">
              <a:spLocks noChangeArrowheads="1"/>
            </p:cNvSpPr>
            <p:nvPr/>
          </p:nvSpPr>
          <p:spPr bwMode="auto">
            <a:xfrm>
              <a:off x="4343400" y="1873811"/>
              <a:ext cx="544717" cy="335989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60</a:t>
              </a:r>
              <a:r>
                <a:rPr kumimoji="0" lang="en-US" sz="16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5-Point Star 24"/>
            <p:cNvSpPr/>
            <p:nvPr/>
          </p:nvSpPr>
          <p:spPr bwMode="auto">
            <a:xfrm>
              <a:off x="3657600" y="1752601"/>
              <a:ext cx="106363" cy="100012"/>
            </a:xfrm>
            <a:prstGeom prst="star5">
              <a:avLst/>
            </a:prstGeom>
            <a:solidFill>
              <a:srgbClr val="FFFF00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endParaRPr>
            </a:p>
          </p:txBody>
        </p:sp>
        <p:sp>
          <p:nvSpPr>
            <p:cNvPr id="26" name="5-Point Star 25"/>
            <p:cNvSpPr/>
            <p:nvPr/>
          </p:nvSpPr>
          <p:spPr bwMode="auto">
            <a:xfrm>
              <a:off x="4808538" y="2327276"/>
              <a:ext cx="103187" cy="100012"/>
            </a:xfrm>
            <a:prstGeom prst="star5">
              <a:avLst/>
            </a:prstGeom>
            <a:solidFill>
              <a:srgbClr val="FFFF00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endParaRPr>
            </a:p>
          </p:txBody>
        </p:sp>
        <p:sp>
          <p:nvSpPr>
            <p:cNvPr id="131082" name="Text Box 4"/>
            <p:cNvSpPr txBox="1">
              <a:spLocks noChangeArrowheads="1"/>
            </p:cNvSpPr>
            <p:nvPr/>
          </p:nvSpPr>
          <p:spPr bwMode="auto">
            <a:xfrm>
              <a:off x="6019800" y="2971800"/>
              <a:ext cx="2362200" cy="274434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total ring circumference: 660 m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083" name="Text Box 10"/>
            <p:cNvSpPr txBox="1">
              <a:spLocks noChangeArrowheads="1"/>
            </p:cNvSpPr>
            <p:nvPr/>
          </p:nvSpPr>
          <p:spPr bwMode="auto">
            <a:xfrm>
              <a:off x="7315200" y="914400"/>
              <a:ext cx="1066800" cy="1059264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L = 150 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 = 180 m</a:t>
              </a:r>
              <a:endPara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31084" name="Group 26"/>
          <p:cNvGrpSpPr>
            <a:grpSpLocks/>
          </p:cNvGrpSpPr>
          <p:nvPr/>
        </p:nvGrpSpPr>
        <p:grpSpPr bwMode="auto">
          <a:xfrm>
            <a:off x="381000" y="3276600"/>
            <a:ext cx="8458200" cy="3352800"/>
            <a:chOff x="381000" y="3124200"/>
            <a:chExt cx="8458200" cy="3352800"/>
          </a:xfrm>
        </p:grpSpPr>
        <p:pic>
          <p:nvPicPr>
            <p:cNvPr id="13108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3124200"/>
              <a:ext cx="84582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086" name="AutoShape 3"/>
            <p:cNvSpPr>
              <a:spLocks/>
            </p:cNvSpPr>
            <p:nvPr/>
          </p:nvSpPr>
          <p:spPr bwMode="auto">
            <a:xfrm rot="16200000" flipV="1">
              <a:off x="1447794" y="5013710"/>
              <a:ext cx="228614" cy="2209800"/>
            </a:xfrm>
            <a:prstGeom prst="leftBrace">
              <a:avLst>
                <a:gd name="adj1" fmla="val 162847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0488" tIns="44450" rIns="90488" bIns="4445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087" name="Text Box 4"/>
            <p:cNvSpPr txBox="1">
              <a:spLocks noChangeArrowheads="1"/>
            </p:cNvSpPr>
            <p:nvPr/>
          </p:nvSpPr>
          <p:spPr bwMode="auto">
            <a:xfrm>
              <a:off x="838200" y="6202549"/>
              <a:ext cx="1676400" cy="274451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Arial" pitchFamily="34" charset="0"/>
                </a:rPr>
                <a:t>Arc outward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088" name="AutoShape 3"/>
            <p:cNvSpPr>
              <a:spLocks/>
            </p:cNvSpPr>
            <p:nvPr/>
          </p:nvSpPr>
          <p:spPr bwMode="auto">
            <a:xfrm rot="16200000" flipV="1">
              <a:off x="5562593" y="5013710"/>
              <a:ext cx="228614" cy="2209800"/>
            </a:xfrm>
            <a:prstGeom prst="leftBrace">
              <a:avLst>
                <a:gd name="adj1" fmla="val 162847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0488" tIns="44450" rIns="90488" bIns="4445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089" name="Text Box 4"/>
            <p:cNvSpPr txBox="1">
              <a:spLocks noChangeArrowheads="1"/>
            </p:cNvSpPr>
            <p:nvPr/>
          </p:nvSpPr>
          <p:spPr bwMode="auto">
            <a:xfrm>
              <a:off x="5181600" y="6202549"/>
              <a:ext cx="1143000" cy="274451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Arial" pitchFamily="34" charset="0"/>
                </a:rPr>
                <a:t>Arc inward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090" name="AutoShape 3"/>
            <p:cNvSpPr>
              <a:spLocks/>
            </p:cNvSpPr>
            <p:nvPr/>
          </p:nvSpPr>
          <p:spPr bwMode="auto">
            <a:xfrm rot="16200000" flipV="1">
              <a:off x="3543293" y="5204211"/>
              <a:ext cx="228614" cy="1828800"/>
            </a:xfrm>
            <a:prstGeom prst="leftBrace">
              <a:avLst>
                <a:gd name="adj1" fmla="val 162842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0488" tIns="44450" rIns="90488" bIns="4445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091" name="AutoShape 3"/>
            <p:cNvSpPr>
              <a:spLocks/>
            </p:cNvSpPr>
            <p:nvPr/>
          </p:nvSpPr>
          <p:spPr bwMode="auto">
            <a:xfrm rot="16200000" flipV="1">
              <a:off x="7658093" y="5204210"/>
              <a:ext cx="228614" cy="1828800"/>
            </a:xfrm>
            <a:prstGeom prst="leftBrace">
              <a:avLst>
                <a:gd name="adj1" fmla="val 162842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0488" tIns="44450" rIns="90488" bIns="4445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092" name="Text Box 4"/>
            <p:cNvSpPr txBox="1">
              <a:spLocks noChangeArrowheads="1"/>
            </p:cNvSpPr>
            <p:nvPr/>
          </p:nvSpPr>
          <p:spPr bwMode="auto">
            <a:xfrm>
              <a:off x="2667000" y="6172181"/>
              <a:ext cx="1905000" cy="274451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Arial" pitchFamily="34" charset="0"/>
                </a:rPr>
                <a:t>Straight  + 2 IR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093" name="Text Box 4"/>
            <p:cNvSpPr txBox="1">
              <a:spLocks noChangeArrowheads="1"/>
            </p:cNvSpPr>
            <p:nvPr/>
          </p:nvSpPr>
          <p:spPr bwMode="auto">
            <a:xfrm>
              <a:off x="7315200" y="6156712"/>
              <a:ext cx="1219200" cy="274451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Arial" pitchFamily="34" charset="0"/>
                </a:rPr>
                <a:t>Straight disp.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31094" name="Rectangle 23"/>
          <p:cNvSpPr>
            <a:spLocks noChangeArrowheads="1"/>
          </p:cNvSpPr>
          <p:nvPr/>
        </p:nvSpPr>
        <p:spPr bwMode="auto">
          <a:xfrm>
            <a:off x="6400800" y="3505200"/>
            <a:ext cx="2286000" cy="338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Q</a:t>
            </a:r>
            <a:r>
              <a:rPr kumimoji="0" lang="en-US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=32.096  Q</a:t>
            </a:r>
            <a:r>
              <a:rPr kumimoji="0" lang="en-US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=29.113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7540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Electron Ring Tune Diagram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905000" y="669925"/>
            <a:ext cx="5410200" cy="45878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800080"/>
                </a:solidFill>
                <a:latin typeface="Arial" charset="0"/>
                <a:cs typeface="Arial" charset="0"/>
              </a:rPr>
              <a:t>Two Ring ‘tunes’ are being studied: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" y="1185863"/>
            <a:ext cx="5334000" cy="642937"/>
            <a:chOff x="152400" y="1066800"/>
            <a:chExt cx="5334000" cy="643354"/>
          </a:xfrm>
        </p:grpSpPr>
        <p:sp>
          <p:nvSpPr>
            <p:cNvPr id="17417" name="Rectangle 23"/>
            <p:cNvSpPr>
              <a:spLocks noChangeArrowheads="1"/>
            </p:cNvSpPr>
            <p:nvPr/>
          </p:nvSpPr>
          <p:spPr bwMode="auto">
            <a:xfrm>
              <a:off x="152400" y="1066800"/>
              <a:ext cx="3200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>
                  <a:latin typeface="Arial" charset="0"/>
                  <a:cs typeface="Arial" charset="0"/>
                </a:rPr>
                <a:t>Working point above the integer:</a:t>
              </a:r>
            </a:p>
          </p:txBody>
        </p:sp>
        <p:sp>
          <p:nvSpPr>
            <p:cNvPr id="17418" name="Rectangle 23"/>
            <p:cNvSpPr>
              <a:spLocks noChangeArrowheads="1"/>
            </p:cNvSpPr>
            <p:nvPr/>
          </p:nvSpPr>
          <p:spPr bwMode="auto">
            <a:xfrm>
              <a:off x="152400" y="1371600"/>
              <a:ext cx="2514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>
                  <a:latin typeface="Arial" charset="0"/>
                  <a:cs typeface="Arial" charset="0"/>
                </a:rPr>
                <a:t>Working point a la KEKB:</a:t>
              </a:r>
            </a:p>
          </p:txBody>
        </p:sp>
        <p:sp>
          <p:nvSpPr>
            <p:cNvPr id="17419" name="Rectangle 23"/>
            <p:cNvSpPr>
              <a:spLocks noChangeArrowheads="1"/>
            </p:cNvSpPr>
            <p:nvPr/>
          </p:nvSpPr>
          <p:spPr bwMode="auto">
            <a:xfrm>
              <a:off x="3200400" y="1066800"/>
              <a:ext cx="2286000" cy="33855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Q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x</a:t>
              </a:r>
              <a:r>
                <a:rPr lang="en-US" sz="1600" dirty="0">
                  <a:latin typeface="Arial" charset="0"/>
                  <a:cs typeface="Arial" charset="0"/>
                </a:rPr>
                <a:t>=32.096  Q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y</a:t>
              </a:r>
              <a:r>
                <a:rPr lang="en-US" sz="1600" dirty="0">
                  <a:latin typeface="Arial" charset="0"/>
                  <a:cs typeface="Arial" charset="0"/>
                </a:rPr>
                <a:t>=29.113</a:t>
              </a:r>
            </a:p>
          </p:txBody>
        </p:sp>
        <p:sp>
          <p:nvSpPr>
            <p:cNvPr id="17420" name="Rectangle 23"/>
            <p:cNvSpPr>
              <a:spLocks noChangeArrowheads="1"/>
            </p:cNvSpPr>
            <p:nvPr/>
          </p:nvSpPr>
          <p:spPr bwMode="auto">
            <a:xfrm>
              <a:off x="3200400" y="1371600"/>
              <a:ext cx="2286000" cy="338554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Q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x</a:t>
              </a:r>
              <a:r>
                <a:rPr lang="en-US" sz="1600" dirty="0">
                  <a:latin typeface="Arial" charset="0"/>
                  <a:cs typeface="Arial" charset="0"/>
                </a:rPr>
                <a:t>=32.506  Q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y</a:t>
              </a:r>
              <a:r>
                <a:rPr lang="en-US" sz="1600" dirty="0">
                  <a:latin typeface="Arial" charset="0"/>
                  <a:cs typeface="Arial" charset="0"/>
                </a:rPr>
                <a:t>=29.531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752600" y="1981200"/>
            <a:ext cx="5334000" cy="4543425"/>
            <a:chOff x="1752600" y="2057400"/>
            <a:chExt cx="5334000" cy="4543425"/>
          </a:xfrm>
        </p:grpSpPr>
        <p:pic>
          <p:nvPicPr>
            <p:cNvPr id="174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2057400"/>
              <a:ext cx="5334000" cy="454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5-Point Star 16"/>
            <p:cNvSpPr/>
            <p:nvPr/>
          </p:nvSpPr>
          <p:spPr bwMode="auto">
            <a:xfrm>
              <a:off x="2286000" y="5791200"/>
              <a:ext cx="152400" cy="152400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13" name="5-Point Star 12"/>
            <p:cNvSpPr/>
            <p:nvPr/>
          </p:nvSpPr>
          <p:spPr bwMode="auto">
            <a:xfrm>
              <a:off x="4419600" y="3962400"/>
              <a:ext cx="152400" cy="152400"/>
            </a:xfrm>
            <a:prstGeom prst="star5">
              <a:avLst/>
            </a:prstGeom>
            <a:solidFill>
              <a:srgbClr val="C27E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Figure-8 Ion Ring</a:t>
            </a:r>
            <a:endParaRPr lang="en-US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9025" name="Group 50"/>
          <p:cNvGrpSpPr>
            <a:grpSpLocks/>
          </p:cNvGrpSpPr>
          <p:nvPr/>
        </p:nvGrpSpPr>
        <p:grpSpPr bwMode="auto">
          <a:xfrm>
            <a:off x="228600" y="3306763"/>
            <a:ext cx="8359775" cy="3246437"/>
            <a:chOff x="228600" y="3048000"/>
            <a:chExt cx="8359963" cy="3246251"/>
          </a:xfrm>
        </p:grpSpPr>
        <p:sp>
          <p:nvSpPr>
            <p:cNvPr id="129026" name="AutoShape 3"/>
            <p:cNvSpPr>
              <a:spLocks/>
            </p:cNvSpPr>
            <p:nvPr/>
          </p:nvSpPr>
          <p:spPr bwMode="auto">
            <a:xfrm rot="16200000" flipV="1">
              <a:off x="6438900" y="4686300"/>
              <a:ext cx="228600" cy="2590800"/>
            </a:xfrm>
            <a:prstGeom prst="leftBrace">
              <a:avLst>
                <a:gd name="adj1" fmla="val 162864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0488" tIns="44450" rIns="90488" bIns="4445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027" name="Text Box 4"/>
            <p:cNvSpPr txBox="1">
              <a:spLocks noChangeArrowheads="1"/>
            </p:cNvSpPr>
            <p:nvPr/>
          </p:nvSpPr>
          <p:spPr bwMode="auto">
            <a:xfrm>
              <a:off x="5791200" y="6019800"/>
              <a:ext cx="1676400" cy="274451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Arial" pitchFamily="34" charset="0"/>
                </a:rPr>
                <a:t>Arc outward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028" name="AutoShape 3"/>
            <p:cNvSpPr>
              <a:spLocks/>
            </p:cNvSpPr>
            <p:nvPr/>
          </p:nvSpPr>
          <p:spPr bwMode="auto">
            <a:xfrm rot="16200000" flipV="1">
              <a:off x="2133600" y="4648200"/>
              <a:ext cx="152400" cy="2590800"/>
            </a:xfrm>
            <a:prstGeom prst="leftBrace">
              <a:avLst>
                <a:gd name="adj1" fmla="val 162838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0488" tIns="44450" rIns="90488" bIns="4445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029" name="Text Box 4"/>
            <p:cNvSpPr txBox="1">
              <a:spLocks noChangeArrowheads="1"/>
            </p:cNvSpPr>
            <p:nvPr/>
          </p:nvSpPr>
          <p:spPr bwMode="auto">
            <a:xfrm>
              <a:off x="1676400" y="5943600"/>
              <a:ext cx="1143000" cy="274451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Arial" pitchFamily="34" charset="0"/>
                </a:rPr>
                <a:t>Arc inward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030" name="AutoShape 3"/>
            <p:cNvSpPr>
              <a:spLocks/>
            </p:cNvSpPr>
            <p:nvPr/>
          </p:nvSpPr>
          <p:spPr bwMode="auto">
            <a:xfrm rot="16200000" flipV="1">
              <a:off x="4305300" y="5067300"/>
              <a:ext cx="152400" cy="1752600"/>
            </a:xfrm>
            <a:prstGeom prst="leftBrace">
              <a:avLst>
                <a:gd name="adj1" fmla="val 162863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0488" tIns="44450" rIns="90488" bIns="4445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031" name="Text Box 4"/>
            <p:cNvSpPr txBox="1">
              <a:spLocks noChangeArrowheads="1"/>
            </p:cNvSpPr>
            <p:nvPr/>
          </p:nvSpPr>
          <p:spPr bwMode="auto">
            <a:xfrm>
              <a:off x="3429000" y="6019800"/>
              <a:ext cx="1905000" cy="274451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Arial" pitchFamily="34" charset="0"/>
                </a:rPr>
                <a:t>Straight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2903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3048000"/>
              <a:ext cx="8359963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03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4200" y="3276600"/>
              <a:ext cx="2971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034" name="Text Box 4"/>
            <p:cNvSpPr txBox="1">
              <a:spLocks noChangeArrowheads="1"/>
            </p:cNvSpPr>
            <p:nvPr/>
          </p:nvSpPr>
          <p:spPr bwMode="auto">
            <a:xfrm>
              <a:off x="1676400" y="3276600"/>
              <a:ext cx="1143000" cy="274451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Arial" pitchFamily="34" charset="0"/>
                </a:rPr>
                <a:t>FODO lattice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29035" name="Group 19"/>
          <p:cNvGrpSpPr>
            <a:grpSpLocks/>
          </p:cNvGrpSpPr>
          <p:nvPr/>
        </p:nvGrpSpPr>
        <p:grpSpPr bwMode="auto">
          <a:xfrm>
            <a:off x="609600" y="914400"/>
            <a:ext cx="7848600" cy="2667000"/>
            <a:chOff x="533400" y="779463"/>
            <a:chExt cx="7848600" cy="2667000"/>
          </a:xfrm>
        </p:grpSpPr>
        <p:graphicFrame>
          <p:nvGraphicFramePr>
            <p:cNvPr id="41" name="Chart 40"/>
            <p:cNvGraphicFramePr>
              <a:graphicFrameLocks/>
            </p:cNvGraphicFramePr>
            <p:nvPr/>
          </p:nvGraphicFramePr>
          <p:xfrm>
            <a:off x="533400" y="779463"/>
            <a:ext cx="7724775" cy="2500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9037" name="Line 45"/>
            <p:cNvSpPr>
              <a:spLocks noChangeAspect="1" noChangeShapeType="1"/>
            </p:cNvSpPr>
            <p:nvPr/>
          </p:nvSpPr>
          <p:spPr bwMode="auto">
            <a:xfrm flipH="1">
              <a:off x="2562225" y="3205163"/>
              <a:ext cx="93663" cy="2413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29038" name="Group 21"/>
            <p:cNvGrpSpPr>
              <a:grpSpLocks/>
            </p:cNvGrpSpPr>
            <p:nvPr/>
          </p:nvGrpSpPr>
          <p:grpSpPr bwMode="auto">
            <a:xfrm>
              <a:off x="4648200" y="1828801"/>
              <a:ext cx="152400" cy="452198"/>
              <a:chOff x="4576630" y="2687540"/>
              <a:chExt cx="58737" cy="333375"/>
            </a:xfrm>
          </p:grpSpPr>
          <p:sp>
            <p:nvSpPr>
              <p:cNvPr id="129039" name="Arc 8"/>
              <p:cNvSpPr>
                <a:spLocks/>
              </p:cNvSpPr>
              <p:nvPr/>
            </p:nvSpPr>
            <p:spPr bwMode="auto">
              <a:xfrm>
                <a:off x="4576630" y="2687540"/>
                <a:ext cx="58737" cy="160337"/>
              </a:xfrm>
              <a:custGeom>
                <a:avLst/>
                <a:gdLst>
                  <a:gd name="T0" fmla="*/ 0 w 21600"/>
                  <a:gd name="T1" fmla="*/ 0 h 21600"/>
                  <a:gd name="T2" fmla="*/ 449018010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90488" tIns="44450" rIns="90488" bIns="4445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040" name="Arc 9"/>
              <p:cNvSpPr>
                <a:spLocks/>
              </p:cNvSpPr>
              <p:nvPr/>
            </p:nvSpPr>
            <p:spPr bwMode="auto">
              <a:xfrm flipV="1">
                <a:off x="4576630" y="2858990"/>
                <a:ext cx="58737" cy="161925"/>
              </a:xfrm>
              <a:custGeom>
                <a:avLst/>
                <a:gdLst>
                  <a:gd name="T0" fmla="*/ 0 w 21583"/>
                  <a:gd name="T1" fmla="*/ 0 h 21600"/>
                  <a:gd name="T2" fmla="*/ 453597806 w 21583"/>
                  <a:gd name="T3" fmla="*/ 2147483647 h 21600"/>
                  <a:gd name="T4" fmla="*/ 0 w 21583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583"/>
                  <a:gd name="T10" fmla="*/ 0 h 21600"/>
                  <a:gd name="T11" fmla="*/ 21583 w 2158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3" h="21600" fill="none" extrusionOk="0">
                    <a:moveTo>
                      <a:pt x="-1" y="0"/>
                    </a:moveTo>
                    <a:cubicBezTo>
                      <a:pt x="11594" y="0"/>
                      <a:pt x="21120" y="9153"/>
                      <a:pt x="21582" y="20738"/>
                    </a:cubicBezTo>
                  </a:path>
                  <a:path w="21583" h="21600" stroke="0" extrusionOk="0">
                    <a:moveTo>
                      <a:pt x="-1" y="0"/>
                    </a:moveTo>
                    <a:cubicBezTo>
                      <a:pt x="11594" y="0"/>
                      <a:pt x="21120" y="9153"/>
                      <a:pt x="21582" y="2073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90488" tIns="44450" rIns="90488" bIns="4445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29041" name="Text Box 10"/>
            <p:cNvSpPr txBox="1">
              <a:spLocks noChangeArrowheads="1"/>
            </p:cNvSpPr>
            <p:nvPr/>
          </p:nvSpPr>
          <p:spPr bwMode="auto">
            <a:xfrm>
              <a:off x="4343400" y="1873811"/>
              <a:ext cx="544717" cy="335989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60</a:t>
              </a:r>
              <a:r>
                <a:rPr kumimoji="0" lang="en-US" sz="16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5-Point Star 44"/>
            <p:cNvSpPr/>
            <p:nvPr/>
          </p:nvSpPr>
          <p:spPr bwMode="auto">
            <a:xfrm>
              <a:off x="3657600" y="1752601"/>
              <a:ext cx="106363" cy="100012"/>
            </a:xfrm>
            <a:prstGeom prst="star5">
              <a:avLst/>
            </a:prstGeom>
            <a:solidFill>
              <a:srgbClr val="FFFF00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endParaRPr>
            </a:p>
          </p:txBody>
        </p:sp>
        <p:sp>
          <p:nvSpPr>
            <p:cNvPr id="46" name="5-Point Star 45"/>
            <p:cNvSpPr/>
            <p:nvPr/>
          </p:nvSpPr>
          <p:spPr bwMode="auto">
            <a:xfrm>
              <a:off x="4808538" y="2327276"/>
              <a:ext cx="103187" cy="100012"/>
            </a:xfrm>
            <a:prstGeom prst="star5">
              <a:avLst/>
            </a:prstGeom>
            <a:solidFill>
              <a:srgbClr val="FFFF00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endParaRPr>
            </a:p>
          </p:txBody>
        </p:sp>
        <p:sp>
          <p:nvSpPr>
            <p:cNvPr id="129044" name="Text Box 4"/>
            <p:cNvSpPr txBox="1">
              <a:spLocks noChangeArrowheads="1"/>
            </p:cNvSpPr>
            <p:nvPr/>
          </p:nvSpPr>
          <p:spPr bwMode="auto">
            <a:xfrm>
              <a:off x="6019800" y="2971800"/>
              <a:ext cx="2362200" cy="274434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total ring circumference: 660 m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045" name="Text Box 10"/>
            <p:cNvSpPr txBox="1">
              <a:spLocks noChangeArrowheads="1"/>
            </p:cNvSpPr>
            <p:nvPr/>
          </p:nvSpPr>
          <p:spPr bwMode="auto">
            <a:xfrm>
              <a:off x="7315200" y="914400"/>
              <a:ext cx="1066800" cy="1059264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L = 150 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 = 180 m</a:t>
              </a:r>
              <a:endPara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33CC"/>
                </a:solidFill>
                <a:latin typeface="Arial" charset="0"/>
              </a:rPr>
              <a:t>Outline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5181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</a:rPr>
              <a:t>Introduction &amp; Highlights </a:t>
            </a:r>
          </a:p>
          <a:p>
            <a:pPr eaLnBrk="1" hangingPunct="1"/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Machine Design Status </a:t>
            </a:r>
            <a:endParaRPr lang="en-US" sz="2800" b="1" dirty="0" smtClean="0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	Design, luminosity, key enabling technologies</a:t>
            </a:r>
          </a:p>
          <a:p>
            <a:pPr lvl="1" eaLnBrk="1" hangingPunct="1">
              <a:buFontTx/>
              <a:buNone/>
            </a:pPr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</a:rPr>
              <a:t>Design Details</a:t>
            </a:r>
          </a:p>
          <a:p>
            <a:pPr eaLnBrk="1" hangingPunct="1"/>
            <a:endParaRPr lang="en-US" sz="1000" b="1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</a:rPr>
              <a:t>Critical R&amp;D 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	Assessment, state-of-art, program and progress</a:t>
            </a:r>
          </a:p>
          <a:p>
            <a:pPr lvl="1" eaLnBrk="1" hangingPunct="1">
              <a:buFontTx/>
              <a:buNone/>
            </a:pPr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</a:rPr>
              <a:t>Path forward</a:t>
            </a:r>
          </a:p>
          <a:p>
            <a:pPr lvl="1" eaLnBrk="1" hangingPunct="1">
              <a:buFontTx/>
              <a:buNone/>
            </a:pPr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Straight Section Layout</a:t>
            </a:r>
            <a:endParaRPr lang="en-US" sz="4000" dirty="0" smtClean="0">
              <a:solidFill>
                <a:srgbClr val="0033CC"/>
              </a:solidFill>
            </a:endParaRPr>
          </a:p>
        </p:txBody>
      </p:sp>
      <p:grpSp>
        <p:nvGrpSpPr>
          <p:cNvPr id="20483" name="Group 249"/>
          <p:cNvGrpSpPr>
            <a:grpSpLocks/>
          </p:cNvGrpSpPr>
          <p:nvPr/>
        </p:nvGrpSpPr>
        <p:grpSpPr bwMode="auto">
          <a:xfrm>
            <a:off x="0" y="533400"/>
            <a:ext cx="9144000" cy="3647420"/>
            <a:chOff x="0" y="990600"/>
            <a:chExt cx="9144000" cy="3647420"/>
          </a:xfrm>
        </p:grpSpPr>
        <p:sp>
          <p:nvSpPr>
            <p:cNvPr id="20610" name="Line 4"/>
            <p:cNvSpPr>
              <a:spLocks noChangeShapeType="1"/>
            </p:cNvSpPr>
            <p:nvPr/>
          </p:nvSpPr>
          <p:spPr bwMode="auto">
            <a:xfrm>
              <a:off x="0" y="2943225"/>
              <a:ext cx="91408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1" name="Line 5"/>
            <p:cNvSpPr>
              <a:spLocks noChangeShapeType="1"/>
            </p:cNvSpPr>
            <p:nvPr/>
          </p:nvSpPr>
          <p:spPr bwMode="auto">
            <a:xfrm flipH="1">
              <a:off x="73025" y="2562225"/>
              <a:ext cx="289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612" name="Group 6"/>
            <p:cNvGrpSpPr>
              <a:grpSpLocks/>
            </p:cNvGrpSpPr>
            <p:nvPr/>
          </p:nvGrpSpPr>
          <p:grpSpPr bwMode="auto">
            <a:xfrm>
              <a:off x="73025" y="2333625"/>
              <a:ext cx="762000" cy="381000"/>
              <a:chOff x="48" y="1728"/>
              <a:chExt cx="480" cy="240"/>
            </a:xfrm>
          </p:grpSpPr>
          <p:sp>
            <p:nvSpPr>
              <p:cNvPr id="20698" name="Rectangle 7"/>
              <p:cNvSpPr>
                <a:spLocks noChangeArrowheads="1"/>
              </p:cNvSpPr>
              <p:nvPr/>
            </p:nvSpPr>
            <p:spPr bwMode="auto">
              <a:xfrm flipH="1">
                <a:off x="48" y="1824"/>
                <a:ext cx="144" cy="9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20699" name="Rectangle 8"/>
              <p:cNvSpPr>
                <a:spLocks noChangeArrowheads="1"/>
              </p:cNvSpPr>
              <p:nvPr/>
            </p:nvSpPr>
            <p:spPr bwMode="auto">
              <a:xfrm flipH="1">
                <a:off x="384" y="1824"/>
                <a:ext cx="144" cy="9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20700" name="Rectangle 9"/>
              <p:cNvSpPr>
                <a:spLocks noChangeArrowheads="1"/>
              </p:cNvSpPr>
              <p:nvPr/>
            </p:nvSpPr>
            <p:spPr bwMode="auto">
              <a:xfrm rot="5385795" flipH="1">
                <a:off x="191" y="1823"/>
                <a:ext cx="194" cy="9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20701" name="Line 10"/>
              <p:cNvSpPr>
                <a:spLocks noChangeShapeType="1"/>
              </p:cNvSpPr>
              <p:nvPr/>
            </p:nvSpPr>
            <p:spPr bwMode="auto">
              <a:xfrm flipV="1">
                <a:off x="144" y="172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2" name="Line 11"/>
              <p:cNvSpPr>
                <a:spLocks noChangeShapeType="1"/>
              </p:cNvSpPr>
              <p:nvPr/>
            </p:nvSpPr>
            <p:spPr bwMode="auto">
              <a:xfrm flipH="1" flipV="1">
                <a:off x="432" y="172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613" name="Rectangle 12"/>
            <p:cNvSpPr>
              <a:spLocks noChangeArrowheads="1"/>
            </p:cNvSpPr>
            <p:nvPr/>
          </p:nvSpPr>
          <p:spPr bwMode="auto">
            <a:xfrm>
              <a:off x="8534400" y="2790825"/>
              <a:ext cx="381000" cy="304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20614" name="Rectangle 13"/>
            <p:cNvSpPr>
              <a:spLocks noChangeArrowheads="1"/>
            </p:cNvSpPr>
            <p:nvPr/>
          </p:nvSpPr>
          <p:spPr bwMode="auto">
            <a:xfrm>
              <a:off x="149225" y="2790825"/>
              <a:ext cx="381000" cy="304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20615" name="Rectangle 14"/>
            <p:cNvSpPr>
              <a:spLocks noChangeArrowheads="1"/>
            </p:cNvSpPr>
            <p:nvPr/>
          </p:nvSpPr>
          <p:spPr bwMode="auto">
            <a:xfrm>
              <a:off x="4568825" y="3171825"/>
              <a:ext cx="228600" cy="304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20616" name="Rectangle 15"/>
            <p:cNvSpPr>
              <a:spLocks noChangeArrowheads="1"/>
            </p:cNvSpPr>
            <p:nvPr/>
          </p:nvSpPr>
          <p:spPr bwMode="auto">
            <a:xfrm>
              <a:off x="4264025" y="3171825"/>
              <a:ext cx="228600" cy="304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20617" name="Text Box 16"/>
            <p:cNvSpPr txBox="1">
              <a:spLocks noChangeArrowheads="1"/>
            </p:cNvSpPr>
            <p:nvPr/>
          </p:nvSpPr>
          <p:spPr bwMode="auto">
            <a:xfrm>
              <a:off x="4114800" y="3476625"/>
              <a:ext cx="9143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charset="0"/>
                </a:rPr>
                <a:t>spin rotators</a:t>
              </a:r>
              <a:endParaRPr lang="en-US" sz="1400" dirty="0"/>
            </a:p>
          </p:txBody>
        </p:sp>
        <p:sp>
          <p:nvSpPr>
            <p:cNvPr id="20618" name="Line 17"/>
            <p:cNvSpPr>
              <a:spLocks noChangeShapeType="1"/>
            </p:cNvSpPr>
            <p:nvPr/>
          </p:nvSpPr>
          <p:spPr bwMode="auto">
            <a:xfrm>
              <a:off x="4111625" y="3324225"/>
              <a:ext cx="838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619" name="Group 18"/>
            <p:cNvGrpSpPr>
              <a:grpSpLocks/>
            </p:cNvGrpSpPr>
            <p:nvPr/>
          </p:nvGrpSpPr>
          <p:grpSpPr bwMode="auto">
            <a:xfrm>
              <a:off x="2892425" y="2562225"/>
              <a:ext cx="1295400" cy="762000"/>
              <a:chOff x="1867" y="626"/>
              <a:chExt cx="1013" cy="622"/>
            </a:xfrm>
          </p:grpSpPr>
          <p:sp>
            <p:nvSpPr>
              <p:cNvPr id="20695" name="Arc 19"/>
              <p:cNvSpPr>
                <a:spLocks/>
              </p:cNvSpPr>
              <p:nvPr/>
            </p:nvSpPr>
            <p:spPr bwMode="auto">
              <a:xfrm flipH="1" flipV="1">
                <a:off x="2688" y="1120"/>
                <a:ext cx="192" cy="128"/>
              </a:xfrm>
              <a:custGeom>
                <a:avLst/>
                <a:gdLst>
                  <a:gd name="T0" fmla="*/ 0 w 17850"/>
                  <a:gd name="T1" fmla="*/ 0 h 21586"/>
                  <a:gd name="T2" fmla="*/ 0 w 17850"/>
                  <a:gd name="T3" fmla="*/ 0 h 21586"/>
                  <a:gd name="T4" fmla="*/ 0 w 1785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17850"/>
                  <a:gd name="T10" fmla="*/ 0 h 21586"/>
                  <a:gd name="T11" fmla="*/ 17850 w 1785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50" h="21586" fill="none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</a:path>
                  <a:path w="17850" h="21586" stroke="0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  <a:lnTo>
                      <a:pt x="0" y="21586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20696" name="Line 20"/>
              <p:cNvSpPr>
                <a:spLocks noChangeShapeType="1"/>
              </p:cNvSpPr>
              <p:nvPr/>
            </p:nvSpPr>
            <p:spPr bwMode="auto">
              <a:xfrm flipH="1" flipV="1">
                <a:off x="2016" y="672"/>
                <a:ext cx="672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7" name="Arc 21"/>
              <p:cNvSpPr>
                <a:spLocks/>
              </p:cNvSpPr>
              <p:nvPr/>
            </p:nvSpPr>
            <p:spPr bwMode="auto">
              <a:xfrm rot="10713725" flipH="1" flipV="1">
                <a:off x="1867" y="626"/>
                <a:ext cx="144" cy="96"/>
              </a:xfrm>
              <a:custGeom>
                <a:avLst/>
                <a:gdLst>
                  <a:gd name="T0" fmla="*/ 0 w 17850"/>
                  <a:gd name="T1" fmla="*/ 0 h 21586"/>
                  <a:gd name="T2" fmla="*/ 0 w 17850"/>
                  <a:gd name="T3" fmla="*/ 0 h 21586"/>
                  <a:gd name="T4" fmla="*/ 0 w 1785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17850"/>
                  <a:gd name="T10" fmla="*/ 0 h 21586"/>
                  <a:gd name="T11" fmla="*/ 17850 w 1785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50" h="21586" fill="none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</a:path>
                  <a:path w="17850" h="21586" stroke="0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  <a:lnTo>
                      <a:pt x="0" y="21586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20620" name="Text Box 22"/>
            <p:cNvSpPr txBox="1">
              <a:spLocks noChangeArrowheads="1"/>
            </p:cNvSpPr>
            <p:nvPr/>
          </p:nvSpPr>
          <p:spPr bwMode="auto">
            <a:xfrm>
              <a:off x="0" y="1905000"/>
              <a:ext cx="106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charset="0"/>
                </a:rPr>
                <a:t>spin rotator</a:t>
              </a:r>
              <a:endParaRPr lang="en-US" sz="1400" dirty="0"/>
            </a:p>
          </p:txBody>
        </p:sp>
        <p:sp>
          <p:nvSpPr>
            <p:cNvPr id="20621" name="Line 24"/>
            <p:cNvSpPr>
              <a:spLocks noChangeShapeType="1"/>
            </p:cNvSpPr>
            <p:nvPr/>
          </p:nvSpPr>
          <p:spPr bwMode="auto">
            <a:xfrm flipH="1">
              <a:off x="4264025" y="294322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2" name="Line 25"/>
            <p:cNvSpPr>
              <a:spLocks noChangeShapeType="1"/>
            </p:cNvSpPr>
            <p:nvPr/>
          </p:nvSpPr>
          <p:spPr bwMode="auto">
            <a:xfrm flipH="1">
              <a:off x="7312025" y="294322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3" name="Line 26"/>
            <p:cNvSpPr>
              <a:spLocks noChangeShapeType="1"/>
            </p:cNvSpPr>
            <p:nvPr/>
          </p:nvSpPr>
          <p:spPr bwMode="auto">
            <a:xfrm flipH="1">
              <a:off x="1368425" y="294322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624" name="Group 27"/>
            <p:cNvGrpSpPr>
              <a:grpSpLocks/>
            </p:cNvGrpSpPr>
            <p:nvPr/>
          </p:nvGrpSpPr>
          <p:grpSpPr bwMode="auto">
            <a:xfrm>
              <a:off x="3429000" y="2867025"/>
              <a:ext cx="152400" cy="152400"/>
              <a:chOff x="1488" y="3264"/>
              <a:chExt cx="144" cy="144"/>
            </a:xfrm>
          </p:grpSpPr>
          <p:sp>
            <p:nvSpPr>
              <p:cNvPr id="20693" name="Line 28"/>
              <p:cNvSpPr>
                <a:spLocks noChangeShapeType="1"/>
              </p:cNvSpPr>
              <p:nvPr/>
            </p:nvSpPr>
            <p:spPr bwMode="auto">
              <a:xfrm>
                <a:off x="1488" y="3264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4" name="Line 29"/>
              <p:cNvSpPr>
                <a:spLocks noChangeShapeType="1"/>
              </p:cNvSpPr>
              <p:nvPr/>
            </p:nvSpPr>
            <p:spPr bwMode="auto">
              <a:xfrm flipH="1">
                <a:off x="1488" y="3264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625" name="Text Box 30"/>
            <p:cNvSpPr txBox="1">
              <a:spLocks noChangeArrowheads="1"/>
            </p:cNvSpPr>
            <p:nvPr/>
          </p:nvSpPr>
          <p:spPr bwMode="auto">
            <a:xfrm>
              <a:off x="3352800" y="2362200"/>
              <a:ext cx="106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charset="0"/>
                </a:rPr>
                <a:t>collision point</a:t>
              </a:r>
              <a:endParaRPr lang="en-US" sz="1400" dirty="0"/>
            </a:p>
          </p:txBody>
        </p:sp>
        <p:sp>
          <p:nvSpPr>
            <p:cNvPr id="20626" name="Text Box 31"/>
            <p:cNvSpPr txBox="1">
              <a:spLocks noChangeArrowheads="1"/>
            </p:cNvSpPr>
            <p:nvPr/>
          </p:nvSpPr>
          <p:spPr bwMode="auto">
            <a:xfrm>
              <a:off x="4800600" y="2438400"/>
              <a:ext cx="106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charset="0"/>
                </a:rPr>
                <a:t>collision point</a:t>
              </a:r>
              <a:endParaRPr lang="en-US" sz="1400" dirty="0"/>
            </a:p>
          </p:txBody>
        </p:sp>
        <p:sp>
          <p:nvSpPr>
            <p:cNvPr id="20627" name="Text Box 32"/>
            <p:cNvSpPr txBox="1">
              <a:spLocks noChangeArrowheads="1"/>
            </p:cNvSpPr>
            <p:nvPr/>
          </p:nvSpPr>
          <p:spPr bwMode="auto">
            <a:xfrm>
              <a:off x="2590800" y="1905000"/>
              <a:ext cx="1143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charset="0"/>
                </a:rPr>
                <a:t>vertical bend</a:t>
              </a:r>
              <a:endParaRPr lang="en-US" sz="1400" dirty="0"/>
            </a:p>
          </p:txBody>
        </p:sp>
        <p:sp>
          <p:nvSpPr>
            <p:cNvPr id="20628" name="Text Box 34"/>
            <p:cNvSpPr txBox="1">
              <a:spLocks noChangeArrowheads="1"/>
            </p:cNvSpPr>
            <p:nvPr/>
          </p:nvSpPr>
          <p:spPr bwMode="auto">
            <a:xfrm>
              <a:off x="7540625" y="2987675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 i="1" dirty="0">
                  <a:latin typeface="Arial" charset="0"/>
                </a:rPr>
                <a:t>i</a:t>
              </a:r>
              <a:endParaRPr lang="en-US" dirty="0"/>
            </a:p>
          </p:txBody>
        </p:sp>
        <p:sp>
          <p:nvSpPr>
            <p:cNvPr id="20629" name="Text Box 35"/>
            <p:cNvSpPr txBox="1">
              <a:spLocks noChangeArrowheads="1"/>
            </p:cNvSpPr>
            <p:nvPr/>
          </p:nvSpPr>
          <p:spPr bwMode="auto">
            <a:xfrm>
              <a:off x="1520825" y="2943225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 i="1" dirty="0">
                  <a:latin typeface="Arial" charset="0"/>
                </a:rPr>
                <a:t>i</a:t>
              </a:r>
              <a:endParaRPr lang="en-US" dirty="0"/>
            </a:p>
          </p:txBody>
        </p:sp>
        <p:sp>
          <p:nvSpPr>
            <p:cNvPr id="20630" name="Text Box 36"/>
            <p:cNvSpPr txBox="1">
              <a:spLocks noChangeArrowheads="1"/>
            </p:cNvSpPr>
            <p:nvPr/>
          </p:nvSpPr>
          <p:spPr bwMode="auto">
            <a:xfrm>
              <a:off x="7464425" y="2257425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 i="1" dirty="0">
                  <a:latin typeface="Arial" charset="0"/>
                </a:rPr>
                <a:t>e</a:t>
              </a:r>
              <a:endParaRPr lang="en-US" dirty="0"/>
            </a:p>
          </p:txBody>
        </p:sp>
        <p:sp>
          <p:nvSpPr>
            <p:cNvPr id="20631" name="Text Box 37"/>
            <p:cNvSpPr txBox="1">
              <a:spLocks noChangeArrowheads="1"/>
            </p:cNvSpPr>
            <p:nvPr/>
          </p:nvSpPr>
          <p:spPr bwMode="auto">
            <a:xfrm>
              <a:off x="1597025" y="2181225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 i="1" dirty="0">
                  <a:latin typeface="Arial" charset="0"/>
                </a:rPr>
                <a:t>e</a:t>
              </a:r>
              <a:endParaRPr lang="en-US" dirty="0"/>
            </a:p>
          </p:txBody>
        </p:sp>
        <p:sp>
          <p:nvSpPr>
            <p:cNvPr id="20632" name="Line 38"/>
            <p:cNvSpPr>
              <a:spLocks noChangeShapeType="1"/>
            </p:cNvSpPr>
            <p:nvPr/>
          </p:nvSpPr>
          <p:spPr bwMode="auto">
            <a:xfrm flipH="1" flipV="1">
              <a:off x="606425" y="2684463"/>
              <a:ext cx="228600" cy="106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3" name="Text Box 39"/>
            <p:cNvSpPr txBox="1">
              <a:spLocks noChangeArrowheads="1"/>
            </p:cNvSpPr>
            <p:nvPr/>
          </p:nvSpPr>
          <p:spPr bwMode="auto">
            <a:xfrm>
              <a:off x="758825" y="2638425"/>
              <a:ext cx="1295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b="1" dirty="0">
                  <a:latin typeface="Arial" charset="0"/>
                </a:rPr>
                <a:t>arc dipoles</a:t>
              </a:r>
              <a:endParaRPr lang="en-US" sz="1400" dirty="0"/>
            </a:p>
          </p:txBody>
        </p:sp>
        <p:sp>
          <p:nvSpPr>
            <p:cNvPr id="20634" name="Rectangle 41"/>
            <p:cNvSpPr>
              <a:spLocks noChangeArrowheads="1"/>
            </p:cNvSpPr>
            <p:nvPr/>
          </p:nvSpPr>
          <p:spPr bwMode="auto">
            <a:xfrm rot="921878" flipH="1">
              <a:off x="4003675" y="3171825"/>
              <a:ext cx="107950" cy="3444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0635" name="Text Box 44"/>
            <p:cNvSpPr txBox="1">
              <a:spLocks noChangeArrowheads="1"/>
            </p:cNvSpPr>
            <p:nvPr/>
          </p:nvSpPr>
          <p:spPr bwMode="auto">
            <a:xfrm>
              <a:off x="6553200" y="2590800"/>
              <a:ext cx="762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charset="0"/>
                </a:rPr>
                <a:t>~0.5 m</a:t>
              </a:r>
              <a:endParaRPr lang="en-US" sz="1400" dirty="0"/>
            </a:p>
          </p:txBody>
        </p:sp>
        <p:sp>
          <p:nvSpPr>
            <p:cNvPr id="20636" name="Line 45"/>
            <p:cNvSpPr>
              <a:spLocks noChangeShapeType="1"/>
            </p:cNvSpPr>
            <p:nvPr/>
          </p:nvSpPr>
          <p:spPr bwMode="auto">
            <a:xfrm>
              <a:off x="6934200" y="233362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7" name="Line 46"/>
            <p:cNvSpPr>
              <a:spLocks noChangeShapeType="1"/>
            </p:cNvSpPr>
            <p:nvPr/>
          </p:nvSpPr>
          <p:spPr bwMode="auto">
            <a:xfrm flipV="1">
              <a:off x="6934200" y="294322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8" name="Line 47"/>
            <p:cNvSpPr>
              <a:spLocks noChangeShapeType="1"/>
            </p:cNvSpPr>
            <p:nvPr/>
          </p:nvSpPr>
          <p:spPr bwMode="auto">
            <a:xfrm flipH="1">
              <a:off x="1597025" y="256222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9" name="Text Box 49"/>
            <p:cNvSpPr txBox="1">
              <a:spLocks noChangeArrowheads="1"/>
            </p:cNvSpPr>
            <p:nvPr/>
          </p:nvSpPr>
          <p:spPr bwMode="auto">
            <a:xfrm>
              <a:off x="7315200" y="2622550"/>
              <a:ext cx="10636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charset="0"/>
                </a:rPr>
                <a:t>arc bend</a:t>
              </a:r>
              <a:endParaRPr lang="en-US" sz="1400" dirty="0"/>
            </a:p>
          </p:txBody>
        </p:sp>
        <p:sp>
          <p:nvSpPr>
            <p:cNvPr id="20640" name="Line 50"/>
            <p:cNvSpPr>
              <a:spLocks noChangeShapeType="1"/>
            </p:cNvSpPr>
            <p:nvPr/>
          </p:nvSpPr>
          <p:spPr bwMode="auto">
            <a:xfrm flipV="1">
              <a:off x="8229600" y="2744788"/>
              <a:ext cx="228600" cy="46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1" name="Text Box 53"/>
            <p:cNvSpPr txBox="1">
              <a:spLocks noChangeArrowheads="1"/>
            </p:cNvSpPr>
            <p:nvPr/>
          </p:nvSpPr>
          <p:spPr bwMode="auto">
            <a:xfrm>
              <a:off x="8077200" y="1838980"/>
              <a:ext cx="106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charset="0"/>
                </a:rPr>
                <a:t>spin rotator</a:t>
              </a:r>
              <a:endParaRPr lang="en-US" sz="1400" dirty="0"/>
            </a:p>
          </p:txBody>
        </p:sp>
        <p:sp>
          <p:nvSpPr>
            <p:cNvPr id="20642" name="Oval 54"/>
            <p:cNvSpPr>
              <a:spLocks noChangeArrowheads="1"/>
            </p:cNvSpPr>
            <p:nvPr/>
          </p:nvSpPr>
          <p:spPr bwMode="auto">
            <a:xfrm>
              <a:off x="1597025" y="2486025"/>
              <a:ext cx="3048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0643" name="Oval 55"/>
            <p:cNvSpPr>
              <a:spLocks noChangeArrowheads="1"/>
            </p:cNvSpPr>
            <p:nvPr/>
          </p:nvSpPr>
          <p:spPr bwMode="auto">
            <a:xfrm>
              <a:off x="7540625" y="2867025"/>
              <a:ext cx="3048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0644" name="Text Box 56"/>
            <p:cNvSpPr txBox="1">
              <a:spLocks noChangeArrowheads="1"/>
            </p:cNvSpPr>
            <p:nvPr/>
          </p:nvSpPr>
          <p:spPr bwMode="auto">
            <a:xfrm>
              <a:off x="5562600" y="1838980"/>
              <a:ext cx="106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charset="0"/>
                </a:rPr>
                <a:t>vertical bend</a:t>
              </a:r>
              <a:endParaRPr lang="en-US" sz="1400" dirty="0"/>
            </a:p>
          </p:txBody>
        </p:sp>
        <p:sp>
          <p:nvSpPr>
            <p:cNvPr id="20645" name="Text Box 57"/>
            <p:cNvSpPr txBox="1">
              <a:spLocks noChangeArrowheads="1"/>
            </p:cNvSpPr>
            <p:nvPr/>
          </p:nvSpPr>
          <p:spPr bwMode="auto">
            <a:xfrm>
              <a:off x="3429000" y="3505200"/>
              <a:ext cx="914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charset="0"/>
                </a:rPr>
                <a:t>vertical bend</a:t>
              </a:r>
              <a:endParaRPr lang="en-US" sz="1400" dirty="0"/>
            </a:p>
          </p:txBody>
        </p:sp>
        <p:sp>
          <p:nvSpPr>
            <p:cNvPr id="20646" name="Line 59"/>
            <p:cNvSpPr>
              <a:spLocks noChangeShapeType="1"/>
            </p:cNvSpPr>
            <p:nvPr/>
          </p:nvSpPr>
          <p:spPr bwMode="auto">
            <a:xfrm flipH="1">
              <a:off x="606425" y="2790825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7" name="Line 60"/>
            <p:cNvSpPr>
              <a:spLocks noChangeShapeType="1"/>
            </p:cNvSpPr>
            <p:nvPr/>
          </p:nvSpPr>
          <p:spPr bwMode="auto">
            <a:xfrm>
              <a:off x="8229600" y="2790825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8" name="Line 65"/>
            <p:cNvSpPr>
              <a:spLocks noChangeShapeType="1"/>
            </p:cNvSpPr>
            <p:nvPr/>
          </p:nvSpPr>
          <p:spPr bwMode="auto">
            <a:xfrm flipH="1">
              <a:off x="6169025" y="2562225"/>
              <a:ext cx="2971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9" name="Text Box 66"/>
            <p:cNvSpPr txBox="1">
              <a:spLocks noChangeArrowheads="1"/>
            </p:cNvSpPr>
            <p:nvPr/>
          </p:nvSpPr>
          <p:spPr bwMode="auto">
            <a:xfrm>
              <a:off x="5940425" y="3019425"/>
              <a:ext cx="762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006600"/>
                  </a:solidFill>
                  <a:latin typeface="Arial" charset="0"/>
                </a:rPr>
                <a:t>~0.5 m</a:t>
              </a:r>
              <a:endParaRPr lang="en-US" sz="1400" dirty="0"/>
            </a:p>
          </p:txBody>
        </p:sp>
        <p:sp>
          <p:nvSpPr>
            <p:cNvPr id="20650" name="Line 67"/>
            <p:cNvSpPr>
              <a:spLocks noChangeShapeType="1"/>
            </p:cNvSpPr>
            <p:nvPr/>
          </p:nvSpPr>
          <p:spPr bwMode="auto">
            <a:xfrm>
              <a:off x="6321425" y="271462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51" name="Line 68"/>
            <p:cNvSpPr>
              <a:spLocks noChangeShapeType="1"/>
            </p:cNvSpPr>
            <p:nvPr/>
          </p:nvSpPr>
          <p:spPr bwMode="auto">
            <a:xfrm flipV="1">
              <a:off x="6321425" y="332422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52" name="Rectangle 69"/>
            <p:cNvSpPr>
              <a:spLocks noChangeArrowheads="1"/>
            </p:cNvSpPr>
            <p:nvPr/>
          </p:nvSpPr>
          <p:spPr bwMode="auto">
            <a:xfrm rot="921878" flipH="1">
              <a:off x="2936875" y="2409825"/>
              <a:ext cx="107950" cy="3444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0653" name="Rectangle 70"/>
            <p:cNvSpPr>
              <a:spLocks noChangeArrowheads="1"/>
            </p:cNvSpPr>
            <p:nvPr/>
          </p:nvSpPr>
          <p:spPr bwMode="auto">
            <a:xfrm rot="-921878">
              <a:off x="4949825" y="3171825"/>
              <a:ext cx="107950" cy="3444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0654" name="Rectangle 71"/>
            <p:cNvSpPr>
              <a:spLocks noChangeArrowheads="1"/>
            </p:cNvSpPr>
            <p:nvPr/>
          </p:nvSpPr>
          <p:spPr bwMode="auto">
            <a:xfrm rot="-921878">
              <a:off x="6016625" y="2409825"/>
              <a:ext cx="107950" cy="3444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grpSp>
          <p:nvGrpSpPr>
            <p:cNvPr id="20655" name="Group 78"/>
            <p:cNvGrpSpPr>
              <a:grpSpLocks/>
            </p:cNvGrpSpPr>
            <p:nvPr/>
          </p:nvGrpSpPr>
          <p:grpSpPr bwMode="auto">
            <a:xfrm flipH="1">
              <a:off x="4873625" y="2562225"/>
              <a:ext cx="1295400" cy="762000"/>
              <a:chOff x="1867" y="626"/>
              <a:chExt cx="1013" cy="622"/>
            </a:xfrm>
          </p:grpSpPr>
          <p:sp>
            <p:nvSpPr>
              <p:cNvPr id="20690" name="Arc 79"/>
              <p:cNvSpPr>
                <a:spLocks/>
              </p:cNvSpPr>
              <p:nvPr/>
            </p:nvSpPr>
            <p:spPr bwMode="auto">
              <a:xfrm flipH="1" flipV="1">
                <a:off x="2688" y="1120"/>
                <a:ext cx="192" cy="128"/>
              </a:xfrm>
              <a:custGeom>
                <a:avLst/>
                <a:gdLst>
                  <a:gd name="T0" fmla="*/ 0 w 17850"/>
                  <a:gd name="T1" fmla="*/ 0 h 21586"/>
                  <a:gd name="T2" fmla="*/ 0 w 17850"/>
                  <a:gd name="T3" fmla="*/ 0 h 21586"/>
                  <a:gd name="T4" fmla="*/ 0 w 1785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17850"/>
                  <a:gd name="T10" fmla="*/ 0 h 21586"/>
                  <a:gd name="T11" fmla="*/ 17850 w 1785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50" h="21586" fill="none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</a:path>
                  <a:path w="17850" h="21586" stroke="0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  <a:lnTo>
                      <a:pt x="0" y="21586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20691" name="Line 80"/>
              <p:cNvSpPr>
                <a:spLocks noChangeShapeType="1"/>
              </p:cNvSpPr>
              <p:nvPr/>
            </p:nvSpPr>
            <p:spPr bwMode="auto">
              <a:xfrm flipH="1" flipV="1">
                <a:off x="2016" y="672"/>
                <a:ext cx="672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2" name="Arc 81"/>
              <p:cNvSpPr>
                <a:spLocks/>
              </p:cNvSpPr>
              <p:nvPr/>
            </p:nvSpPr>
            <p:spPr bwMode="auto">
              <a:xfrm rot="10713725" flipH="1" flipV="1">
                <a:off x="1867" y="626"/>
                <a:ext cx="144" cy="96"/>
              </a:xfrm>
              <a:custGeom>
                <a:avLst/>
                <a:gdLst>
                  <a:gd name="T0" fmla="*/ 0 w 17850"/>
                  <a:gd name="T1" fmla="*/ 0 h 21586"/>
                  <a:gd name="T2" fmla="*/ 0 w 17850"/>
                  <a:gd name="T3" fmla="*/ 0 h 21586"/>
                  <a:gd name="T4" fmla="*/ 0 w 1785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17850"/>
                  <a:gd name="T10" fmla="*/ 0 h 21586"/>
                  <a:gd name="T11" fmla="*/ 17850 w 1785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50" h="21586" fill="none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</a:path>
                  <a:path w="17850" h="21586" stroke="0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  <a:lnTo>
                      <a:pt x="0" y="21586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20656" name="Line 82"/>
            <p:cNvSpPr>
              <a:spLocks noChangeShapeType="1"/>
            </p:cNvSpPr>
            <p:nvPr/>
          </p:nvSpPr>
          <p:spPr bwMode="auto">
            <a:xfrm>
              <a:off x="4873625" y="3324225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657" name="Group 88"/>
            <p:cNvGrpSpPr>
              <a:grpSpLocks/>
            </p:cNvGrpSpPr>
            <p:nvPr/>
          </p:nvGrpSpPr>
          <p:grpSpPr bwMode="auto">
            <a:xfrm>
              <a:off x="5483225" y="2867025"/>
              <a:ext cx="152400" cy="152400"/>
              <a:chOff x="1488" y="3264"/>
              <a:chExt cx="144" cy="144"/>
            </a:xfrm>
          </p:grpSpPr>
          <p:sp>
            <p:nvSpPr>
              <p:cNvPr id="20688" name="Line 89"/>
              <p:cNvSpPr>
                <a:spLocks noChangeShapeType="1"/>
              </p:cNvSpPr>
              <p:nvPr/>
            </p:nvSpPr>
            <p:spPr bwMode="auto">
              <a:xfrm>
                <a:off x="1488" y="3264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89" name="Line 90"/>
              <p:cNvSpPr>
                <a:spLocks noChangeShapeType="1"/>
              </p:cNvSpPr>
              <p:nvPr/>
            </p:nvSpPr>
            <p:spPr bwMode="auto">
              <a:xfrm flipH="1">
                <a:off x="1488" y="3264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658" name="Text Box 93"/>
            <p:cNvSpPr txBox="1">
              <a:spLocks noChangeArrowheads="1"/>
            </p:cNvSpPr>
            <p:nvPr/>
          </p:nvSpPr>
          <p:spPr bwMode="auto">
            <a:xfrm>
              <a:off x="4876800" y="3429000"/>
              <a:ext cx="838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charset="0"/>
                </a:rPr>
                <a:t>vertical bend</a:t>
              </a:r>
              <a:endParaRPr lang="en-US" sz="1400" dirty="0"/>
            </a:p>
          </p:txBody>
        </p:sp>
        <p:grpSp>
          <p:nvGrpSpPr>
            <p:cNvPr id="20659" name="Group 96"/>
            <p:cNvGrpSpPr>
              <a:grpSpLocks/>
            </p:cNvGrpSpPr>
            <p:nvPr/>
          </p:nvGrpSpPr>
          <p:grpSpPr bwMode="auto">
            <a:xfrm>
              <a:off x="12700" y="1295400"/>
              <a:ext cx="609600" cy="625475"/>
              <a:chOff x="192" y="3216"/>
              <a:chExt cx="384" cy="394"/>
            </a:xfrm>
          </p:grpSpPr>
          <p:sp>
            <p:nvSpPr>
              <p:cNvPr id="20684" name="Line 97"/>
              <p:cNvSpPr>
                <a:spLocks noChangeShapeType="1"/>
              </p:cNvSpPr>
              <p:nvPr/>
            </p:nvSpPr>
            <p:spPr bwMode="auto">
              <a:xfrm>
                <a:off x="240" y="3552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85" name="Line 98"/>
              <p:cNvSpPr>
                <a:spLocks noChangeShapeType="1"/>
              </p:cNvSpPr>
              <p:nvPr/>
            </p:nvSpPr>
            <p:spPr bwMode="auto">
              <a:xfrm flipV="1">
                <a:off x="240" y="3360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86" name="Text Box 99"/>
              <p:cNvSpPr txBox="1">
                <a:spLocks noChangeArrowheads="1"/>
              </p:cNvSpPr>
              <p:nvPr/>
            </p:nvSpPr>
            <p:spPr bwMode="auto">
              <a:xfrm>
                <a:off x="192" y="3216"/>
                <a:ext cx="1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000" b="1" dirty="0">
                    <a:latin typeface="Arial" charset="0"/>
                  </a:rPr>
                  <a:t>y</a:t>
                </a:r>
                <a:endParaRPr lang="en-US" dirty="0"/>
              </a:p>
            </p:txBody>
          </p:sp>
          <p:sp>
            <p:nvSpPr>
              <p:cNvPr id="20687" name="Text Box 100"/>
              <p:cNvSpPr txBox="1">
                <a:spLocks noChangeArrowheads="1"/>
              </p:cNvSpPr>
              <p:nvPr/>
            </p:nvSpPr>
            <p:spPr bwMode="auto">
              <a:xfrm>
                <a:off x="384" y="3456"/>
                <a:ext cx="1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000" b="1" dirty="0">
                    <a:latin typeface="Arial" charset="0"/>
                  </a:rPr>
                  <a:t>z</a:t>
                </a:r>
                <a:endParaRPr lang="en-US" dirty="0"/>
              </a:p>
            </p:txBody>
          </p:sp>
        </p:grpSp>
        <p:sp>
          <p:nvSpPr>
            <p:cNvPr id="20660" name="Line 101"/>
            <p:cNvSpPr>
              <a:spLocks noChangeShapeType="1"/>
            </p:cNvSpPr>
            <p:nvPr/>
          </p:nvSpPr>
          <p:spPr bwMode="auto">
            <a:xfrm flipH="1">
              <a:off x="533400" y="1470025"/>
              <a:ext cx="0" cy="27686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61" name="Line 102"/>
            <p:cNvSpPr>
              <a:spLocks noChangeShapeType="1"/>
            </p:cNvSpPr>
            <p:nvPr/>
          </p:nvSpPr>
          <p:spPr bwMode="auto">
            <a:xfrm>
              <a:off x="8534400" y="1489075"/>
              <a:ext cx="0" cy="27495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62" name="Line 103"/>
            <p:cNvSpPr>
              <a:spLocks noChangeShapeType="1"/>
            </p:cNvSpPr>
            <p:nvPr/>
          </p:nvSpPr>
          <p:spPr bwMode="auto">
            <a:xfrm>
              <a:off x="530225" y="1765300"/>
              <a:ext cx="29260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63" name="Line 104"/>
            <p:cNvSpPr>
              <a:spLocks noChangeShapeType="1"/>
            </p:cNvSpPr>
            <p:nvPr/>
          </p:nvSpPr>
          <p:spPr bwMode="auto">
            <a:xfrm>
              <a:off x="5608320" y="1774825"/>
              <a:ext cx="29260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64" name="Text Box 105"/>
            <p:cNvSpPr txBox="1">
              <a:spLocks noChangeArrowheads="1"/>
            </p:cNvSpPr>
            <p:nvPr/>
          </p:nvSpPr>
          <p:spPr bwMode="auto">
            <a:xfrm>
              <a:off x="3457575" y="1535668"/>
              <a:ext cx="21812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 dirty="0">
                  <a:solidFill>
                    <a:srgbClr val="008000"/>
                  </a:solidFill>
                  <a:latin typeface="Arial" charset="0"/>
                </a:rPr>
                <a:t>straight section</a:t>
              </a:r>
              <a:endParaRPr lang="en-US" sz="1800" b="1" dirty="0"/>
            </a:p>
          </p:txBody>
        </p:sp>
        <p:grpSp>
          <p:nvGrpSpPr>
            <p:cNvPr id="20665" name="Group 106"/>
            <p:cNvGrpSpPr>
              <a:grpSpLocks/>
            </p:cNvGrpSpPr>
            <p:nvPr/>
          </p:nvGrpSpPr>
          <p:grpSpPr bwMode="auto">
            <a:xfrm>
              <a:off x="8229600" y="2333625"/>
              <a:ext cx="762000" cy="381000"/>
              <a:chOff x="48" y="1728"/>
              <a:chExt cx="480" cy="240"/>
            </a:xfrm>
          </p:grpSpPr>
          <p:sp>
            <p:nvSpPr>
              <p:cNvPr id="20679" name="Rectangle 107"/>
              <p:cNvSpPr>
                <a:spLocks noChangeArrowheads="1"/>
              </p:cNvSpPr>
              <p:nvPr/>
            </p:nvSpPr>
            <p:spPr bwMode="auto">
              <a:xfrm flipH="1">
                <a:off x="48" y="1824"/>
                <a:ext cx="144" cy="9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20680" name="Rectangle 108"/>
              <p:cNvSpPr>
                <a:spLocks noChangeArrowheads="1"/>
              </p:cNvSpPr>
              <p:nvPr/>
            </p:nvSpPr>
            <p:spPr bwMode="auto">
              <a:xfrm flipH="1">
                <a:off x="384" y="1824"/>
                <a:ext cx="144" cy="9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20681" name="Rectangle 109"/>
              <p:cNvSpPr>
                <a:spLocks noChangeArrowheads="1"/>
              </p:cNvSpPr>
              <p:nvPr/>
            </p:nvSpPr>
            <p:spPr bwMode="auto">
              <a:xfrm rot="5385795" flipH="1">
                <a:off x="191" y="1823"/>
                <a:ext cx="194" cy="9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20682" name="Line 110"/>
              <p:cNvSpPr>
                <a:spLocks noChangeShapeType="1"/>
              </p:cNvSpPr>
              <p:nvPr/>
            </p:nvSpPr>
            <p:spPr bwMode="auto">
              <a:xfrm flipV="1">
                <a:off x="144" y="172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83" name="Line 111"/>
              <p:cNvSpPr>
                <a:spLocks noChangeShapeType="1"/>
              </p:cNvSpPr>
              <p:nvPr/>
            </p:nvSpPr>
            <p:spPr bwMode="auto">
              <a:xfrm flipH="1" flipV="1">
                <a:off x="432" y="172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666" name="Arc 112"/>
            <p:cNvSpPr>
              <a:spLocks/>
            </p:cNvSpPr>
            <p:nvPr/>
          </p:nvSpPr>
          <p:spPr bwMode="auto">
            <a:xfrm rot="4900889" flipH="1" flipV="1">
              <a:off x="3201988" y="2789238"/>
              <a:ext cx="150813" cy="152400"/>
            </a:xfrm>
            <a:custGeom>
              <a:avLst/>
              <a:gdLst>
                <a:gd name="T0" fmla="*/ 0 w 32064"/>
                <a:gd name="T1" fmla="*/ 84608527 h 21600"/>
                <a:gd name="T2" fmla="*/ 73811337 w 32064"/>
                <a:gd name="T3" fmla="*/ 180982780 h 21600"/>
                <a:gd name="T4" fmla="*/ 31364703 w 32064"/>
                <a:gd name="T5" fmla="*/ 377667496 h 21600"/>
                <a:gd name="T6" fmla="*/ 0 60000 65536"/>
                <a:gd name="T7" fmla="*/ 0 60000 65536"/>
                <a:gd name="T8" fmla="*/ 0 60000 65536"/>
                <a:gd name="T9" fmla="*/ 0 w 32064"/>
                <a:gd name="T10" fmla="*/ 0 h 21600"/>
                <a:gd name="T11" fmla="*/ 32064 w 320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64" h="21600" fill="none" extrusionOk="0">
                  <a:moveTo>
                    <a:pt x="0" y="4839"/>
                  </a:moveTo>
                  <a:cubicBezTo>
                    <a:pt x="3851" y="1708"/>
                    <a:pt x="8662" y="-1"/>
                    <a:pt x="13625" y="0"/>
                  </a:cubicBezTo>
                  <a:cubicBezTo>
                    <a:pt x="21155" y="0"/>
                    <a:pt x="28142" y="3922"/>
                    <a:pt x="32064" y="10350"/>
                  </a:cubicBezTo>
                </a:path>
                <a:path w="32064" h="21600" stroke="0" extrusionOk="0">
                  <a:moveTo>
                    <a:pt x="0" y="4839"/>
                  </a:moveTo>
                  <a:cubicBezTo>
                    <a:pt x="3851" y="1708"/>
                    <a:pt x="8662" y="-1"/>
                    <a:pt x="13625" y="0"/>
                  </a:cubicBezTo>
                  <a:cubicBezTo>
                    <a:pt x="21155" y="0"/>
                    <a:pt x="28142" y="3922"/>
                    <a:pt x="32064" y="10350"/>
                  </a:cubicBezTo>
                  <a:lnTo>
                    <a:pt x="13625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0667" name="Line 113"/>
            <p:cNvSpPr>
              <a:spLocks noChangeShapeType="1"/>
            </p:cNvSpPr>
            <p:nvPr/>
          </p:nvSpPr>
          <p:spPr bwMode="auto">
            <a:xfrm flipH="1">
              <a:off x="2971798" y="2819400"/>
              <a:ext cx="1" cy="1295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68" name="Text Box 114"/>
            <p:cNvSpPr txBox="1">
              <a:spLocks noChangeArrowheads="1"/>
            </p:cNvSpPr>
            <p:nvPr/>
          </p:nvSpPr>
          <p:spPr bwMode="auto">
            <a:xfrm>
              <a:off x="2057400" y="4114800"/>
              <a:ext cx="17494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006600"/>
                  </a:solidFill>
                  <a:latin typeface="Arial" charset="0"/>
                </a:rPr>
                <a:t>Vertical crossing angle (~30 mrad)</a:t>
              </a:r>
              <a:endParaRPr lang="en-US" sz="1400" dirty="0"/>
            </a:p>
          </p:txBody>
        </p:sp>
        <p:sp>
          <p:nvSpPr>
            <p:cNvPr id="20669" name="Rectangle 115"/>
            <p:cNvSpPr>
              <a:spLocks noChangeArrowheads="1"/>
            </p:cNvSpPr>
            <p:nvPr/>
          </p:nvSpPr>
          <p:spPr bwMode="auto">
            <a:xfrm>
              <a:off x="609600" y="990600"/>
              <a:ext cx="3581400" cy="643766"/>
            </a:xfrm>
            <a:prstGeom prst="rect">
              <a:avLst/>
            </a:prstGeom>
            <a:solidFill>
              <a:srgbClr val="FFFF99"/>
            </a:solidFill>
            <a:ln w="12699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Minimizing crossing angle reduces crab cavity </a:t>
              </a:r>
              <a:r>
                <a:rPr lang="en-US" sz="1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challenges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670" name="Group 116"/>
            <p:cNvGrpSpPr>
              <a:grpSpLocks/>
            </p:cNvGrpSpPr>
            <p:nvPr/>
          </p:nvGrpSpPr>
          <p:grpSpPr bwMode="auto">
            <a:xfrm>
              <a:off x="2940050" y="2406650"/>
              <a:ext cx="1171575" cy="1111250"/>
              <a:chOff x="1852" y="1310"/>
              <a:chExt cx="738" cy="700"/>
            </a:xfrm>
          </p:grpSpPr>
          <p:grpSp>
            <p:nvGrpSpPr>
              <p:cNvPr id="20672" name="Group 117"/>
              <p:cNvGrpSpPr>
                <a:grpSpLocks/>
              </p:cNvGrpSpPr>
              <p:nvPr/>
            </p:nvGrpSpPr>
            <p:grpSpPr bwMode="auto">
              <a:xfrm>
                <a:off x="1852" y="1310"/>
                <a:ext cx="738" cy="700"/>
                <a:chOff x="1852" y="1310"/>
                <a:chExt cx="738" cy="700"/>
              </a:xfrm>
            </p:grpSpPr>
            <p:sp>
              <p:nvSpPr>
                <p:cNvPr id="20676" name="Line 118"/>
                <p:cNvSpPr>
                  <a:spLocks noChangeShapeType="1"/>
                </p:cNvSpPr>
                <p:nvPr/>
              </p:nvSpPr>
              <p:spPr bwMode="auto">
                <a:xfrm>
                  <a:off x="1920" y="1432"/>
                  <a:ext cx="604" cy="448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dirty="0"/>
                </a:p>
              </p:txBody>
            </p:sp>
            <p:sp>
              <p:nvSpPr>
                <p:cNvPr id="20677" name="Rectangle 119"/>
                <p:cNvSpPr>
                  <a:spLocks noChangeArrowheads="1"/>
                </p:cNvSpPr>
                <p:nvPr/>
              </p:nvSpPr>
              <p:spPr bwMode="auto">
                <a:xfrm rot="931963">
                  <a:off x="1852" y="1310"/>
                  <a:ext cx="64" cy="22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20678" name="Rectangle 120"/>
                <p:cNvSpPr>
                  <a:spLocks noChangeArrowheads="1"/>
                </p:cNvSpPr>
                <p:nvPr/>
              </p:nvSpPr>
              <p:spPr bwMode="auto">
                <a:xfrm rot="946177">
                  <a:off x="2526" y="1782"/>
                  <a:ext cx="64" cy="22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pPr eaLnBrk="0" hangingPunct="0"/>
                  <a:endParaRPr lang="en-US" dirty="0"/>
                </a:p>
              </p:txBody>
            </p:sp>
          </p:grpSp>
          <p:grpSp>
            <p:nvGrpSpPr>
              <p:cNvPr id="20673" name="Group 121"/>
              <p:cNvGrpSpPr>
                <a:grpSpLocks/>
              </p:cNvGrpSpPr>
              <p:nvPr/>
            </p:nvGrpSpPr>
            <p:grpSpPr bwMode="auto">
              <a:xfrm rot="468171">
                <a:off x="2163" y="1590"/>
                <a:ext cx="100" cy="105"/>
                <a:chOff x="2801" y="2931"/>
                <a:chExt cx="100" cy="105"/>
              </a:xfrm>
            </p:grpSpPr>
            <p:sp>
              <p:nvSpPr>
                <p:cNvPr id="20674" name="Line 122"/>
                <p:cNvSpPr>
                  <a:spLocks noChangeShapeType="1"/>
                </p:cNvSpPr>
                <p:nvPr/>
              </p:nvSpPr>
              <p:spPr bwMode="auto">
                <a:xfrm rot="2319588">
                  <a:off x="2848" y="2931"/>
                  <a:ext cx="3" cy="105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dirty="0"/>
                </a:p>
              </p:txBody>
            </p:sp>
            <p:sp>
              <p:nvSpPr>
                <p:cNvPr id="20675" name="Line 123"/>
                <p:cNvSpPr>
                  <a:spLocks noChangeShapeType="1"/>
                </p:cNvSpPr>
                <p:nvPr/>
              </p:nvSpPr>
              <p:spPr bwMode="auto">
                <a:xfrm rot="-3080412">
                  <a:off x="2848" y="2936"/>
                  <a:ext cx="6" cy="10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0671" name="Rectangle 124"/>
            <p:cNvSpPr>
              <a:spLocks noChangeArrowheads="1"/>
            </p:cNvSpPr>
            <p:nvPr/>
          </p:nvSpPr>
          <p:spPr bwMode="auto">
            <a:xfrm rot="2365477">
              <a:off x="2895600" y="2819400"/>
              <a:ext cx="1181100" cy="222250"/>
            </a:xfrm>
            <a:prstGeom prst="rect">
              <a:avLst/>
            </a:prstGeom>
            <a:noFill/>
            <a:ln w="38100">
              <a:solidFill>
                <a:srgbClr val="0066FF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20484" name="Text Box 150"/>
          <p:cNvSpPr txBox="1">
            <a:spLocks noChangeArrowheads="1"/>
          </p:cNvSpPr>
          <p:nvPr/>
        </p:nvSpPr>
        <p:spPr bwMode="auto">
          <a:xfrm>
            <a:off x="4267200" y="5703888"/>
            <a:ext cx="990600" cy="520655"/>
          </a:xfrm>
          <a:prstGeom prst="rect">
            <a:avLst/>
          </a:prstGeom>
          <a:solidFill>
            <a:schemeClr val="bg1"/>
          </a:solidFill>
          <a:ln w="12699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n-US" sz="1400" b="1" dirty="0">
                <a:latin typeface="Arial" charset="0"/>
                <a:cs typeface="Arial" charset="0"/>
              </a:rPr>
              <a:t>Detector space</a:t>
            </a:r>
          </a:p>
        </p:txBody>
      </p:sp>
      <p:grpSp>
        <p:nvGrpSpPr>
          <p:cNvPr id="20485" name="Group 250"/>
          <p:cNvGrpSpPr>
            <a:grpSpLocks/>
          </p:cNvGrpSpPr>
          <p:nvPr/>
        </p:nvGrpSpPr>
        <p:grpSpPr bwMode="auto">
          <a:xfrm>
            <a:off x="699731" y="4572000"/>
            <a:ext cx="8063269" cy="1582695"/>
            <a:chOff x="1073150" y="4604401"/>
            <a:chExt cx="7385050" cy="1365432"/>
          </a:xfrm>
        </p:grpSpPr>
        <p:sp>
          <p:nvSpPr>
            <p:cNvPr id="20489" name="Line 126"/>
            <p:cNvSpPr>
              <a:spLocks noChangeShapeType="1"/>
            </p:cNvSpPr>
            <p:nvPr/>
          </p:nvSpPr>
          <p:spPr bwMode="auto">
            <a:xfrm>
              <a:off x="1143000" y="5365750"/>
              <a:ext cx="72675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/>
            <a:p>
              <a:endParaRPr lang="en-US" sz="1400" b="1" dirty="0"/>
            </a:p>
          </p:txBody>
        </p:sp>
        <p:grpSp>
          <p:nvGrpSpPr>
            <p:cNvPr id="20490" name="Group 127"/>
            <p:cNvGrpSpPr>
              <a:grpSpLocks/>
            </p:cNvGrpSpPr>
            <p:nvPr/>
          </p:nvGrpSpPr>
          <p:grpSpPr bwMode="auto">
            <a:xfrm rot="202143">
              <a:off x="4646613" y="5280025"/>
              <a:ext cx="158750" cy="166688"/>
              <a:chOff x="2801" y="2931"/>
              <a:chExt cx="100" cy="105"/>
            </a:xfrm>
          </p:grpSpPr>
          <p:sp>
            <p:nvSpPr>
              <p:cNvPr id="20608" name="Line 128"/>
              <p:cNvSpPr>
                <a:spLocks noChangeShapeType="1"/>
              </p:cNvSpPr>
              <p:nvPr/>
            </p:nvSpPr>
            <p:spPr bwMode="auto">
              <a:xfrm rot="2319588">
                <a:off x="2848" y="2931"/>
                <a:ext cx="3" cy="10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 sz="1400" b="1" dirty="0"/>
              </a:p>
            </p:txBody>
          </p:sp>
          <p:sp>
            <p:nvSpPr>
              <p:cNvPr id="20609" name="Line 129"/>
              <p:cNvSpPr>
                <a:spLocks noChangeShapeType="1"/>
              </p:cNvSpPr>
              <p:nvPr/>
            </p:nvSpPr>
            <p:spPr bwMode="auto">
              <a:xfrm rot="-3080412">
                <a:off x="2848" y="2936"/>
                <a:ext cx="6" cy="1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endParaRPr lang="en-US" sz="1400" b="1" dirty="0"/>
              </a:p>
            </p:txBody>
          </p:sp>
        </p:grpSp>
        <p:sp>
          <p:nvSpPr>
            <p:cNvPr id="20491" name="Text Box 130"/>
            <p:cNvSpPr txBox="1">
              <a:spLocks noChangeArrowheads="1"/>
            </p:cNvSpPr>
            <p:nvPr/>
          </p:nvSpPr>
          <p:spPr bwMode="auto">
            <a:xfrm>
              <a:off x="4571733" y="5094711"/>
              <a:ext cx="439099" cy="263314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20492" name="Line 131"/>
            <p:cNvSpPr>
              <a:spLocks noChangeShapeType="1"/>
            </p:cNvSpPr>
            <p:nvPr/>
          </p:nvSpPr>
          <p:spPr bwMode="auto">
            <a:xfrm>
              <a:off x="1133475" y="4953000"/>
              <a:ext cx="0" cy="314325"/>
            </a:xfrm>
            <a:prstGeom prst="line">
              <a:avLst/>
            </a:prstGeom>
            <a:noFill/>
            <a:ln w="12699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 lIns="90488" tIns="44450" rIns="90488" bIns="44450" anchor="ctr"/>
            <a:lstStyle/>
            <a:p>
              <a:endParaRPr lang="en-US" sz="1400" b="1" dirty="0"/>
            </a:p>
          </p:txBody>
        </p:sp>
        <p:sp>
          <p:nvSpPr>
            <p:cNvPr id="20493" name="Line 132"/>
            <p:cNvSpPr>
              <a:spLocks noChangeShapeType="1"/>
            </p:cNvSpPr>
            <p:nvPr/>
          </p:nvSpPr>
          <p:spPr bwMode="auto">
            <a:xfrm>
              <a:off x="8401050" y="4953000"/>
              <a:ext cx="0" cy="314325"/>
            </a:xfrm>
            <a:prstGeom prst="line">
              <a:avLst/>
            </a:prstGeom>
            <a:noFill/>
            <a:ln w="12699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 lIns="90488" tIns="44450" rIns="90488" bIns="44450" anchor="ctr"/>
            <a:lstStyle/>
            <a:p>
              <a:endParaRPr lang="en-US" sz="1400" b="1" dirty="0"/>
            </a:p>
          </p:txBody>
        </p:sp>
        <p:sp>
          <p:nvSpPr>
            <p:cNvPr id="20494" name="Line 133"/>
            <p:cNvSpPr>
              <a:spLocks noChangeShapeType="1"/>
            </p:cNvSpPr>
            <p:nvPr/>
          </p:nvSpPr>
          <p:spPr bwMode="auto">
            <a:xfrm>
              <a:off x="1143000" y="4981575"/>
              <a:ext cx="726757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90488" tIns="44450" rIns="90488" bIns="44450" anchor="ctr"/>
            <a:lstStyle/>
            <a:p>
              <a:endParaRPr lang="en-US" sz="1400" b="1" dirty="0"/>
            </a:p>
          </p:txBody>
        </p:sp>
        <p:sp>
          <p:nvSpPr>
            <p:cNvPr id="20495" name="Text Box 134"/>
            <p:cNvSpPr txBox="1">
              <a:spLocks noChangeArrowheads="1"/>
            </p:cNvSpPr>
            <p:nvPr/>
          </p:nvSpPr>
          <p:spPr bwMode="auto">
            <a:xfrm>
              <a:off x="4496126" y="4876948"/>
              <a:ext cx="742980" cy="263314"/>
            </a:xfrm>
            <a:prstGeom prst="rect">
              <a:avLst/>
            </a:prstGeom>
            <a:solidFill>
              <a:schemeClr val="bg1"/>
            </a:solidFill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charset="0"/>
                  <a:cs typeface="Arial" charset="0"/>
                </a:rPr>
                <a:t>~ 60 m</a:t>
              </a:r>
            </a:p>
          </p:txBody>
        </p:sp>
        <p:grpSp>
          <p:nvGrpSpPr>
            <p:cNvPr id="20496" name="Group 135"/>
            <p:cNvGrpSpPr>
              <a:grpSpLocks/>
            </p:cNvGrpSpPr>
            <p:nvPr/>
          </p:nvGrpSpPr>
          <p:grpSpPr bwMode="auto">
            <a:xfrm>
              <a:off x="5168900" y="5260975"/>
              <a:ext cx="498475" cy="204788"/>
              <a:chOff x="3126" y="2922"/>
              <a:chExt cx="314" cy="129"/>
            </a:xfrm>
          </p:grpSpPr>
          <p:grpSp>
            <p:nvGrpSpPr>
              <p:cNvPr id="20602" name="Group 136"/>
              <p:cNvGrpSpPr>
                <a:grpSpLocks/>
              </p:cNvGrpSpPr>
              <p:nvPr/>
            </p:nvGrpSpPr>
            <p:grpSpPr bwMode="auto">
              <a:xfrm>
                <a:off x="3126" y="2922"/>
                <a:ext cx="86" cy="129"/>
                <a:chOff x="3126" y="2922"/>
                <a:chExt cx="86" cy="129"/>
              </a:xfrm>
            </p:grpSpPr>
            <p:sp>
              <p:nvSpPr>
                <p:cNvPr id="20606" name="Rectangle 137"/>
                <p:cNvSpPr>
                  <a:spLocks noChangeArrowheads="1"/>
                </p:cNvSpPr>
                <p:nvPr/>
              </p:nvSpPr>
              <p:spPr bwMode="auto">
                <a:xfrm>
                  <a:off x="3126" y="2922"/>
                  <a:ext cx="29" cy="129"/>
                </a:xfrm>
                <a:prstGeom prst="rect">
                  <a:avLst/>
                </a:prstGeom>
                <a:solidFill>
                  <a:srgbClr val="FF0000"/>
                </a:solidFill>
                <a:ln w="12699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pPr eaLnBrk="0" hangingPunct="0"/>
                  <a:endParaRPr lang="en-US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607" name="Rectangle 138"/>
                <p:cNvSpPr>
                  <a:spLocks noChangeArrowheads="1"/>
                </p:cNvSpPr>
                <p:nvPr/>
              </p:nvSpPr>
              <p:spPr bwMode="auto">
                <a:xfrm>
                  <a:off x="3183" y="2922"/>
                  <a:ext cx="29" cy="129"/>
                </a:xfrm>
                <a:prstGeom prst="rect">
                  <a:avLst/>
                </a:prstGeom>
                <a:solidFill>
                  <a:srgbClr val="FF0000"/>
                </a:solidFill>
                <a:ln w="12699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pPr eaLnBrk="0" hangingPunct="0"/>
                  <a:endParaRPr lang="en-US" sz="1400" b="1" dirty="0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0603" name="Group 139"/>
              <p:cNvGrpSpPr>
                <a:grpSpLocks/>
              </p:cNvGrpSpPr>
              <p:nvPr/>
            </p:nvGrpSpPr>
            <p:grpSpPr bwMode="auto">
              <a:xfrm>
                <a:off x="3354" y="2922"/>
                <a:ext cx="86" cy="129"/>
                <a:chOff x="3126" y="2922"/>
                <a:chExt cx="86" cy="129"/>
              </a:xfrm>
            </p:grpSpPr>
            <p:sp>
              <p:nvSpPr>
                <p:cNvPr id="20604" name="Rectangle 140"/>
                <p:cNvSpPr>
                  <a:spLocks noChangeArrowheads="1"/>
                </p:cNvSpPr>
                <p:nvPr/>
              </p:nvSpPr>
              <p:spPr bwMode="auto">
                <a:xfrm>
                  <a:off x="3126" y="2922"/>
                  <a:ext cx="29" cy="129"/>
                </a:xfrm>
                <a:prstGeom prst="rect">
                  <a:avLst/>
                </a:prstGeom>
                <a:solidFill>
                  <a:srgbClr val="FF0000"/>
                </a:solidFill>
                <a:ln w="12699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pPr eaLnBrk="0" hangingPunct="0"/>
                  <a:endParaRPr lang="en-US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605" name="Rectangle 141"/>
                <p:cNvSpPr>
                  <a:spLocks noChangeArrowheads="1"/>
                </p:cNvSpPr>
                <p:nvPr/>
              </p:nvSpPr>
              <p:spPr bwMode="auto">
                <a:xfrm>
                  <a:off x="3183" y="2922"/>
                  <a:ext cx="29" cy="129"/>
                </a:xfrm>
                <a:prstGeom prst="rect">
                  <a:avLst/>
                </a:prstGeom>
                <a:solidFill>
                  <a:srgbClr val="FF0000"/>
                </a:solidFill>
                <a:ln w="12699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pPr eaLnBrk="0" hangingPunct="0"/>
                  <a:endParaRPr lang="en-US" sz="1400" b="1" dirty="0"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0497" name="Group 142"/>
            <p:cNvGrpSpPr>
              <a:grpSpLocks/>
            </p:cNvGrpSpPr>
            <p:nvPr/>
          </p:nvGrpSpPr>
          <p:grpSpPr bwMode="auto">
            <a:xfrm>
              <a:off x="3790950" y="5260975"/>
              <a:ext cx="498475" cy="204788"/>
              <a:chOff x="3126" y="2922"/>
              <a:chExt cx="314" cy="129"/>
            </a:xfrm>
          </p:grpSpPr>
          <p:grpSp>
            <p:nvGrpSpPr>
              <p:cNvPr id="20596" name="Group 143"/>
              <p:cNvGrpSpPr>
                <a:grpSpLocks/>
              </p:cNvGrpSpPr>
              <p:nvPr/>
            </p:nvGrpSpPr>
            <p:grpSpPr bwMode="auto">
              <a:xfrm>
                <a:off x="3126" y="2922"/>
                <a:ext cx="86" cy="129"/>
                <a:chOff x="3126" y="2922"/>
                <a:chExt cx="86" cy="129"/>
              </a:xfrm>
            </p:grpSpPr>
            <p:sp>
              <p:nvSpPr>
                <p:cNvPr id="20600" name="Rectangle 144"/>
                <p:cNvSpPr>
                  <a:spLocks noChangeArrowheads="1"/>
                </p:cNvSpPr>
                <p:nvPr/>
              </p:nvSpPr>
              <p:spPr bwMode="auto">
                <a:xfrm>
                  <a:off x="3126" y="2922"/>
                  <a:ext cx="29" cy="129"/>
                </a:xfrm>
                <a:prstGeom prst="rect">
                  <a:avLst/>
                </a:prstGeom>
                <a:solidFill>
                  <a:srgbClr val="FF0000"/>
                </a:solidFill>
                <a:ln w="12699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pPr eaLnBrk="0" hangingPunct="0"/>
                  <a:endParaRPr lang="en-US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601" name="Rectangle 145"/>
                <p:cNvSpPr>
                  <a:spLocks noChangeArrowheads="1"/>
                </p:cNvSpPr>
                <p:nvPr/>
              </p:nvSpPr>
              <p:spPr bwMode="auto">
                <a:xfrm>
                  <a:off x="3183" y="2922"/>
                  <a:ext cx="29" cy="129"/>
                </a:xfrm>
                <a:prstGeom prst="rect">
                  <a:avLst/>
                </a:prstGeom>
                <a:solidFill>
                  <a:srgbClr val="FF0000"/>
                </a:solidFill>
                <a:ln w="12699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pPr eaLnBrk="0" hangingPunct="0"/>
                  <a:endParaRPr lang="en-US" sz="1400" b="1" dirty="0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0597" name="Group 146"/>
              <p:cNvGrpSpPr>
                <a:grpSpLocks/>
              </p:cNvGrpSpPr>
              <p:nvPr/>
            </p:nvGrpSpPr>
            <p:grpSpPr bwMode="auto">
              <a:xfrm>
                <a:off x="3354" y="2922"/>
                <a:ext cx="86" cy="129"/>
                <a:chOff x="3126" y="2922"/>
                <a:chExt cx="86" cy="129"/>
              </a:xfrm>
            </p:grpSpPr>
            <p:sp>
              <p:nvSpPr>
                <p:cNvPr id="20598" name="Rectangle 147"/>
                <p:cNvSpPr>
                  <a:spLocks noChangeArrowheads="1"/>
                </p:cNvSpPr>
                <p:nvPr/>
              </p:nvSpPr>
              <p:spPr bwMode="auto">
                <a:xfrm>
                  <a:off x="3126" y="2922"/>
                  <a:ext cx="29" cy="129"/>
                </a:xfrm>
                <a:prstGeom prst="rect">
                  <a:avLst/>
                </a:prstGeom>
                <a:solidFill>
                  <a:srgbClr val="FF0000"/>
                </a:solidFill>
                <a:ln w="12699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pPr eaLnBrk="0" hangingPunct="0"/>
                  <a:endParaRPr lang="en-US" sz="1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599" name="Rectangle 148"/>
                <p:cNvSpPr>
                  <a:spLocks noChangeArrowheads="1"/>
                </p:cNvSpPr>
                <p:nvPr/>
              </p:nvSpPr>
              <p:spPr bwMode="auto">
                <a:xfrm>
                  <a:off x="3183" y="2922"/>
                  <a:ext cx="29" cy="129"/>
                </a:xfrm>
                <a:prstGeom prst="rect">
                  <a:avLst/>
                </a:prstGeom>
                <a:solidFill>
                  <a:srgbClr val="FF0000"/>
                </a:solidFill>
                <a:ln w="12699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pPr eaLnBrk="0" hangingPunct="0"/>
                  <a:endParaRPr lang="en-US" sz="1400" b="1" dirty="0"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20498" name="AutoShape 149"/>
            <p:cNvSpPr>
              <a:spLocks/>
            </p:cNvSpPr>
            <p:nvPr/>
          </p:nvSpPr>
          <p:spPr bwMode="auto">
            <a:xfrm rot="-5400000">
              <a:off x="4654550" y="5168900"/>
              <a:ext cx="146050" cy="857250"/>
            </a:xfrm>
            <a:prstGeom prst="leftBrace">
              <a:avLst>
                <a:gd name="adj1" fmla="val 48913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lIns="90488" tIns="44450" rIns="90488" bIns="44450" anchor="ctr"/>
            <a:lstStyle/>
            <a:p>
              <a:pPr eaLnBrk="0" hangingPunct="0"/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20499" name="Text Box 151"/>
            <p:cNvSpPr txBox="1">
              <a:spLocks noChangeArrowheads="1"/>
            </p:cNvSpPr>
            <p:nvPr/>
          </p:nvSpPr>
          <p:spPr bwMode="auto">
            <a:xfrm>
              <a:off x="5247830" y="5459017"/>
              <a:ext cx="373671" cy="263314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>
                  <a:latin typeface="Arial" charset="0"/>
                  <a:cs typeface="Arial" charset="0"/>
                </a:rPr>
                <a:t>FF</a:t>
              </a:r>
            </a:p>
          </p:txBody>
        </p:sp>
        <p:sp>
          <p:nvSpPr>
            <p:cNvPr id="20500" name="Text Box 152"/>
            <p:cNvSpPr txBox="1">
              <a:spLocks noChangeArrowheads="1"/>
            </p:cNvSpPr>
            <p:nvPr/>
          </p:nvSpPr>
          <p:spPr bwMode="auto">
            <a:xfrm>
              <a:off x="3852017" y="5459017"/>
              <a:ext cx="373671" cy="263314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>
                  <a:latin typeface="Arial" charset="0"/>
                  <a:cs typeface="Arial" charset="0"/>
                </a:rPr>
                <a:t>FF</a:t>
              </a:r>
            </a:p>
          </p:txBody>
        </p:sp>
        <p:grpSp>
          <p:nvGrpSpPr>
            <p:cNvPr id="20501" name="Group 153"/>
            <p:cNvGrpSpPr>
              <a:grpSpLocks/>
            </p:cNvGrpSpPr>
            <p:nvPr/>
          </p:nvGrpSpPr>
          <p:grpSpPr bwMode="auto">
            <a:xfrm>
              <a:off x="5951538" y="5260975"/>
              <a:ext cx="287338" cy="204788"/>
              <a:chOff x="3623" y="2778"/>
              <a:chExt cx="181" cy="129"/>
            </a:xfrm>
          </p:grpSpPr>
          <p:sp>
            <p:nvSpPr>
              <p:cNvPr id="20593" name="Rectangle 154"/>
              <p:cNvSpPr>
                <a:spLocks noChangeArrowheads="1"/>
              </p:cNvSpPr>
              <p:nvPr/>
            </p:nvSpPr>
            <p:spPr bwMode="auto">
              <a:xfrm>
                <a:off x="3623" y="2778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94" name="Rectangle 155"/>
              <p:cNvSpPr>
                <a:spLocks noChangeArrowheads="1"/>
              </p:cNvSpPr>
              <p:nvPr/>
            </p:nvSpPr>
            <p:spPr bwMode="auto">
              <a:xfrm>
                <a:off x="3683" y="2778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95" name="Rectangle 156"/>
              <p:cNvSpPr>
                <a:spLocks noChangeArrowheads="1"/>
              </p:cNvSpPr>
              <p:nvPr/>
            </p:nvSpPr>
            <p:spPr bwMode="auto">
              <a:xfrm>
                <a:off x="3777" y="2778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502" name="Group 157"/>
            <p:cNvGrpSpPr>
              <a:grpSpLocks/>
            </p:cNvGrpSpPr>
            <p:nvPr/>
          </p:nvGrpSpPr>
          <p:grpSpPr bwMode="auto">
            <a:xfrm flipH="1">
              <a:off x="3221038" y="5257800"/>
              <a:ext cx="287338" cy="204788"/>
              <a:chOff x="3623" y="2778"/>
              <a:chExt cx="181" cy="129"/>
            </a:xfrm>
          </p:grpSpPr>
          <p:sp>
            <p:nvSpPr>
              <p:cNvPr id="20590" name="Rectangle 158"/>
              <p:cNvSpPr>
                <a:spLocks noChangeArrowheads="1"/>
              </p:cNvSpPr>
              <p:nvPr/>
            </p:nvSpPr>
            <p:spPr bwMode="auto">
              <a:xfrm>
                <a:off x="3623" y="2778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91" name="Rectangle 159"/>
              <p:cNvSpPr>
                <a:spLocks noChangeArrowheads="1"/>
              </p:cNvSpPr>
              <p:nvPr/>
            </p:nvSpPr>
            <p:spPr bwMode="auto">
              <a:xfrm>
                <a:off x="3683" y="2778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92" name="Rectangle 160"/>
              <p:cNvSpPr>
                <a:spLocks noChangeArrowheads="1"/>
              </p:cNvSpPr>
              <p:nvPr/>
            </p:nvSpPr>
            <p:spPr bwMode="auto">
              <a:xfrm>
                <a:off x="3777" y="2778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503" name="Group 161"/>
            <p:cNvGrpSpPr>
              <a:grpSpLocks/>
            </p:cNvGrpSpPr>
            <p:nvPr/>
          </p:nvGrpSpPr>
          <p:grpSpPr bwMode="auto">
            <a:xfrm>
              <a:off x="6351588" y="5254625"/>
              <a:ext cx="554038" cy="212725"/>
              <a:chOff x="4171" y="3070"/>
              <a:chExt cx="349" cy="134"/>
            </a:xfrm>
          </p:grpSpPr>
          <p:sp>
            <p:nvSpPr>
              <p:cNvPr id="20562" name="Rectangle 162"/>
              <p:cNvSpPr>
                <a:spLocks noChangeArrowheads="1"/>
              </p:cNvSpPr>
              <p:nvPr/>
            </p:nvSpPr>
            <p:spPr bwMode="auto">
              <a:xfrm flipH="1">
                <a:off x="4171" y="3072"/>
                <a:ext cx="27" cy="129"/>
              </a:xfrm>
              <a:prstGeom prst="rect">
                <a:avLst/>
              </a:prstGeom>
              <a:solidFill>
                <a:srgbClr val="003399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63" name="Rectangle 163"/>
              <p:cNvSpPr>
                <a:spLocks noChangeArrowheads="1"/>
              </p:cNvSpPr>
              <p:nvPr/>
            </p:nvSpPr>
            <p:spPr bwMode="auto">
              <a:xfrm flipH="1">
                <a:off x="4275" y="3072"/>
                <a:ext cx="27" cy="129"/>
              </a:xfrm>
              <a:prstGeom prst="rect">
                <a:avLst/>
              </a:prstGeom>
              <a:solidFill>
                <a:srgbClr val="003399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0564" name="Group 164"/>
              <p:cNvGrpSpPr>
                <a:grpSpLocks/>
              </p:cNvGrpSpPr>
              <p:nvPr/>
            </p:nvGrpSpPr>
            <p:grpSpPr bwMode="auto">
              <a:xfrm>
                <a:off x="4316" y="3070"/>
                <a:ext cx="60" cy="132"/>
                <a:chOff x="4316" y="3070"/>
                <a:chExt cx="60" cy="132"/>
              </a:xfrm>
            </p:grpSpPr>
            <p:sp>
              <p:nvSpPr>
                <p:cNvPr id="20583" name="Line 165"/>
                <p:cNvSpPr>
                  <a:spLocks noChangeShapeType="1"/>
                </p:cNvSpPr>
                <p:nvPr/>
              </p:nvSpPr>
              <p:spPr bwMode="auto">
                <a:xfrm>
                  <a:off x="4324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84" name="Line 166"/>
                <p:cNvSpPr>
                  <a:spLocks noChangeShapeType="1"/>
                </p:cNvSpPr>
                <p:nvPr/>
              </p:nvSpPr>
              <p:spPr bwMode="auto">
                <a:xfrm>
                  <a:off x="434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85" name="Line 167"/>
                <p:cNvSpPr>
                  <a:spLocks noChangeShapeType="1"/>
                </p:cNvSpPr>
                <p:nvPr/>
              </p:nvSpPr>
              <p:spPr bwMode="auto">
                <a:xfrm>
                  <a:off x="436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86" name="Line 168"/>
                <p:cNvSpPr>
                  <a:spLocks noChangeShapeType="1"/>
                </p:cNvSpPr>
                <p:nvPr/>
              </p:nvSpPr>
              <p:spPr bwMode="auto">
                <a:xfrm>
                  <a:off x="433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87" name="Line 169"/>
                <p:cNvSpPr>
                  <a:spLocks noChangeShapeType="1"/>
                </p:cNvSpPr>
                <p:nvPr/>
              </p:nvSpPr>
              <p:spPr bwMode="auto">
                <a:xfrm>
                  <a:off x="435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88" name="Line 170"/>
                <p:cNvSpPr>
                  <a:spLocks noChangeShapeType="1"/>
                </p:cNvSpPr>
                <p:nvPr/>
              </p:nvSpPr>
              <p:spPr bwMode="auto">
                <a:xfrm>
                  <a:off x="437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89" name="Line 171"/>
                <p:cNvSpPr>
                  <a:spLocks noChangeShapeType="1"/>
                </p:cNvSpPr>
                <p:nvPr/>
              </p:nvSpPr>
              <p:spPr bwMode="auto">
                <a:xfrm>
                  <a:off x="431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0565" name="Group 172"/>
              <p:cNvGrpSpPr>
                <a:grpSpLocks/>
              </p:cNvGrpSpPr>
              <p:nvPr/>
            </p:nvGrpSpPr>
            <p:grpSpPr bwMode="auto">
              <a:xfrm>
                <a:off x="4206" y="3072"/>
                <a:ext cx="60" cy="132"/>
                <a:chOff x="4316" y="3070"/>
                <a:chExt cx="60" cy="132"/>
              </a:xfrm>
            </p:grpSpPr>
            <p:sp>
              <p:nvSpPr>
                <p:cNvPr id="20576" name="Line 173"/>
                <p:cNvSpPr>
                  <a:spLocks noChangeShapeType="1"/>
                </p:cNvSpPr>
                <p:nvPr/>
              </p:nvSpPr>
              <p:spPr bwMode="auto">
                <a:xfrm>
                  <a:off x="4324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77" name="Line 174"/>
                <p:cNvSpPr>
                  <a:spLocks noChangeShapeType="1"/>
                </p:cNvSpPr>
                <p:nvPr/>
              </p:nvSpPr>
              <p:spPr bwMode="auto">
                <a:xfrm>
                  <a:off x="434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78" name="Line 175"/>
                <p:cNvSpPr>
                  <a:spLocks noChangeShapeType="1"/>
                </p:cNvSpPr>
                <p:nvPr/>
              </p:nvSpPr>
              <p:spPr bwMode="auto">
                <a:xfrm>
                  <a:off x="436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79" name="Line 176"/>
                <p:cNvSpPr>
                  <a:spLocks noChangeShapeType="1"/>
                </p:cNvSpPr>
                <p:nvPr/>
              </p:nvSpPr>
              <p:spPr bwMode="auto">
                <a:xfrm>
                  <a:off x="433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80" name="Line 177"/>
                <p:cNvSpPr>
                  <a:spLocks noChangeShapeType="1"/>
                </p:cNvSpPr>
                <p:nvPr/>
              </p:nvSpPr>
              <p:spPr bwMode="auto">
                <a:xfrm>
                  <a:off x="435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81" name="Line 178"/>
                <p:cNvSpPr>
                  <a:spLocks noChangeShapeType="1"/>
                </p:cNvSpPr>
                <p:nvPr/>
              </p:nvSpPr>
              <p:spPr bwMode="auto">
                <a:xfrm>
                  <a:off x="437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82" name="Line 179"/>
                <p:cNvSpPr>
                  <a:spLocks noChangeShapeType="1"/>
                </p:cNvSpPr>
                <p:nvPr/>
              </p:nvSpPr>
              <p:spPr bwMode="auto">
                <a:xfrm>
                  <a:off x="431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</p:grpSp>
          <p:sp>
            <p:nvSpPr>
              <p:cNvPr id="20566" name="Rectangle 180"/>
              <p:cNvSpPr>
                <a:spLocks noChangeArrowheads="1"/>
              </p:cNvSpPr>
              <p:nvPr/>
            </p:nvSpPr>
            <p:spPr bwMode="auto">
              <a:xfrm flipH="1">
                <a:off x="4385" y="3070"/>
                <a:ext cx="27" cy="129"/>
              </a:xfrm>
              <a:prstGeom prst="rect">
                <a:avLst/>
              </a:prstGeom>
              <a:solidFill>
                <a:srgbClr val="003399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0567" name="Group 181"/>
              <p:cNvGrpSpPr>
                <a:grpSpLocks/>
              </p:cNvGrpSpPr>
              <p:nvPr/>
            </p:nvGrpSpPr>
            <p:grpSpPr bwMode="auto">
              <a:xfrm>
                <a:off x="4422" y="3070"/>
                <a:ext cx="60" cy="132"/>
                <a:chOff x="4316" y="3070"/>
                <a:chExt cx="60" cy="132"/>
              </a:xfrm>
            </p:grpSpPr>
            <p:sp>
              <p:nvSpPr>
                <p:cNvPr id="20569" name="Line 182"/>
                <p:cNvSpPr>
                  <a:spLocks noChangeShapeType="1"/>
                </p:cNvSpPr>
                <p:nvPr/>
              </p:nvSpPr>
              <p:spPr bwMode="auto">
                <a:xfrm>
                  <a:off x="4324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70" name="Line 183"/>
                <p:cNvSpPr>
                  <a:spLocks noChangeShapeType="1"/>
                </p:cNvSpPr>
                <p:nvPr/>
              </p:nvSpPr>
              <p:spPr bwMode="auto">
                <a:xfrm>
                  <a:off x="434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71" name="Line 184"/>
                <p:cNvSpPr>
                  <a:spLocks noChangeShapeType="1"/>
                </p:cNvSpPr>
                <p:nvPr/>
              </p:nvSpPr>
              <p:spPr bwMode="auto">
                <a:xfrm>
                  <a:off x="436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72" name="Line 185"/>
                <p:cNvSpPr>
                  <a:spLocks noChangeShapeType="1"/>
                </p:cNvSpPr>
                <p:nvPr/>
              </p:nvSpPr>
              <p:spPr bwMode="auto">
                <a:xfrm>
                  <a:off x="433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73" name="Line 186"/>
                <p:cNvSpPr>
                  <a:spLocks noChangeShapeType="1"/>
                </p:cNvSpPr>
                <p:nvPr/>
              </p:nvSpPr>
              <p:spPr bwMode="auto">
                <a:xfrm>
                  <a:off x="435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74" name="Line 187"/>
                <p:cNvSpPr>
                  <a:spLocks noChangeShapeType="1"/>
                </p:cNvSpPr>
                <p:nvPr/>
              </p:nvSpPr>
              <p:spPr bwMode="auto">
                <a:xfrm>
                  <a:off x="437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75" name="Line 188"/>
                <p:cNvSpPr>
                  <a:spLocks noChangeShapeType="1"/>
                </p:cNvSpPr>
                <p:nvPr/>
              </p:nvSpPr>
              <p:spPr bwMode="auto">
                <a:xfrm>
                  <a:off x="431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</p:grpSp>
          <p:sp>
            <p:nvSpPr>
              <p:cNvPr id="20568" name="Rectangle 189"/>
              <p:cNvSpPr>
                <a:spLocks noChangeArrowheads="1"/>
              </p:cNvSpPr>
              <p:nvPr/>
            </p:nvSpPr>
            <p:spPr bwMode="auto">
              <a:xfrm flipH="1">
                <a:off x="4493" y="3070"/>
                <a:ext cx="27" cy="129"/>
              </a:xfrm>
              <a:prstGeom prst="rect">
                <a:avLst/>
              </a:prstGeom>
              <a:solidFill>
                <a:srgbClr val="003399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504" name="Group 190"/>
            <p:cNvGrpSpPr>
              <a:grpSpLocks/>
            </p:cNvGrpSpPr>
            <p:nvPr/>
          </p:nvGrpSpPr>
          <p:grpSpPr bwMode="auto">
            <a:xfrm>
              <a:off x="2532063" y="5254625"/>
              <a:ext cx="554038" cy="212725"/>
              <a:chOff x="4171" y="3070"/>
              <a:chExt cx="349" cy="134"/>
            </a:xfrm>
          </p:grpSpPr>
          <p:sp>
            <p:nvSpPr>
              <p:cNvPr id="20534" name="Rectangle 191"/>
              <p:cNvSpPr>
                <a:spLocks noChangeArrowheads="1"/>
              </p:cNvSpPr>
              <p:nvPr/>
            </p:nvSpPr>
            <p:spPr bwMode="auto">
              <a:xfrm flipH="1">
                <a:off x="4171" y="3072"/>
                <a:ext cx="27" cy="129"/>
              </a:xfrm>
              <a:prstGeom prst="rect">
                <a:avLst/>
              </a:prstGeom>
              <a:solidFill>
                <a:srgbClr val="003399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35" name="Rectangle 192"/>
              <p:cNvSpPr>
                <a:spLocks noChangeArrowheads="1"/>
              </p:cNvSpPr>
              <p:nvPr/>
            </p:nvSpPr>
            <p:spPr bwMode="auto">
              <a:xfrm flipH="1">
                <a:off x="4275" y="3072"/>
                <a:ext cx="27" cy="129"/>
              </a:xfrm>
              <a:prstGeom prst="rect">
                <a:avLst/>
              </a:prstGeom>
              <a:solidFill>
                <a:srgbClr val="003399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0536" name="Group 193"/>
              <p:cNvGrpSpPr>
                <a:grpSpLocks/>
              </p:cNvGrpSpPr>
              <p:nvPr/>
            </p:nvGrpSpPr>
            <p:grpSpPr bwMode="auto">
              <a:xfrm>
                <a:off x="4316" y="3070"/>
                <a:ext cx="60" cy="132"/>
                <a:chOff x="4316" y="3070"/>
                <a:chExt cx="60" cy="132"/>
              </a:xfrm>
            </p:grpSpPr>
            <p:sp>
              <p:nvSpPr>
                <p:cNvPr id="20555" name="Line 194"/>
                <p:cNvSpPr>
                  <a:spLocks noChangeShapeType="1"/>
                </p:cNvSpPr>
                <p:nvPr/>
              </p:nvSpPr>
              <p:spPr bwMode="auto">
                <a:xfrm>
                  <a:off x="4324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56" name="Line 195"/>
                <p:cNvSpPr>
                  <a:spLocks noChangeShapeType="1"/>
                </p:cNvSpPr>
                <p:nvPr/>
              </p:nvSpPr>
              <p:spPr bwMode="auto">
                <a:xfrm>
                  <a:off x="434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57" name="Line 196"/>
                <p:cNvSpPr>
                  <a:spLocks noChangeShapeType="1"/>
                </p:cNvSpPr>
                <p:nvPr/>
              </p:nvSpPr>
              <p:spPr bwMode="auto">
                <a:xfrm>
                  <a:off x="436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58" name="Line 197"/>
                <p:cNvSpPr>
                  <a:spLocks noChangeShapeType="1"/>
                </p:cNvSpPr>
                <p:nvPr/>
              </p:nvSpPr>
              <p:spPr bwMode="auto">
                <a:xfrm>
                  <a:off x="433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59" name="Line 198"/>
                <p:cNvSpPr>
                  <a:spLocks noChangeShapeType="1"/>
                </p:cNvSpPr>
                <p:nvPr/>
              </p:nvSpPr>
              <p:spPr bwMode="auto">
                <a:xfrm>
                  <a:off x="435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60" name="Line 199"/>
                <p:cNvSpPr>
                  <a:spLocks noChangeShapeType="1"/>
                </p:cNvSpPr>
                <p:nvPr/>
              </p:nvSpPr>
              <p:spPr bwMode="auto">
                <a:xfrm>
                  <a:off x="437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61" name="Line 200"/>
                <p:cNvSpPr>
                  <a:spLocks noChangeShapeType="1"/>
                </p:cNvSpPr>
                <p:nvPr/>
              </p:nvSpPr>
              <p:spPr bwMode="auto">
                <a:xfrm>
                  <a:off x="431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0537" name="Group 201"/>
              <p:cNvGrpSpPr>
                <a:grpSpLocks/>
              </p:cNvGrpSpPr>
              <p:nvPr/>
            </p:nvGrpSpPr>
            <p:grpSpPr bwMode="auto">
              <a:xfrm>
                <a:off x="4206" y="3072"/>
                <a:ext cx="60" cy="132"/>
                <a:chOff x="4316" y="3070"/>
                <a:chExt cx="60" cy="132"/>
              </a:xfrm>
            </p:grpSpPr>
            <p:sp>
              <p:nvSpPr>
                <p:cNvPr id="20548" name="Line 202"/>
                <p:cNvSpPr>
                  <a:spLocks noChangeShapeType="1"/>
                </p:cNvSpPr>
                <p:nvPr/>
              </p:nvSpPr>
              <p:spPr bwMode="auto">
                <a:xfrm>
                  <a:off x="4324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49" name="Line 203"/>
                <p:cNvSpPr>
                  <a:spLocks noChangeShapeType="1"/>
                </p:cNvSpPr>
                <p:nvPr/>
              </p:nvSpPr>
              <p:spPr bwMode="auto">
                <a:xfrm>
                  <a:off x="434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50" name="Line 204"/>
                <p:cNvSpPr>
                  <a:spLocks noChangeShapeType="1"/>
                </p:cNvSpPr>
                <p:nvPr/>
              </p:nvSpPr>
              <p:spPr bwMode="auto">
                <a:xfrm>
                  <a:off x="436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51" name="Line 205"/>
                <p:cNvSpPr>
                  <a:spLocks noChangeShapeType="1"/>
                </p:cNvSpPr>
                <p:nvPr/>
              </p:nvSpPr>
              <p:spPr bwMode="auto">
                <a:xfrm>
                  <a:off x="433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52" name="Line 206"/>
                <p:cNvSpPr>
                  <a:spLocks noChangeShapeType="1"/>
                </p:cNvSpPr>
                <p:nvPr/>
              </p:nvSpPr>
              <p:spPr bwMode="auto">
                <a:xfrm>
                  <a:off x="435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53" name="Line 207"/>
                <p:cNvSpPr>
                  <a:spLocks noChangeShapeType="1"/>
                </p:cNvSpPr>
                <p:nvPr/>
              </p:nvSpPr>
              <p:spPr bwMode="auto">
                <a:xfrm>
                  <a:off x="437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54" name="Line 208"/>
                <p:cNvSpPr>
                  <a:spLocks noChangeShapeType="1"/>
                </p:cNvSpPr>
                <p:nvPr/>
              </p:nvSpPr>
              <p:spPr bwMode="auto">
                <a:xfrm>
                  <a:off x="431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</p:grpSp>
          <p:sp>
            <p:nvSpPr>
              <p:cNvPr id="20538" name="Rectangle 209"/>
              <p:cNvSpPr>
                <a:spLocks noChangeArrowheads="1"/>
              </p:cNvSpPr>
              <p:nvPr/>
            </p:nvSpPr>
            <p:spPr bwMode="auto">
              <a:xfrm flipH="1">
                <a:off x="4385" y="3070"/>
                <a:ext cx="27" cy="129"/>
              </a:xfrm>
              <a:prstGeom prst="rect">
                <a:avLst/>
              </a:prstGeom>
              <a:solidFill>
                <a:srgbClr val="003399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0539" name="Group 210"/>
              <p:cNvGrpSpPr>
                <a:grpSpLocks/>
              </p:cNvGrpSpPr>
              <p:nvPr/>
            </p:nvGrpSpPr>
            <p:grpSpPr bwMode="auto">
              <a:xfrm>
                <a:off x="4422" y="3070"/>
                <a:ext cx="60" cy="132"/>
                <a:chOff x="4316" y="3070"/>
                <a:chExt cx="60" cy="132"/>
              </a:xfrm>
            </p:grpSpPr>
            <p:sp>
              <p:nvSpPr>
                <p:cNvPr id="20541" name="Line 211"/>
                <p:cNvSpPr>
                  <a:spLocks noChangeShapeType="1"/>
                </p:cNvSpPr>
                <p:nvPr/>
              </p:nvSpPr>
              <p:spPr bwMode="auto">
                <a:xfrm>
                  <a:off x="4324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42" name="Line 212"/>
                <p:cNvSpPr>
                  <a:spLocks noChangeShapeType="1"/>
                </p:cNvSpPr>
                <p:nvPr/>
              </p:nvSpPr>
              <p:spPr bwMode="auto">
                <a:xfrm>
                  <a:off x="434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43" name="Line 213"/>
                <p:cNvSpPr>
                  <a:spLocks noChangeShapeType="1"/>
                </p:cNvSpPr>
                <p:nvPr/>
              </p:nvSpPr>
              <p:spPr bwMode="auto">
                <a:xfrm>
                  <a:off x="436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44" name="Line 214"/>
                <p:cNvSpPr>
                  <a:spLocks noChangeShapeType="1"/>
                </p:cNvSpPr>
                <p:nvPr/>
              </p:nvSpPr>
              <p:spPr bwMode="auto">
                <a:xfrm>
                  <a:off x="433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45" name="Line 215"/>
                <p:cNvSpPr>
                  <a:spLocks noChangeShapeType="1"/>
                </p:cNvSpPr>
                <p:nvPr/>
              </p:nvSpPr>
              <p:spPr bwMode="auto">
                <a:xfrm>
                  <a:off x="435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46" name="Line 216"/>
                <p:cNvSpPr>
                  <a:spLocks noChangeShapeType="1"/>
                </p:cNvSpPr>
                <p:nvPr/>
              </p:nvSpPr>
              <p:spPr bwMode="auto">
                <a:xfrm>
                  <a:off x="437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547" name="Line 217"/>
                <p:cNvSpPr>
                  <a:spLocks noChangeShapeType="1"/>
                </p:cNvSpPr>
                <p:nvPr/>
              </p:nvSpPr>
              <p:spPr bwMode="auto">
                <a:xfrm>
                  <a:off x="4316" y="307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/>
                <a:lstStyle/>
                <a:p>
                  <a:endParaRPr lang="en-US" sz="1400" b="1" dirty="0"/>
                </a:p>
              </p:txBody>
            </p:sp>
          </p:grpSp>
          <p:sp>
            <p:nvSpPr>
              <p:cNvPr id="20540" name="Rectangle 218"/>
              <p:cNvSpPr>
                <a:spLocks noChangeArrowheads="1"/>
              </p:cNvSpPr>
              <p:nvPr/>
            </p:nvSpPr>
            <p:spPr bwMode="auto">
              <a:xfrm flipH="1">
                <a:off x="4493" y="3070"/>
                <a:ext cx="27" cy="129"/>
              </a:xfrm>
              <a:prstGeom prst="rect">
                <a:avLst/>
              </a:prstGeom>
              <a:solidFill>
                <a:srgbClr val="003399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505" name="Group 219"/>
            <p:cNvGrpSpPr>
              <a:grpSpLocks/>
            </p:cNvGrpSpPr>
            <p:nvPr/>
          </p:nvGrpSpPr>
          <p:grpSpPr bwMode="auto">
            <a:xfrm>
              <a:off x="7605713" y="5259388"/>
              <a:ext cx="595313" cy="204788"/>
              <a:chOff x="4533" y="2906"/>
              <a:chExt cx="375" cy="129"/>
            </a:xfrm>
          </p:grpSpPr>
          <p:sp>
            <p:nvSpPr>
              <p:cNvPr id="20531" name="Rectangle 220"/>
              <p:cNvSpPr>
                <a:spLocks noChangeArrowheads="1"/>
              </p:cNvSpPr>
              <p:nvPr/>
            </p:nvSpPr>
            <p:spPr bwMode="auto">
              <a:xfrm flipH="1">
                <a:off x="4533" y="2906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32" name="Rectangle 221"/>
              <p:cNvSpPr>
                <a:spLocks noChangeArrowheads="1"/>
              </p:cNvSpPr>
              <p:nvPr/>
            </p:nvSpPr>
            <p:spPr bwMode="auto">
              <a:xfrm flipH="1">
                <a:off x="4707" y="2906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33" name="Rectangle 222"/>
              <p:cNvSpPr>
                <a:spLocks noChangeArrowheads="1"/>
              </p:cNvSpPr>
              <p:nvPr/>
            </p:nvSpPr>
            <p:spPr bwMode="auto">
              <a:xfrm flipH="1">
                <a:off x="4881" y="2906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506" name="Group 223"/>
            <p:cNvGrpSpPr>
              <a:grpSpLocks/>
            </p:cNvGrpSpPr>
            <p:nvPr/>
          </p:nvGrpSpPr>
          <p:grpSpPr bwMode="auto">
            <a:xfrm>
              <a:off x="1309688" y="5259388"/>
              <a:ext cx="595313" cy="204788"/>
              <a:chOff x="4533" y="2906"/>
              <a:chExt cx="375" cy="129"/>
            </a:xfrm>
          </p:grpSpPr>
          <p:sp>
            <p:nvSpPr>
              <p:cNvPr id="20528" name="Rectangle 224"/>
              <p:cNvSpPr>
                <a:spLocks noChangeArrowheads="1"/>
              </p:cNvSpPr>
              <p:nvPr/>
            </p:nvSpPr>
            <p:spPr bwMode="auto">
              <a:xfrm flipH="1">
                <a:off x="4533" y="2906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9" name="Rectangle 225"/>
              <p:cNvSpPr>
                <a:spLocks noChangeArrowheads="1"/>
              </p:cNvSpPr>
              <p:nvPr/>
            </p:nvSpPr>
            <p:spPr bwMode="auto">
              <a:xfrm flipH="1">
                <a:off x="4707" y="2906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30" name="Rectangle 226"/>
              <p:cNvSpPr>
                <a:spLocks noChangeArrowheads="1"/>
              </p:cNvSpPr>
              <p:nvPr/>
            </p:nvSpPr>
            <p:spPr bwMode="auto">
              <a:xfrm flipH="1">
                <a:off x="4881" y="2906"/>
                <a:ext cx="27" cy="129"/>
              </a:xfrm>
              <a:prstGeom prst="rect">
                <a:avLst/>
              </a:prstGeom>
              <a:solidFill>
                <a:srgbClr val="FF0000"/>
              </a:solidFill>
              <a:ln w="12699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507" name="Group 227"/>
            <p:cNvGrpSpPr>
              <a:grpSpLocks/>
            </p:cNvGrpSpPr>
            <p:nvPr/>
          </p:nvGrpSpPr>
          <p:grpSpPr bwMode="auto">
            <a:xfrm>
              <a:off x="7140575" y="5194300"/>
              <a:ext cx="346075" cy="323850"/>
              <a:chOff x="4264" y="2970"/>
              <a:chExt cx="218" cy="204"/>
            </a:xfrm>
          </p:grpSpPr>
          <p:sp>
            <p:nvSpPr>
              <p:cNvPr id="20524" name="Oval 228"/>
              <p:cNvSpPr>
                <a:spLocks noChangeArrowheads="1"/>
              </p:cNvSpPr>
              <p:nvPr/>
            </p:nvSpPr>
            <p:spPr bwMode="auto">
              <a:xfrm>
                <a:off x="4264" y="2970"/>
                <a:ext cx="56" cy="201"/>
              </a:xfrm>
              <a:prstGeom prst="ellipse">
                <a:avLst/>
              </a:prstGeom>
              <a:solidFill>
                <a:srgbClr val="800080"/>
              </a:solidFill>
              <a:ln w="12699">
                <a:noFill/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5" name="Oval 229"/>
              <p:cNvSpPr>
                <a:spLocks noChangeArrowheads="1"/>
              </p:cNvSpPr>
              <p:nvPr/>
            </p:nvSpPr>
            <p:spPr bwMode="auto">
              <a:xfrm>
                <a:off x="4318" y="2973"/>
                <a:ext cx="56" cy="201"/>
              </a:xfrm>
              <a:prstGeom prst="ellipse">
                <a:avLst/>
              </a:prstGeom>
              <a:solidFill>
                <a:srgbClr val="800080"/>
              </a:solidFill>
              <a:ln w="12699">
                <a:noFill/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6" name="Oval 230"/>
              <p:cNvSpPr>
                <a:spLocks noChangeArrowheads="1"/>
              </p:cNvSpPr>
              <p:nvPr/>
            </p:nvSpPr>
            <p:spPr bwMode="auto">
              <a:xfrm>
                <a:off x="4372" y="2970"/>
                <a:ext cx="56" cy="201"/>
              </a:xfrm>
              <a:prstGeom prst="ellipse">
                <a:avLst/>
              </a:prstGeom>
              <a:solidFill>
                <a:srgbClr val="800080"/>
              </a:solidFill>
              <a:ln w="12699">
                <a:noFill/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7" name="Oval 231"/>
              <p:cNvSpPr>
                <a:spLocks noChangeArrowheads="1"/>
              </p:cNvSpPr>
              <p:nvPr/>
            </p:nvSpPr>
            <p:spPr bwMode="auto">
              <a:xfrm>
                <a:off x="4426" y="2970"/>
                <a:ext cx="56" cy="201"/>
              </a:xfrm>
              <a:prstGeom prst="ellipse">
                <a:avLst/>
              </a:prstGeom>
              <a:solidFill>
                <a:srgbClr val="800080"/>
              </a:solidFill>
              <a:ln w="12699">
                <a:noFill/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508" name="Group 232"/>
            <p:cNvGrpSpPr>
              <a:grpSpLocks/>
            </p:cNvGrpSpPr>
            <p:nvPr/>
          </p:nvGrpSpPr>
          <p:grpSpPr bwMode="auto">
            <a:xfrm>
              <a:off x="1987550" y="5194300"/>
              <a:ext cx="346075" cy="323850"/>
              <a:chOff x="4264" y="2970"/>
              <a:chExt cx="218" cy="204"/>
            </a:xfrm>
          </p:grpSpPr>
          <p:sp>
            <p:nvSpPr>
              <p:cNvPr id="20520" name="Oval 233"/>
              <p:cNvSpPr>
                <a:spLocks noChangeArrowheads="1"/>
              </p:cNvSpPr>
              <p:nvPr/>
            </p:nvSpPr>
            <p:spPr bwMode="auto">
              <a:xfrm>
                <a:off x="4264" y="2970"/>
                <a:ext cx="56" cy="201"/>
              </a:xfrm>
              <a:prstGeom prst="ellipse">
                <a:avLst/>
              </a:prstGeom>
              <a:solidFill>
                <a:srgbClr val="800080"/>
              </a:solidFill>
              <a:ln w="12699">
                <a:noFill/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1" name="Oval 234"/>
              <p:cNvSpPr>
                <a:spLocks noChangeArrowheads="1"/>
              </p:cNvSpPr>
              <p:nvPr/>
            </p:nvSpPr>
            <p:spPr bwMode="auto">
              <a:xfrm>
                <a:off x="4318" y="2973"/>
                <a:ext cx="56" cy="201"/>
              </a:xfrm>
              <a:prstGeom prst="ellipse">
                <a:avLst/>
              </a:prstGeom>
              <a:solidFill>
                <a:srgbClr val="800080"/>
              </a:solidFill>
              <a:ln w="12699">
                <a:noFill/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2" name="Oval 235"/>
              <p:cNvSpPr>
                <a:spLocks noChangeArrowheads="1"/>
              </p:cNvSpPr>
              <p:nvPr/>
            </p:nvSpPr>
            <p:spPr bwMode="auto">
              <a:xfrm>
                <a:off x="4372" y="2970"/>
                <a:ext cx="56" cy="201"/>
              </a:xfrm>
              <a:prstGeom prst="ellipse">
                <a:avLst/>
              </a:prstGeom>
              <a:solidFill>
                <a:srgbClr val="800080"/>
              </a:solidFill>
              <a:ln w="12699">
                <a:noFill/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3" name="Oval 236"/>
              <p:cNvSpPr>
                <a:spLocks noChangeArrowheads="1"/>
              </p:cNvSpPr>
              <p:nvPr/>
            </p:nvSpPr>
            <p:spPr bwMode="auto">
              <a:xfrm>
                <a:off x="4426" y="2970"/>
                <a:ext cx="56" cy="201"/>
              </a:xfrm>
              <a:prstGeom prst="ellipse">
                <a:avLst/>
              </a:prstGeom>
              <a:solidFill>
                <a:srgbClr val="800080"/>
              </a:solidFill>
              <a:ln w="12699">
                <a:noFill/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 sz="14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509" name="Text Box 237"/>
            <p:cNvSpPr txBox="1">
              <a:spLocks noChangeArrowheads="1"/>
            </p:cNvSpPr>
            <p:nvPr/>
          </p:nvSpPr>
          <p:spPr bwMode="auto">
            <a:xfrm>
              <a:off x="6934437" y="5520650"/>
              <a:ext cx="697907" cy="44918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charset="0"/>
                  <a:cs typeface="Arial" charset="0"/>
                </a:rPr>
                <a:t>Crab cavity</a:t>
              </a:r>
            </a:p>
          </p:txBody>
        </p:sp>
        <p:sp>
          <p:nvSpPr>
            <p:cNvPr id="20510" name="Text Box 238"/>
            <p:cNvSpPr txBox="1">
              <a:spLocks noChangeArrowheads="1"/>
            </p:cNvSpPr>
            <p:nvPr/>
          </p:nvSpPr>
          <p:spPr bwMode="auto">
            <a:xfrm>
              <a:off x="5638948" y="5517910"/>
              <a:ext cx="914549" cy="44918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charset="0"/>
                  <a:cs typeface="Arial" charset="0"/>
                </a:rPr>
                <a:t>Matching quad</a:t>
              </a:r>
            </a:p>
          </p:txBody>
        </p:sp>
        <p:sp>
          <p:nvSpPr>
            <p:cNvPr id="20511" name="Text Box 239"/>
            <p:cNvSpPr txBox="1">
              <a:spLocks noChangeArrowheads="1"/>
            </p:cNvSpPr>
            <p:nvPr/>
          </p:nvSpPr>
          <p:spPr bwMode="auto">
            <a:xfrm>
              <a:off x="6331039" y="5445323"/>
              <a:ext cx="801139" cy="263314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charset="0"/>
                  <a:cs typeface="Arial" charset="0"/>
                </a:rPr>
                <a:t>Chrom</a:t>
              </a:r>
            </a:p>
          </p:txBody>
        </p:sp>
        <p:sp>
          <p:nvSpPr>
            <p:cNvPr id="20512" name="Text Box 240"/>
            <p:cNvSpPr txBox="1">
              <a:spLocks noChangeArrowheads="1"/>
            </p:cNvSpPr>
            <p:nvPr/>
          </p:nvSpPr>
          <p:spPr bwMode="auto">
            <a:xfrm>
              <a:off x="7468045" y="5475453"/>
              <a:ext cx="846212" cy="263314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charset="0"/>
                  <a:cs typeface="Arial" charset="0"/>
                </a:rPr>
                <a:t>FODO</a:t>
              </a:r>
            </a:p>
          </p:txBody>
        </p:sp>
        <p:sp>
          <p:nvSpPr>
            <p:cNvPr id="20513" name="Text Box 241"/>
            <p:cNvSpPr txBox="1">
              <a:spLocks noChangeArrowheads="1"/>
            </p:cNvSpPr>
            <p:nvPr/>
          </p:nvSpPr>
          <p:spPr bwMode="auto">
            <a:xfrm>
              <a:off x="2954916" y="5517910"/>
              <a:ext cx="966892" cy="44918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charset="0"/>
                  <a:cs typeface="Arial" charset="0"/>
                </a:rPr>
                <a:t>Matching quads</a:t>
              </a:r>
            </a:p>
          </p:txBody>
        </p:sp>
        <p:sp>
          <p:nvSpPr>
            <p:cNvPr id="20514" name="Text Box 242"/>
            <p:cNvSpPr txBox="1">
              <a:spLocks noChangeArrowheads="1"/>
            </p:cNvSpPr>
            <p:nvPr/>
          </p:nvSpPr>
          <p:spPr bwMode="auto">
            <a:xfrm>
              <a:off x="2438756" y="5454909"/>
              <a:ext cx="708084" cy="263314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charset="0"/>
                  <a:cs typeface="Arial" charset="0"/>
                </a:rPr>
                <a:t>Chrom</a:t>
              </a:r>
            </a:p>
          </p:txBody>
        </p:sp>
        <p:sp>
          <p:nvSpPr>
            <p:cNvPr id="20515" name="Text Box 243"/>
            <p:cNvSpPr txBox="1">
              <a:spLocks noChangeArrowheads="1"/>
            </p:cNvSpPr>
            <p:nvPr/>
          </p:nvSpPr>
          <p:spPr bwMode="auto">
            <a:xfrm>
              <a:off x="1752481" y="5520649"/>
              <a:ext cx="697907" cy="44918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charset="0"/>
                  <a:cs typeface="Arial" charset="0"/>
                </a:rPr>
                <a:t>Crab cavity</a:t>
              </a:r>
            </a:p>
          </p:txBody>
        </p:sp>
        <p:sp>
          <p:nvSpPr>
            <p:cNvPr id="20516" name="Text Box 244"/>
            <p:cNvSpPr txBox="1">
              <a:spLocks noChangeArrowheads="1"/>
            </p:cNvSpPr>
            <p:nvPr/>
          </p:nvSpPr>
          <p:spPr bwMode="auto">
            <a:xfrm>
              <a:off x="1218874" y="5445322"/>
              <a:ext cx="700814" cy="263314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Arial" charset="0"/>
                  <a:cs typeface="Arial" charset="0"/>
                </a:rPr>
                <a:t>FODO</a:t>
              </a:r>
            </a:p>
          </p:txBody>
        </p:sp>
        <p:sp>
          <p:nvSpPr>
            <p:cNvPr id="20517" name="Rectangle 245"/>
            <p:cNvSpPr>
              <a:spLocks noChangeArrowheads="1"/>
            </p:cNvSpPr>
            <p:nvPr/>
          </p:nvSpPr>
          <p:spPr bwMode="auto">
            <a:xfrm>
              <a:off x="1073150" y="5241925"/>
              <a:ext cx="114300" cy="254000"/>
            </a:xfrm>
            <a:prstGeom prst="rect">
              <a:avLst/>
            </a:prstGeom>
            <a:solidFill>
              <a:srgbClr val="003399"/>
            </a:solidFill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20518" name="Rectangle 246"/>
            <p:cNvSpPr>
              <a:spLocks noChangeArrowheads="1"/>
            </p:cNvSpPr>
            <p:nvPr/>
          </p:nvSpPr>
          <p:spPr bwMode="auto">
            <a:xfrm>
              <a:off x="8343900" y="5235575"/>
              <a:ext cx="114300" cy="254000"/>
            </a:xfrm>
            <a:prstGeom prst="rect">
              <a:avLst/>
            </a:prstGeom>
            <a:solidFill>
              <a:srgbClr val="003399"/>
            </a:solidFill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20519" name="Text Box 247"/>
            <p:cNvSpPr txBox="1">
              <a:spLocks noChangeArrowheads="1"/>
            </p:cNvSpPr>
            <p:nvPr/>
          </p:nvSpPr>
          <p:spPr bwMode="auto">
            <a:xfrm>
              <a:off x="3782226" y="4604401"/>
              <a:ext cx="1904703" cy="292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Interaction Region</a:t>
              </a:r>
              <a:endParaRPr lang="en-US" sz="16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20486" name="Group 221"/>
          <p:cNvGrpSpPr>
            <a:grpSpLocks/>
          </p:cNvGrpSpPr>
          <p:nvPr/>
        </p:nvGrpSpPr>
        <p:grpSpPr bwMode="auto">
          <a:xfrm>
            <a:off x="5562600" y="3700463"/>
            <a:ext cx="2209800" cy="338137"/>
            <a:chOff x="5562600" y="3657600"/>
            <a:chExt cx="2209800" cy="338554"/>
          </a:xfrm>
        </p:grpSpPr>
        <p:sp>
          <p:nvSpPr>
            <p:cNvPr id="20487" name="Rectangular Callout 219"/>
            <p:cNvSpPr>
              <a:spLocks noChangeArrowheads="1"/>
            </p:cNvSpPr>
            <p:nvPr/>
          </p:nvSpPr>
          <p:spPr bwMode="auto">
            <a:xfrm>
              <a:off x="5638800" y="3657600"/>
              <a:ext cx="2057400" cy="304800"/>
            </a:xfrm>
            <a:prstGeom prst="wedgeRectCallout">
              <a:avLst>
                <a:gd name="adj1" fmla="val -47996"/>
                <a:gd name="adj2" fmla="val -407256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20488" name="TextBox 220"/>
            <p:cNvSpPr txBox="1">
              <a:spLocks noChangeArrowheads="1"/>
            </p:cNvSpPr>
            <p:nvPr/>
          </p:nvSpPr>
          <p:spPr bwMode="auto">
            <a:xfrm>
              <a:off x="5562600" y="3657600"/>
              <a:ext cx="2209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dirty="0">
                  <a:latin typeface="Arial" charset="0"/>
                  <a:cs typeface="Arial" charset="0"/>
                </a:rPr>
                <a:t>Optional 2</a:t>
              </a:r>
              <a:r>
                <a:rPr lang="en-US" sz="1600" b="1" baseline="30000" dirty="0">
                  <a:latin typeface="Arial" charset="0"/>
                  <a:cs typeface="Arial" charset="0"/>
                </a:rPr>
                <a:t>nd</a:t>
              </a:r>
              <a:r>
                <a:rPr lang="en-US" sz="1600" b="1" dirty="0">
                  <a:latin typeface="Arial" charset="0"/>
                  <a:cs typeface="Arial" charset="0"/>
                </a:rPr>
                <a:t> detector</a:t>
              </a:r>
            </a:p>
          </p:txBody>
        </p:sp>
      </p:grpSp>
      <p:cxnSp>
        <p:nvCxnSpPr>
          <p:cNvPr id="224" name="Straight Arrow Connector 223"/>
          <p:cNvCxnSpPr>
            <a:stCxn id="20671" idx="1"/>
            <a:endCxn id="20517" idx="0"/>
          </p:cNvCxnSpPr>
          <p:nvPr/>
        </p:nvCxnSpPr>
        <p:spPr bwMode="auto">
          <a:xfrm rot="10800000" flipV="1">
            <a:off x="762131" y="2098289"/>
            <a:ext cx="2267843" cy="32126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25" name="Straight Arrow Connector 224"/>
          <p:cNvCxnSpPr>
            <a:stCxn id="20678" idx="3"/>
            <a:endCxn id="20518" idx="0"/>
          </p:cNvCxnSpPr>
          <p:nvPr/>
        </p:nvCxnSpPr>
        <p:spPr bwMode="auto">
          <a:xfrm>
            <a:off x="4109713" y="2893531"/>
            <a:ext cx="4590889" cy="24100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4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Low Beta Focusing</a:t>
            </a:r>
            <a:endParaRPr lang="en-US" sz="4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49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143000"/>
            <a:ext cx="42672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0668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4931" name="Object 13"/>
          <p:cNvGraphicFramePr>
            <a:graphicFrameLocks noChangeAspect="1"/>
          </p:cNvGraphicFramePr>
          <p:nvPr/>
        </p:nvGraphicFramePr>
        <p:xfrm>
          <a:off x="6172200" y="1752600"/>
          <a:ext cx="1377950" cy="674688"/>
        </p:xfrm>
        <a:graphic>
          <a:graphicData uri="http://schemas.openxmlformats.org/presentationml/2006/ole">
            <p:oleObj spid="_x0000_s124931" name="Equation" r:id="rId6" imgW="990360" imgH="482400" progId="">
              <p:embed/>
            </p:oleObj>
          </a:graphicData>
        </a:graphic>
      </p:graphicFrame>
      <p:graphicFrame>
        <p:nvGraphicFramePr>
          <p:cNvPr id="124932" name="Object 3"/>
          <p:cNvGraphicFramePr>
            <a:graphicFrameLocks noChangeAspect="1"/>
          </p:cNvGraphicFramePr>
          <p:nvPr/>
        </p:nvGraphicFramePr>
        <p:xfrm>
          <a:off x="1905000" y="2851150"/>
          <a:ext cx="1023938" cy="709613"/>
        </p:xfrm>
        <a:graphic>
          <a:graphicData uri="http://schemas.openxmlformats.org/presentationml/2006/ole">
            <p:oleObj spid="_x0000_s124932" name="Equation" r:id="rId7" imgW="736560" imgH="507960" progId="">
              <p:embed/>
            </p:oleObj>
          </a:graphicData>
        </a:graphic>
      </p:graphicFrame>
      <p:sp>
        <p:nvSpPr>
          <p:cNvPr id="124933" name="Text Box 4"/>
          <p:cNvSpPr txBox="1">
            <a:spLocks noChangeArrowheads="1"/>
          </p:cNvSpPr>
          <p:nvPr/>
        </p:nvSpPr>
        <p:spPr bwMode="auto">
          <a:xfrm>
            <a:off x="2286000" y="5029201"/>
            <a:ext cx="979488" cy="30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Lucida Calligraphy" pitchFamily="66" charset="0"/>
              </a:rPr>
              <a:t>l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" pitchFamily="18" charset="0"/>
              </a:rPr>
              <a:t>* = 6m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934" name="Text Box 4"/>
          <p:cNvSpPr txBox="1">
            <a:spLocks noChangeArrowheads="1"/>
          </p:cNvSpPr>
          <p:nvPr/>
        </p:nvSpPr>
        <p:spPr bwMode="auto">
          <a:xfrm>
            <a:off x="2295525" y="4075113"/>
            <a:ext cx="463550" cy="30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</a:rPr>
              <a:t>IP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4935" name="Straight Arrow Connector 12"/>
          <p:cNvCxnSpPr>
            <a:cxnSpLocks noChangeShapeType="1"/>
          </p:cNvCxnSpPr>
          <p:nvPr/>
        </p:nvCxnSpPr>
        <p:spPr bwMode="auto">
          <a:xfrm rot="5400000">
            <a:off x="2200275" y="4616451"/>
            <a:ext cx="471487" cy="4762"/>
          </a:xfrm>
          <a:prstGeom prst="straightConnector1">
            <a:avLst/>
          </a:prstGeom>
          <a:noFill/>
          <a:ln w="12699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4936" name="AutoShape 12"/>
          <p:cNvSpPr>
            <a:spLocks/>
          </p:cNvSpPr>
          <p:nvPr/>
        </p:nvSpPr>
        <p:spPr bwMode="auto">
          <a:xfrm rot="16200000" flipV="1">
            <a:off x="1420019" y="4752182"/>
            <a:ext cx="174625" cy="423863"/>
          </a:xfrm>
          <a:prstGeom prst="leftBrace">
            <a:avLst>
              <a:gd name="adj1" fmla="val 39230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937" name="Text Box 4"/>
          <p:cNvSpPr txBox="1">
            <a:spLocks noChangeArrowheads="1"/>
          </p:cNvSpPr>
          <p:nvPr/>
        </p:nvSpPr>
        <p:spPr bwMode="auto">
          <a:xfrm>
            <a:off x="411163" y="5135564"/>
            <a:ext cx="1690687" cy="27463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</a:rPr>
              <a:t>FF triplet : Q3 Q2 Q1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938" name="AutoShape 3"/>
          <p:cNvSpPr>
            <a:spLocks/>
          </p:cNvSpPr>
          <p:nvPr/>
        </p:nvSpPr>
        <p:spPr bwMode="auto">
          <a:xfrm rot="16200000" flipV="1">
            <a:off x="2607469" y="4641057"/>
            <a:ext cx="142875" cy="633413"/>
          </a:xfrm>
          <a:prstGeom prst="leftBrace">
            <a:avLst>
              <a:gd name="adj1" fmla="val 162125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939" name="Text Box 15"/>
          <p:cNvSpPr txBox="1">
            <a:spLocks noChangeArrowheads="1"/>
          </p:cNvSpPr>
          <p:nvPr/>
        </p:nvSpPr>
        <p:spPr bwMode="auto">
          <a:xfrm>
            <a:off x="3429000" y="5029201"/>
            <a:ext cx="2474913" cy="644525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</a:rPr>
              <a:t>Q1 	G[kG/cm] =  -3.4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</a:rPr>
              <a:t>Q2 	G[kG/cm] = 2.1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</a:rPr>
              <a:t>Q3 	G[kG/cm] =  -4.1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940" name="Text Box 4"/>
          <p:cNvSpPr txBox="1">
            <a:spLocks noChangeArrowheads="1"/>
          </p:cNvSpPr>
          <p:nvPr/>
        </p:nvSpPr>
        <p:spPr bwMode="auto">
          <a:xfrm>
            <a:off x="3429000" y="685800"/>
            <a:ext cx="2487613" cy="3365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</a:rPr>
              <a:t>vertical focusing first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941" name="AutoShape 3"/>
          <p:cNvSpPr>
            <a:spLocks/>
          </p:cNvSpPr>
          <p:nvPr/>
        </p:nvSpPr>
        <p:spPr bwMode="auto">
          <a:xfrm rot="16200000" flipV="1">
            <a:off x="6461919" y="4633120"/>
            <a:ext cx="152400" cy="639762"/>
          </a:xfrm>
          <a:prstGeom prst="leftBrace">
            <a:avLst>
              <a:gd name="adj1" fmla="val 162533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942" name="Text Box 4"/>
          <p:cNvSpPr txBox="1">
            <a:spLocks noChangeArrowheads="1"/>
          </p:cNvSpPr>
          <p:nvPr/>
        </p:nvSpPr>
        <p:spPr bwMode="auto">
          <a:xfrm>
            <a:off x="6259513" y="5105401"/>
            <a:ext cx="979487" cy="30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Lucida Calligraphy" pitchFamily="66" charset="0"/>
              </a:rPr>
              <a:t>l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" pitchFamily="18" charset="0"/>
              </a:rPr>
              <a:t>* = 6m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943" name="Text Box 4"/>
          <p:cNvSpPr txBox="1">
            <a:spLocks noChangeArrowheads="1"/>
          </p:cNvSpPr>
          <p:nvPr/>
        </p:nvSpPr>
        <p:spPr bwMode="auto">
          <a:xfrm>
            <a:off x="6719888" y="4114800"/>
            <a:ext cx="463550" cy="30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</a:rPr>
              <a:t>IP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4944" name="Straight Arrow Connector 12"/>
          <p:cNvCxnSpPr>
            <a:cxnSpLocks noChangeShapeType="1"/>
          </p:cNvCxnSpPr>
          <p:nvPr/>
        </p:nvCxnSpPr>
        <p:spPr bwMode="auto">
          <a:xfrm rot="5400000">
            <a:off x="6638925" y="4629151"/>
            <a:ext cx="471487" cy="4762"/>
          </a:xfrm>
          <a:prstGeom prst="straightConnector1">
            <a:avLst/>
          </a:prstGeom>
          <a:noFill/>
          <a:ln w="12699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4945" name="Rectangle 23"/>
          <p:cNvSpPr>
            <a:spLocks noChangeArrowheads="1"/>
          </p:cNvSpPr>
          <p:nvPr/>
        </p:nvSpPr>
        <p:spPr bwMode="auto">
          <a:xfrm>
            <a:off x="2133600" y="5943601"/>
            <a:ext cx="4919663" cy="33813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Natural Chromaticity: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sym typeface="Symbol" pitchFamily="18" charset="2"/>
              </a:rPr>
              <a:t></a:t>
            </a:r>
            <a:r>
              <a:rPr kumimoji="0" lang="en-US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x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= -278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sym typeface="Symbol" pitchFamily="18" charset="2"/>
              </a:rPr>
              <a:t></a:t>
            </a:r>
            <a:r>
              <a:rPr kumimoji="0" lang="en-US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y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= -473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en-US" sz="3000" dirty="0" smtClean="0">
                <a:solidFill>
                  <a:srgbClr val="0033CC"/>
                </a:solidFill>
                <a:latin typeface="Arial" charset="0"/>
              </a:rPr>
              <a:t>Forming a High-Intensity Ion Beam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0"/>
            <a:ext cx="8534400" cy="2362200"/>
          </a:xfrm>
        </p:spPr>
        <p:txBody>
          <a:bodyPr/>
          <a:lstStyle/>
          <a:p>
            <a:pPr marL="228600" indent="-228600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Arial" charset="0"/>
              </a:rPr>
              <a:t>Stacking/accumulation process</a:t>
            </a:r>
          </a:p>
          <a:p>
            <a:pPr marL="461963" indent="-23495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</a:rPr>
              <a:t>Multi-turn (~20) pulse injection from SRF linac into the prebooster</a:t>
            </a:r>
          </a:p>
          <a:p>
            <a:pPr marL="461963" indent="-23495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</a:rPr>
              <a:t>Damping/cooling of injected beam</a:t>
            </a:r>
          </a:p>
          <a:p>
            <a:pPr marL="461963" indent="-23495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</a:rPr>
              <a:t>Accumulation of 1 A coasted beam at space charge limited emittance </a:t>
            </a:r>
          </a:p>
          <a:p>
            <a:pPr marL="461963" indent="-23495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</a:rPr>
              <a:t>Fill prebooster/large booster, then acceleration</a:t>
            </a:r>
          </a:p>
          <a:p>
            <a:pPr marL="461963" indent="-23495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</a:rPr>
              <a:t>Switch to collider ring for booster, RF bunching &amp; staged cooling </a:t>
            </a:r>
            <a:endParaRPr lang="en-US" sz="2000" b="1" i="1" dirty="0" smtClean="0">
              <a:latin typeface="Arial" charset="0"/>
            </a:endParaRPr>
          </a:p>
          <a:p>
            <a:pPr marL="228600" indent="-228600">
              <a:lnSpc>
                <a:spcPct val="80000"/>
              </a:lnSpc>
              <a:buFont typeface="Wingdings" pitchFamily="2" charset="2"/>
              <a:buNone/>
            </a:pPr>
            <a:endParaRPr lang="en-US" sz="1200" dirty="0" smtClean="0">
              <a:latin typeface="Arial" charset="0"/>
            </a:endParaRPr>
          </a:p>
        </p:txBody>
      </p:sp>
      <p:graphicFrame>
        <p:nvGraphicFramePr>
          <p:cNvPr id="106500" name="Group 4"/>
          <p:cNvGraphicFramePr>
            <a:graphicFrameLocks noGrp="1"/>
          </p:cNvGraphicFramePr>
          <p:nvPr>
            <p:ph sz="quarter" idx="2"/>
          </p:nvPr>
        </p:nvGraphicFramePr>
        <p:xfrm>
          <a:off x="4953000" y="975360"/>
          <a:ext cx="4114800" cy="1463040"/>
        </p:xfrm>
        <a:graphic>
          <a:graphicData uri="http://schemas.openxmlformats.org/drawingml/2006/table">
            <a:tbl>
              <a:tblPr/>
              <a:tblGrid>
                <a:gridCol w="2514600"/>
                <a:gridCol w="685800"/>
                <a:gridCol w="914400"/>
              </a:tblGrid>
              <a:tr h="1333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Circumference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Energy/u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GeV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0.2 -0.4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Cooling electron current 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Cooling time for protons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Stacked ion current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Norm. emit. After stacking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µm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66" name="Rectangle 46"/>
          <p:cNvSpPr>
            <a:spLocks noChangeArrowheads="1"/>
          </p:cNvSpPr>
          <p:nvPr/>
        </p:nvSpPr>
        <p:spPr bwMode="auto">
          <a:xfrm>
            <a:off x="5181600" y="609600"/>
            <a:ext cx="373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686050" algn="l"/>
              </a:tabLst>
            </a:pPr>
            <a:r>
              <a:rPr lang="en-GB" sz="1600" b="1" dirty="0">
                <a:latin typeface="Arial" charset="0"/>
              </a:rPr>
              <a:t>Stacking proton beam in ACR</a:t>
            </a:r>
          </a:p>
        </p:txBody>
      </p:sp>
      <p:graphicFrame>
        <p:nvGraphicFramePr>
          <p:cNvPr id="106543" name="Group 47"/>
          <p:cNvGraphicFramePr>
            <a:graphicFrameLocks noGrp="1"/>
          </p:cNvGraphicFramePr>
          <p:nvPr>
            <p:ph sz="quarter" idx="3"/>
          </p:nvPr>
        </p:nvGraphicFramePr>
        <p:xfrm>
          <a:off x="304800" y="2667000"/>
          <a:ext cx="8534400" cy="1676400"/>
        </p:xfrm>
        <a:graphic>
          <a:graphicData uri="http://schemas.openxmlformats.org/drawingml/2006/table">
            <a:tbl>
              <a:tblPr/>
              <a:tblGrid>
                <a:gridCol w="2971800"/>
                <a:gridCol w="1600200"/>
                <a:gridCol w="1295400"/>
                <a:gridCol w="26670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 (GeV/c)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Cooling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Source/SRF linac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stripping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Prebooster/Accumulator-Ring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 electron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Stacking/accumulating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energy ring (booster)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RF bunching (for collision)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 energy 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RF bunching (for collision)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3" name="Group 82"/>
          <p:cNvGrpSpPr/>
          <p:nvPr/>
        </p:nvGrpSpPr>
        <p:grpSpPr>
          <a:xfrm>
            <a:off x="152400" y="685800"/>
            <a:ext cx="4572000" cy="1828800"/>
            <a:chOff x="457200" y="609600"/>
            <a:chExt cx="4572000" cy="1828800"/>
          </a:xfrm>
        </p:grpSpPr>
        <p:cxnSp>
          <p:nvCxnSpPr>
            <p:cNvPr id="8" name="Straight Connector 7"/>
            <p:cNvCxnSpPr/>
            <p:nvPr/>
          </p:nvCxnSpPr>
          <p:spPr bwMode="auto">
            <a:xfrm flipV="1">
              <a:off x="783724" y="1447800"/>
              <a:ext cx="3712076" cy="51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Rectangle 8"/>
            <p:cNvSpPr/>
            <p:nvPr/>
          </p:nvSpPr>
          <p:spPr bwMode="auto">
            <a:xfrm>
              <a:off x="688474" y="1371601"/>
              <a:ext cx="149726" cy="152399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066800" y="1323587"/>
              <a:ext cx="533400" cy="27661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11" name="Group 30"/>
            <p:cNvGrpSpPr/>
            <p:nvPr/>
          </p:nvGrpSpPr>
          <p:grpSpPr>
            <a:xfrm>
              <a:off x="1828800" y="1194884"/>
              <a:ext cx="439153" cy="481516"/>
              <a:chOff x="1676400" y="1295399"/>
              <a:chExt cx="609600" cy="609600"/>
            </a:xfrm>
          </p:grpSpPr>
          <p:cxnSp>
            <p:nvCxnSpPr>
              <p:cNvPr id="44" name="Straight Connector 43"/>
              <p:cNvCxnSpPr/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45" name="Group 23"/>
              <p:cNvGrpSpPr/>
              <p:nvPr/>
            </p:nvGrpSpPr>
            <p:grpSpPr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51" name="Arc 20"/>
                <p:cNvSpPr/>
                <p:nvPr/>
              </p:nvSpPr>
              <p:spPr bwMode="auto">
                <a:xfrm>
                  <a:off x="2971800" y="1295400"/>
                  <a:ext cx="304800" cy="30480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52" name="Arc 51"/>
                <p:cNvSpPr/>
                <p:nvPr/>
              </p:nvSpPr>
              <p:spPr bwMode="auto">
                <a:xfrm rot="16200000">
                  <a:off x="2971800" y="1295400"/>
                  <a:ext cx="304800" cy="30480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53" name="Arc 52"/>
                <p:cNvSpPr/>
                <p:nvPr/>
              </p:nvSpPr>
              <p:spPr bwMode="auto">
                <a:xfrm rot="5400000">
                  <a:off x="2971800" y="1295400"/>
                  <a:ext cx="304800" cy="30480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grpSp>
            <p:nvGrpSpPr>
              <p:cNvPr id="46" name="Group 24"/>
              <p:cNvGrpSpPr/>
              <p:nvPr/>
            </p:nvGrpSpPr>
            <p:grpSpPr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8" name="Arc 47"/>
                <p:cNvSpPr/>
                <p:nvPr/>
              </p:nvSpPr>
              <p:spPr bwMode="auto">
                <a:xfrm>
                  <a:off x="2971800" y="1295400"/>
                  <a:ext cx="304800" cy="30480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49" name="Arc 48"/>
                <p:cNvSpPr/>
                <p:nvPr/>
              </p:nvSpPr>
              <p:spPr bwMode="auto">
                <a:xfrm rot="16200000">
                  <a:off x="2971800" y="1295400"/>
                  <a:ext cx="304800" cy="30480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50" name="Arc 49"/>
                <p:cNvSpPr/>
                <p:nvPr/>
              </p:nvSpPr>
              <p:spPr bwMode="auto">
                <a:xfrm rot="5400000">
                  <a:off x="2971800" y="1295400"/>
                  <a:ext cx="304800" cy="30480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cxnSp>
            <p:nvCxnSpPr>
              <p:cNvPr id="47" name="Straight Connector 29"/>
              <p:cNvCxnSpPr/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42"/>
            <p:cNvGrpSpPr/>
            <p:nvPr/>
          </p:nvGrpSpPr>
          <p:grpSpPr>
            <a:xfrm>
              <a:off x="2819400" y="990600"/>
              <a:ext cx="838200" cy="914400"/>
              <a:chOff x="1676400" y="1295399"/>
              <a:chExt cx="609600" cy="609600"/>
            </a:xfrm>
          </p:grpSpPr>
          <p:cxnSp>
            <p:nvCxnSpPr>
              <p:cNvPr id="24" name="Straight Connector 23"/>
              <p:cNvCxnSpPr/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5" name="Group 23"/>
              <p:cNvGrpSpPr/>
              <p:nvPr/>
            </p:nvGrpSpPr>
            <p:grpSpPr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31" name="Arc 30"/>
                <p:cNvSpPr/>
                <p:nvPr/>
              </p:nvSpPr>
              <p:spPr bwMode="auto">
                <a:xfrm>
                  <a:off x="2971800" y="1295400"/>
                  <a:ext cx="304800" cy="30480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32" name="Arc 31"/>
                <p:cNvSpPr/>
                <p:nvPr/>
              </p:nvSpPr>
              <p:spPr bwMode="auto">
                <a:xfrm rot="16200000">
                  <a:off x="2971800" y="1295400"/>
                  <a:ext cx="304800" cy="30480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33" name="Arc 32"/>
                <p:cNvSpPr/>
                <p:nvPr/>
              </p:nvSpPr>
              <p:spPr bwMode="auto">
                <a:xfrm rot="5400000">
                  <a:off x="2971800" y="1295400"/>
                  <a:ext cx="304800" cy="30480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grpSp>
            <p:nvGrpSpPr>
              <p:cNvPr id="26" name="Group 24"/>
              <p:cNvGrpSpPr/>
              <p:nvPr/>
            </p:nvGrpSpPr>
            <p:grpSpPr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8" name="Arc 27"/>
                <p:cNvSpPr/>
                <p:nvPr/>
              </p:nvSpPr>
              <p:spPr bwMode="auto">
                <a:xfrm>
                  <a:off x="2971800" y="1295400"/>
                  <a:ext cx="304800" cy="30480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29" name="Arc 28"/>
                <p:cNvSpPr/>
                <p:nvPr/>
              </p:nvSpPr>
              <p:spPr bwMode="auto">
                <a:xfrm rot="16200000">
                  <a:off x="2971800" y="1295400"/>
                  <a:ext cx="304800" cy="30480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30" name="Arc 29"/>
                <p:cNvSpPr/>
                <p:nvPr/>
              </p:nvSpPr>
              <p:spPr bwMode="auto">
                <a:xfrm rot="5400000">
                  <a:off x="2971800" y="1295400"/>
                  <a:ext cx="304800" cy="30480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457200" y="15240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source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8200" y="9906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SRF Linac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0" y="167640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pre-booster-Accumulator ring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67000" y="682823"/>
              <a:ext cx="15239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low energy ring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05200" y="1905000"/>
              <a:ext cx="15240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Medium energy collider ring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32932" y="1323587"/>
              <a:ext cx="76868" cy="200413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38601" y="609600"/>
              <a:ext cx="838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cooling</a:t>
              </a:r>
              <a:endPara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352800" y="1323587"/>
              <a:ext cx="76868" cy="200413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55" name="Group 42"/>
            <p:cNvGrpSpPr/>
            <p:nvPr/>
          </p:nvGrpSpPr>
          <p:grpSpPr>
            <a:xfrm>
              <a:off x="3962400" y="990600"/>
              <a:ext cx="838200" cy="914400"/>
              <a:chOff x="1676400" y="1295399"/>
              <a:chExt cx="609600" cy="609600"/>
            </a:xfrm>
          </p:grpSpPr>
          <p:cxnSp>
            <p:nvCxnSpPr>
              <p:cNvPr id="56" name="Straight Connector 55"/>
              <p:cNvCxnSpPr/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57" name="Group 23"/>
              <p:cNvGrpSpPr/>
              <p:nvPr/>
            </p:nvGrpSpPr>
            <p:grpSpPr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63" name="Arc 62"/>
                <p:cNvSpPr/>
                <p:nvPr/>
              </p:nvSpPr>
              <p:spPr bwMode="auto">
                <a:xfrm>
                  <a:off x="2971800" y="1295400"/>
                  <a:ext cx="304800" cy="30480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64" name="Arc 63"/>
                <p:cNvSpPr/>
                <p:nvPr/>
              </p:nvSpPr>
              <p:spPr bwMode="auto">
                <a:xfrm rot="16200000">
                  <a:off x="2971800" y="1295400"/>
                  <a:ext cx="304800" cy="30480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65" name="Arc 64"/>
                <p:cNvSpPr/>
                <p:nvPr/>
              </p:nvSpPr>
              <p:spPr bwMode="auto">
                <a:xfrm rot="5400000">
                  <a:off x="2971800" y="1295400"/>
                  <a:ext cx="304800" cy="30480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grpSp>
            <p:nvGrpSpPr>
              <p:cNvPr id="58" name="Group 24"/>
              <p:cNvGrpSpPr/>
              <p:nvPr/>
            </p:nvGrpSpPr>
            <p:grpSpPr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60" name="Arc 59"/>
                <p:cNvSpPr/>
                <p:nvPr/>
              </p:nvSpPr>
              <p:spPr bwMode="auto">
                <a:xfrm>
                  <a:off x="2971800" y="1295400"/>
                  <a:ext cx="304800" cy="30480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61" name="Arc 60"/>
                <p:cNvSpPr/>
                <p:nvPr/>
              </p:nvSpPr>
              <p:spPr bwMode="auto">
                <a:xfrm rot="16200000">
                  <a:off x="2971800" y="1295400"/>
                  <a:ext cx="304800" cy="30480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62" name="Arc 61"/>
                <p:cNvSpPr/>
                <p:nvPr/>
              </p:nvSpPr>
              <p:spPr bwMode="auto">
                <a:xfrm rot="5400000">
                  <a:off x="2971800" y="1295400"/>
                  <a:ext cx="304800" cy="30480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cxnSp>
            <p:nvCxnSpPr>
              <p:cNvPr id="59" name="Straight Connector 58"/>
              <p:cNvCxnSpPr/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7" name="Rectangle 76"/>
            <p:cNvSpPr/>
            <p:nvPr/>
          </p:nvSpPr>
          <p:spPr bwMode="auto">
            <a:xfrm>
              <a:off x="4495800" y="1323587"/>
              <a:ext cx="76868" cy="200413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 bwMode="auto">
            <a:xfrm rot="16200000" flipH="1">
              <a:off x="4229100" y="1028700"/>
              <a:ext cx="3810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33CC"/>
                </a:solidFill>
                <a:latin typeface="Arial" charset="0"/>
              </a:rPr>
              <a:t>Electron Polarization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609600"/>
            <a:ext cx="4038600" cy="3810000"/>
          </a:xfrm>
        </p:spPr>
        <p:txBody>
          <a:bodyPr/>
          <a:lstStyle/>
          <a:p>
            <a:pPr marL="233363" indent="-233363" eaLnBrk="1" hangingPunct="1">
              <a:buFontTx/>
              <a:buNone/>
            </a:pPr>
            <a:r>
              <a:rPr lang="en-US" b="1" dirty="0" smtClean="0">
                <a:latin typeface="Arial" charset="0"/>
              </a:rPr>
              <a:t>Producing/matching</a:t>
            </a:r>
          </a:p>
          <a:p>
            <a:pPr marL="233363" indent="-233363" eaLnBrk="1" hangingPunct="1"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</a:rPr>
              <a:t>CEBAF polarized electron source</a:t>
            </a:r>
          </a:p>
          <a:p>
            <a:pPr marL="233363" indent="-233363" eaLnBrk="1" hangingPunct="1"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</a:rPr>
              <a:t>Injected into Figure-8 ring with vertical polarization</a:t>
            </a:r>
          </a:p>
          <a:p>
            <a:pPr marL="233363" indent="-233363" eaLnBrk="1" hangingPunct="1"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</a:rPr>
              <a:t>Turn to longitudinal direction at IPs using vertical crossing bends and solenoid spin rotators</a:t>
            </a:r>
          </a:p>
          <a:p>
            <a:pPr marL="233363" indent="-233363" eaLnBrk="1" hangingPunct="1">
              <a:buFontTx/>
              <a:buNone/>
            </a:pPr>
            <a:r>
              <a:rPr lang="en-US" b="1" dirty="0" smtClean="0">
                <a:latin typeface="Arial" charset="0"/>
              </a:rPr>
              <a:t>Maintaining in the ring</a:t>
            </a:r>
          </a:p>
          <a:p>
            <a:pPr marL="233363" indent="-233363" eaLnBrk="1" hangingPunct="1"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</a:rPr>
              <a:t>electron self-polarization</a:t>
            </a:r>
          </a:p>
          <a:p>
            <a:pPr marL="233363" indent="-233363" eaLnBrk="1" hangingPunct="1"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</a:rPr>
              <a:t>SC solenoids at IRs removes spin resonances &amp; energy sensitivity. </a:t>
            </a:r>
          </a:p>
        </p:txBody>
      </p:sp>
      <p:grpSp>
        <p:nvGrpSpPr>
          <p:cNvPr id="39940" name="Group 71"/>
          <p:cNvGrpSpPr>
            <a:grpSpLocks/>
          </p:cNvGrpSpPr>
          <p:nvPr/>
        </p:nvGrpSpPr>
        <p:grpSpPr bwMode="auto">
          <a:xfrm>
            <a:off x="152400" y="762000"/>
            <a:ext cx="4648200" cy="2209800"/>
            <a:chOff x="2697" y="624"/>
            <a:chExt cx="2976" cy="1433"/>
          </a:xfrm>
        </p:grpSpPr>
        <p:grpSp>
          <p:nvGrpSpPr>
            <p:cNvPr id="40028" name="Group 5"/>
            <p:cNvGrpSpPr>
              <a:grpSpLocks noChangeAspect="1"/>
            </p:cNvGrpSpPr>
            <p:nvPr/>
          </p:nvGrpSpPr>
          <p:grpSpPr bwMode="auto">
            <a:xfrm>
              <a:off x="2697" y="691"/>
              <a:ext cx="2976" cy="1267"/>
              <a:chOff x="672" y="1200"/>
              <a:chExt cx="4080" cy="1728"/>
            </a:xfrm>
          </p:grpSpPr>
          <p:sp>
            <p:nvSpPr>
              <p:cNvPr id="40078" name="Line 6"/>
              <p:cNvSpPr>
                <a:spLocks noChangeAspect="1" noChangeShapeType="1"/>
              </p:cNvSpPr>
              <p:nvPr/>
            </p:nvSpPr>
            <p:spPr bwMode="auto">
              <a:xfrm>
                <a:off x="1728" y="1440"/>
                <a:ext cx="1968" cy="12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079" name="Line 7"/>
              <p:cNvSpPr>
                <a:spLocks noChangeAspect="1" noChangeShapeType="1"/>
              </p:cNvSpPr>
              <p:nvPr/>
            </p:nvSpPr>
            <p:spPr bwMode="auto">
              <a:xfrm flipV="1">
                <a:off x="1728" y="1440"/>
                <a:ext cx="1968" cy="12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0080" name="Group 8"/>
              <p:cNvGrpSpPr>
                <a:grpSpLocks noChangeAspect="1"/>
              </p:cNvGrpSpPr>
              <p:nvPr/>
            </p:nvGrpSpPr>
            <p:grpSpPr bwMode="auto">
              <a:xfrm>
                <a:off x="672" y="1200"/>
                <a:ext cx="912" cy="1728"/>
                <a:chOff x="672" y="1200"/>
                <a:chExt cx="912" cy="1728"/>
              </a:xfrm>
            </p:grpSpPr>
            <p:sp>
              <p:nvSpPr>
                <p:cNvPr id="40086" name="Arc 9"/>
                <p:cNvSpPr>
                  <a:spLocks noChangeAspect="1"/>
                </p:cNvSpPr>
                <p:nvPr/>
              </p:nvSpPr>
              <p:spPr bwMode="auto">
                <a:xfrm flipH="1">
                  <a:off x="672" y="1344"/>
                  <a:ext cx="672" cy="7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1000" dirty="0"/>
                </a:p>
              </p:txBody>
            </p:sp>
            <p:sp>
              <p:nvSpPr>
                <p:cNvPr id="40087" name="Arc 10"/>
                <p:cNvSpPr>
                  <a:spLocks noChangeAspect="1"/>
                </p:cNvSpPr>
                <p:nvPr/>
              </p:nvSpPr>
              <p:spPr bwMode="auto">
                <a:xfrm flipH="1" flipV="1">
                  <a:off x="672" y="2064"/>
                  <a:ext cx="672" cy="7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eaLnBrk="0" hangingPunct="0"/>
                  <a:endParaRPr lang="en-US" sz="1000" dirty="0"/>
                </a:p>
              </p:txBody>
            </p:sp>
            <p:sp>
              <p:nvSpPr>
                <p:cNvPr id="40088" name="Arc 11"/>
                <p:cNvSpPr>
                  <a:spLocks noChangeAspect="1"/>
                </p:cNvSpPr>
                <p:nvPr/>
              </p:nvSpPr>
              <p:spPr bwMode="auto">
                <a:xfrm rot="-1979997" flipH="1" flipV="1">
                  <a:off x="912" y="2208"/>
                  <a:ext cx="672" cy="7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eaLnBrk="0" hangingPunct="0"/>
                  <a:endParaRPr lang="en-US" sz="1000" dirty="0"/>
                </a:p>
              </p:txBody>
            </p:sp>
            <p:sp>
              <p:nvSpPr>
                <p:cNvPr id="40089" name="Arc 12"/>
                <p:cNvSpPr>
                  <a:spLocks noChangeAspect="1"/>
                </p:cNvSpPr>
                <p:nvPr/>
              </p:nvSpPr>
              <p:spPr bwMode="auto">
                <a:xfrm rot="1979997" flipH="1">
                  <a:off x="912" y="1200"/>
                  <a:ext cx="672" cy="7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1000" dirty="0"/>
                </a:p>
              </p:txBody>
            </p:sp>
          </p:grpSp>
          <p:grpSp>
            <p:nvGrpSpPr>
              <p:cNvPr id="40081" name="Group 13"/>
              <p:cNvGrpSpPr>
                <a:grpSpLocks noChangeAspect="1"/>
              </p:cNvGrpSpPr>
              <p:nvPr/>
            </p:nvGrpSpPr>
            <p:grpSpPr bwMode="auto">
              <a:xfrm flipH="1">
                <a:off x="3840" y="1200"/>
                <a:ext cx="912" cy="1728"/>
                <a:chOff x="672" y="1200"/>
                <a:chExt cx="912" cy="1728"/>
              </a:xfrm>
            </p:grpSpPr>
            <p:sp>
              <p:nvSpPr>
                <p:cNvPr id="40082" name="Arc 14"/>
                <p:cNvSpPr>
                  <a:spLocks noChangeAspect="1"/>
                </p:cNvSpPr>
                <p:nvPr/>
              </p:nvSpPr>
              <p:spPr bwMode="auto">
                <a:xfrm flipH="1">
                  <a:off x="672" y="1344"/>
                  <a:ext cx="672" cy="7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1000" dirty="0"/>
                </a:p>
              </p:txBody>
            </p:sp>
            <p:sp>
              <p:nvSpPr>
                <p:cNvPr id="40083" name="Arc 15"/>
                <p:cNvSpPr>
                  <a:spLocks noChangeAspect="1"/>
                </p:cNvSpPr>
                <p:nvPr/>
              </p:nvSpPr>
              <p:spPr bwMode="auto">
                <a:xfrm flipH="1" flipV="1">
                  <a:off x="672" y="2064"/>
                  <a:ext cx="672" cy="7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eaLnBrk="0" hangingPunct="0"/>
                  <a:endParaRPr lang="en-US" sz="1000" dirty="0"/>
                </a:p>
              </p:txBody>
            </p:sp>
            <p:sp>
              <p:nvSpPr>
                <p:cNvPr id="40084" name="Arc 16"/>
                <p:cNvSpPr>
                  <a:spLocks noChangeAspect="1"/>
                </p:cNvSpPr>
                <p:nvPr/>
              </p:nvSpPr>
              <p:spPr bwMode="auto">
                <a:xfrm rot="-1979997" flipH="1" flipV="1">
                  <a:off x="912" y="2208"/>
                  <a:ext cx="672" cy="7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eaLnBrk="0" hangingPunct="0"/>
                  <a:endParaRPr lang="en-US" sz="1000" dirty="0"/>
                </a:p>
              </p:txBody>
            </p:sp>
            <p:sp>
              <p:nvSpPr>
                <p:cNvPr id="40085" name="Arc 17"/>
                <p:cNvSpPr>
                  <a:spLocks noChangeAspect="1"/>
                </p:cNvSpPr>
                <p:nvPr/>
              </p:nvSpPr>
              <p:spPr bwMode="auto">
                <a:xfrm rot="1979997" flipH="1">
                  <a:off x="912" y="1200"/>
                  <a:ext cx="672" cy="7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1000" dirty="0"/>
                </a:p>
              </p:txBody>
            </p:sp>
          </p:grpSp>
        </p:grpSp>
        <p:grpSp>
          <p:nvGrpSpPr>
            <p:cNvPr id="40029" name="Group 18"/>
            <p:cNvGrpSpPr>
              <a:grpSpLocks noChangeAspect="1"/>
            </p:cNvGrpSpPr>
            <p:nvPr/>
          </p:nvGrpSpPr>
          <p:grpSpPr bwMode="auto">
            <a:xfrm>
              <a:off x="3712" y="1007"/>
              <a:ext cx="105" cy="106"/>
              <a:chOff x="1488" y="3264"/>
              <a:chExt cx="144" cy="144"/>
            </a:xfrm>
          </p:grpSpPr>
          <p:sp>
            <p:nvSpPr>
              <p:cNvPr id="40076" name="Line 19"/>
              <p:cNvSpPr>
                <a:spLocks noChangeAspect="1" noChangeShapeType="1"/>
              </p:cNvSpPr>
              <p:nvPr/>
            </p:nvSpPr>
            <p:spPr bwMode="auto">
              <a:xfrm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077" name="Line 20"/>
              <p:cNvSpPr>
                <a:spLocks noChangeAspect="1" noChangeShapeType="1"/>
              </p:cNvSpPr>
              <p:nvPr/>
            </p:nvSpPr>
            <p:spPr bwMode="auto">
              <a:xfrm flipH="1"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0030" name="Group 21"/>
            <p:cNvGrpSpPr>
              <a:grpSpLocks noChangeAspect="1"/>
            </p:cNvGrpSpPr>
            <p:nvPr/>
          </p:nvGrpSpPr>
          <p:grpSpPr bwMode="auto">
            <a:xfrm>
              <a:off x="4552" y="1007"/>
              <a:ext cx="106" cy="106"/>
              <a:chOff x="1488" y="3264"/>
              <a:chExt cx="144" cy="144"/>
            </a:xfrm>
          </p:grpSpPr>
          <p:sp>
            <p:nvSpPr>
              <p:cNvPr id="40074" name="Line 22"/>
              <p:cNvSpPr>
                <a:spLocks noChangeAspect="1" noChangeShapeType="1"/>
              </p:cNvSpPr>
              <p:nvPr/>
            </p:nvSpPr>
            <p:spPr bwMode="auto">
              <a:xfrm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075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0031" name="Group 24"/>
            <p:cNvGrpSpPr>
              <a:grpSpLocks noChangeAspect="1"/>
            </p:cNvGrpSpPr>
            <p:nvPr/>
          </p:nvGrpSpPr>
          <p:grpSpPr bwMode="auto">
            <a:xfrm>
              <a:off x="3712" y="1536"/>
              <a:ext cx="105" cy="105"/>
              <a:chOff x="1488" y="3264"/>
              <a:chExt cx="144" cy="144"/>
            </a:xfrm>
          </p:grpSpPr>
          <p:sp>
            <p:nvSpPr>
              <p:cNvPr id="40072" name="Line 25"/>
              <p:cNvSpPr>
                <a:spLocks noChangeAspect="1" noChangeShapeType="1"/>
              </p:cNvSpPr>
              <p:nvPr/>
            </p:nvSpPr>
            <p:spPr bwMode="auto">
              <a:xfrm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073" name="Line 26"/>
              <p:cNvSpPr>
                <a:spLocks noChangeAspect="1" noChangeShapeType="1"/>
              </p:cNvSpPr>
              <p:nvPr/>
            </p:nvSpPr>
            <p:spPr bwMode="auto">
              <a:xfrm flipH="1"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0032" name="Group 27"/>
            <p:cNvGrpSpPr>
              <a:grpSpLocks noChangeAspect="1"/>
            </p:cNvGrpSpPr>
            <p:nvPr/>
          </p:nvGrpSpPr>
          <p:grpSpPr bwMode="auto">
            <a:xfrm>
              <a:off x="4552" y="1536"/>
              <a:ext cx="106" cy="105"/>
              <a:chOff x="1488" y="3264"/>
              <a:chExt cx="144" cy="144"/>
            </a:xfrm>
          </p:grpSpPr>
          <p:sp>
            <p:nvSpPr>
              <p:cNvPr id="40070" name="Line 28"/>
              <p:cNvSpPr>
                <a:spLocks noChangeAspect="1" noChangeShapeType="1"/>
              </p:cNvSpPr>
              <p:nvPr/>
            </p:nvSpPr>
            <p:spPr bwMode="auto">
              <a:xfrm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071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0033" name="Rectangle 30"/>
            <p:cNvSpPr>
              <a:spLocks noChangeAspect="1" noChangeArrowheads="1"/>
            </p:cNvSpPr>
            <p:nvPr/>
          </p:nvSpPr>
          <p:spPr bwMode="auto">
            <a:xfrm rot="-2076172">
              <a:off x="4307" y="1113"/>
              <a:ext cx="140" cy="141"/>
            </a:xfrm>
            <a:prstGeom prst="rect">
              <a:avLst/>
            </a:prstGeom>
            <a:solidFill>
              <a:srgbClr val="00FF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34" name="Rectangle 31"/>
            <p:cNvSpPr>
              <a:spLocks noChangeAspect="1" noChangeArrowheads="1"/>
            </p:cNvSpPr>
            <p:nvPr/>
          </p:nvSpPr>
          <p:spPr bwMode="auto">
            <a:xfrm rot="2188526">
              <a:off x="3888" y="1113"/>
              <a:ext cx="139" cy="141"/>
            </a:xfrm>
            <a:prstGeom prst="rect">
              <a:avLst/>
            </a:prstGeom>
            <a:solidFill>
              <a:srgbClr val="00FF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35" name="Rectangle 32"/>
            <p:cNvSpPr>
              <a:spLocks noChangeAspect="1" noChangeArrowheads="1"/>
            </p:cNvSpPr>
            <p:nvPr/>
          </p:nvSpPr>
          <p:spPr bwMode="auto">
            <a:xfrm rot="1954199">
              <a:off x="3397" y="854"/>
              <a:ext cx="245" cy="106"/>
            </a:xfrm>
            <a:prstGeom prst="rect">
              <a:avLst/>
            </a:prstGeom>
            <a:solidFill>
              <a:srgbClr val="00FF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36" name="Rectangle 33"/>
            <p:cNvSpPr>
              <a:spLocks noChangeAspect="1" noChangeArrowheads="1"/>
            </p:cNvSpPr>
            <p:nvPr/>
          </p:nvSpPr>
          <p:spPr bwMode="auto">
            <a:xfrm rot="-1900975">
              <a:off x="4693" y="867"/>
              <a:ext cx="244" cy="105"/>
            </a:xfrm>
            <a:prstGeom prst="rect">
              <a:avLst/>
            </a:prstGeom>
            <a:solidFill>
              <a:srgbClr val="00FF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37" name="Rectangle 34"/>
            <p:cNvSpPr>
              <a:spLocks noChangeAspect="1" noChangeArrowheads="1"/>
            </p:cNvSpPr>
            <p:nvPr/>
          </p:nvSpPr>
          <p:spPr bwMode="auto">
            <a:xfrm rot="1954199">
              <a:off x="4693" y="1676"/>
              <a:ext cx="244" cy="106"/>
            </a:xfrm>
            <a:prstGeom prst="rect">
              <a:avLst/>
            </a:prstGeom>
            <a:solidFill>
              <a:srgbClr val="00FF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38" name="Rectangle 35"/>
            <p:cNvSpPr>
              <a:spLocks noChangeAspect="1" noChangeArrowheads="1"/>
            </p:cNvSpPr>
            <p:nvPr/>
          </p:nvSpPr>
          <p:spPr bwMode="auto">
            <a:xfrm rot="2188526">
              <a:off x="4342" y="1395"/>
              <a:ext cx="140" cy="141"/>
            </a:xfrm>
            <a:prstGeom prst="rect">
              <a:avLst/>
            </a:prstGeom>
            <a:solidFill>
              <a:srgbClr val="00FF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39" name="Rectangle 36"/>
            <p:cNvSpPr>
              <a:spLocks noChangeAspect="1" noChangeArrowheads="1"/>
            </p:cNvSpPr>
            <p:nvPr/>
          </p:nvSpPr>
          <p:spPr bwMode="auto">
            <a:xfrm rot="-1900975">
              <a:off x="3432" y="1676"/>
              <a:ext cx="245" cy="106"/>
            </a:xfrm>
            <a:prstGeom prst="rect">
              <a:avLst/>
            </a:prstGeom>
            <a:solidFill>
              <a:srgbClr val="00FF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40" name="Rectangle 37"/>
            <p:cNvSpPr>
              <a:spLocks noChangeAspect="1" noChangeArrowheads="1"/>
            </p:cNvSpPr>
            <p:nvPr/>
          </p:nvSpPr>
          <p:spPr bwMode="auto">
            <a:xfrm rot="-2076172">
              <a:off x="3888" y="1395"/>
              <a:ext cx="139" cy="141"/>
            </a:xfrm>
            <a:prstGeom prst="rect">
              <a:avLst/>
            </a:prstGeom>
            <a:solidFill>
              <a:srgbClr val="00FF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41" name="Text Box 38"/>
            <p:cNvSpPr txBox="1">
              <a:spLocks noChangeAspect="1" noChangeArrowheads="1"/>
            </p:cNvSpPr>
            <p:nvPr/>
          </p:nvSpPr>
          <p:spPr bwMode="auto">
            <a:xfrm>
              <a:off x="3360" y="624"/>
              <a:ext cx="525" cy="2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spin rotator</a:t>
              </a:r>
            </a:p>
          </p:txBody>
        </p:sp>
        <p:sp>
          <p:nvSpPr>
            <p:cNvPr id="40042" name="Text Box 39"/>
            <p:cNvSpPr txBox="1">
              <a:spLocks noChangeAspect="1" noChangeArrowheads="1"/>
            </p:cNvSpPr>
            <p:nvPr/>
          </p:nvSpPr>
          <p:spPr bwMode="auto">
            <a:xfrm>
              <a:off x="4556" y="624"/>
              <a:ext cx="436" cy="2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spin rotator</a:t>
              </a:r>
            </a:p>
          </p:txBody>
        </p:sp>
        <p:sp>
          <p:nvSpPr>
            <p:cNvPr id="40043" name="Text Box 40"/>
            <p:cNvSpPr txBox="1">
              <a:spLocks noChangeAspect="1" noChangeArrowheads="1"/>
            </p:cNvSpPr>
            <p:nvPr/>
          </p:nvSpPr>
          <p:spPr bwMode="auto">
            <a:xfrm>
              <a:off x="4512" y="1776"/>
              <a:ext cx="432" cy="2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spin rotator</a:t>
              </a:r>
            </a:p>
          </p:txBody>
        </p:sp>
        <p:sp>
          <p:nvSpPr>
            <p:cNvPr id="40044" name="Text Box 41"/>
            <p:cNvSpPr txBox="1">
              <a:spLocks noChangeAspect="1" noChangeArrowheads="1"/>
            </p:cNvSpPr>
            <p:nvPr/>
          </p:nvSpPr>
          <p:spPr bwMode="auto">
            <a:xfrm>
              <a:off x="3312" y="1775"/>
              <a:ext cx="528" cy="2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spin rotator</a:t>
              </a:r>
            </a:p>
          </p:txBody>
        </p:sp>
        <p:sp>
          <p:nvSpPr>
            <p:cNvPr id="40045" name="Text Box 42"/>
            <p:cNvSpPr txBox="1">
              <a:spLocks noChangeAspect="1" noChangeArrowheads="1"/>
            </p:cNvSpPr>
            <p:nvPr/>
          </p:nvSpPr>
          <p:spPr bwMode="auto">
            <a:xfrm>
              <a:off x="4512" y="1200"/>
              <a:ext cx="689" cy="2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collision point</a:t>
              </a:r>
            </a:p>
          </p:txBody>
        </p:sp>
        <p:sp>
          <p:nvSpPr>
            <p:cNvPr id="40046" name="Line 44"/>
            <p:cNvSpPr>
              <a:spLocks noChangeAspect="1" noChangeShapeType="1"/>
            </p:cNvSpPr>
            <p:nvPr/>
          </p:nvSpPr>
          <p:spPr bwMode="auto">
            <a:xfrm flipH="1" flipV="1">
              <a:off x="4027" y="1536"/>
              <a:ext cx="105" cy="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047" name="Line 45"/>
            <p:cNvSpPr>
              <a:spLocks noChangeAspect="1" noChangeShapeType="1"/>
            </p:cNvSpPr>
            <p:nvPr/>
          </p:nvSpPr>
          <p:spPr bwMode="auto">
            <a:xfrm flipV="1">
              <a:off x="4237" y="1536"/>
              <a:ext cx="105" cy="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048" name="Text Box 47"/>
            <p:cNvSpPr txBox="1">
              <a:spLocks noChangeAspect="1" noChangeArrowheads="1"/>
            </p:cNvSpPr>
            <p:nvPr/>
          </p:nvSpPr>
          <p:spPr bwMode="auto">
            <a:xfrm>
              <a:off x="3179" y="1247"/>
              <a:ext cx="709" cy="17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collision point</a:t>
              </a:r>
            </a:p>
          </p:txBody>
        </p:sp>
        <p:sp>
          <p:nvSpPr>
            <p:cNvPr id="40049" name="Text Box 49"/>
            <p:cNvSpPr txBox="1">
              <a:spLocks noChangeAspect="1" noChangeArrowheads="1"/>
            </p:cNvSpPr>
            <p:nvPr/>
          </p:nvSpPr>
          <p:spPr bwMode="auto">
            <a:xfrm>
              <a:off x="3851" y="662"/>
              <a:ext cx="661" cy="2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180º</a:t>
              </a:r>
              <a:r>
                <a:rPr lang="en-US" sz="1000" dirty="0">
                  <a:latin typeface="Arial" charset="0"/>
                </a:rPr>
                <a:t> </a:t>
              </a:r>
              <a:r>
                <a:rPr lang="en-US" sz="1000" b="1" dirty="0">
                  <a:latin typeface="Arial" charset="0"/>
                </a:rPr>
                <a:t>spin rotator </a:t>
              </a:r>
            </a:p>
          </p:txBody>
        </p:sp>
        <p:sp>
          <p:nvSpPr>
            <p:cNvPr id="40050" name="Line 50"/>
            <p:cNvSpPr>
              <a:spLocks noChangeAspect="1" noChangeShapeType="1"/>
            </p:cNvSpPr>
            <p:nvPr/>
          </p:nvSpPr>
          <p:spPr bwMode="auto">
            <a:xfrm flipH="1">
              <a:off x="3992" y="937"/>
              <a:ext cx="140" cy="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051" name="Line 51"/>
            <p:cNvSpPr>
              <a:spLocks noChangeAspect="1" noChangeShapeType="1"/>
            </p:cNvSpPr>
            <p:nvPr/>
          </p:nvSpPr>
          <p:spPr bwMode="auto">
            <a:xfrm>
              <a:off x="4202" y="937"/>
              <a:ext cx="140" cy="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052" name="AutoShape 52"/>
            <p:cNvSpPr>
              <a:spLocks noChangeAspect="1" noChangeArrowheads="1"/>
            </p:cNvSpPr>
            <p:nvPr/>
          </p:nvSpPr>
          <p:spPr bwMode="auto">
            <a:xfrm rot="-2572493">
              <a:off x="4482" y="1007"/>
              <a:ext cx="105" cy="71"/>
            </a:xfrm>
            <a:prstGeom prst="rightArrow">
              <a:avLst>
                <a:gd name="adj1" fmla="val 50000"/>
                <a:gd name="adj2" fmla="val 36972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53" name="AutoShape 53"/>
            <p:cNvSpPr>
              <a:spLocks noChangeAspect="1" noChangeArrowheads="1"/>
            </p:cNvSpPr>
            <p:nvPr/>
          </p:nvSpPr>
          <p:spPr bwMode="auto">
            <a:xfrm rot="5397832">
              <a:off x="5550" y="1289"/>
              <a:ext cx="106" cy="70"/>
            </a:xfrm>
            <a:prstGeom prst="rightArrow">
              <a:avLst>
                <a:gd name="adj1" fmla="val 50000"/>
                <a:gd name="adj2" fmla="val 37857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54" name="AutoShape 54"/>
            <p:cNvSpPr>
              <a:spLocks noChangeAspect="1" noChangeArrowheads="1"/>
            </p:cNvSpPr>
            <p:nvPr/>
          </p:nvSpPr>
          <p:spPr bwMode="auto">
            <a:xfrm rot="16202168" flipV="1">
              <a:off x="2696" y="1307"/>
              <a:ext cx="106" cy="70"/>
            </a:xfrm>
            <a:prstGeom prst="rightArrow">
              <a:avLst>
                <a:gd name="adj1" fmla="val 50000"/>
                <a:gd name="adj2" fmla="val 37857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55" name="AutoShape 55"/>
            <p:cNvSpPr>
              <a:spLocks noChangeAspect="1" noChangeArrowheads="1"/>
            </p:cNvSpPr>
            <p:nvPr/>
          </p:nvSpPr>
          <p:spPr bwMode="auto">
            <a:xfrm rot="16202168" flipV="1">
              <a:off x="3239" y="1730"/>
              <a:ext cx="105" cy="7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56" name="AutoShape 56"/>
            <p:cNvSpPr>
              <a:spLocks noChangeAspect="1" noChangeArrowheads="1"/>
            </p:cNvSpPr>
            <p:nvPr/>
          </p:nvSpPr>
          <p:spPr bwMode="auto">
            <a:xfrm rot="16202168" flipV="1">
              <a:off x="3204" y="673"/>
              <a:ext cx="106" cy="70"/>
            </a:xfrm>
            <a:prstGeom prst="rightArrow">
              <a:avLst>
                <a:gd name="adj1" fmla="val 50000"/>
                <a:gd name="adj2" fmla="val 37857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1000" dirty="0">
                <a:solidFill>
                  <a:srgbClr val="0066FF"/>
                </a:solidFill>
              </a:endParaRPr>
            </a:p>
          </p:txBody>
        </p:sp>
        <p:sp>
          <p:nvSpPr>
            <p:cNvPr id="40057" name="AutoShape 57"/>
            <p:cNvSpPr>
              <a:spLocks noChangeAspect="1" noChangeArrowheads="1"/>
            </p:cNvSpPr>
            <p:nvPr/>
          </p:nvSpPr>
          <p:spPr bwMode="auto">
            <a:xfrm rot="5397832">
              <a:off x="5024" y="849"/>
              <a:ext cx="106" cy="70"/>
            </a:xfrm>
            <a:prstGeom prst="rightArrow">
              <a:avLst>
                <a:gd name="adj1" fmla="val 50000"/>
                <a:gd name="adj2" fmla="val 37857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58" name="AutoShape 58"/>
            <p:cNvSpPr>
              <a:spLocks noChangeAspect="1" noChangeArrowheads="1"/>
            </p:cNvSpPr>
            <p:nvPr/>
          </p:nvSpPr>
          <p:spPr bwMode="auto">
            <a:xfrm rot="5397832">
              <a:off x="5059" y="1906"/>
              <a:ext cx="105" cy="7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59" name="AutoShape 59"/>
            <p:cNvSpPr>
              <a:spLocks noChangeAspect="1" noChangeArrowheads="1"/>
            </p:cNvSpPr>
            <p:nvPr/>
          </p:nvSpPr>
          <p:spPr bwMode="auto">
            <a:xfrm rot="-2572493">
              <a:off x="3747" y="1606"/>
              <a:ext cx="106" cy="70"/>
            </a:xfrm>
            <a:prstGeom prst="rightArrow">
              <a:avLst>
                <a:gd name="adj1" fmla="val 50000"/>
                <a:gd name="adj2" fmla="val 37857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60" name="AutoShape 60"/>
            <p:cNvSpPr>
              <a:spLocks noChangeAspect="1" noChangeArrowheads="1"/>
            </p:cNvSpPr>
            <p:nvPr/>
          </p:nvSpPr>
          <p:spPr bwMode="auto">
            <a:xfrm rot="2582836">
              <a:off x="3729" y="955"/>
              <a:ext cx="106" cy="70"/>
            </a:xfrm>
            <a:prstGeom prst="rightArrow">
              <a:avLst>
                <a:gd name="adj1" fmla="val 50000"/>
                <a:gd name="adj2" fmla="val 37857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61" name="AutoShape 61"/>
            <p:cNvSpPr>
              <a:spLocks noChangeAspect="1" noChangeArrowheads="1"/>
            </p:cNvSpPr>
            <p:nvPr/>
          </p:nvSpPr>
          <p:spPr bwMode="auto">
            <a:xfrm rot="2370280">
              <a:off x="4499" y="1603"/>
              <a:ext cx="106" cy="71"/>
            </a:xfrm>
            <a:prstGeom prst="rightArrow">
              <a:avLst>
                <a:gd name="adj1" fmla="val 50000"/>
                <a:gd name="adj2" fmla="val 37324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62" name="AutoShape 62"/>
            <p:cNvSpPr>
              <a:spLocks noChangeAspect="1" noChangeArrowheads="1"/>
            </p:cNvSpPr>
            <p:nvPr/>
          </p:nvSpPr>
          <p:spPr bwMode="auto">
            <a:xfrm rot="-2076363">
              <a:off x="4051" y="1339"/>
              <a:ext cx="105" cy="71"/>
            </a:xfrm>
            <a:prstGeom prst="rightArrow">
              <a:avLst>
                <a:gd name="adj1" fmla="val 50000"/>
                <a:gd name="adj2" fmla="val 36972"/>
              </a:avLst>
            </a:prstGeom>
            <a:solidFill>
              <a:srgbClr val="FF00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63" name="AutoShape 63"/>
            <p:cNvSpPr>
              <a:spLocks noChangeAspect="1" noChangeArrowheads="1"/>
            </p:cNvSpPr>
            <p:nvPr/>
          </p:nvSpPr>
          <p:spPr bwMode="auto">
            <a:xfrm rot="10474630">
              <a:off x="5186" y="1814"/>
              <a:ext cx="105" cy="71"/>
            </a:xfrm>
            <a:prstGeom prst="rightArrow">
              <a:avLst>
                <a:gd name="adj1" fmla="val 50000"/>
                <a:gd name="adj2" fmla="val 36972"/>
              </a:avLst>
            </a:prstGeom>
            <a:solidFill>
              <a:srgbClr val="FF00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64" name="AutoShape 64"/>
            <p:cNvSpPr>
              <a:spLocks noChangeAspect="1" noChangeArrowheads="1"/>
            </p:cNvSpPr>
            <p:nvPr/>
          </p:nvSpPr>
          <p:spPr bwMode="auto">
            <a:xfrm rot="11450740" flipH="1">
              <a:off x="3084" y="1814"/>
              <a:ext cx="105" cy="71"/>
            </a:xfrm>
            <a:prstGeom prst="rightArrow">
              <a:avLst>
                <a:gd name="adj1" fmla="val 50000"/>
                <a:gd name="adj2" fmla="val 36972"/>
              </a:avLst>
            </a:prstGeom>
            <a:solidFill>
              <a:srgbClr val="FF00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65" name="Text Box 49"/>
            <p:cNvSpPr txBox="1">
              <a:spLocks noChangeAspect="1" noChangeArrowheads="1"/>
            </p:cNvSpPr>
            <p:nvPr/>
          </p:nvSpPr>
          <p:spPr bwMode="auto">
            <a:xfrm>
              <a:off x="3840" y="1728"/>
              <a:ext cx="660" cy="2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180º</a:t>
              </a:r>
              <a:r>
                <a:rPr lang="en-US" sz="1000" dirty="0">
                  <a:latin typeface="Arial" charset="0"/>
                </a:rPr>
                <a:t> </a:t>
              </a:r>
              <a:r>
                <a:rPr lang="en-US" sz="1000" b="1" dirty="0">
                  <a:latin typeface="Arial" charset="0"/>
                </a:rPr>
                <a:t>spin rotator </a:t>
              </a:r>
            </a:p>
          </p:txBody>
        </p:sp>
        <p:sp>
          <p:nvSpPr>
            <p:cNvPr id="40066" name="Line 67"/>
            <p:cNvSpPr>
              <a:spLocks noChangeShapeType="1"/>
            </p:cNvSpPr>
            <p:nvPr/>
          </p:nvSpPr>
          <p:spPr bwMode="auto">
            <a:xfrm flipV="1">
              <a:off x="3600" y="1104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067" name="Line 68"/>
            <p:cNvSpPr>
              <a:spLocks noChangeShapeType="1"/>
            </p:cNvSpPr>
            <p:nvPr/>
          </p:nvSpPr>
          <p:spPr bwMode="auto">
            <a:xfrm>
              <a:off x="3600" y="1392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068" name="Line 69"/>
            <p:cNvSpPr>
              <a:spLocks noChangeShapeType="1"/>
            </p:cNvSpPr>
            <p:nvPr/>
          </p:nvSpPr>
          <p:spPr bwMode="auto">
            <a:xfrm flipH="1" flipV="1">
              <a:off x="4656" y="1104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069" name="Line 70"/>
            <p:cNvSpPr>
              <a:spLocks noChangeShapeType="1"/>
            </p:cNvSpPr>
            <p:nvPr/>
          </p:nvSpPr>
          <p:spPr bwMode="auto">
            <a:xfrm flipH="1">
              <a:off x="4656" y="1344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609600" y="4648200"/>
            <a:ext cx="8305800" cy="2187794"/>
            <a:chOff x="609600" y="4648200"/>
            <a:chExt cx="8305800" cy="2187794"/>
          </a:xfrm>
        </p:grpSpPr>
        <p:sp>
          <p:nvSpPr>
            <p:cNvPr id="39945" name="Text Box 4"/>
            <p:cNvSpPr txBox="1">
              <a:spLocks noChangeAspect="1" noChangeArrowheads="1"/>
            </p:cNvSpPr>
            <p:nvPr/>
          </p:nvSpPr>
          <p:spPr bwMode="auto">
            <a:xfrm>
              <a:off x="4126470" y="6356131"/>
              <a:ext cx="1346886" cy="2276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Spin rotators</a:t>
              </a:r>
            </a:p>
          </p:txBody>
        </p:sp>
        <p:sp>
          <p:nvSpPr>
            <p:cNvPr id="39948" name="Line 7"/>
            <p:cNvSpPr>
              <a:spLocks noChangeAspect="1" noChangeShapeType="1"/>
            </p:cNvSpPr>
            <p:nvPr/>
          </p:nvSpPr>
          <p:spPr bwMode="auto">
            <a:xfrm>
              <a:off x="4152972" y="6224587"/>
              <a:ext cx="13687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49" name="Line 8"/>
            <p:cNvSpPr>
              <a:spLocks noChangeAspect="1" noChangeShapeType="1"/>
            </p:cNvSpPr>
            <p:nvPr/>
          </p:nvSpPr>
          <p:spPr bwMode="auto">
            <a:xfrm>
              <a:off x="6979251" y="5396898"/>
              <a:ext cx="19174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50" name="Rectangle 9"/>
            <p:cNvSpPr>
              <a:spLocks noChangeAspect="1" noChangeArrowheads="1"/>
            </p:cNvSpPr>
            <p:nvPr/>
          </p:nvSpPr>
          <p:spPr bwMode="auto">
            <a:xfrm rot="18662950">
              <a:off x="5929966" y="5788283"/>
              <a:ext cx="165538" cy="409990"/>
            </a:xfrm>
            <a:prstGeom prst="rect">
              <a:avLst/>
            </a:prstGeom>
            <a:solidFill>
              <a:srgbClr val="FF00FF"/>
            </a:solidFill>
            <a:ln w="38100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en-US" sz="1000" dirty="0"/>
            </a:p>
          </p:txBody>
        </p:sp>
        <p:grpSp>
          <p:nvGrpSpPr>
            <p:cNvPr id="39951" name="Group 10"/>
            <p:cNvGrpSpPr>
              <a:grpSpLocks noChangeAspect="1"/>
            </p:cNvGrpSpPr>
            <p:nvPr/>
          </p:nvGrpSpPr>
          <p:grpSpPr bwMode="auto">
            <a:xfrm>
              <a:off x="5431267" y="5396898"/>
              <a:ext cx="1547984" cy="827690"/>
              <a:chOff x="3024" y="1728"/>
              <a:chExt cx="1008" cy="528"/>
            </a:xfrm>
          </p:grpSpPr>
          <p:sp>
            <p:nvSpPr>
              <p:cNvPr id="40025" name="Arc 11"/>
              <p:cNvSpPr>
                <a:spLocks noChangeAspect="1"/>
              </p:cNvSpPr>
              <p:nvPr/>
            </p:nvSpPr>
            <p:spPr bwMode="auto">
              <a:xfrm flipV="1">
                <a:off x="3024" y="1920"/>
                <a:ext cx="384" cy="336"/>
              </a:xfrm>
              <a:custGeom>
                <a:avLst/>
                <a:gdLst>
                  <a:gd name="T0" fmla="*/ 0 w 17850"/>
                  <a:gd name="T1" fmla="*/ 0 h 21586"/>
                  <a:gd name="T2" fmla="*/ 0 w 17850"/>
                  <a:gd name="T3" fmla="*/ 0 h 21586"/>
                  <a:gd name="T4" fmla="*/ 0 w 1785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17850"/>
                  <a:gd name="T10" fmla="*/ 0 h 21586"/>
                  <a:gd name="T11" fmla="*/ 17850 w 1785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50" h="21586" fill="none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</a:path>
                  <a:path w="17850" h="21586" stroke="0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  <a:lnTo>
                      <a:pt x="0" y="21586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sz="1000" dirty="0"/>
              </a:p>
            </p:txBody>
          </p:sp>
          <p:sp>
            <p:nvSpPr>
              <p:cNvPr id="40026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3408" y="1872"/>
                <a:ext cx="24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027" name="Arc 13"/>
              <p:cNvSpPr>
                <a:spLocks noChangeAspect="1"/>
              </p:cNvSpPr>
              <p:nvPr/>
            </p:nvSpPr>
            <p:spPr bwMode="auto">
              <a:xfrm rot="10886275" flipV="1">
                <a:off x="3648" y="1728"/>
                <a:ext cx="384" cy="336"/>
              </a:xfrm>
              <a:custGeom>
                <a:avLst/>
                <a:gdLst>
                  <a:gd name="T0" fmla="*/ 0 w 17850"/>
                  <a:gd name="T1" fmla="*/ 0 h 21586"/>
                  <a:gd name="T2" fmla="*/ 0 w 17850"/>
                  <a:gd name="T3" fmla="*/ 0 h 21586"/>
                  <a:gd name="T4" fmla="*/ 0 w 1785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17850"/>
                  <a:gd name="T10" fmla="*/ 0 h 21586"/>
                  <a:gd name="T11" fmla="*/ 17850 w 1785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50" h="21586" fill="none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</a:path>
                  <a:path w="17850" h="21586" stroke="0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  <a:lnTo>
                      <a:pt x="0" y="21586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000" dirty="0"/>
              </a:p>
            </p:txBody>
          </p:sp>
        </p:grp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 rot="18762800">
              <a:off x="6332080" y="5394380"/>
              <a:ext cx="162582" cy="381930"/>
            </a:xfrm>
            <a:prstGeom prst="rect">
              <a:avLst/>
            </a:prstGeom>
            <a:solidFill>
              <a:srgbClr val="FF00FF"/>
            </a:solidFill>
            <a:ln w="38100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39953" name="Line 18"/>
            <p:cNvSpPr>
              <a:spLocks noChangeAspect="1" noChangeShapeType="1"/>
            </p:cNvSpPr>
            <p:nvPr/>
          </p:nvSpPr>
          <p:spPr bwMode="auto">
            <a:xfrm flipH="1">
              <a:off x="777961" y="5396898"/>
              <a:ext cx="19158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9955" name="Group 20"/>
            <p:cNvGrpSpPr>
              <a:grpSpLocks noChangeAspect="1"/>
            </p:cNvGrpSpPr>
            <p:nvPr/>
          </p:nvGrpSpPr>
          <p:grpSpPr bwMode="auto">
            <a:xfrm flipH="1">
              <a:off x="2601870" y="5396898"/>
              <a:ext cx="1551102" cy="827690"/>
              <a:chOff x="3024" y="1728"/>
              <a:chExt cx="1008" cy="528"/>
            </a:xfrm>
          </p:grpSpPr>
          <p:sp>
            <p:nvSpPr>
              <p:cNvPr id="40022" name="Arc 21"/>
              <p:cNvSpPr>
                <a:spLocks noChangeAspect="1"/>
              </p:cNvSpPr>
              <p:nvPr/>
            </p:nvSpPr>
            <p:spPr bwMode="auto">
              <a:xfrm flipV="1">
                <a:off x="3024" y="1920"/>
                <a:ext cx="384" cy="336"/>
              </a:xfrm>
              <a:custGeom>
                <a:avLst/>
                <a:gdLst>
                  <a:gd name="T0" fmla="*/ 0 w 17850"/>
                  <a:gd name="T1" fmla="*/ 0 h 21586"/>
                  <a:gd name="T2" fmla="*/ 0 w 17850"/>
                  <a:gd name="T3" fmla="*/ 0 h 21586"/>
                  <a:gd name="T4" fmla="*/ 0 w 1785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17850"/>
                  <a:gd name="T10" fmla="*/ 0 h 21586"/>
                  <a:gd name="T11" fmla="*/ 17850 w 1785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50" h="21586" fill="none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</a:path>
                  <a:path w="17850" h="21586" stroke="0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  <a:lnTo>
                      <a:pt x="0" y="21586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US" sz="1000" dirty="0"/>
              </a:p>
            </p:txBody>
          </p:sp>
          <p:sp>
            <p:nvSpPr>
              <p:cNvPr id="40023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3408" y="1872"/>
                <a:ext cx="24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024" name="Arc 23"/>
              <p:cNvSpPr>
                <a:spLocks noChangeAspect="1"/>
              </p:cNvSpPr>
              <p:nvPr/>
            </p:nvSpPr>
            <p:spPr bwMode="auto">
              <a:xfrm rot="10886275" flipV="1">
                <a:off x="3648" y="1728"/>
                <a:ext cx="384" cy="336"/>
              </a:xfrm>
              <a:custGeom>
                <a:avLst/>
                <a:gdLst>
                  <a:gd name="T0" fmla="*/ 0 w 17850"/>
                  <a:gd name="T1" fmla="*/ 0 h 21586"/>
                  <a:gd name="T2" fmla="*/ 0 w 17850"/>
                  <a:gd name="T3" fmla="*/ 0 h 21586"/>
                  <a:gd name="T4" fmla="*/ 0 w 1785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17850"/>
                  <a:gd name="T10" fmla="*/ 0 h 21586"/>
                  <a:gd name="T11" fmla="*/ 17850 w 1785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50" h="21586" fill="none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</a:path>
                  <a:path w="17850" h="21586" stroke="0" extrusionOk="0">
                    <a:moveTo>
                      <a:pt x="785" y="0"/>
                    </a:moveTo>
                    <a:cubicBezTo>
                      <a:pt x="7648" y="250"/>
                      <a:pt x="13982" y="3747"/>
                      <a:pt x="17849" y="9422"/>
                    </a:cubicBezTo>
                    <a:lnTo>
                      <a:pt x="0" y="21586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000" dirty="0"/>
              </a:p>
            </p:txBody>
          </p:sp>
        </p:grpSp>
        <p:sp>
          <p:nvSpPr>
            <p:cNvPr id="39956" name="Rectangle 24"/>
            <p:cNvSpPr>
              <a:spLocks noChangeAspect="1" noChangeArrowheads="1"/>
            </p:cNvSpPr>
            <p:nvPr/>
          </p:nvSpPr>
          <p:spPr bwMode="auto">
            <a:xfrm rot="3293784" flipH="1">
              <a:off x="3560160" y="5828836"/>
              <a:ext cx="155192" cy="385047"/>
            </a:xfrm>
            <a:prstGeom prst="rect">
              <a:avLst/>
            </a:prstGeom>
            <a:solidFill>
              <a:srgbClr val="FF00FF"/>
            </a:solidFill>
            <a:ln w="38100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39957" name="Text Box 29"/>
            <p:cNvSpPr txBox="1">
              <a:spLocks noChangeAspect="1" noChangeArrowheads="1"/>
            </p:cNvSpPr>
            <p:nvPr/>
          </p:nvSpPr>
          <p:spPr bwMode="auto">
            <a:xfrm>
              <a:off x="1011381" y="4724400"/>
              <a:ext cx="1046019" cy="3695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Solenoid spin rotator</a:t>
              </a:r>
            </a:p>
          </p:txBody>
        </p:sp>
        <p:sp>
          <p:nvSpPr>
            <p:cNvPr id="39958" name="Line 31"/>
            <p:cNvSpPr>
              <a:spLocks noChangeAspect="1" noChangeShapeType="1"/>
            </p:cNvSpPr>
            <p:nvPr/>
          </p:nvSpPr>
          <p:spPr bwMode="auto">
            <a:xfrm>
              <a:off x="777961" y="5787094"/>
              <a:ext cx="80407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59" name="Line 32"/>
            <p:cNvSpPr>
              <a:spLocks noChangeAspect="1" noChangeShapeType="1"/>
            </p:cNvSpPr>
            <p:nvPr/>
          </p:nvSpPr>
          <p:spPr bwMode="auto">
            <a:xfrm flipH="1">
              <a:off x="4606610" y="5787094"/>
              <a:ext cx="5362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60" name="Line 34"/>
            <p:cNvSpPr>
              <a:spLocks noChangeAspect="1" noChangeShapeType="1"/>
            </p:cNvSpPr>
            <p:nvPr/>
          </p:nvSpPr>
          <p:spPr bwMode="auto">
            <a:xfrm flipH="1">
              <a:off x="1028943" y="5787094"/>
              <a:ext cx="5362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9961" name="Group 35"/>
            <p:cNvGrpSpPr>
              <a:grpSpLocks noChangeAspect="1"/>
            </p:cNvGrpSpPr>
            <p:nvPr/>
          </p:nvGrpSpPr>
          <p:grpSpPr bwMode="auto">
            <a:xfrm>
              <a:off x="3275009" y="5739798"/>
              <a:ext cx="230717" cy="138934"/>
              <a:chOff x="1517" y="3264"/>
              <a:chExt cx="144" cy="144"/>
            </a:xfrm>
          </p:grpSpPr>
          <p:sp>
            <p:nvSpPr>
              <p:cNvPr id="40020" name="Line 36"/>
              <p:cNvSpPr>
                <a:spLocks noChangeAspect="1" noChangeShapeType="1"/>
              </p:cNvSpPr>
              <p:nvPr/>
            </p:nvSpPr>
            <p:spPr bwMode="auto">
              <a:xfrm>
                <a:off x="1517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021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1517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9962" name="Group 38"/>
            <p:cNvGrpSpPr>
              <a:grpSpLocks noChangeAspect="1"/>
            </p:cNvGrpSpPr>
            <p:nvPr/>
          </p:nvGrpSpPr>
          <p:grpSpPr bwMode="auto">
            <a:xfrm>
              <a:off x="6062620" y="5739798"/>
              <a:ext cx="229158" cy="138934"/>
              <a:chOff x="1488" y="3264"/>
              <a:chExt cx="144" cy="144"/>
            </a:xfrm>
          </p:grpSpPr>
          <p:sp>
            <p:nvSpPr>
              <p:cNvPr id="40018" name="Line 39"/>
              <p:cNvSpPr>
                <a:spLocks noChangeAspect="1" noChangeShapeType="1"/>
              </p:cNvSpPr>
              <p:nvPr/>
            </p:nvSpPr>
            <p:spPr bwMode="auto">
              <a:xfrm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019" name="Line 40"/>
              <p:cNvSpPr>
                <a:spLocks noChangeAspect="1" noChangeShapeType="1"/>
              </p:cNvSpPr>
              <p:nvPr/>
            </p:nvSpPr>
            <p:spPr bwMode="auto">
              <a:xfrm flipH="1">
                <a:off x="1488" y="326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9963" name="Text Box 43"/>
            <p:cNvSpPr txBox="1">
              <a:spLocks noChangeAspect="1" noChangeArrowheads="1"/>
            </p:cNvSpPr>
            <p:nvPr/>
          </p:nvSpPr>
          <p:spPr bwMode="auto">
            <a:xfrm>
              <a:off x="3153719" y="5257800"/>
              <a:ext cx="996135" cy="3695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Spin tune solenoid</a:t>
              </a:r>
            </a:p>
          </p:txBody>
        </p:sp>
        <p:sp>
          <p:nvSpPr>
            <p:cNvPr id="39964" name="Text Box 44"/>
            <p:cNvSpPr txBox="1">
              <a:spLocks noChangeAspect="1" noChangeArrowheads="1"/>
            </p:cNvSpPr>
            <p:nvPr/>
          </p:nvSpPr>
          <p:spPr bwMode="auto">
            <a:xfrm>
              <a:off x="2742342" y="6031296"/>
              <a:ext cx="991458" cy="3695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spin tune solenoid</a:t>
              </a:r>
            </a:p>
          </p:txBody>
        </p:sp>
        <p:sp>
          <p:nvSpPr>
            <p:cNvPr id="39965" name="Text Box 45"/>
            <p:cNvSpPr txBox="1">
              <a:spLocks noChangeAspect="1" noChangeArrowheads="1"/>
            </p:cNvSpPr>
            <p:nvPr/>
          </p:nvSpPr>
          <p:spPr bwMode="auto">
            <a:xfrm>
              <a:off x="5943600" y="6001407"/>
              <a:ext cx="1083433" cy="3695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spin tune solenoid</a:t>
              </a:r>
            </a:p>
          </p:txBody>
        </p:sp>
        <p:sp>
          <p:nvSpPr>
            <p:cNvPr id="39966" name="Text Box 46"/>
            <p:cNvSpPr txBox="1">
              <a:spLocks noChangeAspect="1" noChangeArrowheads="1"/>
            </p:cNvSpPr>
            <p:nvPr/>
          </p:nvSpPr>
          <p:spPr bwMode="auto">
            <a:xfrm>
              <a:off x="5496740" y="5105400"/>
              <a:ext cx="994576" cy="3695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spin tune solenoid</a:t>
              </a:r>
            </a:p>
          </p:txBody>
        </p:sp>
        <p:sp>
          <p:nvSpPr>
            <p:cNvPr id="39967" name="Text Box 47"/>
            <p:cNvSpPr txBox="1">
              <a:spLocks noChangeAspect="1" noChangeArrowheads="1"/>
            </p:cNvSpPr>
            <p:nvPr/>
          </p:nvSpPr>
          <p:spPr bwMode="auto">
            <a:xfrm>
              <a:off x="8541265" y="5776748"/>
              <a:ext cx="303985" cy="2276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i="1" dirty="0">
                  <a:latin typeface="Arial" charset="0"/>
                </a:rPr>
                <a:t>i</a:t>
              </a:r>
            </a:p>
          </p:txBody>
        </p:sp>
        <p:sp>
          <p:nvSpPr>
            <p:cNvPr id="39968" name="Text Box 48"/>
            <p:cNvSpPr txBox="1">
              <a:spLocks noChangeAspect="1" noChangeArrowheads="1"/>
            </p:cNvSpPr>
            <p:nvPr/>
          </p:nvSpPr>
          <p:spPr bwMode="auto">
            <a:xfrm>
              <a:off x="748342" y="5838825"/>
              <a:ext cx="310220" cy="2276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i="1" dirty="0">
                  <a:latin typeface="Arial" charset="0"/>
                </a:rPr>
                <a:t>i</a:t>
              </a:r>
            </a:p>
          </p:txBody>
        </p:sp>
        <p:sp>
          <p:nvSpPr>
            <p:cNvPr id="39969" name="Text Box 49"/>
            <p:cNvSpPr txBox="1">
              <a:spLocks noChangeAspect="1" noChangeArrowheads="1"/>
            </p:cNvSpPr>
            <p:nvPr/>
          </p:nvSpPr>
          <p:spPr bwMode="auto">
            <a:xfrm>
              <a:off x="8591150" y="5184063"/>
              <a:ext cx="305544" cy="2276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i="1" dirty="0">
                  <a:latin typeface="Arial" charset="0"/>
                </a:rPr>
                <a:t>e</a:t>
              </a:r>
            </a:p>
          </p:txBody>
        </p:sp>
        <p:sp>
          <p:nvSpPr>
            <p:cNvPr id="39970" name="Text Box 50"/>
            <p:cNvSpPr txBox="1">
              <a:spLocks noChangeAspect="1" noChangeArrowheads="1"/>
            </p:cNvSpPr>
            <p:nvPr/>
          </p:nvSpPr>
          <p:spPr bwMode="auto">
            <a:xfrm>
              <a:off x="779520" y="5368816"/>
              <a:ext cx="305544" cy="2276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i="1" dirty="0">
                  <a:latin typeface="Arial" charset="0"/>
                </a:rPr>
                <a:t>e</a:t>
              </a:r>
            </a:p>
          </p:txBody>
        </p:sp>
        <p:sp>
          <p:nvSpPr>
            <p:cNvPr id="39971" name="AutoShape 51"/>
            <p:cNvSpPr>
              <a:spLocks noChangeAspect="1" noChangeArrowheads="1"/>
            </p:cNvSpPr>
            <p:nvPr/>
          </p:nvSpPr>
          <p:spPr bwMode="auto">
            <a:xfrm>
              <a:off x="855906" y="5184063"/>
              <a:ext cx="152772" cy="186230"/>
            </a:xfrm>
            <a:prstGeom prst="upArrow">
              <a:avLst>
                <a:gd name="adj1" fmla="val 50000"/>
                <a:gd name="adj2" fmla="val 32143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39972" name="Text Box 52"/>
            <p:cNvSpPr txBox="1">
              <a:spLocks noChangeAspect="1" noChangeArrowheads="1"/>
            </p:cNvSpPr>
            <p:nvPr/>
          </p:nvSpPr>
          <p:spPr bwMode="auto">
            <a:xfrm>
              <a:off x="609600" y="4984531"/>
              <a:ext cx="646942" cy="2276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spin</a:t>
              </a:r>
            </a:p>
          </p:txBody>
        </p:sp>
        <p:sp>
          <p:nvSpPr>
            <p:cNvPr id="39973" name="AutoShape 53"/>
            <p:cNvSpPr>
              <a:spLocks noChangeAspect="1" noChangeArrowheads="1"/>
            </p:cNvSpPr>
            <p:nvPr/>
          </p:nvSpPr>
          <p:spPr bwMode="auto">
            <a:xfrm rot="9013528">
              <a:off x="3124100" y="5745710"/>
              <a:ext cx="152772" cy="186230"/>
            </a:xfrm>
            <a:prstGeom prst="upArrow">
              <a:avLst>
                <a:gd name="adj1" fmla="val 50000"/>
                <a:gd name="adj2" fmla="val 32143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39974" name="AutoShape 54"/>
            <p:cNvSpPr>
              <a:spLocks noChangeAspect="1" noChangeArrowheads="1"/>
            </p:cNvSpPr>
            <p:nvPr/>
          </p:nvSpPr>
          <p:spPr bwMode="auto">
            <a:xfrm rot="2439418">
              <a:off x="6351015" y="5782660"/>
              <a:ext cx="152772" cy="184752"/>
            </a:xfrm>
            <a:prstGeom prst="upArrow">
              <a:avLst>
                <a:gd name="adj1" fmla="val 50000"/>
                <a:gd name="adj2" fmla="val 31888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39975" name="AutoShape 55"/>
            <p:cNvSpPr>
              <a:spLocks noChangeAspect="1" noChangeArrowheads="1"/>
            </p:cNvSpPr>
            <p:nvPr/>
          </p:nvSpPr>
          <p:spPr bwMode="auto">
            <a:xfrm flipV="1">
              <a:off x="8591150" y="5451584"/>
              <a:ext cx="151213" cy="184752"/>
            </a:xfrm>
            <a:prstGeom prst="upArrow">
              <a:avLst>
                <a:gd name="adj1" fmla="val 50000"/>
                <a:gd name="adj2" fmla="val 32216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39976" name="AutoShape 56"/>
            <p:cNvSpPr>
              <a:spLocks noChangeAspect="1" noChangeArrowheads="1"/>
            </p:cNvSpPr>
            <p:nvPr/>
          </p:nvSpPr>
          <p:spPr bwMode="auto">
            <a:xfrm rot="1531902">
              <a:off x="2556662" y="5160415"/>
              <a:ext cx="152772" cy="186230"/>
            </a:xfrm>
            <a:prstGeom prst="upArrow">
              <a:avLst>
                <a:gd name="adj1" fmla="val 50000"/>
                <a:gd name="adj2" fmla="val 32143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39977" name="AutoShape 57"/>
            <p:cNvSpPr>
              <a:spLocks noChangeAspect="1" noChangeArrowheads="1"/>
            </p:cNvSpPr>
            <p:nvPr/>
          </p:nvSpPr>
          <p:spPr bwMode="auto">
            <a:xfrm rot="1531902">
              <a:off x="4162325" y="6056094"/>
              <a:ext cx="152772" cy="186230"/>
            </a:xfrm>
            <a:prstGeom prst="upArrow">
              <a:avLst>
                <a:gd name="adj1" fmla="val 50000"/>
                <a:gd name="adj2" fmla="val 32143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39978" name="AutoShape 58"/>
            <p:cNvSpPr>
              <a:spLocks noChangeAspect="1" noChangeArrowheads="1"/>
            </p:cNvSpPr>
            <p:nvPr/>
          </p:nvSpPr>
          <p:spPr bwMode="auto">
            <a:xfrm rot="20068098" flipV="1">
              <a:off x="5418795" y="6261538"/>
              <a:ext cx="154331" cy="186230"/>
            </a:xfrm>
            <a:prstGeom prst="upArrow">
              <a:avLst>
                <a:gd name="adj1" fmla="val 50000"/>
                <a:gd name="adj2" fmla="val 31818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39979" name="AutoShape 59"/>
            <p:cNvSpPr>
              <a:spLocks noChangeAspect="1" noChangeArrowheads="1"/>
            </p:cNvSpPr>
            <p:nvPr/>
          </p:nvSpPr>
          <p:spPr bwMode="auto">
            <a:xfrm rot="20068098" flipV="1">
              <a:off x="6952749" y="5416112"/>
              <a:ext cx="154331" cy="184752"/>
            </a:xfrm>
            <a:prstGeom prst="upArrow">
              <a:avLst>
                <a:gd name="adj1" fmla="val 50000"/>
                <a:gd name="adj2" fmla="val 31566"/>
              </a:avLst>
            </a:prstGeom>
            <a:solidFill>
              <a:srgbClr val="0000FF"/>
            </a:solidFill>
            <a:ln w="38100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39980" name="Text Box 60"/>
            <p:cNvSpPr txBox="1">
              <a:spLocks noChangeAspect="1" noChangeArrowheads="1"/>
            </p:cNvSpPr>
            <p:nvPr/>
          </p:nvSpPr>
          <p:spPr bwMode="auto">
            <a:xfrm>
              <a:off x="4397718" y="5859517"/>
              <a:ext cx="551849" cy="2276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90</a:t>
              </a:r>
              <a:r>
                <a:rPr lang="en-US" sz="1000" b="1" dirty="0">
                  <a:latin typeface="Arial" charset="0"/>
                  <a:cs typeface="Times New Roman" pitchFamily="18" charset="0"/>
                </a:rPr>
                <a:t>º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39981" name="Text Box 61"/>
            <p:cNvSpPr txBox="1">
              <a:spLocks noChangeAspect="1" noChangeArrowheads="1"/>
            </p:cNvSpPr>
            <p:nvPr/>
          </p:nvSpPr>
          <p:spPr bwMode="auto">
            <a:xfrm>
              <a:off x="4799914" y="5859517"/>
              <a:ext cx="568997" cy="2276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90</a:t>
              </a:r>
              <a:r>
                <a:rPr lang="en-US" sz="1000" b="1" dirty="0">
                  <a:latin typeface="Arial" charset="0"/>
                  <a:cs typeface="Times New Roman" pitchFamily="18" charset="0"/>
                </a:rPr>
                <a:t>º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39982" name="AutoShape 63"/>
            <p:cNvSpPr>
              <a:spLocks noChangeAspect="1" noChangeArrowheads="1"/>
            </p:cNvSpPr>
            <p:nvPr/>
          </p:nvSpPr>
          <p:spPr bwMode="auto">
            <a:xfrm>
              <a:off x="818492" y="5739798"/>
              <a:ext cx="307103" cy="93115"/>
            </a:xfrm>
            <a:prstGeom prst="leftArrow">
              <a:avLst>
                <a:gd name="adj1" fmla="val 50000"/>
                <a:gd name="adj2" fmla="val 78175"/>
              </a:avLst>
            </a:prstGeom>
            <a:solidFill>
              <a:srgbClr val="0099FF"/>
            </a:solidFill>
            <a:ln w="38100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00" dirty="0">
                <a:latin typeface="Arial" charset="0"/>
              </a:endParaRPr>
            </a:p>
          </p:txBody>
        </p:sp>
        <p:sp>
          <p:nvSpPr>
            <p:cNvPr id="39983" name="AutoShape 65"/>
            <p:cNvSpPr>
              <a:spLocks noChangeAspect="1" noChangeArrowheads="1"/>
            </p:cNvSpPr>
            <p:nvPr/>
          </p:nvSpPr>
          <p:spPr bwMode="auto">
            <a:xfrm>
              <a:off x="8357315" y="5736842"/>
              <a:ext cx="307103" cy="91637"/>
            </a:xfrm>
            <a:prstGeom prst="leftArrow">
              <a:avLst>
                <a:gd name="adj1" fmla="val 50000"/>
                <a:gd name="adj2" fmla="val 79435"/>
              </a:avLst>
            </a:prstGeom>
            <a:solidFill>
              <a:srgbClr val="0099FF"/>
            </a:solidFill>
            <a:ln w="38100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00" dirty="0">
                <a:latin typeface="Arial" charset="0"/>
              </a:endParaRPr>
            </a:p>
          </p:txBody>
        </p:sp>
        <p:sp>
          <p:nvSpPr>
            <p:cNvPr id="39984" name="AutoShape 66"/>
            <p:cNvSpPr>
              <a:spLocks noChangeAspect="1" noChangeArrowheads="1"/>
            </p:cNvSpPr>
            <p:nvPr/>
          </p:nvSpPr>
          <p:spPr bwMode="auto">
            <a:xfrm flipH="1">
              <a:off x="8609856" y="5346645"/>
              <a:ext cx="305544" cy="91637"/>
            </a:xfrm>
            <a:prstGeom prst="leftArrow">
              <a:avLst>
                <a:gd name="adj1" fmla="val 50000"/>
                <a:gd name="adj2" fmla="val 79032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00" dirty="0">
                <a:latin typeface="Arial" charset="0"/>
              </a:endParaRPr>
            </a:p>
          </p:txBody>
        </p:sp>
        <p:sp>
          <p:nvSpPr>
            <p:cNvPr id="39985" name="AutoShape 67"/>
            <p:cNvSpPr>
              <a:spLocks noChangeAspect="1" noChangeArrowheads="1"/>
            </p:cNvSpPr>
            <p:nvPr/>
          </p:nvSpPr>
          <p:spPr bwMode="auto">
            <a:xfrm>
              <a:off x="4531783" y="5739798"/>
              <a:ext cx="307103" cy="93115"/>
            </a:xfrm>
            <a:prstGeom prst="leftArrow">
              <a:avLst>
                <a:gd name="adj1" fmla="val 50000"/>
                <a:gd name="adj2" fmla="val 78175"/>
              </a:avLst>
            </a:prstGeom>
            <a:solidFill>
              <a:srgbClr val="0099FF"/>
            </a:solidFill>
            <a:ln w="38100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00" dirty="0">
                <a:latin typeface="Arial" charset="0"/>
              </a:endParaRPr>
            </a:p>
          </p:txBody>
        </p:sp>
        <p:sp>
          <p:nvSpPr>
            <p:cNvPr id="40014" name="Rectangle 26"/>
            <p:cNvSpPr>
              <a:spLocks noChangeAspect="1" noChangeArrowheads="1"/>
            </p:cNvSpPr>
            <p:nvPr/>
          </p:nvSpPr>
          <p:spPr bwMode="auto">
            <a:xfrm flipH="1">
              <a:off x="1371600" y="5313603"/>
              <a:ext cx="365016" cy="166164"/>
            </a:xfrm>
            <a:prstGeom prst="rect">
              <a:avLst/>
            </a:prstGeom>
            <a:solidFill>
              <a:srgbClr val="00B05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15" name="Rectangle 27"/>
            <p:cNvSpPr>
              <a:spLocks noChangeAspect="1" noChangeArrowheads="1"/>
            </p:cNvSpPr>
            <p:nvPr/>
          </p:nvSpPr>
          <p:spPr bwMode="auto">
            <a:xfrm flipH="1">
              <a:off x="2057400" y="5320236"/>
              <a:ext cx="365016" cy="166164"/>
            </a:xfrm>
            <a:prstGeom prst="rect">
              <a:avLst/>
            </a:prstGeom>
            <a:solidFill>
              <a:srgbClr val="00B05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16" name="Rectangle 28"/>
            <p:cNvSpPr>
              <a:spLocks noChangeAspect="1" noChangeArrowheads="1"/>
            </p:cNvSpPr>
            <p:nvPr/>
          </p:nvSpPr>
          <p:spPr bwMode="auto">
            <a:xfrm rot="5385795" flipH="1">
              <a:off x="1068413" y="5304968"/>
              <a:ext cx="332328" cy="181781"/>
            </a:xfrm>
            <a:prstGeom prst="rect">
              <a:avLst/>
            </a:prstGeom>
            <a:solidFill>
              <a:srgbClr val="FF00FF"/>
            </a:solidFill>
            <a:ln w="38100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17" name="Rectangle 70"/>
            <p:cNvSpPr>
              <a:spLocks noChangeAspect="1" noChangeArrowheads="1"/>
            </p:cNvSpPr>
            <p:nvPr/>
          </p:nvSpPr>
          <p:spPr bwMode="auto">
            <a:xfrm rot="5385795" flipH="1">
              <a:off x="1754213" y="5295874"/>
              <a:ext cx="332328" cy="181781"/>
            </a:xfrm>
            <a:prstGeom prst="rect">
              <a:avLst/>
            </a:prstGeom>
            <a:solidFill>
              <a:srgbClr val="FF00FF"/>
            </a:solidFill>
            <a:ln w="38100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en-US" sz="1000" dirty="0"/>
            </a:p>
          </p:txBody>
        </p:sp>
        <p:grpSp>
          <p:nvGrpSpPr>
            <p:cNvPr id="39988" name="Group 77"/>
            <p:cNvGrpSpPr>
              <a:grpSpLocks/>
            </p:cNvGrpSpPr>
            <p:nvPr/>
          </p:nvGrpSpPr>
          <p:grpSpPr bwMode="auto">
            <a:xfrm>
              <a:off x="7119551" y="5221014"/>
              <a:ext cx="1276736" cy="341422"/>
              <a:chOff x="4623" y="2208"/>
              <a:chExt cx="878" cy="413"/>
            </a:xfrm>
          </p:grpSpPr>
          <p:sp>
            <p:nvSpPr>
              <p:cNvPr id="40010" name="Rectangle 73"/>
              <p:cNvSpPr>
                <a:spLocks noChangeAspect="1" noChangeArrowheads="1"/>
              </p:cNvSpPr>
              <p:nvPr/>
            </p:nvSpPr>
            <p:spPr bwMode="auto">
              <a:xfrm flipH="1">
                <a:off x="4623" y="2320"/>
                <a:ext cx="251" cy="201"/>
              </a:xfrm>
              <a:prstGeom prst="rect">
                <a:avLst/>
              </a:prstGeom>
              <a:solidFill>
                <a:srgbClr val="00B050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000" dirty="0"/>
              </a:p>
            </p:txBody>
          </p:sp>
          <p:sp>
            <p:nvSpPr>
              <p:cNvPr id="40011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5077" y="2320"/>
                <a:ext cx="251" cy="201"/>
              </a:xfrm>
              <a:prstGeom prst="rect">
                <a:avLst/>
              </a:prstGeom>
              <a:solidFill>
                <a:srgbClr val="00B050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000" dirty="0"/>
              </a:p>
            </p:txBody>
          </p:sp>
          <p:sp>
            <p:nvSpPr>
              <p:cNvPr id="40012" name="Rectangle 75"/>
              <p:cNvSpPr>
                <a:spLocks noChangeAspect="1" noChangeArrowheads="1"/>
              </p:cNvSpPr>
              <p:nvPr/>
            </p:nvSpPr>
            <p:spPr bwMode="auto">
              <a:xfrm rot="5385795" flipH="1">
                <a:off x="4777" y="2357"/>
                <a:ext cx="402" cy="125"/>
              </a:xfrm>
              <a:prstGeom prst="rect">
                <a:avLst/>
              </a:prstGeom>
              <a:solidFill>
                <a:srgbClr val="FF00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sz="1000" dirty="0"/>
              </a:p>
            </p:txBody>
          </p:sp>
          <p:sp>
            <p:nvSpPr>
              <p:cNvPr id="40013" name="Rectangle 76"/>
              <p:cNvSpPr>
                <a:spLocks noChangeAspect="1" noChangeArrowheads="1"/>
              </p:cNvSpPr>
              <p:nvPr/>
            </p:nvSpPr>
            <p:spPr bwMode="auto">
              <a:xfrm rot="5385795" flipH="1">
                <a:off x="5238" y="2346"/>
                <a:ext cx="402" cy="125"/>
              </a:xfrm>
              <a:prstGeom prst="rect">
                <a:avLst/>
              </a:prstGeom>
              <a:solidFill>
                <a:srgbClr val="FF00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 sz="1000" dirty="0"/>
              </a:p>
            </p:txBody>
          </p:sp>
        </p:grpSp>
        <p:sp>
          <p:nvSpPr>
            <p:cNvPr id="39989" name="Line 78"/>
            <p:cNvSpPr>
              <a:spLocks noChangeShapeType="1"/>
            </p:cNvSpPr>
            <p:nvPr/>
          </p:nvSpPr>
          <p:spPr bwMode="auto">
            <a:xfrm flipH="1">
              <a:off x="1161035" y="5008179"/>
              <a:ext cx="138742" cy="1581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90" name="Line 79"/>
            <p:cNvSpPr>
              <a:spLocks noChangeShapeType="1"/>
            </p:cNvSpPr>
            <p:nvPr/>
          </p:nvSpPr>
          <p:spPr bwMode="auto">
            <a:xfrm>
              <a:off x="1769005" y="5008179"/>
              <a:ext cx="140301" cy="1581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91" name="Text Box 80"/>
            <p:cNvSpPr txBox="1">
              <a:spLocks noChangeAspect="1" noChangeArrowheads="1"/>
            </p:cNvSpPr>
            <p:nvPr/>
          </p:nvSpPr>
          <p:spPr bwMode="auto">
            <a:xfrm>
              <a:off x="1390822" y="5856561"/>
              <a:ext cx="1047578" cy="3695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Arc bending dipoles</a:t>
              </a:r>
            </a:p>
          </p:txBody>
        </p:sp>
        <p:sp>
          <p:nvSpPr>
            <p:cNvPr id="39992" name="Line 81"/>
            <p:cNvSpPr>
              <a:spLocks noChangeShapeType="1"/>
            </p:cNvSpPr>
            <p:nvPr/>
          </p:nvSpPr>
          <p:spPr bwMode="auto">
            <a:xfrm flipH="1" flipV="1">
              <a:off x="1599714" y="5578694"/>
              <a:ext cx="138742" cy="2763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93" name="Line 82"/>
            <p:cNvSpPr>
              <a:spLocks noChangeShapeType="1"/>
            </p:cNvSpPr>
            <p:nvPr/>
          </p:nvSpPr>
          <p:spPr bwMode="auto">
            <a:xfrm flipV="1">
              <a:off x="2017498" y="5578694"/>
              <a:ext cx="140301" cy="2763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94" name="Text Box 84"/>
            <p:cNvSpPr txBox="1">
              <a:spLocks noChangeAspect="1" noChangeArrowheads="1"/>
            </p:cNvSpPr>
            <p:nvPr/>
          </p:nvSpPr>
          <p:spPr bwMode="auto">
            <a:xfrm>
              <a:off x="7379887" y="5856561"/>
              <a:ext cx="1046019" cy="3695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Arc bending dipoles</a:t>
              </a:r>
            </a:p>
          </p:txBody>
        </p:sp>
        <p:sp>
          <p:nvSpPr>
            <p:cNvPr id="39995" name="Line 85"/>
            <p:cNvSpPr>
              <a:spLocks noChangeShapeType="1"/>
            </p:cNvSpPr>
            <p:nvPr/>
          </p:nvSpPr>
          <p:spPr bwMode="auto">
            <a:xfrm flipH="1" flipV="1">
              <a:off x="7588779" y="5617122"/>
              <a:ext cx="140301" cy="2778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96" name="Line 86"/>
            <p:cNvSpPr>
              <a:spLocks noChangeShapeType="1"/>
            </p:cNvSpPr>
            <p:nvPr/>
          </p:nvSpPr>
          <p:spPr bwMode="auto">
            <a:xfrm flipV="1">
              <a:off x="8078273" y="5617122"/>
              <a:ext cx="138742" cy="2778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97" name="Text Box 87"/>
            <p:cNvSpPr txBox="1">
              <a:spLocks noChangeAspect="1" noChangeArrowheads="1"/>
            </p:cNvSpPr>
            <p:nvPr/>
          </p:nvSpPr>
          <p:spPr bwMode="auto">
            <a:xfrm>
              <a:off x="7119551" y="4795345"/>
              <a:ext cx="1046019" cy="3695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Solenoid spin rotator</a:t>
              </a:r>
            </a:p>
          </p:txBody>
        </p:sp>
        <p:sp>
          <p:nvSpPr>
            <p:cNvPr id="39998" name="Line 88"/>
            <p:cNvSpPr>
              <a:spLocks noChangeShapeType="1"/>
            </p:cNvSpPr>
            <p:nvPr/>
          </p:nvSpPr>
          <p:spPr bwMode="auto">
            <a:xfrm flipH="1">
              <a:off x="7309737" y="5102772"/>
              <a:ext cx="140301" cy="1581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99" name="Line 89"/>
            <p:cNvSpPr>
              <a:spLocks noChangeShapeType="1"/>
            </p:cNvSpPr>
            <p:nvPr/>
          </p:nvSpPr>
          <p:spPr bwMode="auto">
            <a:xfrm>
              <a:off x="7799230" y="5102772"/>
              <a:ext cx="138742" cy="1581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000" name="Rectangle 19"/>
            <p:cNvSpPr>
              <a:spLocks noChangeArrowheads="1"/>
            </p:cNvSpPr>
            <p:nvPr/>
          </p:nvSpPr>
          <p:spPr bwMode="auto">
            <a:xfrm rot="3176365" flipH="1">
              <a:off x="3055321" y="5411569"/>
              <a:ext cx="164060" cy="346075"/>
            </a:xfrm>
            <a:prstGeom prst="rect">
              <a:avLst/>
            </a:prstGeom>
            <a:solidFill>
              <a:srgbClr val="FF00FF"/>
            </a:solidFill>
            <a:ln w="25400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01" name="Text Box 43"/>
            <p:cNvSpPr txBox="1">
              <a:spLocks noChangeAspect="1" noChangeArrowheads="1"/>
            </p:cNvSpPr>
            <p:nvPr/>
          </p:nvSpPr>
          <p:spPr bwMode="auto">
            <a:xfrm>
              <a:off x="2819400" y="4851509"/>
              <a:ext cx="1197232" cy="3695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Vertical bending dipole</a:t>
              </a:r>
            </a:p>
          </p:txBody>
        </p:sp>
        <p:sp>
          <p:nvSpPr>
            <p:cNvPr id="40002" name="Line 82"/>
            <p:cNvSpPr>
              <a:spLocks noChangeShapeType="1"/>
            </p:cNvSpPr>
            <p:nvPr/>
          </p:nvSpPr>
          <p:spPr bwMode="auto">
            <a:xfrm flipH="1">
              <a:off x="2895600" y="5142679"/>
              <a:ext cx="279042" cy="1980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003" name="Rectangle 19"/>
            <p:cNvSpPr>
              <a:spLocks noChangeArrowheads="1"/>
            </p:cNvSpPr>
            <p:nvPr/>
          </p:nvSpPr>
          <p:spPr bwMode="auto">
            <a:xfrm rot="20019615">
              <a:off x="6572502" y="5319122"/>
              <a:ext cx="299657" cy="167704"/>
            </a:xfrm>
            <a:prstGeom prst="rect">
              <a:avLst/>
            </a:prstGeom>
            <a:solidFill>
              <a:srgbClr val="FF9966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04" name="Text Box 43"/>
            <p:cNvSpPr txBox="1">
              <a:spLocks noChangeAspect="1" noChangeArrowheads="1"/>
            </p:cNvSpPr>
            <p:nvPr/>
          </p:nvSpPr>
          <p:spPr bwMode="auto">
            <a:xfrm>
              <a:off x="6038792" y="4648200"/>
              <a:ext cx="971608" cy="55399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Vertical bending dipole</a:t>
              </a:r>
            </a:p>
          </p:txBody>
        </p:sp>
        <p:sp>
          <p:nvSpPr>
            <p:cNvPr id="40005" name="Line 82"/>
            <p:cNvSpPr>
              <a:spLocks noChangeShapeType="1"/>
            </p:cNvSpPr>
            <p:nvPr/>
          </p:nvSpPr>
          <p:spPr bwMode="auto">
            <a:xfrm>
              <a:off x="6542760" y="5181107"/>
              <a:ext cx="42090" cy="1596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006" name="Rectangle 19"/>
            <p:cNvSpPr>
              <a:spLocks noChangeArrowheads="1"/>
            </p:cNvSpPr>
            <p:nvPr/>
          </p:nvSpPr>
          <p:spPr bwMode="auto">
            <a:xfrm rot="2349204" flipH="1">
              <a:off x="3751315" y="6119136"/>
              <a:ext cx="345969" cy="178516"/>
            </a:xfrm>
            <a:prstGeom prst="rect">
              <a:avLst/>
            </a:prstGeom>
            <a:solidFill>
              <a:srgbClr val="FF99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07" name="Text Box 43"/>
            <p:cNvSpPr txBox="1">
              <a:spLocks noChangeAspect="1" noChangeArrowheads="1"/>
            </p:cNvSpPr>
            <p:nvPr/>
          </p:nvSpPr>
          <p:spPr bwMode="auto">
            <a:xfrm>
              <a:off x="3426583" y="6324600"/>
              <a:ext cx="993017" cy="5113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Vertical bending dipole</a:t>
              </a:r>
            </a:p>
          </p:txBody>
        </p:sp>
        <p:sp>
          <p:nvSpPr>
            <p:cNvPr id="40008" name="Rectangle 19"/>
            <p:cNvSpPr>
              <a:spLocks noChangeArrowheads="1"/>
            </p:cNvSpPr>
            <p:nvPr/>
          </p:nvSpPr>
          <p:spPr bwMode="auto">
            <a:xfrm rot="19250796">
              <a:off x="5581491" y="6068419"/>
              <a:ext cx="321607" cy="174208"/>
            </a:xfrm>
            <a:prstGeom prst="rect">
              <a:avLst/>
            </a:prstGeom>
            <a:solidFill>
              <a:srgbClr val="FF9966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  <p:sp>
          <p:nvSpPr>
            <p:cNvPr id="40009" name="Text Box 43"/>
            <p:cNvSpPr txBox="1">
              <a:spLocks noChangeAspect="1" noChangeArrowheads="1"/>
            </p:cNvSpPr>
            <p:nvPr/>
          </p:nvSpPr>
          <p:spPr bwMode="auto">
            <a:xfrm>
              <a:off x="5410200" y="6270406"/>
              <a:ext cx="993017" cy="5113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Arial" charset="0"/>
                </a:rPr>
                <a:t>Vertical bending dipole</a:t>
              </a:r>
            </a:p>
          </p:txBody>
        </p:sp>
        <p:sp>
          <p:nvSpPr>
            <p:cNvPr id="39946" name="Rectangle 5"/>
            <p:cNvSpPr>
              <a:spLocks noChangeArrowheads="1"/>
            </p:cNvSpPr>
            <p:nvPr/>
          </p:nvSpPr>
          <p:spPr bwMode="auto">
            <a:xfrm>
              <a:off x="4441367" y="6057572"/>
              <a:ext cx="425579" cy="273433"/>
            </a:xfrm>
            <a:prstGeom prst="rect">
              <a:avLst/>
            </a:prstGeom>
            <a:solidFill>
              <a:srgbClr val="FF00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00" dirty="0">
                <a:latin typeface="Arial" charset="0"/>
              </a:endParaRPr>
            </a:p>
          </p:txBody>
        </p:sp>
        <p:sp>
          <p:nvSpPr>
            <p:cNvPr id="39947" name="Rectangle 6"/>
            <p:cNvSpPr>
              <a:spLocks noChangeArrowheads="1"/>
            </p:cNvSpPr>
            <p:nvPr/>
          </p:nvSpPr>
          <p:spPr bwMode="auto">
            <a:xfrm>
              <a:off x="4871623" y="6057572"/>
              <a:ext cx="377253" cy="273433"/>
            </a:xfrm>
            <a:prstGeom prst="rect">
              <a:avLst/>
            </a:prstGeom>
            <a:solidFill>
              <a:srgbClr val="FF00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00" dirty="0">
                <a:latin typeface="Arial" charset="0"/>
              </a:endParaRPr>
            </a:p>
          </p:txBody>
        </p:sp>
        <p:sp>
          <p:nvSpPr>
            <p:cNvPr id="39954" name="Rectangle 19"/>
            <p:cNvSpPr>
              <a:spLocks noChangeArrowheads="1"/>
            </p:cNvSpPr>
            <p:nvPr/>
          </p:nvSpPr>
          <p:spPr bwMode="auto">
            <a:xfrm rot="2349204" flipH="1">
              <a:off x="2692785" y="5326438"/>
              <a:ext cx="282143" cy="182011"/>
            </a:xfrm>
            <a:prstGeom prst="rect">
              <a:avLst/>
            </a:prstGeom>
            <a:solidFill>
              <a:srgbClr val="FF9966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 dirty="0"/>
            </a:p>
          </p:txBody>
        </p:sp>
      </p:grpSp>
      <p:sp>
        <p:nvSpPr>
          <p:cNvPr id="153" name="Down Arrow Callout 152"/>
          <p:cNvSpPr/>
          <p:nvPr/>
        </p:nvSpPr>
        <p:spPr bwMode="auto">
          <a:xfrm>
            <a:off x="457200" y="3276600"/>
            <a:ext cx="2667000" cy="1524000"/>
          </a:xfrm>
          <a:prstGeom prst="downArrowCallout">
            <a:avLst>
              <a:gd name="adj1" fmla="val 50000"/>
              <a:gd name="adj2" fmla="val 43208"/>
              <a:gd name="adj3" fmla="val 25000"/>
              <a:gd name="adj4" fmla="val 6497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independent spin rotation -  vertical to longitudinal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ERL </a:t>
            </a:r>
            <a:r>
              <a:rPr lang="en-US" sz="3600" b="1" dirty="0">
                <a:solidFill>
                  <a:srgbClr val="0033CC"/>
                </a:solidFill>
                <a:latin typeface="Arial" charset="0"/>
                <a:cs typeface="Arial" charset="0"/>
              </a:rPr>
              <a:t>Circulator Cooler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343400" y="609600"/>
            <a:ext cx="487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33CC"/>
                </a:solidFill>
                <a:latin typeface="Arial" charset="0"/>
              </a:rPr>
              <a:t>Design goal</a:t>
            </a:r>
            <a:endParaRPr lang="en-US" b="1" dirty="0">
              <a:solidFill>
                <a:srgbClr val="0033CC"/>
              </a:solidFill>
              <a:latin typeface="Arial" charset="0"/>
            </a:endParaRPr>
          </a:p>
          <a:p>
            <a:pPr marL="233363" indent="-233363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Up to 33 MeV electron energy</a:t>
            </a:r>
            <a:endParaRPr lang="en-US" sz="2000" dirty="0">
              <a:latin typeface="Arial" charset="0"/>
              <a:cs typeface="Arial" charset="0"/>
            </a:endParaRPr>
          </a:p>
          <a:p>
            <a:pPr marL="233363" indent="-233363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Up to 3 A CW </a:t>
            </a:r>
            <a:r>
              <a:rPr lang="en-US" sz="2000" dirty="0" smtClean="0">
                <a:latin typeface="Arial" charset="0"/>
                <a:cs typeface="Arial" charset="0"/>
              </a:rPr>
              <a:t>unpolarized beam </a:t>
            </a:r>
          </a:p>
          <a:p>
            <a:pPr marL="233363" indent="-233363" eaLnBrk="0" hangingPunct="0">
              <a:spcBef>
                <a:spcPct val="20000"/>
              </a:spcBef>
            </a:pPr>
            <a:r>
              <a:rPr lang="en-US" sz="2000" dirty="0" smtClean="0">
                <a:latin typeface="Arial" charset="0"/>
                <a:cs typeface="Arial" charset="0"/>
              </a:rPr>
              <a:t>	  (~</a:t>
            </a:r>
            <a:r>
              <a:rPr lang="en-US" sz="2000" dirty="0">
                <a:latin typeface="Arial" charset="0"/>
                <a:cs typeface="Arial" charset="0"/>
              </a:rPr>
              <a:t>nC bunch </a:t>
            </a:r>
            <a:r>
              <a:rPr lang="en-US" sz="2000" dirty="0" smtClean="0">
                <a:latin typeface="Arial" charset="0"/>
                <a:cs typeface="Arial" charset="0"/>
              </a:rPr>
              <a:t>charge @ 499 MHz)</a:t>
            </a:r>
          </a:p>
          <a:p>
            <a:pPr marL="233363" indent="-233363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Up to 100 MW beam power!</a:t>
            </a:r>
            <a:endParaRPr lang="en-US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33363" indent="-233363" eaLnBrk="0" hangingPunct="0">
              <a:spcBef>
                <a:spcPct val="20000"/>
              </a:spcBef>
              <a:buFontTx/>
              <a:buChar char="•"/>
            </a:pPr>
            <a:endParaRPr lang="en-US" sz="800" dirty="0">
              <a:solidFill>
                <a:srgbClr val="CC0000"/>
              </a:solidFill>
              <a:latin typeface="Arial" charset="0"/>
              <a:cs typeface="Arial" charset="0"/>
            </a:endParaRPr>
          </a:p>
          <a:p>
            <a:pPr marL="1425575" indent="-1425575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Solution: ERL Circulator Cooler</a:t>
            </a:r>
            <a:endParaRPr lang="en-US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marL="233363" indent="-233363" eaLnBrk="0" hangingPunct="0">
              <a:spcBef>
                <a:spcPct val="20000"/>
              </a:spcBef>
              <a:buClr>
                <a:schemeClr val="tx1"/>
              </a:buClr>
              <a:buSzPts val="1600"/>
              <a:buFontTx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ERL provides </a:t>
            </a:r>
            <a:r>
              <a:rPr lang="en-US" sz="2000" dirty="0">
                <a:latin typeface="Arial" charset="0"/>
                <a:cs typeface="Arial" charset="0"/>
              </a:rPr>
              <a:t>high average current CW beam with minimum RF power</a:t>
            </a:r>
          </a:p>
          <a:p>
            <a:pPr marL="233363" indent="-233363" eaLnBrk="0" hangingPunct="0">
              <a:spcBef>
                <a:spcPct val="20000"/>
              </a:spcBef>
              <a:buClr>
                <a:schemeClr val="tx1"/>
              </a:buClr>
              <a:buSzPts val="1600"/>
              <a:buFontTx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Circulator ring for reducing average current from </a:t>
            </a:r>
            <a:r>
              <a:rPr lang="en-US" sz="2000" dirty="0" smtClean="0">
                <a:latin typeface="Arial" charset="0"/>
                <a:cs typeface="Arial" charset="0"/>
              </a:rPr>
              <a:t>source and in ERL   </a:t>
            </a:r>
          </a:p>
          <a:p>
            <a:pPr marL="233363" indent="-233363" eaLnBrk="0" hangingPunct="0">
              <a:spcBef>
                <a:spcPct val="20000"/>
              </a:spcBef>
              <a:buClr>
                <a:schemeClr val="tx1"/>
              </a:buClr>
              <a:buSzPts val="1600"/>
            </a:pPr>
            <a:r>
              <a:rPr lang="en-US" sz="2000" dirty="0" smtClean="0">
                <a:latin typeface="Arial" charset="0"/>
                <a:cs typeface="Arial" charset="0"/>
              </a:rPr>
              <a:t>	(# of circulating turns reduces ERL current by same factor)</a:t>
            </a:r>
            <a:endParaRPr lang="en-US" sz="2000" dirty="0">
              <a:latin typeface="Arial" charset="0"/>
              <a:cs typeface="Arial" charset="0"/>
            </a:endParaRPr>
          </a:p>
          <a:p>
            <a:pPr marL="233363" indent="-233363" eaLnBrk="0" hangingPunct="0">
              <a:spcBef>
                <a:spcPct val="20000"/>
              </a:spcBef>
              <a:buClr>
                <a:schemeClr val="tx1"/>
              </a:buClr>
              <a:buSzPts val="1600"/>
              <a:buFontTx/>
              <a:buChar char="•"/>
            </a:pPr>
            <a:endParaRPr lang="en-US" sz="800" dirty="0">
              <a:latin typeface="Arial" charset="0"/>
              <a:cs typeface="Arial" charset="0"/>
            </a:endParaRPr>
          </a:p>
          <a:p>
            <a:pPr marL="233363" indent="-233363" eaLnBrk="0" hangingPunct="0">
              <a:spcBef>
                <a:spcPct val="20000"/>
              </a:spcBef>
              <a:buClr>
                <a:schemeClr val="tx1"/>
              </a:buClr>
              <a:buSzPts val="1600"/>
            </a:pPr>
            <a:r>
              <a:rPr lang="en-US" b="1" dirty="0" smtClean="0">
                <a:solidFill>
                  <a:srgbClr val="0033CC"/>
                </a:solidFill>
                <a:latin typeface="Arial" charset="0"/>
              </a:rPr>
              <a:t>Technologies</a:t>
            </a:r>
            <a:endParaRPr lang="en-US" sz="20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marL="233363" indent="-233363" eaLnBrk="0" hangingPunct="0">
              <a:spcBef>
                <a:spcPct val="20000"/>
              </a:spcBef>
              <a:buClr>
                <a:schemeClr val="tx1"/>
              </a:buClr>
              <a:buSzPts val="1600"/>
              <a:buFontTx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High intensity </a:t>
            </a:r>
            <a:r>
              <a:rPr lang="en-US" sz="2000" dirty="0" smtClean="0">
                <a:latin typeface="Arial" charset="0"/>
                <a:cs typeface="Arial" charset="0"/>
              </a:rPr>
              <a:t>electron </a:t>
            </a:r>
            <a:r>
              <a:rPr lang="en-US" sz="2000" dirty="0">
                <a:latin typeface="Arial" charset="0"/>
                <a:cs typeface="Arial" charset="0"/>
              </a:rPr>
              <a:t>source/injector</a:t>
            </a:r>
          </a:p>
          <a:p>
            <a:pPr marL="233363" indent="-233363" eaLnBrk="0" hangingPunct="0">
              <a:spcBef>
                <a:spcPct val="20000"/>
              </a:spcBef>
              <a:buClr>
                <a:schemeClr val="tx1"/>
              </a:buClr>
              <a:buSzPts val="1600"/>
              <a:buFontTx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Energy Recovery Linac (ERL)</a:t>
            </a:r>
          </a:p>
          <a:p>
            <a:pPr marL="233363" indent="-233363" eaLnBrk="0" hangingPunct="0">
              <a:spcBef>
                <a:spcPct val="20000"/>
              </a:spcBef>
              <a:buClr>
                <a:schemeClr val="tx1"/>
              </a:buClr>
              <a:buSzPts val="1600"/>
              <a:buFontTx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Fast </a:t>
            </a:r>
            <a:r>
              <a:rPr lang="en-US" sz="2000" dirty="0" smtClean="0">
                <a:latin typeface="Arial" charset="0"/>
                <a:cs typeface="Arial" charset="0"/>
              </a:rPr>
              <a:t>kicker</a:t>
            </a:r>
            <a:endParaRPr lang="en-US" sz="2000" dirty="0">
              <a:latin typeface="Arial" charset="0"/>
            </a:endParaRPr>
          </a:p>
        </p:txBody>
      </p:sp>
      <p:pic>
        <p:nvPicPr>
          <p:cNvPr id="24580" name="Picture 13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4343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2895609"/>
            <a:ext cx="1066800" cy="646114"/>
            <a:chOff x="4848" y="2496"/>
            <a:chExt cx="672" cy="407"/>
          </a:xfrm>
        </p:grpSpPr>
        <p:sp>
          <p:nvSpPr>
            <p:cNvPr id="24585" name="Rectangle 10"/>
            <p:cNvSpPr>
              <a:spLocks noChangeArrowheads="1"/>
            </p:cNvSpPr>
            <p:nvPr/>
          </p:nvSpPr>
          <p:spPr bwMode="auto">
            <a:xfrm>
              <a:off x="4944" y="2496"/>
              <a:ext cx="528" cy="38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4586" name="Text Box 11"/>
            <p:cNvSpPr txBox="1">
              <a:spLocks noChangeArrowheads="1"/>
            </p:cNvSpPr>
            <p:nvPr/>
          </p:nvSpPr>
          <p:spPr bwMode="auto">
            <a:xfrm>
              <a:off x="4848" y="2496"/>
              <a:ext cx="67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b="1" dirty="0">
                  <a:latin typeface="Arial" charset="0"/>
                </a:rPr>
                <a:t>Electron circulator ring</a:t>
              </a:r>
            </a:p>
          </p:txBody>
        </p:sp>
      </p:grpSp>
      <p:sp>
        <p:nvSpPr>
          <p:cNvPr id="24584" name="Line 14"/>
          <p:cNvSpPr>
            <a:spLocks noChangeShapeType="1"/>
          </p:cNvSpPr>
          <p:nvPr/>
        </p:nvSpPr>
        <p:spPr bwMode="auto">
          <a:xfrm flipV="1">
            <a:off x="609600" y="2286000"/>
            <a:ext cx="3810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33CC"/>
                </a:solidFill>
                <a:latin typeface="Arial" charset="0"/>
              </a:rPr>
              <a:t>Positrons in CEBAF/MEIC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685800"/>
            <a:ext cx="3124200" cy="1066800"/>
          </a:xfrm>
          <a:noFill/>
        </p:spPr>
        <p:txBody>
          <a:bodyPr/>
          <a:lstStyle/>
          <a:p>
            <a:pPr marL="112713" indent="-112713" eaLnBrk="1" hangingPunct="1">
              <a:lnSpc>
                <a:spcPct val="80000"/>
              </a:lnSpc>
            </a:pPr>
            <a:r>
              <a:rPr lang="en-US" sz="1600" dirty="0" smtClean="0">
                <a:latin typeface="Arial" charset="0"/>
              </a:rPr>
              <a:t>Unpolarized positrons generated from the modified electron injector by a converter </a:t>
            </a:r>
          </a:p>
          <a:p>
            <a:pPr marL="112713" indent="-112713" eaLnBrk="1" hangingPunct="1">
              <a:lnSpc>
                <a:spcPct val="80000"/>
              </a:lnSpc>
            </a:pPr>
            <a:r>
              <a:rPr lang="en-US" sz="1600" dirty="0" smtClean="0">
                <a:latin typeface="Arial" charset="0"/>
              </a:rPr>
              <a:t>Self-polarization in the lepton storage ring </a:t>
            </a:r>
          </a:p>
        </p:txBody>
      </p:sp>
      <p:grpSp>
        <p:nvGrpSpPr>
          <p:cNvPr id="40964" name="Group 813"/>
          <p:cNvGrpSpPr>
            <a:grpSpLocks/>
          </p:cNvGrpSpPr>
          <p:nvPr/>
        </p:nvGrpSpPr>
        <p:grpSpPr bwMode="auto">
          <a:xfrm>
            <a:off x="-304800" y="685800"/>
            <a:ext cx="7239000" cy="3429000"/>
            <a:chOff x="0" y="1440"/>
            <a:chExt cx="2256" cy="1211"/>
          </a:xfrm>
        </p:grpSpPr>
        <p:sp>
          <p:nvSpPr>
            <p:cNvPr id="40969" name="Freeform 858"/>
            <p:cNvSpPr>
              <a:spLocks noChangeAspect="1" noEditPoints="1"/>
            </p:cNvSpPr>
            <p:nvPr/>
          </p:nvSpPr>
          <p:spPr bwMode="auto">
            <a:xfrm>
              <a:off x="686" y="1628"/>
              <a:ext cx="231" cy="216"/>
            </a:xfrm>
            <a:custGeom>
              <a:avLst/>
              <a:gdLst>
                <a:gd name="T0" fmla="*/ 61 w 438"/>
                <a:gd name="T1" fmla="*/ 1 h 432"/>
                <a:gd name="T2" fmla="*/ 55 w 438"/>
                <a:gd name="T3" fmla="*/ 2 h 432"/>
                <a:gd name="T4" fmla="*/ 49 w 438"/>
                <a:gd name="T5" fmla="*/ 3 h 432"/>
                <a:gd name="T6" fmla="*/ 43 w 438"/>
                <a:gd name="T7" fmla="*/ 5 h 432"/>
                <a:gd name="T8" fmla="*/ 37 w 438"/>
                <a:gd name="T9" fmla="*/ 7 h 432"/>
                <a:gd name="T10" fmla="*/ 32 w 438"/>
                <a:gd name="T11" fmla="*/ 9 h 432"/>
                <a:gd name="T12" fmla="*/ 27 w 438"/>
                <a:gd name="T13" fmla="*/ 12 h 432"/>
                <a:gd name="T14" fmla="*/ 23 w 438"/>
                <a:gd name="T15" fmla="*/ 14 h 432"/>
                <a:gd name="T16" fmla="*/ 19 w 438"/>
                <a:gd name="T17" fmla="*/ 19 h 432"/>
                <a:gd name="T18" fmla="*/ 15 w 438"/>
                <a:gd name="T19" fmla="*/ 23 h 432"/>
                <a:gd name="T20" fmla="*/ 12 w 438"/>
                <a:gd name="T21" fmla="*/ 27 h 432"/>
                <a:gd name="T22" fmla="*/ 9 w 438"/>
                <a:gd name="T23" fmla="*/ 31 h 432"/>
                <a:gd name="T24" fmla="*/ 7 w 438"/>
                <a:gd name="T25" fmla="*/ 36 h 432"/>
                <a:gd name="T26" fmla="*/ 5 w 438"/>
                <a:gd name="T27" fmla="*/ 41 h 432"/>
                <a:gd name="T28" fmla="*/ 4 w 438"/>
                <a:gd name="T29" fmla="*/ 46 h 432"/>
                <a:gd name="T30" fmla="*/ 2 w 438"/>
                <a:gd name="T31" fmla="*/ 50 h 432"/>
                <a:gd name="T32" fmla="*/ 3 w 438"/>
                <a:gd name="T33" fmla="*/ 44 h 432"/>
                <a:gd name="T34" fmla="*/ 5 w 438"/>
                <a:gd name="T35" fmla="*/ 38 h 432"/>
                <a:gd name="T36" fmla="*/ 7 w 438"/>
                <a:gd name="T37" fmla="*/ 33 h 432"/>
                <a:gd name="T38" fmla="*/ 9 w 438"/>
                <a:gd name="T39" fmla="*/ 28 h 432"/>
                <a:gd name="T40" fmla="*/ 13 w 438"/>
                <a:gd name="T41" fmla="*/ 24 h 432"/>
                <a:gd name="T42" fmla="*/ 16 w 438"/>
                <a:gd name="T43" fmla="*/ 20 h 432"/>
                <a:gd name="T44" fmla="*/ 21 w 438"/>
                <a:gd name="T45" fmla="*/ 15 h 432"/>
                <a:gd name="T46" fmla="*/ 25 w 438"/>
                <a:gd name="T47" fmla="*/ 13 h 432"/>
                <a:gd name="T48" fmla="*/ 30 w 438"/>
                <a:gd name="T49" fmla="*/ 10 h 432"/>
                <a:gd name="T50" fmla="*/ 34 w 438"/>
                <a:gd name="T51" fmla="*/ 7 h 432"/>
                <a:gd name="T52" fmla="*/ 40 w 438"/>
                <a:gd name="T53" fmla="*/ 5 h 432"/>
                <a:gd name="T54" fmla="*/ 46 w 438"/>
                <a:gd name="T55" fmla="*/ 3 h 432"/>
                <a:gd name="T56" fmla="*/ 52 w 438"/>
                <a:gd name="T57" fmla="*/ 1 h 432"/>
                <a:gd name="T58" fmla="*/ 58 w 438"/>
                <a:gd name="T59" fmla="*/ 1 h 432"/>
                <a:gd name="T60" fmla="*/ 64 w 438"/>
                <a:gd name="T61" fmla="*/ 0 h 432"/>
                <a:gd name="T62" fmla="*/ 6 w 438"/>
                <a:gd name="T63" fmla="*/ 49 h 432"/>
                <a:gd name="T64" fmla="*/ 0 w 438"/>
                <a:gd name="T65" fmla="*/ 49 h 4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8"/>
                <a:gd name="T100" fmla="*/ 0 h 432"/>
                <a:gd name="T101" fmla="*/ 438 w 438"/>
                <a:gd name="T102" fmla="*/ 432 h 4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8" h="432">
                  <a:moveTo>
                    <a:pt x="438" y="7"/>
                  </a:moveTo>
                  <a:lnTo>
                    <a:pt x="416" y="8"/>
                  </a:lnTo>
                  <a:lnTo>
                    <a:pt x="395" y="9"/>
                  </a:lnTo>
                  <a:lnTo>
                    <a:pt x="374" y="12"/>
                  </a:lnTo>
                  <a:lnTo>
                    <a:pt x="353" y="16"/>
                  </a:lnTo>
                  <a:lnTo>
                    <a:pt x="333" y="21"/>
                  </a:lnTo>
                  <a:lnTo>
                    <a:pt x="313" y="26"/>
                  </a:lnTo>
                  <a:lnTo>
                    <a:pt x="294" y="33"/>
                  </a:lnTo>
                  <a:lnTo>
                    <a:pt x="275" y="41"/>
                  </a:lnTo>
                  <a:lnTo>
                    <a:pt x="256" y="49"/>
                  </a:lnTo>
                  <a:lnTo>
                    <a:pt x="238" y="59"/>
                  </a:lnTo>
                  <a:lnTo>
                    <a:pt x="220" y="69"/>
                  </a:lnTo>
                  <a:lnTo>
                    <a:pt x="204" y="80"/>
                  </a:lnTo>
                  <a:lnTo>
                    <a:pt x="187" y="92"/>
                  </a:lnTo>
                  <a:lnTo>
                    <a:pt x="171" y="104"/>
                  </a:lnTo>
                  <a:lnTo>
                    <a:pt x="156" y="118"/>
                  </a:lnTo>
                  <a:lnTo>
                    <a:pt x="142" y="132"/>
                  </a:lnTo>
                  <a:lnTo>
                    <a:pt x="128" y="147"/>
                  </a:lnTo>
                  <a:lnTo>
                    <a:pt x="115" y="162"/>
                  </a:lnTo>
                  <a:lnTo>
                    <a:pt x="102" y="178"/>
                  </a:lnTo>
                  <a:lnTo>
                    <a:pt x="91" y="195"/>
                  </a:lnTo>
                  <a:lnTo>
                    <a:pt x="80" y="212"/>
                  </a:lnTo>
                  <a:lnTo>
                    <a:pt x="70" y="230"/>
                  </a:lnTo>
                  <a:lnTo>
                    <a:pt x="61" y="248"/>
                  </a:lnTo>
                  <a:lnTo>
                    <a:pt x="52" y="267"/>
                  </a:lnTo>
                  <a:lnTo>
                    <a:pt x="45" y="286"/>
                  </a:lnTo>
                  <a:lnTo>
                    <a:pt x="38" y="306"/>
                  </a:lnTo>
                  <a:lnTo>
                    <a:pt x="33" y="326"/>
                  </a:lnTo>
                  <a:lnTo>
                    <a:pt x="28" y="347"/>
                  </a:lnTo>
                  <a:lnTo>
                    <a:pt x="24" y="368"/>
                  </a:lnTo>
                  <a:lnTo>
                    <a:pt x="22" y="395"/>
                  </a:lnTo>
                  <a:lnTo>
                    <a:pt x="15" y="394"/>
                  </a:lnTo>
                  <a:lnTo>
                    <a:pt x="18" y="366"/>
                  </a:lnTo>
                  <a:lnTo>
                    <a:pt x="22" y="345"/>
                  </a:lnTo>
                  <a:lnTo>
                    <a:pt x="27" y="324"/>
                  </a:lnTo>
                  <a:lnTo>
                    <a:pt x="33" y="303"/>
                  </a:lnTo>
                  <a:lnTo>
                    <a:pt x="39" y="283"/>
                  </a:lnTo>
                  <a:lnTo>
                    <a:pt x="47" y="263"/>
                  </a:lnTo>
                  <a:lnTo>
                    <a:pt x="55" y="244"/>
                  </a:lnTo>
                  <a:lnTo>
                    <a:pt x="65" y="226"/>
                  </a:lnTo>
                  <a:lnTo>
                    <a:pt x="75" y="207"/>
                  </a:lnTo>
                  <a:lnTo>
                    <a:pt x="86" y="190"/>
                  </a:lnTo>
                  <a:lnTo>
                    <a:pt x="98" y="173"/>
                  </a:lnTo>
                  <a:lnTo>
                    <a:pt x="110" y="157"/>
                  </a:lnTo>
                  <a:lnTo>
                    <a:pt x="124" y="141"/>
                  </a:lnTo>
                  <a:lnTo>
                    <a:pt x="138" y="126"/>
                  </a:lnTo>
                  <a:lnTo>
                    <a:pt x="153" y="112"/>
                  </a:lnTo>
                  <a:lnTo>
                    <a:pt x="168" y="98"/>
                  </a:lnTo>
                  <a:lnTo>
                    <a:pt x="184" y="85"/>
                  </a:lnTo>
                  <a:lnTo>
                    <a:pt x="201" y="73"/>
                  </a:lnTo>
                  <a:lnTo>
                    <a:pt x="218" y="62"/>
                  </a:lnTo>
                  <a:lnTo>
                    <a:pt x="236" y="52"/>
                  </a:lnTo>
                  <a:lnTo>
                    <a:pt x="254" y="42"/>
                  </a:lnTo>
                  <a:lnTo>
                    <a:pt x="273" y="34"/>
                  </a:lnTo>
                  <a:lnTo>
                    <a:pt x="292" y="26"/>
                  </a:lnTo>
                  <a:lnTo>
                    <a:pt x="312" y="19"/>
                  </a:lnTo>
                  <a:lnTo>
                    <a:pt x="332" y="13"/>
                  </a:lnTo>
                  <a:lnTo>
                    <a:pt x="352" y="8"/>
                  </a:lnTo>
                  <a:lnTo>
                    <a:pt x="373" y="5"/>
                  </a:lnTo>
                  <a:lnTo>
                    <a:pt x="394" y="2"/>
                  </a:lnTo>
                  <a:lnTo>
                    <a:pt x="416" y="0"/>
                  </a:lnTo>
                  <a:lnTo>
                    <a:pt x="437" y="0"/>
                  </a:lnTo>
                  <a:lnTo>
                    <a:pt x="438" y="7"/>
                  </a:lnTo>
                  <a:close/>
                  <a:moveTo>
                    <a:pt x="38" y="388"/>
                  </a:moveTo>
                  <a:lnTo>
                    <a:pt x="16" y="432"/>
                  </a:lnTo>
                  <a:lnTo>
                    <a:pt x="0" y="385"/>
                  </a:lnTo>
                  <a:lnTo>
                    <a:pt x="38" y="38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0970" name="Freeform 859"/>
            <p:cNvSpPr>
              <a:spLocks noChangeAspect="1"/>
            </p:cNvSpPr>
            <p:nvPr/>
          </p:nvSpPr>
          <p:spPr bwMode="auto">
            <a:xfrm>
              <a:off x="694" y="1844"/>
              <a:ext cx="222" cy="215"/>
            </a:xfrm>
            <a:custGeom>
              <a:avLst/>
              <a:gdLst>
                <a:gd name="T0" fmla="*/ 62 w 421"/>
                <a:gd name="T1" fmla="*/ 54 h 428"/>
                <a:gd name="T2" fmla="*/ 0 w 421"/>
                <a:gd name="T3" fmla="*/ 0 h 428"/>
                <a:gd name="T4" fmla="*/ 0 60000 65536"/>
                <a:gd name="T5" fmla="*/ 0 60000 65536"/>
                <a:gd name="T6" fmla="*/ 0 w 421"/>
                <a:gd name="T7" fmla="*/ 0 h 428"/>
                <a:gd name="T8" fmla="*/ 421 w 421"/>
                <a:gd name="T9" fmla="*/ 428 h 4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1" h="428">
                  <a:moveTo>
                    <a:pt x="421" y="428"/>
                  </a:moveTo>
                  <a:cubicBezTo>
                    <a:pt x="189" y="428"/>
                    <a:pt x="0" y="236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0971" name="Freeform 860"/>
            <p:cNvSpPr>
              <a:spLocks noChangeAspect="1"/>
            </p:cNvSpPr>
            <p:nvPr/>
          </p:nvSpPr>
          <p:spPr bwMode="auto">
            <a:xfrm>
              <a:off x="1686" y="1629"/>
              <a:ext cx="222" cy="215"/>
            </a:xfrm>
            <a:custGeom>
              <a:avLst/>
              <a:gdLst>
                <a:gd name="T0" fmla="*/ 0 w 421"/>
                <a:gd name="T1" fmla="*/ 0 h 429"/>
                <a:gd name="T2" fmla="*/ 100 w 421"/>
                <a:gd name="T3" fmla="*/ 83 h 429"/>
                <a:gd name="T4" fmla="*/ 0 60000 65536"/>
                <a:gd name="T5" fmla="*/ 0 60000 65536"/>
                <a:gd name="T6" fmla="*/ 0 w 421"/>
                <a:gd name="T7" fmla="*/ 0 h 429"/>
                <a:gd name="T8" fmla="*/ 421 w 421"/>
                <a:gd name="T9" fmla="*/ 429 h 4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1" h="429">
                  <a:moveTo>
                    <a:pt x="0" y="0"/>
                  </a:moveTo>
                  <a:cubicBezTo>
                    <a:pt x="233" y="0"/>
                    <a:pt x="421" y="192"/>
                    <a:pt x="421" y="429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0972" name="Freeform 861"/>
            <p:cNvSpPr>
              <a:spLocks noChangeAspect="1" noEditPoints="1"/>
            </p:cNvSpPr>
            <p:nvPr/>
          </p:nvSpPr>
          <p:spPr bwMode="auto">
            <a:xfrm>
              <a:off x="1686" y="1844"/>
              <a:ext cx="231" cy="217"/>
            </a:xfrm>
            <a:custGeom>
              <a:avLst/>
              <a:gdLst>
                <a:gd name="T0" fmla="*/ 5 w 438"/>
                <a:gd name="T1" fmla="*/ 83 h 432"/>
                <a:gd name="T2" fmla="*/ 15 w 438"/>
                <a:gd name="T3" fmla="*/ 82 h 432"/>
                <a:gd name="T4" fmla="*/ 25 w 438"/>
                <a:gd name="T5" fmla="*/ 80 h 432"/>
                <a:gd name="T6" fmla="*/ 34 w 438"/>
                <a:gd name="T7" fmla="*/ 78 h 432"/>
                <a:gd name="T8" fmla="*/ 43 w 438"/>
                <a:gd name="T9" fmla="*/ 75 h 432"/>
                <a:gd name="T10" fmla="*/ 52 w 438"/>
                <a:gd name="T11" fmla="*/ 71 h 432"/>
                <a:gd name="T12" fmla="*/ 60 w 438"/>
                <a:gd name="T13" fmla="*/ 67 h 432"/>
                <a:gd name="T14" fmla="*/ 68 w 438"/>
                <a:gd name="T15" fmla="*/ 62 h 432"/>
                <a:gd name="T16" fmla="*/ 74 w 438"/>
                <a:gd name="T17" fmla="*/ 56 h 432"/>
                <a:gd name="T18" fmla="*/ 80 w 438"/>
                <a:gd name="T19" fmla="*/ 50 h 432"/>
                <a:gd name="T20" fmla="*/ 85 w 438"/>
                <a:gd name="T21" fmla="*/ 43 h 432"/>
                <a:gd name="T22" fmla="*/ 90 w 438"/>
                <a:gd name="T23" fmla="*/ 36 h 432"/>
                <a:gd name="T24" fmla="*/ 94 w 438"/>
                <a:gd name="T25" fmla="*/ 29 h 432"/>
                <a:gd name="T26" fmla="*/ 97 w 438"/>
                <a:gd name="T27" fmla="*/ 21 h 432"/>
                <a:gd name="T28" fmla="*/ 99 w 438"/>
                <a:gd name="T29" fmla="*/ 13 h 432"/>
                <a:gd name="T30" fmla="*/ 101 w 438"/>
                <a:gd name="T31" fmla="*/ 8 h 432"/>
                <a:gd name="T32" fmla="*/ 100 w 438"/>
                <a:gd name="T33" fmla="*/ 17 h 432"/>
                <a:gd name="T34" fmla="*/ 97 w 438"/>
                <a:gd name="T35" fmla="*/ 25 h 432"/>
                <a:gd name="T36" fmla="*/ 93 w 438"/>
                <a:gd name="T37" fmla="*/ 33 h 432"/>
                <a:gd name="T38" fmla="*/ 89 w 438"/>
                <a:gd name="T39" fmla="*/ 40 h 432"/>
                <a:gd name="T40" fmla="*/ 84 w 438"/>
                <a:gd name="T41" fmla="*/ 47 h 432"/>
                <a:gd name="T42" fmla="*/ 78 w 438"/>
                <a:gd name="T43" fmla="*/ 54 h 432"/>
                <a:gd name="T44" fmla="*/ 72 w 438"/>
                <a:gd name="T45" fmla="*/ 60 h 432"/>
                <a:gd name="T46" fmla="*/ 64 w 438"/>
                <a:gd name="T47" fmla="*/ 65 h 432"/>
                <a:gd name="T48" fmla="*/ 56 w 438"/>
                <a:gd name="T49" fmla="*/ 70 h 432"/>
                <a:gd name="T50" fmla="*/ 49 w 438"/>
                <a:gd name="T51" fmla="*/ 74 h 432"/>
                <a:gd name="T52" fmla="*/ 40 w 438"/>
                <a:gd name="T53" fmla="*/ 78 h 432"/>
                <a:gd name="T54" fmla="*/ 30 w 438"/>
                <a:gd name="T55" fmla="*/ 81 h 432"/>
                <a:gd name="T56" fmla="*/ 21 w 438"/>
                <a:gd name="T57" fmla="*/ 83 h 432"/>
                <a:gd name="T58" fmla="*/ 11 w 438"/>
                <a:gd name="T59" fmla="*/ 84 h 432"/>
                <a:gd name="T60" fmla="*/ 0 w 438"/>
                <a:gd name="T61" fmla="*/ 85 h 432"/>
                <a:gd name="T62" fmla="*/ 95 w 438"/>
                <a:gd name="T63" fmla="*/ 9 h 432"/>
                <a:gd name="T64" fmla="*/ 104 w 438"/>
                <a:gd name="T65" fmla="*/ 9 h 4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8"/>
                <a:gd name="T100" fmla="*/ 0 h 432"/>
                <a:gd name="T101" fmla="*/ 438 w 438"/>
                <a:gd name="T102" fmla="*/ 432 h 4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8" h="432">
                  <a:moveTo>
                    <a:pt x="0" y="424"/>
                  </a:moveTo>
                  <a:lnTo>
                    <a:pt x="22" y="424"/>
                  </a:lnTo>
                  <a:lnTo>
                    <a:pt x="43" y="422"/>
                  </a:lnTo>
                  <a:lnTo>
                    <a:pt x="64" y="419"/>
                  </a:lnTo>
                  <a:lnTo>
                    <a:pt x="85" y="416"/>
                  </a:lnTo>
                  <a:lnTo>
                    <a:pt x="105" y="411"/>
                  </a:lnTo>
                  <a:lnTo>
                    <a:pt x="125" y="405"/>
                  </a:lnTo>
                  <a:lnTo>
                    <a:pt x="144" y="398"/>
                  </a:lnTo>
                  <a:lnTo>
                    <a:pt x="163" y="391"/>
                  </a:lnTo>
                  <a:lnTo>
                    <a:pt x="182" y="382"/>
                  </a:lnTo>
                  <a:lnTo>
                    <a:pt x="200" y="373"/>
                  </a:lnTo>
                  <a:lnTo>
                    <a:pt x="217" y="363"/>
                  </a:lnTo>
                  <a:lnTo>
                    <a:pt x="234" y="352"/>
                  </a:lnTo>
                  <a:lnTo>
                    <a:pt x="251" y="340"/>
                  </a:lnTo>
                  <a:lnTo>
                    <a:pt x="266" y="327"/>
                  </a:lnTo>
                  <a:lnTo>
                    <a:pt x="281" y="314"/>
                  </a:lnTo>
                  <a:lnTo>
                    <a:pt x="296" y="300"/>
                  </a:lnTo>
                  <a:lnTo>
                    <a:pt x="310" y="285"/>
                  </a:lnTo>
                  <a:lnTo>
                    <a:pt x="323" y="270"/>
                  </a:lnTo>
                  <a:lnTo>
                    <a:pt x="335" y="254"/>
                  </a:lnTo>
                  <a:lnTo>
                    <a:pt x="347" y="237"/>
                  </a:lnTo>
                  <a:lnTo>
                    <a:pt x="358" y="220"/>
                  </a:lnTo>
                  <a:lnTo>
                    <a:pt x="368" y="202"/>
                  </a:lnTo>
                  <a:lnTo>
                    <a:pt x="377" y="184"/>
                  </a:lnTo>
                  <a:lnTo>
                    <a:pt x="385" y="165"/>
                  </a:lnTo>
                  <a:lnTo>
                    <a:pt x="393" y="146"/>
                  </a:lnTo>
                  <a:lnTo>
                    <a:pt x="399" y="126"/>
                  </a:lnTo>
                  <a:lnTo>
                    <a:pt x="405" y="106"/>
                  </a:lnTo>
                  <a:lnTo>
                    <a:pt x="410" y="85"/>
                  </a:lnTo>
                  <a:lnTo>
                    <a:pt x="413" y="65"/>
                  </a:lnTo>
                  <a:lnTo>
                    <a:pt x="416" y="38"/>
                  </a:lnTo>
                  <a:lnTo>
                    <a:pt x="422" y="38"/>
                  </a:lnTo>
                  <a:lnTo>
                    <a:pt x="419" y="66"/>
                  </a:lnTo>
                  <a:lnTo>
                    <a:pt x="416" y="87"/>
                  </a:lnTo>
                  <a:lnTo>
                    <a:pt x="411" y="108"/>
                  </a:lnTo>
                  <a:lnTo>
                    <a:pt x="405" y="129"/>
                  </a:lnTo>
                  <a:lnTo>
                    <a:pt x="399" y="149"/>
                  </a:lnTo>
                  <a:lnTo>
                    <a:pt x="391" y="168"/>
                  </a:lnTo>
                  <a:lnTo>
                    <a:pt x="382" y="188"/>
                  </a:lnTo>
                  <a:lnTo>
                    <a:pt x="373" y="206"/>
                  </a:lnTo>
                  <a:lnTo>
                    <a:pt x="363" y="224"/>
                  </a:lnTo>
                  <a:lnTo>
                    <a:pt x="352" y="242"/>
                  </a:lnTo>
                  <a:lnTo>
                    <a:pt x="340" y="259"/>
                  </a:lnTo>
                  <a:lnTo>
                    <a:pt x="327" y="275"/>
                  </a:lnTo>
                  <a:lnTo>
                    <a:pt x="314" y="291"/>
                  </a:lnTo>
                  <a:lnTo>
                    <a:pt x="300" y="306"/>
                  </a:lnTo>
                  <a:lnTo>
                    <a:pt x="285" y="320"/>
                  </a:lnTo>
                  <a:lnTo>
                    <a:pt x="270" y="334"/>
                  </a:lnTo>
                  <a:lnTo>
                    <a:pt x="254" y="346"/>
                  </a:lnTo>
                  <a:lnTo>
                    <a:pt x="237" y="358"/>
                  </a:lnTo>
                  <a:lnTo>
                    <a:pt x="220" y="370"/>
                  </a:lnTo>
                  <a:lnTo>
                    <a:pt x="202" y="380"/>
                  </a:lnTo>
                  <a:lnTo>
                    <a:pt x="184" y="389"/>
                  </a:lnTo>
                  <a:lnTo>
                    <a:pt x="165" y="398"/>
                  </a:lnTo>
                  <a:lnTo>
                    <a:pt x="146" y="406"/>
                  </a:lnTo>
                  <a:lnTo>
                    <a:pt x="126" y="413"/>
                  </a:lnTo>
                  <a:lnTo>
                    <a:pt x="106" y="418"/>
                  </a:lnTo>
                  <a:lnTo>
                    <a:pt x="86" y="423"/>
                  </a:lnTo>
                  <a:lnTo>
                    <a:pt x="65" y="427"/>
                  </a:lnTo>
                  <a:lnTo>
                    <a:pt x="43" y="430"/>
                  </a:lnTo>
                  <a:lnTo>
                    <a:pt x="22" y="431"/>
                  </a:lnTo>
                  <a:lnTo>
                    <a:pt x="0" y="432"/>
                  </a:lnTo>
                  <a:lnTo>
                    <a:pt x="0" y="424"/>
                  </a:lnTo>
                  <a:close/>
                  <a:moveTo>
                    <a:pt x="400" y="44"/>
                  </a:moveTo>
                  <a:lnTo>
                    <a:pt x="421" y="0"/>
                  </a:lnTo>
                  <a:lnTo>
                    <a:pt x="438" y="47"/>
                  </a:lnTo>
                  <a:lnTo>
                    <a:pt x="400" y="4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0973" name="Line 862"/>
            <p:cNvSpPr>
              <a:spLocks noChangeAspect="1" noChangeShapeType="1"/>
            </p:cNvSpPr>
            <p:nvPr/>
          </p:nvSpPr>
          <p:spPr bwMode="auto">
            <a:xfrm>
              <a:off x="917" y="1629"/>
              <a:ext cx="76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974" name="Line 863"/>
            <p:cNvSpPr>
              <a:spLocks noChangeAspect="1" noChangeShapeType="1"/>
            </p:cNvSpPr>
            <p:nvPr/>
          </p:nvSpPr>
          <p:spPr bwMode="auto">
            <a:xfrm>
              <a:off x="917" y="2059"/>
              <a:ext cx="76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975" name="Rectangle 864"/>
            <p:cNvSpPr>
              <a:spLocks noChangeAspect="1" noChangeArrowheads="1"/>
            </p:cNvSpPr>
            <p:nvPr/>
          </p:nvSpPr>
          <p:spPr bwMode="auto">
            <a:xfrm>
              <a:off x="144" y="2294"/>
              <a:ext cx="220" cy="151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0976" name="Rectangle 865"/>
            <p:cNvSpPr>
              <a:spLocks noChangeAspect="1" noChangeArrowheads="1"/>
            </p:cNvSpPr>
            <p:nvPr/>
          </p:nvSpPr>
          <p:spPr bwMode="auto">
            <a:xfrm>
              <a:off x="144" y="1983"/>
              <a:ext cx="220" cy="151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0977" name="Freeform 866"/>
            <p:cNvSpPr>
              <a:spLocks noChangeAspect="1" noEditPoints="1"/>
            </p:cNvSpPr>
            <p:nvPr/>
          </p:nvSpPr>
          <p:spPr bwMode="auto">
            <a:xfrm>
              <a:off x="276" y="2048"/>
              <a:ext cx="353" cy="23"/>
            </a:xfrm>
            <a:custGeom>
              <a:avLst/>
              <a:gdLst>
                <a:gd name="T0" fmla="*/ 6 w 667"/>
                <a:gd name="T1" fmla="*/ 3 h 46"/>
                <a:gd name="T2" fmla="*/ 0 w 667"/>
                <a:gd name="T3" fmla="*/ 6 h 46"/>
                <a:gd name="T4" fmla="*/ 11 w 667"/>
                <a:gd name="T5" fmla="*/ 3 h 46"/>
                <a:gd name="T6" fmla="*/ 16 w 667"/>
                <a:gd name="T7" fmla="*/ 6 h 46"/>
                <a:gd name="T8" fmla="*/ 11 w 667"/>
                <a:gd name="T9" fmla="*/ 3 h 46"/>
                <a:gd name="T10" fmla="*/ 27 w 667"/>
                <a:gd name="T11" fmla="*/ 3 h 46"/>
                <a:gd name="T12" fmla="*/ 21 w 667"/>
                <a:gd name="T13" fmla="*/ 6 h 46"/>
                <a:gd name="T14" fmla="*/ 32 w 667"/>
                <a:gd name="T15" fmla="*/ 3 h 46"/>
                <a:gd name="T16" fmla="*/ 38 w 667"/>
                <a:gd name="T17" fmla="*/ 6 h 46"/>
                <a:gd name="T18" fmla="*/ 32 w 667"/>
                <a:gd name="T19" fmla="*/ 3 h 46"/>
                <a:gd name="T20" fmla="*/ 48 w 667"/>
                <a:gd name="T21" fmla="*/ 3 h 46"/>
                <a:gd name="T22" fmla="*/ 42 w 667"/>
                <a:gd name="T23" fmla="*/ 6 h 46"/>
                <a:gd name="T24" fmla="*/ 52 w 667"/>
                <a:gd name="T25" fmla="*/ 3 h 46"/>
                <a:gd name="T26" fmla="*/ 59 w 667"/>
                <a:gd name="T27" fmla="*/ 6 h 46"/>
                <a:gd name="T28" fmla="*/ 52 w 667"/>
                <a:gd name="T29" fmla="*/ 3 h 46"/>
                <a:gd name="T30" fmla="*/ 69 w 667"/>
                <a:gd name="T31" fmla="*/ 3 h 46"/>
                <a:gd name="T32" fmla="*/ 64 w 667"/>
                <a:gd name="T33" fmla="*/ 6 h 46"/>
                <a:gd name="T34" fmla="*/ 74 w 667"/>
                <a:gd name="T35" fmla="*/ 3 h 46"/>
                <a:gd name="T36" fmla="*/ 80 w 667"/>
                <a:gd name="T37" fmla="*/ 6 h 46"/>
                <a:gd name="T38" fmla="*/ 74 w 667"/>
                <a:gd name="T39" fmla="*/ 3 h 46"/>
                <a:gd name="T40" fmla="*/ 90 w 667"/>
                <a:gd name="T41" fmla="*/ 3 h 46"/>
                <a:gd name="T42" fmla="*/ 85 w 667"/>
                <a:gd name="T43" fmla="*/ 6 h 46"/>
                <a:gd name="T44" fmla="*/ 95 w 667"/>
                <a:gd name="T45" fmla="*/ 3 h 46"/>
                <a:gd name="T46" fmla="*/ 101 w 667"/>
                <a:gd name="T47" fmla="*/ 6 h 46"/>
                <a:gd name="T48" fmla="*/ 95 w 667"/>
                <a:gd name="T49" fmla="*/ 3 h 46"/>
                <a:gd name="T50" fmla="*/ 112 w 667"/>
                <a:gd name="T51" fmla="*/ 3 h 46"/>
                <a:gd name="T52" fmla="*/ 106 w 667"/>
                <a:gd name="T53" fmla="*/ 6 h 46"/>
                <a:gd name="T54" fmla="*/ 116 w 667"/>
                <a:gd name="T55" fmla="*/ 3 h 46"/>
                <a:gd name="T56" fmla="*/ 122 w 667"/>
                <a:gd name="T57" fmla="*/ 6 h 46"/>
                <a:gd name="T58" fmla="*/ 116 w 667"/>
                <a:gd name="T59" fmla="*/ 3 h 46"/>
                <a:gd name="T60" fmla="*/ 133 w 667"/>
                <a:gd name="T61" fmla="*/ 3 h 46"/>
                <a:gd name="T62" fmla="*/ 127 w 667"/>
                <a:gd name="T63" fmla="*/ 6 h 46"/>
                <a:gd name="T64" fmla="*/ 137 w 667"/>
                <a:gd name="T65" fmla="*/ 3 h 46"/>
                <a:gd name="T66" fmla="*/ 143 w 667"/>
                <a:gd name="T67" fmla="*/ 6 h 46"/>
                <a:gd name="T68" fmla="*/ 137 w 667"/>
                <a:gd name="T69" fmla="*/ 3 h 46"/>
                <a:gd name="T70" fmla="*/ 153 w 667"/>
                <a:gd name="T71" fmla="*/ 3 h 46"/>
                <a:gd name="T72" fmla="*/ 148 w 667"/>
                <a:gd name="T73" fmla="*/ 6 h 46"/>
                <a:gd name="T74" fmla="*/ 151 w 667"/>
                <a:gd name="T75" fmla="*/ 0 h 46"/>
                <a:gd name="T76" fmla="*/ 151 w 667"/>
                <a:gd name="T77" fmla="*/ 10 h 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7"/>
                <a:gd name="T118" fmla="*/ 0 h 46"/>
                <a:gd name="T119" fmla="*/ 667 w 667"/>
                <a:gd name="T120" fmla="*/ 46 h 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7" h="46">
                  <a:moveTo>
                    <a:pt x="0" y="19"/>
                  </a:moveTo>
                  <a:lnTo>
                    <a:pt x="25" y="19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44" y="19"/>
                  </a:moveTo>
                  <a:lnTo>
                    <a:pt x="69" y="19"/>
                  </a:lnTo>
                  <a:lnTo>
                    <a:pt x="69" y="27"/>
                  </a:lnTo>
                  <a:lnTo>
                    <a:pt x="44" y="27"/>
                  </a:lnTo>
                  <a:lnTo>
                    <a:pt x="44" y="19"/>
                  </a:lnTo>
                  <a:close/>
                  <a:moveTo>
                    <a:pt x="88" y="19"/>
                  </a:moveTo>
                  <a:lnTo>
                    <a:pt x="113" y="19"/>
                  </a:lnTo>
                  <a:lnTo>
                    <a:pt x="113" y="27"/>
                  </a:lnTo>
                  <a:lnTo>
                    <a:pt x="88" y="27"/>
                  </a:lnTo>
                  <a:lnTo>
                    <a:pt x="88" y="19"/>
                  </a:lnTo>
                  <a:close/>
                  <a:moveTo>
                    <a:pt x="131" y="19"/>
                  </a:moveTo>
                  <a:lnTo>
                    <a:pt x="157" y="19"/>
                  </a:lnTo>
                  <a:lnTo>
                    <a:pt x="157" y="27"/>
                  </a:lnTo>
                  <a:lnTo>
                    <a:pt x="131" y="27"/>
                  </a:lnTo>
                  <a:lnTo>
                    <a:pt x="131" y="19"/>
                  </a:lnTo>
                  <a:close/>
                  <a:moveTo>
                    <a:pt x="175" y="19"/>
                  </a:moveTo>
                  <a:lnTo>
                    <a:pt x="200" y="19"/>
                  </a:lnTo>
                  <a:lnTo>
                    <a:pt x="200" y="27"/>
                  </a:lnTo>
                  <a:lnTo>
                    <a:pt x="175" y="27"/>
                  </a:lnTo>
                  <a:lnTo>
                    <a:pt x="175" y="19"/>
                  </a:lnTo>
                  <a:close/>
                  <a:moveTo>
                    <a:pt x="219" y="19"/>
                  </a:moveTo>
                  <a:lnTo>
                    <a:pt x="244" y="19"/>
                  </a:lnTo>
                  <a:lnTo>
                    <a:pt x="244" y="27"/>
                  </a:lnTo>
                  <a:lnTo>
                    <a:pt x="219" y="27"/>
                  </a:lnTo>
                  <a:lnTo>
                    <a:pt x="219" y="19"/>
                  </a:lnTo>
                  <a:close/>
                  <a:moveTo>
                    <a:pt x="263" y="19"/>
                  </a:moveTo>
                  <a:lnTo>
                    <a:pt x="288" y="19"/>
                  </a:lnTo>
                  <a:lnTo>
                    <a:pt x="288" y="27"/>
                  </a:lnTo>
                  <a:lnTo>
                    <a:pt x="263" y="27"/>
                  </a:lnTo>
                  <a:lnTo>
                    <a:pt x="263" y="19"/>
                  </a:lnTo>
                  <a:close/>
                  <a:moveTo>
                    <a:pt x="307" y="19"/>
                  </a:moveTo>
                  <a:lnTo>
                    <a:pt x="332" y="19"/>
                  </a:lnTo>
                  <a:lnTo>
                    <a:pt x="332" y="27"/>
                  </a:lnTo>
                  <a:lnTo>
                    <a:pt x="307" y="27"/>
                  </a:lnTo>
                  <a:lnTo>
                    <a:pt x="307" y="19"/>
                  </a:lnTo>
                  <a:close/>
                  <a:moveTo>
                    <a:pt x="351" y="19"/>
                  </a:moveTo>
                  <a:lnTo>
                    <a:pt x="376" y="19"/>
                  </a:lnTo>
                  <a:lnTo>
                    <a:pt x="376" y="27"/>
                  </a:lnTo>
                  <a:lnTo>
                    <a:pt x="351" y="27"/>
                  </a:lnTo>
                  <a:lnTo>
                    <a:pt x="351" y="19"/>
                  </a:lnTo>
                  <a:close/>
                  <a:moveTo>
                    <a:pt x="395" y="19"/>
                  </a:moveTo>
                  <a:lnTo>
                    <a:pt x="420" y="19"/>
                  </a:lnTo>
                  <a:lnTo>
                    <a:pt x="420" y="27"/>
                  </a:lnTo>
                  <a:lnTo>
                    <a:pt x="395" y="27"/>
                  </a:lnTo>
                  <a:lnTo>
                    <a:pt x="395" y="19"/>
                  </a:lnTo>
                  <a:close/>
                  <a:moveTo>
                    <a:pt x="439" y="19"/>
                  </a:moveTo>
                  <a:lnTo>
                    <a:pt x="464" y="19"/>
                  </a:lnTo>
                  <a:lnTo>
                    <a:pt x="464" y="27"/>
                  </a:lnTo>
                  <a:lnTo>
                    <a:pt x="439" y="27"/>
                  </a:lnTo>
                  <a:lnTo>
                    <a:pt x="439" y="19"/>
                  </a:lnTo>
                  <a:close/>
                  <a:moveTo>
                    <a:pt x="483" y="19"/>
                  </a:moveTo>
                  <a:lnTo>
                    <a:pt x="508" y="19"/>
                  </a:lnTo>
                  <a:lnTo>
                    <a:pt x="508" y="27"/>
                  </a:lnTo>
                  <a:lnTo>
                    <a:pt x="483" y="27"/>
                  </a:lnTo>
                  <a:lnTo>
                    <a:pt x="483" y="19"/>
                  </a:lnTo>
                  <a:close/>
                  <a:moveTo>
                    <a:pt x="527" y="19"/>
                  </a:moveTo>
                  <a:lnTo>
                    <a:pt x="552" y="19"/>
                  </a:lnTo>
                  <a:lnTo>
                    <a:pt x="552" y="27"/>
                  </a:lnTo>
                  <a:lnTo>
                    <a:pt x="527" y="27"/>
                  </a:lnTo>
                  <a:lnTo>
                    <a:pt x="527" y="19"/>
                  </a:lnTo>
                  <a:close/>
                  <a:moveTo>
                    <a:pt x="570" y="19"/>
                  </a:moveTo>
                  <a:lnTo>
                    <a:pt x="596" y="19"/>
                  </a:lnTo>
                  <a:lnTo>
                    <a:pt x="596" y="27"/>
                  </a:lnTo>
                  <a:lnTo>
                    <a:pt x="570" y="27"/>
                  </a:lnTo>
                  <a:lnTo>
                    <a:pt x="570" y="19"/>
                  </a:lnTo>
                  <a:close/>
                  <a:moveTo>
                    <a:pt x="614" y="19"/>
                  </a:moveTo>
                  <a:lnTo>
                    <a:pt x="636" y="19"/>
                  </a:lnTo>
                  <a:lnTo>
                    <a:pt x="636" y="27"/>
                  </a:lnTo>
                  <a:lnTo>
                    <a:pt x="614" y="27"/>
                  </a:lnTo>
                  <a:lnTo>
                    <a:pt x="614" y="19"/>
                  </a:lnTo>
                  <a:close/>
                  <a:moveTo>
                    <a:pt x="629" y="0"/>
                  </a:moveTo>
                  <a:lnTo>
                    <a:pt x="667" y="23"/>
                  </a:lnTo>
                  <a:lnTo>
                    <a:pt x="629" y="46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0978" name="Freeform 867"/>
            <p:cNvSpPr>
              <a:spLocks noChangeAspect="1" noEditPoints="1"/>
            </p:cNvSpPr>
            <p:nvPr/>
          </p:nvSpPr>
          <p:spPr bwMode="auto">
            <a:xfrm>
              <a:off x="615" y="2057"/>
              <a:ext cx="430" cy="4"/>
            </a:xfrm>
            <a:custGeom>
              <a:avLst/>
              <a:gdLst>
                <a:gd name="T0" fmla="*/ 6 w 815"/>
                <a:gd name="T1" fmla="*/ 0 h 8"/>
                <a:gd name="T2" fmla="*/ 0 w 815"/>
                <a:gd name="T3" fmla="*/ 1 h 8"/>
                <a:gd name="T4" fmla="*/ 11 w 815"/>
                <a:gd name="T5" fmla="*/ 0 h 8"/>
                <a:gd name="T6" fmla="*/ 16 w 815"/>
                <a:gd name="T7" fmla="*/ 1 h 8"/>
                <a:gd name="T8" fmla="*/ 11 w 815"/>
                <a:gd name="T9" fmla="*/ 0 h 8"/>
                <a:gd name="T10" fmla="*/ 27 w 815"/>
                <a:gd name="T11" fmla="*/ 0 h 8"/>
                <a:gd name="T12" fmla="*/ 21 w 815"/>
                <a:gd name="T13" fmla="*/ 1 h 8"/>
                <a:gd name="T14" fmla="*/ 32 w 815"/>
                <a:gd name="T15" fmla="*/ 0 h 8"/>
                <a:gd name="T16" fmla="*/ 37 w 815"/>
                <a:gd name="T17" fmla="*/ 1 h 8"/>
                <a:gd name="T18" fmla="*/ 32 w 815"/>
                <a:gd name="T19" fmla="*/ 0 h 8"/>
                <a:gd name="T20" fmla="*/ 48 w 815"/>
                <a:gd name="T21" fmla="*/ 0 h 8"/>
                <a:gd name="T22" fmla="*/ 42 w 815"/>
                <a:gd name="T23" fmla="*/ 1 h 8"/>
                <a:gd name="T24" fmla="*/ 52 w 815"/>
                <a:gd name="T25" fmla="*/ 0 h 8"/>
                <a:gd name="T26" fmla="*/ 58 w 815"/>
                <a:gd name="T27" fmla="*/ 1 h 8"/>
                <a:gd name="T28" fmla="*/ 52 w 815"/>
                <a:gd name="T29" fmla="*/ 0 h 8"/>
                <a:gd name="T30" fmla="*/ 69 w 815"/>
                <a:gd name="T31" fmla="*/ 0 h 8"/>
                <a:gd name="T32" fmla="*/ 63 w 815"/>
                <a:gd name="T33" fmla="*/ 1 h 8"/>
                <a:gd name="T34" fmla="*/ 73 w 815"/>
                <a:gd name="T35" fmla="*/ 0 h 8"/>
                <a:gd name="T36" fmla="*/ 79 w 815"/>
                <a:gd name="T37" fmla="*/ 1 h 8"/>
                <a:gd name="T38" fmla="*/ 73 w 815"/>
                <a:gd name="T39" fmla="*/ 0 h 8"/>
                <a:gd name="T40" fmla="*/ 90 w 815"/>
                <a:gd name="T41" fmla="*/ 0 h 8"/>
                <a:gd name="T42" fmla="*/ 83 w 815"/>
                <a:gd name="T43" fmla="*/ 1 h 8"/>
                <a:gd name="T44" fmla="*/ 94 w 815"/>
                <a:gd name="T45" fmla="*/ 0 h 8"/>
                <a:gd name="T46" fmla="*/ 100 w 815"/>
                <a:gd name="T47" fmla="*/ 1 h 8"/>
                <a:gd name="T48" fmla="*/ 94 w 815"/>
                <a:gd name="T49" fmla="*/ 0 h 8"/>
                <a:gd name="T50" fmla="*/ 110 w 815"/>
                <a:gd name="T51" fmla="*/ 0 h 8"/>
                <a:gd name="T52" fmla="*/ 104 w 815"/>
                <a:gd name="T53" fmla="*/ 1 h 8"/>
                <a:gd name="T54" fmla="*/ 115 w 815"/>
                <a:gd name="T55" fmla="*/ 0 h 8"/>
                <a:gd name="T56" fmla="*/ 121 w 815"/>
                <a:gd name="T57" fmla="*/ 1 h 8"/>
                <a:gd name="T58" fmla="*/ 115 w 815"/>
                <a:gd name="T59" fmla="*/ 0 h 8"/>
                <a:gd name="T60" fmla="*/ 131 w 815"/>
                <a:gd name="T61" fmla="*/ 0 h 8"/>
                <a:gd name="T62" fmla="*/ 126 w 815"/>
                <a:gd name="T63" fmla="*/ 1 h 8"/>
                <a:gd name="T64" fmla="*/ 136 w 815"/>
                <a:gd name="T65" fmla="*/ 0 h 8"/>
                <a:gd name="T66" fmla="*/ 142 w 815"/>
                <a:gd name="T67" fmla="*/ 1 h 8"/>
                <a:gd name="T68" fmla="*/ 136 w 815"/>
                <a:gd name="T69" fmla="*/ 0 h 8"/>
                <a:gd name="T70" fmla="*/ 152 w 815"/>
                <a:gd name="T71" fmla="*/ 0 h 8"/>
                <a:gd name="T72" fmla="*/ 147 w 815"/>
                <a:gd name="T73" fmla="*/ 1 h 8"/>
                <a:gd name="T74" fmla="*/ 157 w 815"/>
                <a:gd name="T75" fmla="*/ 0 h 8"/>
                <a:gd name="T76" fmla="*/ 163 w 815"/>
                <a:gd name="T77" fmla="*/ 1 h 8"/>
                <a:gd name="T78" fmla="*/ 157 w 815"/>
                <a:gd name="T79" fmla="*/ 0 h 8"/>
                <a:gd name="T80" fmla="*/ 173 w 815"/>
                <a:gd name="T81" fmla="*/ 0 h 8"/>
                <a:gd name="T82" fmla="*/ 167 w 815"/>
                <a:gd name="T83" fmla="*/ 1 h 8"/>
                <a:gd name="T84" fmla="*/ 178 w 815"/>
                <a:gd name="T85" fmla="*/ 0 h 8"/>
                <a:gd name="T86" fmla="*/ 184 w 815"/>
                <a:gd name="T87" fmla="*/ 1 h 8"/>
                <a:gd name="T88" fmla="*/ 178 w 815"/>
                <a:gd name="T89" fmla="*/ 0 h 8"/>
                <a:gd name="T90" fmla="*/ 194 w 815"/>
                <a:gd name="T91" fmla="*/ 0 h 8"/>
                <a:gd name="T92" fmla="*/ 188 w 815"/>
                <a:gd name="T93" fmla="*/ 1 h 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15"/>
                <a:gd name="T142" fmla="*/ 0 h 8"/>
                <a:gd name="T143" fmla="*/ 815 w 815"/>
                <a:gd name="T144" fmla="*/ 8 h 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15" h="8">
                  <a:moveTo>
                    <a:pt x="0" y="0"/>
                  </a:moveTo>
                  <a:lnTo>
                    <a:pt x="25" y="0"/>
                  </a:lnTo>
                  <a:lnTo>
                    <a:pt x="25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44" y="0"/>
                  </a:moveTo>
                  <a:lnTo>
                    <a:pt x="69" y="0"/>
                  </a:lnTo>
                  <a:lnTo>
                    <a:pt x="69" y="8"/>
                  </a:lnTo>
                  <a:lnTo>
                    <a:pt x="44" y="8"/>
                  </a:lnTo>
                  <a:lnTo>
                    <a:pt x="44" y="0"/>
                  </a:lnTo>
                  <a:close/>
                  <a:moveTo>
                    <a:pt x="88" y="0"/>
                  </a:moveTo>
                  <a:lnTo>
                    <a:pt x="113" y="0"/>
                  </a:lnTo>
                  <a:lnTo>
                    <a:pt x="113" y="8"/>
                  </a:lnTo>
                  <a:lnTo>
                    <a:pt x="88" y="8"/>
                  </a:lnTo>
                  <a:lnTo>
                    <a:pt x="88" y="0"/>
                  </a:lnTo>
                  <a:close/>
                  <a:moveTo>
                    <a:pt x="132" y="0"/>
                  </a:moveTo>
                  <a:lnTo>
                    <a:pt x="157" y="0"/>
                  </a:lnTo>
                  <a:lnTo>
                    <a:pt x="157" y="8"/>
                  </a:lnTo>
                  <a:lnTo>
                    <a:pt x="132" y="8"/>
                  </a:lnTo>
                  <a:lnTo>
                    <a:pt x="132" y="0"/>
                  </a:lnTo>
                  <a:close/>
                  <a:moveTo>
                    <a:pt x="175" y="0"/>
                  </a:moveTo>
                  <a:lnTo>
                    <a:pt x="201" y="0"/>
                  </a:lnTo>
                  <a:lnTo>
                    <a:pt x="201" y="8"/>
                  </a:lnTo>
                  <a:lnTo>
                    <a:pt x="175" y="8"/>
                  </a:lnTo>
                  <a:lnTo>
                    <a:pt x="175" y="0"/>
                  </a:lnTo>
                  <a:close/>
                  <a:moveTo>
                    <a:pt x="219" y="0"/>
                  </a:moveTo>
                  <a:lnTo>
                    <a:pt x="245" y="0"/>
                  </a:lnTo>
                  <a:lnTo>
                    <a:pt x="245" y="8"/>
                  </a:lnTo>
                  <a:lnTo>
                    <a:pt x="219" y="8"/>
                  </a:lnTo>
                  <a:lnTo>
                    <a:pt x="219" y="0"/>
                  </a:lnTo>
                  <a:close/>
                  <a:moveTo>
                    <a:pt x="263" y="0"/>
                  </a:moveTo>
                  <a:lnTo>
                    <a:pt x="288" y="0"/>
                  </a:lnTo>
                  <a:lnTo>
                    <a:pt x="288" y="8"/>
                  </a:lnTo>
                  <a:lnTo>
                    <a:pt x="263" y="8"/>
                  </a:lnTo>
                  <a:lnTo>
                    <a:pt x="263" y="0"/>
                  </a:lnTo>
                  <a:close/>
                  <a:moveTo>
                    <a:pt x="307" y="0"/>
                  </a:moveTo>
                  <a:lnTo>
                    <a:pt x="332" y="0"/>
                  </a:lnTo>
                  <a:lnTo>
                    <a:pt x="332" y="8"/>
                  </a:lnTo>
                  <a:lnTo>
                    <a:pt x="307" y="8"/>
                  </a:lnTo>
                  <a:lnTo>
                    <a:pt x="307" y="0"/>
                  </a:lnTo>
                  <a:close/>
                  <a:moveTo>
                    <a:pt x="351" y="0"/>
                  </a:moveTo>
                  <a:lnTo>
                    <a:pt x="376" y="0"/>
                  </a:lnTo>
                  <a:lnTo>
                    <a:pt x="376" y="8"/>
                  </a:lnTo>
                  <a:lnTo>
                    <a:pt x="351" y="8"/>
                  </a:lnTo>
                  <a:lnTo>
                    <a:pt x="351" y="0"/>
                  </a:lnTo>
                  <a:close/>
                  <a:moveTo>
                    <a:pt x="395" y="0"/>
                  </a:moveTo>
                  <a:lnTo>
                    <a:pt x="420" y="0"/>
                  </a:lnTo>
                  <a:lnTo>
                    <a:pt x="420" y="8"/>
                  </a:lnTo>
                  <a:lnTo>
                    <a:pt x="395" y="8"/>
                  </a:lnTo>
                  <a:lnTo>
                    <a:pt x="395" y="0"/>
                  </a:lnTo>
                  <a:close/>
                  <a:moveTo>
                    <a:pt x="439" y="0"/>
                  </a:moveTo>
                  <a:lnTo>
                    <a:pt x="464" y="0"/>
                  </a:lnTo>
                  <a:lnTo>
                    <a:pt x="464" y="8"/>
                  </a:lnTo>
                  <a:lnTo>
                    <a:pt x="439" y="8"/>
                  </a:lnTo>
                  <a:lnTo>
                    <a:pt x="439" y="0"/>
                  </a:lnTo>
                  <a:close/>
                  <a:moveTo>
                    <a:pt x="483" y="0"/>
                  </a:moveTo>
                  <a:lnTo>
                    <a:pt x="508" y="0"/>
                  </a:lnTo>
                  <a:lnTo>
                    <a:pt x="508" y="8"/>
                  </a:lnTo>
                  <a:lnTo>
                    <a:pt x="483" y="8"/>
                  </a:lnTo>
                  <a:lnTo>
                    <a:pt x="483" y="0"/>
                  </a:lnTo>
                  <a:close/>
                  <a:moveTo>
                    <a:pt x="527" y="0"/>
                  </a:moveTo>
                  <a:lnTo>
                    <a:pt x="552" y="0"/>
                  </a:lnTo>
                  <a:lnTo>
                    <a:pt x="552" y="8"/>
                  </a:lnTo>
                  <a:lnTo>
                    <a:pt x="527" y="8"/>
                  </a:lnTo>
                  <a:lnTo>
                    <a:pt x="527" y="0"/>
                  </a:lnTo>
                  <a:close/>
                  <a:moveTo>
                    <a:pt x="571" y="0"/>
                  </a:moveTo>
                  <a:lnTo>
                    <a:pt x="596" y="0"/>
                  </a:lnTo>
                  <a:lnTo>
                    <a:pt x="596" y="8"/>
                  </a:lnTo>
                  <a:lnTo>
                    <a:pt x="571" y="8"/>
                  </a:lnTo>
                  <a:lnTo>
                    <a:pt x="571" y="0"/>
                  </a:lnTo>
                  <a:close/>
                  <a:moveTo>
                    <a:pt x="615" y="0"/>
                  </a:moveTo>
                  <a:lnTo>
                    <a:pt x="640" y="0"/>
                  </a:lnTo>
                  <a:lnTo>
                    <a:pt x="640" y="8"/>
                  </a:lnTo>
                  <a:lnTo>
                    <a:pt x="615" y="8"/>
                  </a:lnTo>
                  <a:lnTo>
                    <a:pt x="615" y="0"/>
                  </a:lnTo>
                  <a:close/>
                  <a:moveTo>
                    <a:pt x="658" y="0"/>
                  </a:moveTo>
                  <a:lnTo>
                    <a:pt x="683" y="0"/>
                  </a:lnTo>
                  <a:lnTo>
                    <a:pt x="683" y="8"/>
                  </a:lnTo>
                  <a:lnTo>
                    <a:pt x="658" y="8"/>
                  </a:lnTo>
                  <a:lnTo>
                    <a:pt x="658" y="0"/>
                  </a:lnTo>
                  <a:close/>
                  <a:moveTo>
                    <a:pt x="702" y="0"/>
                  </a:moveTo>
                  <a:lnTo>
                    <a:pt x="727" y="0"/>
                  </a:lnTo>
                  <a:lnTo>
                    <a:pt x="727" y="8"/>
                  </a:lnTo>
                  <a:lnTo>
                    <a:pt x="702" y="8"/>
                  </a:lnTo>
                  <a:lnTo>
                    <a:pt x="702" y="0"/>
                  </a:lnTo>
                  <a:close/>
                  <a:moveTo>
                    <a:pt x="746" y="0"/>
                  </a:moveTo>
                  <a:lnTo>
                    <a:pt x="771" y="0"/>
                  </a:lnTo>
                  <a:lnTo>
                    <a:pt x="771" y="8"/>
                  </a:lnTo>
                  <a:lnTo>
                    <a:pt x="746" y="8"/>
                  </a:lnTo>
                  <a:lnTo>
                    <a:pt x="746" y="0"/>
                  </a:lnTo>
                  <a:close/>
                  <a:moveTo>
                    <a:pt x="790" y="0"/>
                  </a:moveTo>
                  <a:lnTo>
                    <a:pt x="815" y="0"/>
                  </a:lnTo>
                  <a:lnTo>
                    <a:pt x="815" y="8"/>
                  </a:lnTo>
                  <a:lnTo>
                    <a:pt x="790" y="8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grpSp>
          <p:nvGrpSpPr>
            <p:cNvPr id="40979" name="Group 868"/>
            <p:cNvGrpSpPr>
              <a:grpSpLocks noChangeAspect="1"/>
            </p:cNvGrpSpPr>
            <p:nvPr/>
          </p:nvGrpSpPr>
          <p:grpSpPr bwMode="auto">
            <a:xfrm>
              <a:off x="1069" y="2009"/>
              <a:ext cx="124" cy="101"/>
              <a:chOff x="2562" y="2956"/>
              <a:chExt cx="234" cy="201"/>
            </a:xfrm>
          </p:grpSpPr>
          <p:grpSp>
            <p:nvGrpSpPr>
              <p:cNvPr id="41685" name="Group 869"/>
              <p:cNvGrpSpPr>
                <a:grpSpLocks noChangeAspect="1"/>
              </p:cNvGrpSpPr>
              <p:nvPr/>
            </p:nvGrpSpPr>
            <p:grpSpPr bwMode="auto">
              <a:xfrm>
                <a:off x="2562" y="3107"/>
                <a:ext cx="234" cy="50"/>
                <a:chOff x="2562" y="3107"/>
                <a:chExt cx="234" cy="50"/>
              </a:xfrm>
            </p:grpSpPr>
            <p:grpSp>
              <p:nvGrpSpPr>
                <p:cNvPr id="41698" name="Group 870"/>
                <p:cNvGrpSpPr>
                  <a:grpSpLocks noChangeAspect="1"/>
                </p:cNvGrpSpPr>
                <p:nvPr/>
              </p:nvGrpSpPr>
              <p:grpSpPr bwMode="auto">
                <a:xfrm>
                  <a:off x="2562" y="3107"/>
                  <a:ext cx="187" cy="50"/>
                  <a:chOff x="2562" y="3107"/>
                  <a:chExt cx="187" cy="50"/>
                </a:xfrm>
              </p:grpSpPr>
              <p:sp>
                <p:nvSpPr>
                  <p:cNvPr id="41701" name="Freeform 871"/>
                  <p:cNvSpPr>
                    <a:spLocks noChangeAspect="1"/>
                  </p:cNvSpPr>
                  <p:nvPr/>
                </p:nvSpPr>
                <p:spPr bwMode="auto">
                  <a:xfrm>
                    <a:off x="2585" y="3107"/>
                    <a:ext cx="24" cy="50"/>
                  </a:xfrm>
                  <a:custGeom>
                    <a:avLst/>
                    <a:gdLst>
                      <a:gd name="T0" fmla="*/ 0 w 24"/>
                      <a:gd name="T1" fmla="*/ 50 h 50"/>
                      <a:gd name="T2" fmla="*/ 24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50"/>
                        </a:moveTo>
                        <a:cubicBezTo>
                          <a:pt x="13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702" name="Freeform 872"/>
                  <p:cNvSpPr>
                    <a:spLocks noChangeAspect="1"/>
                  </p:cNvSpPr>
                  <p:nvPr/>
                </p:nvSpPr>
                <p:spPr bwMode="auto">
                  <a:xfrm>
                    <a:off x="2562" y="3107"/>
                    <a:ext cx="23" cy="50"/>
                  </a:xfrm>
                  <a:custGeom>
                    <a:avLst/>
                    <a:gdLst>
                      <a:gd name="T0" fmla="*/ 23 w 23"/>
                      <a:gd name="T1" fmla="*/ 50 h 50"/>
                      <a:gd name="T2" fmla="*/ 0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703" name="Freeform 873"/>
                  <p:cNvSpPr>
                    <a:spLocks noChangeAspect="1"/>
                  </p:cNvSpPr>
                  <p:nvPr/>
                </p:nvSpPr>
                <p:spPr bwMode="auto">
                  <a:xfrm>
                    <a:off x="2632" y="3107"/>
                    <a:ext cx="24" cy="50"/>
                  </a:xfrm>
                  <a:custGeom>
                    <a:avLst/>
                    <a:gdLst>
                      <a:gd name="T0" fmla="*/ 0 w 24"/>
                      <a:gd name="T1" fmla="*/ 50 h 50"/>
                      <a:gd name="T2" fmla="*/ 24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50"/>
                        </a:moveTo>
                        <a:cubicBezTo>
                          <a:pt x="14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704" name="Freeform 874"/>
                  <p:cNvSpPr>
                    <a:spLocks noChangeAspect="1"/>
                  </p:cNvSpPr>
                  <p:nvPr/>
                </p:nvSpPr>
                <p:spPr bwMode="auto">
                  <a:xfrm>
                    <a:off x="2609" y="3107"/>
                    <a:ext cx="23" cy="50"/>
                  </a:xfrm>
                  <a:custGeom>
                    <a:avLst/>
                    <a:gdLst>
                      <a:gd name="T0" fmla="*/ 23 w 23"/>
                      <a:gd name="T1" fmla="*/ 50 h 50"/>
                      <a:gd name="T2" fmla="*/ 0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705" name="Freeform 875"/>
                  <p:cNvSpPr>
                    <a:spLocks noChangeAspect="1"/>
                  </p:cNvSpPr>
                  <p:nvPr/>
                </p:nvSpPr>
                <p:spPr bwMode="auto">
                  <a:xfrm>
                    <a:off x="2679" y="3107"/>
                    <a:ext cx="23" cy="50"/>
                  </a:xfrm>
                  <a:custGeom>
                    <a:avLst/>
                    <a:gdLst>
                      <a:gd name="T0" fmla="*/ 0 w 23"/>
                      <a:gd name="T1" fmla="*/ 50 h 50"/>
                      <a:gd name="T2" fmla="*/ 23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706" name="Freeform 876"/>
                  <p:cNvSpPr>
                    <a:spLocks noChangeAspect="1"/>
                  </p:cNvSpPr>
                  <p:nvPr/>
                </p:nvSpPr>
                <p:spPr bwMode="auto">
                  <a:xfrm>
                    <a:off x="2656" y="3107"/>
                    <a:ext cx="23" cy="50"/>
                  </a:xfrm>
                  <a:custGeom>
                    <a:avLst/>
                    <a:gdLst>
                      <a:gd name="T0" fmla="*/ 23 w 23"/>
                      <a:gd name="T1" fmla="*/ 50 h 50"/>
                      <a:gd name="T2" fmla="*/ 0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707" name="Freeform 877"/>
                  <p:cNvSpPr>
                    <a:spLocks noChangeAspect="1"/>
                  </p:cNvSpPr>
                  <p:nvPr/>
                </p:nvSpPr>
                <p:spPr bwMode="auto">
                  <a:xfrm>
                    <a:off x="2726" y="3107"/>
                    <a:ext cx="23" cy="50"/>
                  </a:xfrm>
                  <a:custGeom>
                    <a:avLst/>
                    <a:gdLst>
                      <a:gd name="T0" fmla="*/ 0 w 23"/>
                      <a:gd name="T1" fmla="*/ 50 h 50"/>
                      <a:gd name="T2" fmla="*/ 23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708" name="Freeform 878"/>
                  <p:cNvSpPr>
                    <a:spLocks noChangeAspect="1"/>
                  </p:cNvSpPr>
                  <p:nvPr/>
                </p:nvSpPr>
                <p:spPr bwMode="auto">
                  <a:xfrm>
                    <a:off x="2702" y="3107"/>
                    <a:ext cx="24" cy="50"/>
                  </a:xfrm>
                  <a:custGeom>
                    <a:avLst/>
                    <a:gdLst>
                      <a:gd name="T0" fmla="*/ 24 w 24"/>
                      <a:gd name="T1" fmla="*/ 50 h 50"/>
                      <a:gd name="T2" fmla="*/ 0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50"/>
                        </a:moveTo>
                        <a:cubicBezTo>
                          <a:pt x="11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</p:grpSp>
            <p:sp>
              <p:nvSpPr>
                <p:cNvPr id="41699" name="Freeform 879"/>
                <p:cNvSpPr>
                  <a:spLocks noChangeAspect="1"/>
                </p:cNvSpPr>
                <p:nvPr/>
              </p:nvSpPr>
              <p:spPr bwMode="auto">
                <a:xfrm>
                  <a:off x="2773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700" name="Freeform 880"/>
                <p:cNvSpPr>
                  <a:spLocks noChangeAspect="1"/>
                </p:cNvSpPr>
                <p:nvPr/>
              </p:nvSpPr>
              <p:spPr bwMode="auto">
                <a:xfrm>
                  <a:off x="2749" y="3107"/>
                  <a:ext cx="24" cy="50"/>
                </a:xfrm>
                <a:custGeom>
                  <a:avLst/>
                  <a:gdLst>
                    <a:gd name="T0" fmla="*/ 24 w 24"/>
                    <a:gd name="T1" fmla="*/ 50 h 50"/>
                    <a:gd name="T2" fmla="*/ 0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  <p:grpSp>
            <p:nvGrpSpPr>
              <p:cNvPr id="41686" name="Group 881"/>
              <p:cNvGrpSpPr>
                <a:grpSpLocks noChangeAspect="1"/>
              </p:cNvGrpSpPr>
              <p:nvPr/>
            </p:nvGrpSpPr>
            <p:grpSpPr bwMode="auto">
              <a:xfrm>
                <a:off x="2562" y="2956"/>
                <a:ext cx="234" cy="50"/>
                <a:chOff x="2562" y="2956"/>
                <a:chExt cx="234" cy="50"/>
              </a:xfrm>
            </p:grpSpPr>
            <p:grpSp>
              <p:nvGrpSpPr>
                <p:cNvPr id="41687" name="Group 882"/>
                <p:cNvGrpSpPr>
                  <a:grpSpLocks noChangeAspect="1"/>
                </p:cNvGrpSpPr>
                <p:nvPr/>
              </p:nvGrpSpPr>
              <p:grpSpPr bwMode="auto">
                <a:xfrm>
                  <a:off x="2562" y="2956"/>
                  <a:ext cx="187" cy="50"/>
                  <a:chOff x="2562" y="2956"/>
                  <a:chExt cx="187" cy="50"/>
                </a:xfrm>
              </p:grpSpPr>
              <p:sp>
                <p:nvSpPr>
                  <p:cNvPr id="41690" name="Freeform 883"/>
                  <p:cNvSpPr>
                    <a:spLocks noChangeAspect="1"/>
                  </p:cNvSpPr>
                  <p:nvPr/>
                </p:nvSpPr>
                <p:spPr bwMode="auto">
                  <a:xfrm>
                    <a:off x="2585" y="2956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3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91" name="Freeform 884"/>
                  <p:cNvSpPr>
                    <a:spLocks noChangeAspect="1"/>
                  </p:cNvSpPr>
                  <p:nvPr/>
                </p:nvSpPr>
                <p:spPr bwMode="auto">
                  <a:xfrm>
                    <a:off x="2562" y="2956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92" name="Freeform 885"/>
                  <p:cNvSpPr>
                    <a:spLocks noChangeAspect="1"/>
                  </p:cNvSpPr>
                  <p:nvPr/>
                </p:nvSpPr>
                <p:spPr bwMode="auto">
                  <a:xfrm>
                    <a:off x="2632" y="2956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4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93" name="Freeform 886"/>
                  <p:cNvSpPr>
                    <a:spLocks noChangeAspect="1"/>
                  </p:cNvSpPr>
                  <p:nvPr/>
                </p:nvSpPr>
                <p:spPr bwMode="auto">
                  <a:xfrm>
                    <a:off x="2609" y="2956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94" name="Freeform 887"/>
                  <p:cNvSpPr>
                    <a:spLocks noChangeAspect="1"/>
                  </p:cNvSpPr>
                  <p:nvPr/>
                </p:nvSpPr>
                <p:spPr bwMode="auto">
                  <a:xfrm>
                    <a:off x="2679" y="2956"/>
                    <a:ext cx="23" cy="50"/>
                  </a:xfrm>
                  <a:custGeom>
                    <a:avLst/>
                    <a:gdLst>
                      <a:gd name="T0" fmla="*/ 0 w 23"/>
                      <a:gd name="T1" fmla="*/ 0 h 50"/>
                      <a:gd name="T2" fmla="*/ 23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95" name="Freeform 888"/>
                  <p:cNvSpPr>
                    <a:spLocks noChangeAspect="1"/>
                  </p:cNvSpPr>
                  <p:nvPr/>
                </p:nvSpPr>
                <p:spPr bwMode="auto">
                  <a:xfrm>
                    <a:off x="2656" y="2956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96" name="Freeform 889"/>
                  <p:cNvSpPr>
                    <a:spLocks noChangeAspect="1"/>
                  </p:cNvSpPr>
                  <p:nvPr/>
                </p:nvSpPr>
                <p:spPr bwMode="auto">
                  <a:xfrm>
                    <a:off x="2726" y="2956"/>
                    <a:ext cx="23" cy="50"/>
                  </a:xfrm>
                  <a:custGeom>
                    <a:avLst/>
                    <a:gdLst>
                      <a:gd name="T0" fmla="*/ 0 w 23"/>
                      <a:gd name="T1" fmla="*/ 0 h 50"/>
                      <a:gd name="T2" fmla="*/ 23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97" name="Freeform 890"/>
                  <p:cNvSpPr>
                    <a:spLocks noChangeAspect="1"/>
                  </p:cNvSpPr>
                  <p:nvPr/>
                </p:nvSpPr>
                <p:spPr bwMode="auto">
                  <a:xfrm>
                    <a:off x="2702" y="2956"/>
                    <a:ext cx="24" cy="50"/>
                  </a:xfrm>
                  <a:custGeom>
                    <a:avLst/>
                    <a:gdLst>
                      <a:gd name="T0" fmla="*/ 24 w 24"/>
                      <a:gd name="T1" fmla="*/ 0 h 50"/>
                      <a:gd name="T2" fmla="*/ 0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</p:grpSp>
            <p:sp>
              <p:nvSpPr>
                <p:cNvPr id="41688" name="Freeform 891"/>
                <p:cNvSpPr>
                  <a:spLocks noChangeAspect="1"/>
                </p:cNvSpPr>
                <p:nvPr/>
              </p:nvSpPr>
              <p:spPr bwMode="auto">
                <a:xfrm>
                  <a:off x="2773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689" name="Freeform 892"/>
                <p:cNvSpPr>
                  <a:spLocks noChangeAspect="1"/>
                </p:cNvSpPr>
                <p:nvPr/>
              </p:nvSpPr>
              <p:spPr bwMode="auto">
                <a:xfrm>
                  <a:off x="2749" y="2956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</p:grpSp>
        <p:grpSp>
          <p:nvGrpSpPr>
            <p:cNvPr id="40980" name="Group 893"/>
            <p:cNvGrpSpPr>
              <a:grpSpLocks noChangeAspect="1"/>
            </p:cNvGrpSpPr>
            <p:nvPr/>
          </p:nvGrpSpPr>
          <p:grpSpPr bwMode="auto">
            <a:xfrm>
              <a:off x="1223" y="2009"/>
              <a:ext cx="124" cy="101"/>
              <a:chOff x="2854" y="2956"/>
              <a:chExt cx="235" cy="201"/>
            </a:xfrm>
          </p:grpSpPr>
          <p:grpSp>
            <p:nvGrpSpPr>
              <p:cNvPr id="41661" name="Group 894"/>
              <p:cNvGrpSpPr>
                <a:grpSpLocks noChangeAspect="1"/>
              </p:cNvGrpSpPr>
              <p:nvPr/>
            </p:nvGrpSpPr>
            <p:grpSpPr bwMode="auto">
              <a:xfrm>
                <a:off x="2854" y="3107"/>
                <a:ext cx="235" cy="50"/>
                <a:chOff x="2854" y="3107"/>
                <a:chExt cx="235" cy="50"/>
              </a:xfrm>
            </p:grpSpPr>
            <p:grpSp>
              <p:nvGrpSpPr>
                <p:cNvPr id="41674" name="Group 895"/>
                <p:cNvGrpSpPr>
                  <a:grpSpLocks noChangeAspect="1"/>
                </p:cNvGrpSpPr>
                <p:nvPr/>
              </p:nvGrpSpPr>
              <p:grpSpPr bwMode="auto">
                <a:xfrm>
                  <a:off x="2854" y="3107"/>
                  <a:ext cx="188" cy="50"/>
                  <a:chOff x="2854" y="3107"/>
                  <a:chExt cx="188" cy="50"/>
                </a:xfrm>
              </p:grpSpPr>
              <p:sp>
                <p:nvSpPr>
                  <p:cNvPr id="41677" name="Freeform 896"/>
                  <p:cNvSpPr>
                    <a:spLocks noChangeAspect="1"/>
                  </p:cNvSpPr>
                  <p:nvPr/>
                </p:nvSpPr>
                <p:spPr bwMode="auto">
                  <a:xfrm>
                    <a:off x="2877" y="3107"/>
                    <a:ext cx="24" cy="50"/>
                  </a:xfrm>
                  <a:custGeom>
                    <a:avLst/>
                    <a:gdLst>
                      <a:gd name="T0" fmla="*/ 0 w 24"/>
                      <a:gd name="T1" fmla="*/ 50 h 50"/>
                      <a:gd name="T2" fmla="*/ 24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50"/>
                        </a:moveTo>
                        <a:cubicBezTo>
                          <a:pt x="13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78" name="Freeform 897"/>
                  <p:cNvSpPr>
                    <a:spLocks noChangeAspect="1"/>
                  </p:cNvSpPr>
                  <p:nvPr/>
                </p:nvSpPr>
                <p:spPr bwMode="auto">
                  <a:xfrm>
                    <a:off x="2854" y="3107"/>
                    <a:ext cx="23" cy="50"/>
                  </a:xfrm>
                  <a:custGeom>
                    <a:avLst/>
                    <a:gdLst>
                      <a:gd name="T0" fmla="*/ 23 w 23"/>
                      <a:gd name="T1" fmla="*/ 50 h 50"/>
                      <a:gd name="T2" fmla="*/ 0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79" name="Freeform 898"/>
                  <p:cNvSpPr>
                    <a:spLocks noChangeAspect="1"/>
                  </p:cNvSpPr>
                  <p:nvPr/>
                </p:nvSpPr>
                <p:spPr bwMode="auto">
                  <a:xfrm>
                    <a:off x="2924" y="3107"/>
                    <a:ext cx="24" cy="50"/>
                  </a:xfrm>
                  <a:custGeom>
                    <a:avLst/>
                    <a:gdLst>
                      <a:gd name="T0" fmla="*/ 0 w 24"/>
                      <a:gd name="T1" fmla="*/ 50 h 50"/>
                      <a:gd name="T2" fmla="*/ 24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50"/>
                        </a:moveTo>
                        <a:cubicBezTo>
                          <a:pt x="13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80" name="Freeform 899"/>
                  <p:cNvSpPr>
                    <a:spLocks noChangeAspect="1"/>
                  </p:cNvSpPr>
                  <p:nvPr/>
                </p:nvSpPr>
                <p:spPr bwMode="auto">
                  <a:xfrm>
                    <a:off x="2901" y="3107"/>
                    <a:ext cx="23" cy="50"/>
                  </a:xfrm>
                  <a:custGeom>
                    <a:avLst/>
                    <a:gdLst>
                      <a:gd name="T0" fmla="*/ 23 w 23"/>
                      <a:gd name="T1" fmla="*/ 50 h 50"/>
                      <a:gd name="T2" fmla="*/ 0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81" name="Freeform 900"/>
                  <p:cNvSpPr>
                    <a:spLocks noChangeAspect="1"/>
                  </p:cNvSpPr>
                  <p:nvPr/>
                </p:nvSpPr>
                <p:spPr bwMode="auto">
                  <a:xfrm>
                    <a:off x="2971" y="3107"/>
                    <a:ext cx="24" cy="50"/>
                  </a:xfrm>
                  <a:custGeom>
                    <a:avLst/>
                    <a:gdLst>
                      <a:gd name="T0" fmla="*/ 0 w 24"/>
                      <a:gd name="T1" fmla="*/ 50 h 50"/>
                      <a:gd name="T2" fmla="*/ 24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50"/>
                        </a:moveTo>
                        <a:cubicBezTo>
                          <a:pt x="13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82" name="Freeform 901"/>
                  <p:cNvSpPr>
                    <a:spLocks noChangeAspect="1"/>
                  </p:cNvSpPr>
                  <p:nvPr/>
                </p:nvSpPr>
                <p:spPr bwMode="auto">
                  <a:xfrm>
                    <a:off x="2948" y="3107"/>
                    <a:ext cx="23" cy="50"/>
                  </a:xfrm>
                  <a:custGeom>
                    <a:avLst/>
                    <a:gdLst>
                      <a:gd name="T0" fmla="*/ 23 w 23"/>
                      <a:gd name="T1" fmla="*/ 50 h 50"/>
                      <a:gd name="T2" fmla="*/ 0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83" name="Freeform 902"/>
                  <p:cNvSpPr>
                    <a:spLocks noChangeAspect="1"/>
                  </p:cNvSpPr>
                  <p:nvPr/>
                </p:nvSpPr>
                <p:spPr bwMode="auto">
                  <a:xfrm>
                    <a:off x="3018" y="3107"/>
                    <a:ext cx="24" cy="50"/>
                  </a:xfrm>
                  <a:custGeom>
                    <a:avLst/>
                    <a:gdLst>
                      <a:gd name="T0" fmla="*/ 0 w 24"/>
                      <a:gd name="T1" fmla="*/ 50 h 50"/>
                      <a:gd name="T2" fmla="*/ 24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50"/>
                        </a:moveTo>
                        <a:cubicBezTo>
                          <a:pt x="13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84" name="Freeform 903"/>
                  <p:cNvSpPr>
                    <a:spLocks noChangeAspect="1"/>
                  </p:cNvSpPr>
                  <p:nvPr/>
                </p:nvSpPr>
                <p:spPr bwMode="auto">
                  <a:xfrm>
                    <a:off x="2995" y="3107"/>
                    <a:ext cx="23" cy="50"/>
                  </a:xfrm>
                  <a:custGeom>
                    <a:avLst/>
                    <a:gdLst>
                      <a:gd name="T0" fmla="*/ 23 w 23"/>
                      <a:gd name="T1" fmla="*/ 50 h 50"/>
                      <a:gd name="T2" fmla="*/ 0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</p:grpSp>
            <p:sp>
              <p:nvSpPr>
                <p:cNvPr id="41675" name="Freeform 904"/>
                <p:cNvSpPr>
                  <a:spLocks noChangeAspect="1"/>
                </p:cNvSpPr>
                <p:nvPr/>
              </p:nvSpPr>
              <p:spPr bwMode="auto">
                <a:xfrm>
                  <a:off x="3065" y="3107"/>
                  <a:ext cx="24" cy="50"/>
                </a:xfrm>
                <a:custGeom>
                  <a:avLst/>
                  <a:gdLst>
                    <a:gd name="T0" fmla="*/ 0 w 24"/>
                    <a:gd name="T1" fmla="*/ 50 h 50"/>
                    <a:gd name="T2" fmla="*/ 24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50"/>
                      </a:moveTo>
                      <a:cubicBezTo>
                        <a:pt x="13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676" name="Freeform 905"/>
                <p:cNvSpPr>
                  <a:spLocks noChangeAspect="1"/>
                </p:cNvSpPr>
                <p:nvPr/>
              </p:nvSpPr>
              <p:spPr bwMode="auto">
                <a:xfrm>
                  <a:off x="3042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  <p:grpSp>
            <p:nvGrpSpPr>
              <p:cNvPr id="41662" name="Group 906"/>
              <p:cNvGrpSpPr>
                <a:grpSpLocks noChangeAspect="1"/>
              </p:cNvGrpSpPr>
              <p:nvPr/>
            </p:nvGrpSpPr>
            <p:grpSpPr bwMode="auto">
              <a:xfrm>
                <a:off x="2854" y="2956"/>
                <a:ext cx="235" cy="50"/>
                <a:chOff x="2854" y="2956"/>
                <a:chExt cx="235" cy="50"/>
              </a:xfrm>
            </p:grpSpPr>
            <p:grpSp>
              <p:nvGrpSpPr>
                <p:cNvPr id="41663" name="Group 907"/>
                <p:cNvGrpSpPr>
                  <a:grpSpLocks noChangeAspect="1"/>
                </p:cNvGrpSpPr>
                <p:nvPr/>
              </p:nvGrpSpPr>
              <p:grpSpPr bwMode="auto">
                <a:xfrm>
                  <a:off x="2854" y="2956"/>
                  <a:ext cx="188" cy="50"/>
                  <a:chOff x="2854" y="2956"/>
                  <a:chExt cx="188" cy="50"/>
                </a:xfrm>
              </p:grpSpPr>
              <p:sp>
                <p:nvSpPr>
                  <p:cNvPr id="41666" name="Freeform 908"/>
                  <p:cNvSpPr>
                    <a:spLocks noChangeAspect="1"/>
                  </p:cNvSpPr>
                  <p:nvPr/>
                </p:nvSpPr>
                <p:spPr bwMode="auto">
                  <a:xfrm>
                    <a:off x="2877" y="2956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3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67" name="Freeform 909"/>
                  <p:cNvSpPr>
                    <a:spLocks noChangeAspect="1"/>
                  </p:cNvSpPr>
                  <p:nvPr/>
                </p:nvSpPr>
                <p:spPr bwMode="auto">
                  <a:xfrm>
                    <a:off x="2854" y="2956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68" name="Freeform 910"/>
                  <p:cNvSpPr>
                    <a:spLocks noChangeAspect="1"/>
                  </p:cNvSpPr>
                  <p:nvPr/>
                </p:nvSpPr>
                <p:spPr bwMode="auto">
                  <a:xfrm>
                    <a:off x="2924" y="2956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3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69" name="Freeform 911"/>
                  <p:cNvSpPr>
                    <a:spLocks noChangeAspect="1"/>
                  </p:cNvSpPr>
                  <p:nvPr/>
                </p:nvSpPr>
                <p:spPr bwMode="auto">
                  <a:xfrm>
                    <a:off x="2901" y="2956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70" name="Freeform 912"/>
                  <p:cNvSpPr>
                    <a:spLocks noChangeAspect="1"/>
                  </p:cNvSpPr>
                  <p:nvPr/>
                </p:nvSpPr>
                <p:spPr bwMode="auto">
                  <a:xfrm>
                    <a:off x="2971" y="2956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3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71" name="Freeform 913"/>
                  <p:cNvSpPr>
                    <a:spLocks noChangeAspect="1"/>
                  </p:cNvSpPr>
                  <p:nvPr/>
                </p:nvSpPr>
                <p:spPr bwMode="auto">
                  <a:xfrm>
                    <a:off x="2948" y="2956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72" name="Freeform 914"/>
                  <p:cNvSpPr>
                    <a:spLocks noChangeAspect="1"/>
                  </p:cNvSpPr>
                  <p:nvPr/>
                </p:nvSpPr>
                <p:spPr bwMode="auto">
                  <a:xfrm>
                    <a:off x="3018" y="2956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3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73" name="Freeform 915"/>
                  <p:cNvSpPr>
                    <a:spLocks noChangeAspect="1"/>
                  </p:cNvSpPr>
                  <p:nvPr/>
                </p:nvSpPr>
                <p:spPr bwMode="auto">
                  <a:xfrm>
                    <a:off x="2995" y="2956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</p:grpSp>
            <p:sp>
              <p:nvSpPr>
                <p:cNvPr id="41664" name="Freeform 916"/>
                <p:cNvSpPr>
                  <a:spLocks noChangeAspect="1"/>
                </p:cNvSpPr>
                <p:nvPr/>
              </p:nvSpPr>
              <p:spPr bwMode="auto">
                <a:xfrm>
                  <a:off x="3065" y="2956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665" name="Freeform 917"/>
                <p:cNvSpPr>
                  <a:spLocks noChangeAspect="1"/>
                </p:cNvSpPr>
                <p:nvPr/>
              </p:nvSpPr>
              <p:spPr bwMode="auto">
                <a:xfrm>
                  <a:off x="3042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</p:grpSp>
        <p:grpSp>
          <p:nvGrpSpPr>
            <p:cNvPr id="40981" name="Group 918"/>
            <p:cNvGrpSpPr>
              <a:grpSpLocks noChangeAspect="1"/>
            </p:cNvGrpSpPr>
            <p:nvPr/>
          </p:nvGrpSpPr>
          <p:grpSpPr bwMode="auto">
            <a:xfrm>
              <a:off x="1377" y="2009"/>
              <a:ext cx="123" cy="101"/>
              <a:chOff x="3146" y="2956"/>
              <a:chExt cx="234" cy="201"/>
            </a:xfrm>
          </p:grpSpPr>
          <p:grpSp>
            <p:nvGrpSpPr>
              <p:cNvPr id="41637" name="Group 919"/>
              <p:cNvGrpSpPr>
                <a:grpSpLocks noChangeAspect="1"/>
              </p:cNvGrpSpPr>
              <p:nvPr/>
            </p:nvGrpSpPr>
            <p:grpSpPr bwMode="auto">
              <a:xfrm>
                <a:off x="3146" y="3107"/>
                <a:ext cx="234" cy="50"/>
                <a:chOff x="3146" y="3107"/>
                <a:chExt cx="234" cy="50"/>
              </a:xfrm>
            </p:grpSpPr>
            <p:grpSp>
              <p:nvGrpSpPr>
                <p:cNvPr id="41650" name="Group 920"/>
                <p:cNvGrpSpPr>
                  <a:grpSpLocks noChangeAspect="1"/>
                </p:cNvGrpSpPr>
                <p:nvPr/>
              </p:nvGrpSpPr>
              <p:grpSpPr bwMode="auto">
                <a:xfrm>
                  <a:off x="3146" y="3107"/>
                  <a:ext cx="187" cy="50"/>
                  <a:chOff x="3146" y="3107"/>
                  <a:chExt cx="187" cy="50"/>
                </a:xfrm>
              </p:grpSpPr>
              <p:sp>
                <p:nvSpPr>
                  <p:cNvPr id="41653" name="Freeform 921"/>
                  <p:cNvSpPr>
                    <a:spLocks noChangeAspect="1"/>
                  </p:cNvSpPr>
                  <p:nvPr/>
                </p:nvSpPr>
                <p:spPr bwMode="auto">
                  <a:xfrm>
                    <a:off x="3170" y="3107"/>
                    <a:ext cx="23" cy="50"/>
                  </a:xfrm>
                  <a:custGeom>
                    <a:avLst/>
                    <a:gdLst>
                      <a:gd name="T0" fmla="*/ 0 w 23"/>
                      <a:gd name="T1" fmla="*/ 50 h 50"/>
                      <a:gd name="T2" fmla="*/ 23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54" name="Freeform 922"/>
                  <p:cNvSpPr>
                    <a:spLocks noChangeAspect="1"/>
                  </p:cNvSpPr>
                  <p:nvPr/>
                </p:nvSpPr>
                <p:spPr bwMode="auto">
                  <a:xfrm>
                    <a:off x="3146" y="3107"/>
                    <a:ext cx="24" cy="50"/>
                  </a:xfrm>
                  <a:custGeom>
                    <a:avLst/>
                    <a:gdLst>
                      <a:gd name="T0" fmla="*/ 24 w 24"/>
                      <a:gd name="T1" fmla="*/ 50 h 50"/>
                      <a:gd name="T2" fmla="*/ 0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50"/>
                        </a:moveTo>
                        <a:cubicBezTo>
                          <a:pt x="11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55" name="Freeform 923"/>
                  <p:cNvSpPr>
                    <a:spLocks noChangeAspect="1"/>
                  </p:cNvSpPr>
                  <p:nvPr/>
                </p:nvSpPr>
                <p:spPr bwMode="auto">
                  <a:xfrm>
                    <a:off x="3217" y="3107"/>
                    <a:ext cx="23" cy="50"/>
                  </a:xfrm>
                  <a:custGeom>
                    <a:avLst/>
                    <a:gdLst>
                      <a:gd name="T0" fmla="*/ 0 w 23"/>
                      <a:gd name="T1" fmla="*/ 50 h 50"/>
                      <a:gd name="T2" fmla="*/ 23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56" name="Freeform 924"/>
                  <p:cNvSpPr>
                    <a:spLocks noChangeAspect="1"/>
                  </p:cNvSpPr>
                  <p:nvPr/>
                </p:nvSpPr>
                <p:spPr bwMode="auto">
                  <a:xfrm>
                    <a:off x="3193" y="3107"/>
                    <a:ext cx="24" cy="50"/>
                  </a:xfrm>
                  <a:custGeom>
                    <a:avLst/>
                    <a:gdLst>
                      <a:gd name="T0" fmla="*/ 24 w 24"/>
                      <a:gd name="T1" fmla="*/ 50 h 50"/>
                      <a:gd name="T2" fmla="*/ 0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50"/>
                        </a:moveTo>
                        <a:cubicBezTo>
                          <a:pt x="11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57" name="Freeform 925"/>
                  <p:cNvSpPr>
                    <a:spLocks noChangeAspect="1"/>
                  </p:cNvSpPr>
                  <p:nvPr/>
                </p:nvSpPr>
                <p:spPr bwMode="auto">
                  <a:xfrm>
                    <a:off x="3263" y="3107"/>
                    <a:ext cx="23" cy="50"/>
                  </a:xfrm>
                  <a:custGeom>
                    <a:avLst/>
                    <a:gdLst>
                      <a:gd name="T0" fmla="*/ 0 w 23"/>
                      <a:gd name="T1" fmla="*/ 50 h 50"/>
                      <a:gd name="T2" fmla="*/ 23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58" name="Freeform 926"/>
                  <p:cNvSpPr>
                    <a:spLocks noChangeAspect="1"/>
                  </p:cNvSpPr>
                  <p:nvPr/>
                </p:nvSpPr>
                <p:spPr bwMode="auto">
                  <a:xfrm>
                    <a:off x="3240" y="3107"/>
                    <a:ext cx="23" cy="50"/>
                  </a:xfrm>
                  <a:custGeom>
                    <a:avLst/>
                    <a:gdLst>
                      <a:gd name="T0" fmla="*/ 23 w 23"/>
                      <a:gd name="T1" fmla="*/ 50 h 50"/>
                      <a:gd name="T2" fmla="*/ 0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59" name="Freeform 927"/>
                  <p:cNvSpPr>
                    <a:spLocks noChangeAspect="1"/>
                  </p:cNvSpPr>
                  <p:nvPr/>
                </p:nvSpPr>
                <p:spPr bwMode="auto">
                  <a:xfrm>
                    <a:off x="3310" y="3107"/>
                    <a:ext cx="23" cy="50"/>
                  </a:xfrm>
                  <a:custGeom>
                    <a:avLst/>
                    <a:gdLst>
                      <a:gd name="T0" fmla="*/ 0 w 23"/>
                      <a:gd name="T1" fmla="*/ 50 h 50"/>
                      <a:gd name="T2" fmla="*/ 23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60" name="Freeform 928"/>
                  <p:cNvSpPr>
                    <a:spLocks noChangeAspect="1"/>
                  </p:cNvSpPr>
                  <p:nvPr/>
                </p:nvSpPr>
                <p:spPr bwMode="auto">
                  <a:xfrm>
                    <a:off x="3286" y="3107"/>
                    <a:ext cx="24" cy="50"/>
                  </a:xfrm>
                  <a:custGeom>
                    <a:avLst/>
                    <a:gdLst>
                      <a:gd name="T0" fmla="*/ 24 w 24"/>
                      <a:gd name="T1" fmla="*/ 50 h 50"/>
                      <a:gd name="T2" fmla="*/ 0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50"/>
                        </a:moveTo>
                        <a:cubicBezTo>
                          <a:pt x="11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</p:grpSp>
            <p:sp>
              <p:nvSpPr>
                <p:cNvPr id="41651" name="Freeform 929"/>
                <p:cNvSpPr>
                  <a:spLocks noChangeAspect="1"/>
                </p:cNvSpPr>
                <p:nvPr/>
              </p:nvSpPr>
              <p:spPr bwMode="auto">
                <a:xfrm>
                  <a:off x="3357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652" name="Freeform 930"/>
                <p:cNvSpPr>
                  <a:spLocks noChangeAspect="1"/>
                </p:cNvSpPr>
                <p:nvPr/>
              </p:nvSpPr>
              <p:spPr bwMode="auto">
                <a:xfrm>
                  <a:off x="3333" y="3107"/>
                  <a:ext cx="24" cy="50"/>
                </a:xfrm>
                <a:custGeom>
                  <a:avLst/>
                  <a:gdLst>
                    <a:gd name="T0" fmla="*/ 24 w 24"/>
                    <a:gd name="T1" fmla="*/ 50 h 50"/>
                    <a:gd name="T2" fmla="*/ 0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  <p:grpSp>
            <p:nvGrpSpPr>
              <p:cNvPr id="41638" name="Group 931"/>
              <p:cNvGrpSpPr>
                <a:grpSpLocks noChangeAspect="1"/>
              </p:cNvGrpSpPr>
              <p:nvPr/>
            </p:nvGrpSpPr>
            <p:grpSpPr bwMode="auto">
              <a:xfrm>
                <a:off x="3146" y="2956"/>
                <a:ext cx="234" cy="50"/>
                <a:chOff x="3146" y="2956"/>
                <a:chExt cx="234" cy="50"/>
              </a:xfrm>
            </p:grpSpPr>
            <p:grpSp>
              <p:nvGrpSpPr>
                <p:cNvPr id="41639" name="Group 932"/>
                <p:cNvGrpSpPr>
                  <a:grpSpLocks noChangeAspect="1"/>
                </p:cNvGrpSpPr>
                <p:nvPr/>
              </p:nvGrpSpPr>
              <p:grpSpPr bwMode="auto">
                <a:xfrm>
                  <a:off x="3146" y="2956"/>
                  <a:ext cx="187" cy="50"/>
                  <a:chOff x="3146" y="2956"/>
                  <a:chExt cx="187" cy="50"/>
                </a:xfrm>
              </p:grpSpPr>
              <p:sp>
                <p:nvSpPr>
                  <p:cNvPr id="41642" name="Freeform 933"/>
                  <p:cNvSpPr>
                    <a:spLocks noChangeAspect="1"/>
                  </p:cNvSpPr>
                  <p:nvPr/>
                </p:nvSpPr>
                <p:spPr bwMode="auto">
                  <a:xfrm>
                    <a:off x="3170" y="2956"/>
                    <a:ext cx="23" cy="50"/>
                  </a:xfrm>
                  <a:custGeom>
                    <a:avLst/>
                    <a:gdLst>
                      <a:gd name="T0" fmla="*/ 0 w 23"/>
                      <a:gd name="T1" fmla="*/ 0 h 50"/>
                      <a:gd name="T2" fmla="*/ 23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43" name="Freeform 934"/>
                  <p:cNvSpPr>
                    <a:spLocks noChangeAspect="1"/>
                  </p:cNvSpPr>
                  <p:nvPr/>
                </p:nvSpPr>
                <p:spPr bwMode="auto">
                  <a:xfrm>
                    <a:off x="3146" y="2956"/>
                    <a:ext cx="24" cy="50"/>
                  </a:xfrm>
                  <a:custGeom>
                    <a:avLst/>
                    <a:gdLst>
                      <a:gd name="T0" fmla="*/ 24 w 24"/>
                      <a:gd name="T1" fmla="*/ 0 h 50"/>
                      <a:gd name="T2" fmla="*/ 0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44" name="Freeform 935"/>
                  <p:cNvSpPr>
                    <a:spLocks noChangeAspect="1"/>
                  </p:cNvSpPr>
                  <p:nvPr/>
                </p:nvSpPr>
                <p:spPr bwMode="auto">
                  <a:xfrm>
                    <a:off x="3217" y="2956"/>
                    <a:ext cx="23" cy="50"/>
                  </a:xfrm>
                  <a:custGeom>
                    <a:avLst/>
                    <a:gdLst>
                      <a:gd name="T0" fmla="*/ 0 w 23"/>
                      <a:gd name="T1" fmla="*/ 0 h 50"/>
                      <a:gd name="T2" fmla="*/ 23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45" name="Freeform 936"/>
                  <p:cNvSpPr>
                    <a:spLocks noChangeAspect="1"/>
                  </p:cNvSpPr>
                  <p:nvPr/>
                </p:nvSpPr>
                <p:spPr bwMode="auto">
                  <a:xfrm>
                    <a:off x="3193" y="2956"/>
                    <a:ext cx="24" cy="50"/>
                  </a:xfrm>
                  <a:custGeom>
                    <a:avLst/>
                    <a:gdLst>
                      <a:gd name="T0" fmla="*/ 24 w 24"/>
                      <a:gd name="T1" fmla="*/ 0 h 50"/>
                      <a:gd name="T2" fmla="*/ 0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46" name="Freeform 937"/>
                  <p:cNvSpPr>
                    <a:spLocks noChangeAspect="1"/>
                  </p:cNvSpPr>
                  <p:nvPr/>
                </p:nvSpPr>
                <p:spPr bwMode="auto">
                  <a:xfrm>
                    <a:off x="3263" y="2956"/>
                    <a:ext cx="23" cy="50"/>
                  </a:xfrm>
                  <a:custGeom>
                    <a:avLst/>
                    <a:gdLst>
                      <a:gd name="T0" fmla="*/ 0 w 23"/>
                      <a:gd name="T1" fmla="*/ 0 h 50"/>
                      <a:gd name="T2" fmla="*/ 23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47" name="Freeform 938"/>
                  <p:cNvSpPr>
                    <a:spLocks noChangeAspect="1"/>
                  </p:cNvSpPr>
                  <p:nvPr/>
                </p:nvSpPr>
                <p:spPr bwMode="auto">
                  <a:xfrm>
                    <a:off x="3240" y="2956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48" name="Freeform 939"/>
                  <p:cNvSpPr>
                    <a:spLocks noChangeAspect="1"/>
                  </p:cNvSpPr>
                  <p:nvPr/>
                </p:nvSpPr>
                <p:spPr bwMode="auto">
                  <a:xfrm>
                    <a:off x="3310" y="2956"/>
                    <a:ext cx="23" cy="50"/>
                  </a:xfrm>
                  <a:custGeom>
                    <a:avLst/>
                    <a:gdLst>
                      <a:gd name="T0" fmla="*/ 0 w 23"/>
                      <a:gd name="T1" fmla="*/ 0 h 50"/>
                      <a:gd name="T2" fmla="*/ 23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49" name="Freeform 940"/>
                  <p:cNvSpPr>
                    <a:spLocks noChangeAspect="1"/>
                  </p:cNvSpPr>
                  <p:nvPr/>
                </p:nvSpPr>
                <p:spPr bwMode="auto">
                  <a:xfrm>
                    <a:off x="3286" y="2956"/>
                    <a:ext cx="24" cy="50"/>
                  </a:xfrm>
                  <a:custGeom>
                    <a:avLst/>
                    <a:gdLst>
                      <a:gd name="T0" fmla="*/ 24 w 24"/>
                      <a:gd name="T1" fmla="*/ 0 h 50"/>
                      <a:gd name="T2" fmla="*/ 0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</p:grpSp>
            <p:sp>
              <p:nvSpPr>
                <p:cNvPr id="41640" name="Freeform 941"/>
                <p:cNvSpPr>
                  <a:spLocks noChangeAspect="1"/>
                </p:cNvSpPr>
                <p:nvPr/>
              </p:nvSpPr>
              <p:spPr bwMode="auto">
                <a:xfrm>
                  <a:off x="3357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641" name="Freeform 942"/>
                <p:cNvSpPr>
                  <a:spLocks noChangeAspect="1"/>
                </p:cNvSpPr>
                <p:nvPr/>
              </p:nvSpPr>
              <p:spPr bwMode="auto">
                <a:xfrm>
                  <a:off x="3333" y="2956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</p:grpSp>
        <p:grpSp>
          <p:nvGrpSpPr>
            <p:cNvPr id="40982" name="Group 945"/>
            <p:cNvGrpSpPr>
              <a:grpSpLocks noChangeAspect="1"/>
            </p:cNvGrpSpPr>
            <p:nvPr/>
          </p:nvGrpSpPr>
          <p:grpSpPr bwMode="auto">
            <a:xfrm>
              <a:off x="585" y="2060"/>
              <a:ext cx="328" cy="312"/>
              <a:chOff x="1644" y="3059"/>
              <a:chExt cx="622" cy="621"/>
            </a:xfrm>
          </p:grpSpPr>
          <p:sp>
            <p:nvSpPr>
              <p:cNvPr id="41634" name="Freeform 946"/>
              <p:cNvSpPr>
                <a:spLocks noChangeAspect="1"/>
              </p:cNvSpPr>
              <p:nvPr/>
            </p:nvSpPr>
            <p:spPr bwMode="auto">
              <a:xfrm>
                <a:off x="1644" y="3507"/>
                <a:ext cx="233" cy="173"/>
              </a:xfrm>
              <a:custGeom>
                <a:avLst/>
                <a:gdLst>
                  <a:gd name="T0" fmla="*/ 0 w 233"/>
                  <a:gd name="T1" fmla="*/ 173 h 173"/>
                  <a:gd name="T2" fmla="*/ 233 w 233"/>
                  <a:gd name="T3" fmla="*/ 0 h 173"/>
                  <a:gd name="T4" fmla="*/ 0 60000 65536"/>
                  <a:gd name="T5" fmla="*/ 0 60000 65536"/>
                  <a:gd name="T6" fmla="*/ 0 w 233"/>
                  <a:gd name="T7" fmla="*/ 0 h 173"/>
                  <a:gd name="T8" fmla="*/ 233 w 233"/>
                  <a:gd name="T9" fmla="*/ 173 h 1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3" h="173">
                    <a:moveTo>
                      <a:pt x="0" y="173"/>
                    </a:moveTo>
                    <a:cubicBezTo>
                      <a:pt x="93" y="169"/>
                      <a:pt x="180" y="105"/>
                      <a:pt x="23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635" name="Line 947"/>
              <p:cNvSpPr>
                <a:spLocks noChangeAspect="1" noChangeShapeType="1"/>
              </p:cNvSpPr>
              <p:nvPr/>
            </p:nvSpPr>
            <p:spPr bwMode="auto">
              <a:xfrm flipV="1">
                <a:off x="1877" y="3226"/>
                <a:ext cx="152" cy="28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636" name="Freeform 948"/>
              <p:cNvSpPr>
                <a:spLocks noChangeAspect="1"/>
              </p:cNvSpPr>
              <p:nvPr/>
            </p:nvSpPr>
            <p:spPr bwMode="auto">
              <a:xfrm>
                <a:off x="2029" y="3059"/>
                <a:ext cx="237" cy="167"/>
              </a:xfrm>
              <a:custGeom>
                <a:avLst/>
                <a:gdLst>
                  <a:gd name="T0" fmla="*/ 237 w 237"/>
                  <a:gd name="T1" fmla="*/ 0 h 167"/>
                  <a:gd name="T2" fmla="*/ 0 w 237"/>
                  <a:gd name="T3" fmla="*/ 167 h 167"/>
                  <a:gd name="T4" fmla="*/ 0 60000 65536"/>
                  <a:gd name="T5" fmla="*/ 0 60000 65536"/>
                  <a:gd name="T6" fmla="*/ 0 w 237"/>
                  <a:gd name="T7" fmla="*/ 0 h 167"/>
                  <a:gd name="T8" fmla="*/ 237 w 237"/>
                  <a:gd name="T9" fmla="*/ 167 h 1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7" h="167">
                    <a:moveTo>
                      <a:pt x="237" y="0"/>
                    </a:moveTo>
                    <a:cubicBezTo>
                      <a:pt x="143" y="2"/>
                      <a:pt x="55" y="64"/>
                      <a:pt x="0" y="167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sp>
          <p:nvSpPr>
            <p:cNvPr id="40983" name="Freeform 949"/>
            <p:cNvSpPr>
              <a:spLocks noChangeAspect="1" noEditPoints="1"/>
            </p:cNvSpPr>
            <p:nvPr/>
          </p:nvSpPr>
          <p:spPr bwMode="auto">
            <a:xfrm>
              <a:off x="261" y="2361"/>
              <a:ext cx="338" cy="22"/>
            </a:xfrm>
            <a:custGeom>
              <a:avLst/>
              <a:gdLst>
                <a:gd name="T0" fmla="*/ 0 w 639"/>
                <a:gd name="T1" fmla="*/ 3 h 45"/>
                <a:gd name="T2" fmla="*/ 147 w 639"/>
                <a:gd name="T3" fmla="*/ 3 h 45"/>
                <a:gd name="T4" fmla="*/ 147 w 639"/>
                <a:gd name="T5" fmla="*/ 5 h 45"/>
                <a:gd name="T6" fmla="*/ 0 w 639"/>
                <a:gd name="T7" fmla="*/ 5 h 45"/>
                <a:gd name="T8" fmla="*/ 0 w 639"/>
                <a:gd name="T9" fmla="*/ 3 h 45"/>
                <a:gd name="T10" fmla="*/ 145 w 639"/>
                <a:gd name="T11" fmla="*/ 0 h 45"/>
                <a:gd name="T12" fmla="*/ 154 w 639"/>
                <a:gd name="T13" fmla="*/ 4 h 45"/>
                <a:gd name="T14" fmla="*/ 145 w 639"/>
                <a:gd name="T15" fmla="*/ 8 h 45"/>
                <a:gd name="T16" fmla="*/ 145 w 639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9"/>
                <a:gd name="T28" fmla="*/ 0 h 45"/>
                <a:gd name="T29" fmla="*/ 639 w 639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9" h="45">
                  <a:moveTo>
                    <a:pt x="0" y="19"/>
                  </a:moveTo>
                  <a:lnTo>
                    <a:pt x="608" y="19"/>
                  </a:lnTo>
                  <a:lnTo>
                    <a:pt x="608" y="26"/>
                  </a:lnTo>
                  <a:lnTo>
                    <a:pt x="0" y="26"/>
                  </a:lnTo>
                  <a:lnTo>
                    <a:pt x="0" y="19"/>
                  </a:lnTo>
                  <a:close/>
                  <a:moveTo>
                    <a:pt x="602" y="0"/>
                  </a:moveTo>
                  <a:lnTo>
                    <a:pt x="639" y="22"/>
                  </a:lnTo>
                  <a:lnTo>
                    <a:pt x="602" y="45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grpSp>
          <p:nvGrpSpPr>
            <p:cNvPr id="40984" name="Group 950"/>
            <p:cNvGrpSpPr>
              <a:grpSpLocks noChangeAspect="1"/>
            </p:cNvGrpSpPr>
            <p:nvPr/>
          </p:nvGrpSpPr>
          <p:grpSpPr bwMode="auto">
            <a:xfrm>
              <a:off x="452" y="2009"/>
              <a:ext cx="124" cy="101"/>
              <a:chOff x="1393" y="2956"/>
              <a:chExt cx="235" cy="201"/>
            </a:xfrm>
          </p:grpSpPr>
          <p:grpSp>
            <p:nvGrpSpPr>
              <p:cNvPr id="41610" name="Group 951"/>
              <p:cNvGrpSpPr>
                <a:grpSpLocks noChangeAspect="1"/>
              </p:cNvGrpSpPr>
              <p:nvPr/>
            </p:nvGrpSpPr>
            <p:grpSpPr bwMode="auto">
              <a:xfrm>
                <a:off x="1393" y="3107"/>
                <a:ext cx="235" cy="50"/>
                <a:chOff x="1393" y="3107"/>
                <a:chExt cx="235" cy="50"/>
              </a:xfrm>
            </p:grpSpPr>
            <p:grpSp>
              <p:nvGrpSpPr>
                <p:cNvPr id="41623" name="Group 952"/>
                <p:cNvGrpSpPr>
                  <a:grpSpLocks noChangeAspect="1"/>
                </p:cNvGrpSpPr>
                <p:nvPr/>
              </p:nvGrpSpPr>
              <p:grpSpPr bwMode="auto">
                <a:xfrm>
                  <a:off x="1393" y="3107"/>
                  <a:ext cx="188" cy="50"/>
                  <a:chOff x="1393" y="3107"/>
                  <a:chExt cx="188" cy="50"/>
                </a:xfrm>
              </p:grpSpPr>
              <p:sp>
                <p:nvSpPr>
                  <p:cNvPr id="41626" name="Freeform 953"/>
                  <p:cNvSpPr>
                    <a:spLocks noChangeAspect="1"/>
                  </p:cNvSpPr>
                  <p:nvPr/>
                </p:nvSpPr>
                <p:spPr bwMode="auto">
                  <a:xfrm>
                    <a:off x="1416" y="3107"/>
                    <a:ext cx="24" cy="50"/>
                  </a:xfrm>
                  <a:custGeom>
                    <a:avLst/>
                    <a:gdLst>
                      <a:gd name="T0" fmla="*/ 0 w 24"/>
                      <a:gd name="T1" fmla="*/ 50 h 50"/>
                      <a:gd name="T2" fmla="*/ 24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50"/>
                        </a:moveTo>
                        <a:cubicBezTo>
                          <a:pt x="14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27" name="Freeform 954"/>
                  <p:cNvSpPr>
                    <a:spLocks noChangeAspect="1"/>
                  </p:cNvSpPr>
                  <p:nvPr/>
                </p:nvSpPr>
                <p:spPr bwMode="auto">
                  <a:xfrm>
                    <a:off x="1393" y="3107"/>
                    <a:ext cx="23" cy="50"/>
                  </a:xfrm>
                  <a:custGeom>
                    <a:avLst/>
                    <a:gdLst>
                      <a:gd name="T0" fmla="*/ 23 w 23"/>
                      <a:gd name="T1" fmla="*/ 50 h 50"/>
                      <a:gd name="T2" fmla="*/ 0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28" name="Freeform 955"/>
                  <p:cNvSpPr>
                    <a:spLocks noChangeAspect="1"/>
                  </p:cNvSpPr>
                  <p:nvPr/>
                </p:nvSpPr>
                <p:spPr bwMode="auto">
                  <a:xfrm>
                    <a:off x="1463" y="3107"/>
                    <a:ext cx="24" cy="50"/>
                  </a:xfrm>
                  <a:custGeom>
                    <a:avLst/>
                    <a:gdLst>
                      <a:gd name="T0" fmla="*/ 0 w 24"/>
                      <a:gd name="T1" fmla="*/ 50 h 50"/>
                      <a:gd name="T2" fmla="*/ 24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50"/>
                        </a:moveTo>
                        <a:cubicBezTo>
                          <a:pt x="14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29" name="Freeform 956"/>
                  <p:cNvSpPr>
                    <a:spLocks noChangeAspect="1"/>
                  </p:cNvSpPr>
                  <p:nvPr/>
                </p:nvSpPr>
                <p:spPr bwMode="auto">
                  <a:xfrm>
                    <a:off x="1440" y="3107"/>
                    <a:ext cx="23" cy="50"/>
                  </a:xfrm>
                  <a:custGeom>
                    <a:avLst/>
                    <a:gdLst>
                      <a:gd name="T0" fmla="*/ 23 w 23"/>
                      <a:gd name="T1" fmla="*/ 50 h 50"/>
                      <a:gd name="T2" fmla="*/ 0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50"/>
                        </a:moveTo>
                        <a:cubicBezTo>
                          <a:pt x="11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30" name="Freeform 957"/>
                  <p:cNvSpPr>
                    <a:spLocks noChangeAspect="1"/>
                  </p:cNvSpPr>
                  <p:nvPr/>
                </p:nvSpPr>
                <p:spPr bwMode="auto">
                  <a:xfrm>
                    <a:off x="1511" y="3107"/>
                    <a:ext cx="23" cy="50"/>
                  </a:xfrm>
                  <a:custGeom>
                    <a:avLst/>
                    <a:gdLst>
                      <a:gd name="T0" fmla="*/ 0 w 23"/>
                      <a:gd name="T1" fmla="*/ 50 h 50"/>
                      <a:gd name="T2" fmla="*/ 23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31" name="Freeform 958"/>
                  <p:cNvSpPr>
                    <a:spLocks noChangeAspect="1"/>
                  </p:cNvSpPr>
                  <p:nvPr/>
                </p:nvSpPr>
                <p:spPr bwMode="auto">
                  <a:xfrm>
                    <a:off x="1487" y="3107"/>
                    <a:ext cx="24" cy="50"/>
                  </a:xfrm>
                  <a:custGeom>
                    <a:avLst/>
                    <a:gdLst>
                      <a:gd name="T0" fmla="*/ 24 w 24"/>
                      <a:gd name="T1" fmla="*/ 50 h 50"/>
                      <a:gd name="T2" fmla="*/ 0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50"/>
                        </a:moveTo>
                        <a:cubicBezTo>
                          <a:pt x="11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32" name="Freeform 959"/>
                  <p:cNvSpPr>
                    <a:spLocks noChangeAspect="1"/>
                  </p:cNvSpPr>
                  <p:nvPr/>
                </p:nvSpPr>
                <p:spPr bwMode="auto">
                  <a:xfrm>
                    <a:off x="1558" y="3107"/>
                    <a:ext cx="23" cy="50"/>
                  </a:xfrm>
                  <a:custGeom>
                    <a:avLst/>
                    <a:gdLst>
                      <a:gd name="T0" fmla="*/ 0 w 23"/>
                      <a:gd name="T1" fmla="*/ 50 h 50"/>
                      <a:gd name="T2" fmla="*/ 23 w 23"/>
                      <a:gd name="T3" fmla="*/ 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33" name="Freeform 960"/>
                  <p:cNvSpPr>
                    <a:spLocks noChangeAspect="1"/>
                  </p:cNvSpPr>
                  <p:nvPr/>
                </p:nvSpPr>
                <p:spPr bwMode="auto">
                  <a:xfrm>
                    <a:off x="1534" y="3107"/>
                    <a:ext cx="24" cy="50"/>
                  </a:xfrm>
                  <a:custGeom>
                    <a:avLst/>
                    <a:gdLst>
                      <a:gd name="T0" fmla="*/ 24 w 24"/>
                      <a:gd name="T1" fmla="*/ 50 h 50"/>
                      <a:gd name="T2" fmla="*/ 0 w 24"/>
                      <a:gd name="T3" fmla="*/ 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50"/>
                        </a:moveTo>
                        <a:cubicBezTo>
                          <a:pt x="11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</p:grpSp>
            <p:sp>
              <p:nvSpPr>
                <p:cNvPr id="41624" name="Freeform 961"/>
                <p:cNvSpPr>
                  <a:spLocks noChangeAspect="1"/>
                </p:cNvSpPr>
                <p:nvPr/>
              </p:nvSpPr>
              <p:spPr bwMode="auto">
                <a:xfrm>
                  <a:off x="1605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625" name="Freeform 962"/>
                <p:cNvSpPr>
                  <a:spLocks noChangeAspect="1"/>
                </p:cNvSpPr>
                <p:nvPr/>
              </p:nvSpPr>
              <p:spPr bwMode="auto">
                <a:xfrm>
                  <a:off x="1581" y="3107"/>
                  <a:ext cx="24" cy="50"/>
                </a:xfrm>
                <a:custGeom>
                  <a:avLst/>
                  <a:gdLst>
                    <a:gd name="T0" fmla="*/ 24 w 24"/>
                    <a:gd name="T1" fmla="*/ 50 h 50"/>
                    <a:gd name="T2" fmla="*/ 0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  <p:grpSp>
            <p:nvGrpSpPr>
              <p:cNvPr id="41611" name="Group 963"/>
              <p:cNvGrpSpPr>
                <a:grpSpLocks noChangeAspect="1"/>
              </p:cNvGrpSpPr>
              <p:nvPr/>
            </p:nvGrpSpPr>
            <p:grpSpPr bwMode="auto">
              <a:xfrm>
                <a:off x="1393" y="2956"/>
                <a:ext cx="235" cy="50"/>
                <a:chOff x="1393" y="2956"/>
                <a:chExt cx="235" cy="50"/>
              </a:xfrm>
            </p:grpSpPr>
            <p:grpSp>
              <p:nvGrpSpPr>
                <p:cNvPr id="41612" name="Group 964"/>
                <p:cNvGrpSpPr>
                  <a:grpSpLocks noChangeAspect="1"/>
                </p:cNvGrpSpPr>
                <p:nvPr/>
              </p:nvGrpSpPr>
              <p:grpSpPr bwMode="auto">
                <a:xfrm>
                  <a:off x="1393" y="2956"/>
                  <a:ext cx="188" cy="50"/>
                  <a:chOff x="1393" y="2956"/>
                  <a:chExt cx="188" cy="50"/>
                </a:xfrm>
              </p:grpSpPr>
              <p:sp>
                <p:nvSpPr>
                  <p:cNvPr id="41615" name="Freeform 965"/>
                  <p:cNvSpPr>
                    <a:spLocks noChangeAspect="1"/>
                  </p:cNvSpPr>
                  <p:nvPr/>
                </p:nvSpPr>
                <p:spPr bwMode="auto">
                  <a:xfrm>
                    <a:off x="1416" y="2956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4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16" name="Freeform 966"/>
                  <p:cNvSpPr>
                    <a:spLocks noChangeAspect="1"/>
                  </p:cNvSpPr>
                  <p:nvPr/>
                </p:nvSpPr>
                <p:spPr bwMode="auto">
                  <a:xfrm>
                    <a:off x="1393" y="2956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17" name="Freeform 967"/>
                  <p:cNvSpPr>
                    <a:spLocks noChangeAspect="1"/>
                  </p:cNvSpPr>
                  <p:nvPr/>
                </p:nvSpPr>
                <p:spPr bwMode="auto">
                  <a:xfrm>
                    <a:off x="1463" y="2956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4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18" name="Freeform 968"/>
                  <p:cNvSpPr>
                    <a:spLocks noChangeAspect="1"/>
                  </p:cNvSpPr>
                  <p:nvPr/>
                </p:nvSpPr>
                <p:spPr bwMode="auto">
                  <a:xfrm>
                    <a:off x="1440" y="2956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1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19" name="Freeform 969"/>
                  <p:cNvSpPr>
                    <a:spLocks noChangeAspect="1"/>
                  </p:cNvSpPr>
                  <p:nvPr/>
                </p:nvSpPr>
                <p:spPr bwMode="auto">
                  <a:xfrm>
                    <a:off x="1511" y="2956"/>
                    <a:ext cx="23" cy="50"/>
                  </a:xfrm>
                  <a:custGeom>
                    <a:avLst/>
                    <a:gdLst>
                      <a:gd name="T0" fmla="*/ 0 w 23"/>
                      <a:gd name="T1" fmla="*/ 0 h 50"/>
                      <a:gd name="T2" fmla="*/ 23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20" name="Freeform 970"/>
                  <p:cNvSpPr>
                    <a:spLocks noChangeAspect="1"/>
                  </p:cNvSpPr>
                  <p:nvPr/>
                </p:nvSpPr>
                <p:spPr bwMode="auto">
                  <a:xfrm>
                    <a:off x="1487" y="2956"/>
                    <a:ext cx="24" cy="50"/>
                  </a:xfrm>
                  <a:custGeom>
                    <a:avLst/>
                    <a:gdLst>
                      <a:gd name="T0" fmla="*/ 24 w 24"/>
                      <a:gd name="T1" fmla="*/ 0 h 50"/>
                      <a:gd name="T2" fmla="*/ 0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21" name="Freeform 971"/>
                  <p:cNvSpPr>
                    <a:spLocks noChangeAspect="1"/>
                  </p:cNvSpPr>
                  <p:nvPr/>
                </p:nvSpPr>
                <p:spPr bwMode="auto">
                  <a:xfrm>
                    <a:off x="1558" y="2956"/>
                    <a:ext cx="23" cy="50"/>
                  </a:xfrm>
                  <a:custGeom>
                    <a:avLst/>
                    <a:gdLst>
                      <a:gd name="T0" fmla="*/ 0 w 23"/>
                      <a:gd name="T1" fmla="*/ 0 h 50"/>
                      <a:gd name="T2" fmla="*/ 23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22" name="Freeform 972"/>
                  <p:cNvSpPr>
                    <a:spLocks noChangeAspect="1"/>
                  </p:cNvSpPr>
                  <p:nvPr/>
                </p:nvSpPr>
                <p:spPr bwMode="auto">
                  <a:xfrm>
                    <a:off x="1534" y="2956"/>
                    <a:ext cx="24" cy="50"/>
                  </a:xfrm>
                  <a:custGeom>
                    <a:avLst/>
                    <a:gdLst>
                      <a:gd name="T0" fmla="*/ 24 w 24"/>
                      <a:gd name="T1" fmla="*/ 0 h 50"/>
                      <a:gd name="T2" fmla="*/ 0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</p:grpSp>
            <p:sp>
              <p:nvSpPr>
                <p:cNvPr id="41613" name="Freeform 973"/>
                <p:cNvSpPr>
                  <a:spLocks noChangeAspect="1"/>
                </p:cNvSpPr>
                <p:nvPr/>
              </p:nvSpPr>
              <p:spPr bwMode="auto">
                <a:xfrm>
                  <a:off x="1605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614" name="Freeform 974"/>
                <p:cNvSpPr>
                  <a:spLocks noChangeAspect="1"/>
                </p:cNvSpPr>
                <p:nvPr/>
              </p:nvSpPr>
              <p:spPr bwMode="auto">
                <a:xfrm>
                  <a:off x="1581" y="2956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</p:grpSp>
        <p:grpSp>
          <p:nvGrpSpPr>
            <p:cNvPr id="40985" name="Group 975"/>
            <p:cNvGrpSpPr>
              <a:grpSpLocks noChangeAspect="1"/>
            </p:cNvGrpSpPr>
            <p:nvPr/>
          </p:nvGrpSpPr>
          <p:grpSpPr bwMode="auto">
            <a:xfrm>
              <a:off x="452" y="2314"/>
              <a:ext cx="124" cy="102"/>
              <a:chOff x="1393" y="3565"/>
              <a:chExt cx="235" cy="202"/>
            </a:xfrm>
          </p:grpSpPr>
          <p:grpSp>
            <p:nvGrpSpPr>
              <p:cNvPr id="41586" name="Group 976"/>
              <p:cNvGrpSpPr>
                <a:grpSpLocks noChangeAspect="1"/>
              </p:cNvGrpSpPr>
              <p:nvPr/>
            </p:nvGrpSpPr>
            <p:grpSpPr bwMode="auto">
              <a:xfrm>
                <a:off x="1393" y="3716"/>
                <a:ext cx="235" cy="51"/>
                <a:chOff x="1393" y="3716"/>
                <a:chExt cx="235" cy="51"/>
              </a:xfrm>
            </p:grpSpPr>
            <p:grpSp>
              <p:nvGrpSpPr>
                <p:cNvPr id="41599" name="Group 977"/>
                <p:cNvGrpSpPr>
                  <a:grpSpLocks noChangeAspect="1"/>
                </p:cNvGrpSpPr>
                <p:nvPr/>
              </p:nvGrpSpPr>
              <p:grpSpPr bwMode="auto">
                <a:xfrm>
                  <a:off x="1393" y="3716"/>
                  <a:ext cx="188" cy="51"/>
                  <a:chOff x="1393" y="3716"/>
                  <a:chExt cx="188" cy="51"/>
                </a:xfrm>
              </p:grpSpPr>
              <p:sp>
                <p:nvSpPr>
                  <p:cNvPr id="41602" name="Freeform 978"/>
                  <p:cNvSpPr>
                    <a:spLocks noChangeAspect="1"/>
                  </p:cNvSpPr>
                  <p:nvPr/>
                </p:nvSpPr>
                <p:spPr bwMode="auto">
                  <a:xfrm>
                    <a:off x="1416" y="3716"/>
                    <a:ext cx="24" cy="51"/>
                  </a:xfrm>
                  <a:custGeom>
                    <a:avLst/>
                    <a:gdLst>
                      <a:gd name="T0" fmla="*/ 0 w 24"/>
                      <a:gd name="T1" fmla="*/ 51 h 51"/>
                      <a:gd name="T2" fmla="*/ 24 w 24"/>
                      <a:gd name="T3" fmla="*/ 0 h 51"/>
                      <a:gd name="T4" fmla="*/ 0 60000 65536"/>
                      <a:gd name="T5" fmla="*/ 0 60000 65536"/>
                      <a:gd name="T6" fmla="*/ 0 w 24"/>
                      <a:gd name="T7" fmla="*/ 0 h 51"/>
                      <a:gd name="T8" fmla="*/ 24 w 24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1">
                        <a:moveTo>
                          <a:pt x="0" y="51"/>
                        </a:moveTo>
                        <a:cubicBezTo>
                          <a:pt x="14" y="51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03" name="Freeform 979"/>
                  <p:cNvSpPr>
                    <a:spLocks noChangeAspect="1"/>
                  </p:cNvSpPr>
                  <p:nvPr/>
                </p:nvSpPr>
                <p:spPr bwMode="auto">
                  <a:xfrm>
                    <a:off x="1393" y="3716"/>
                    <a:ext cx="23" cy="51"/>
                  </a:xfrm>
                  <a:custGeom>
                    <a:avLst/>
                    <a:gdLst>
                      <a:gd name="T0" fmla="*/ 23 w 23"/>
                      <a:gd name="T1" fmla="*/ 51 h 51"/>
                      <a:gd name="T2" fmla="*/ 0 w 23"/>
                      <a:gd name="T3" fmla="*/ 0 h 51"/>
                      <a:gd name="T4" fmla="*/ 0 60000 65536"/>
                      <a:gd name="T5" fmla="*/ 0 60000 65536"/>
                      <a:gd name="T6" fmla="*/ 0 w 23"/>
                      <a:gd name="T7" fmla="*/ 0 h 51"/>
                      <a:gd name="T8" fmla="*/ 23 w 23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1">
                        <a:moveTo>
                          <a:pt x="23" y="51"/>
                        </a:moveTo>
                        <a:cubicBezTo>
                          <a:pt x="10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04" name="Freeform 980"/>
                  <p:cNvSpPr>
                    <a:spLocks noChangeAspect="1"/>
                  </p:cNvSpPr>
                  <p:nvPr/>
                </p:nvSpPr>
                <p:spPr bwMode="auto">
                  <a:xfrm>
                    <a:off x="1463" y="3716"/>
                    <a:ext cx="24" cy="51"/>
                  </a:xfrm>
                  <a:custGeom>
                    <a:avLst/>
                    <a:gdLst>
                      <a:gd name="T0" fmla="*/ 0 w 24"/>
                      <a:gd name="T1" fmla="*/ 51 h 51"/>
                      <a:gd name="T2" fmla="*/ 24 w 24"/>
                      <a:gd name="T3" fmla="*/ 0 h 51"/>
                      <a:gd name="T4" fmla="*/ 0 60000 65536"/>
                      <a:gd name="T5" fmla="*/ 0 60000 65536"/>
                      <a:gd name="T6" fmla="*/ 0 w 24"/>
                      <a:gd name="T7" fmla="*/ 0 h 51"/>
                      <a:gd name="T8" fmla="*/ 24 w 24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1">
                        <a:moveTo>
                          <a:pt x="0" y="51"/>
                        </a:moveTo>
                        <a:cubicBezTo>
                          <a:pt x="14" y="51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05" name="Freeform 981"/>
                  <p:cNvSpPr>
                    <a:spLocks noChangeAspect="1"/>
                  </p:cNvSpPr>
                  <p:nvPr/>
                </p:nvSpPr>
                <p:spPr bwMode="auto">
                  <a:xfrm>
                    <a:off x="1440" y="3716"/>
                    <a:ext cx="23" cy="51"/>
                  </a:xfrm>
                  <a:custGeom>
                    <a:avLst/>
                    <a:gdLst>
                      <a:gd name="T0" fmla="*/ 23 w 23"/>
                      <a:gd name="T1" fmla="*/ 51 h 51"/>
                      <a:gd name="T2" fmla="*/ 0 w 23"/>
                      <a:gd name="T3" fmla="*/ 0 h 51"/>
                      <a:gd name="T4" fmla="*/ 0 60000 65536"/>
                      <a:gd name="T5" fmla="*/ 0 60000 65536"/>
                      <a:gd name="T6" fmla="*/ 0 w 23"/>
                      <a:gd name="T7" fmla="*/ 0 h 51"/>
                      <a:gd name="T8" fmla="*/ 23 w 23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1">
                        <a:moveTo>
                          <a:pt x="23" y="51"/>
                        </a:moveTo>
                        <a:cubicBezTo>
                          <a:pt x="11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06" name="Freeform 982"/>
                  <p:cNvSpPr>
                    <a:spLocks noChangeAspect="1"/>
                  </p:cNvSpPr>
                  <p:nvPr/>
                </p:nvSpPr>
                <p:spPr bwMode="auto">
                  <a:xfrm>
                    <a:off x="1511" y="3716"/>
                    <a:ext cx="23" cy="51"/>
                  </a:xfrm>
                  <a:custGeom>
                    <a:avLst/>
                    <a:gdLst>
                      <a:gd name="T0" fmla="*/ 0 w 23"/>
                      <a:gd name="T1" fmla="*/ 51 h 51"/>
                      <a:gd name="T2" fmla="*/ 23 w 23"/>
                      <a:gd name="T3" fmla="*/ 0 h 51"/>
                      <a:gd name="T4" fmla="*/ 0 60000 65536"/>
                      <a:gd name="T5" fmla="*/ 0 60000 65536"/>
                      <a:gd name="T6" fmla="*/ 0 w 23"/>
                      <a:gd name="T7" fmla="*/ 0 h 51"/>
                      <a:gd name="T8" fmla="*/ 23 w 23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1">
                        <a:moveTo>
                          <a:pt x="0" y="51"/>
                        </a:moveTo>
                        <a:cubicBezTo>
                          <a:pt x="13" y="51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07" name="Freeform 983"/>
                  <p:cNvSpPr>
                    <a:spLocks noChangeAspect="1"/>
                  </p:cNvSpPr>
                  <p:nvPr/>
                </p:nvSpPr>
                <p:spPr bwMode="auto">
                  <a:xfrm>
                    <a:off x="1487" y="3716"/>
                    <a:ext cx="24" cy="51"/>
                  </a:xfrm>
                  <a:custGeom>
                    <a:avLst/>
                    <a:gdLst>
                      <a:gd name="T0" fmla="*/ 24 w 24"/>
                      <a:gd name="T1" fmla="*/ 51 h 51"/>
                      <a:gd name="T2" fmla="*/ 0 w 24"/>
                      <a:gd name="T3" fmla="*/ 0 h 51"/>
                      <a:gd name="T4" fmla="*/ 0 60000 65536"/>
                      <a:gd name="T5" fmla="*/ 0 60000 65536"/>
                      <a:gd name="T6" fmla="*/ 0 w 24"/>
                      <a:gd name="T7" fmla="*/ 0 h 51"/>
                      <a:gd name="T8" fmla="*/ 24 w 24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1">
                        <a:moveTo>
                          <a:pt x="24" y="51"/>
                        </a:moveTo>
                        <a:cubicBezTo>
                          <a:pt x="11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08" name="Freeform 984"/>
                  <p:cNvSpPr>
                    <a:spLocks noChangeAspect="1"/>
                  </p:cNvSpPr>
                  <p:nvPr/>
                </p:nvSpPr>
                <p:spPr bwMode="auto">
                  <a:xfrm>
                    <a:off x="1558" y="3716"/>
                    <a:ext cx="23" cy="51"/>
                  </a:xfrm>
                  <a:custGeom>
                    <a:avLst/>
                    <a:gdLst>
                      <a:gd name="T0" fmla="*/ 0 w 23"/>
                      <a:gd name="T1" fmla="*/ 51 h 51"/>
                      <a:gd name="T2" fmla="*/ 23 w 23"/>
                      <a:gd name="T3" fmla="*/ 0 h 51"/>
                      <a:gd name="T4" fmla="*/ 0 60000 65536"/>
                      <a:gd name="T5" fmla="*/ 0 60000 65536"/>
                      <a:gd name="T6" fmla="*/ 0 w 23"/>
                      <a:gd name="T7" fmla="*/ 0 h 51"/>
                      <a:gd name="T8" fmla="*/ 23 w 23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1">
                        <a:moveTo>
                          <a:pt x="0" y="51"/>
                        </a:moveTo>
                        <a:cubicBezTo>
                          <a:pt x="13" y="51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609" name="Freeform 985"/>
                  <p:cNvSpPr>
                    <a:spLocks noChangeAspect="1"/>
                  </p:cNvSpPr>
                  <p:nvPr/>
                </p:nvSpPr>
                <p:spPr bwMode="auto">
                  <a:xfrm>
                    <a:off x="1534" y="3716"/>
                    <a:ext cx="24" cy="51"/>
                  </a:xfrm>
                  <a:custGeom>
                    <a:avLst/>
                    <a:gdLst>
                      <a:gd name="T0" fmla="*/ 24 w 24"/>
                      <a:gd name="T1" fmla="*/ 51 h 51"/>
                      <a:gd name="T2" fmla="*/ 0 w 24"/>
                      <a:gd name="T3" fmla="*/ 0 h 51"/>
                      <a:gd name="T4" fmla="*/ 0 60000 65536"/>
                      <a:gd name="T5" fmla="*/ 0 60000 65536"/>
                      <a:gd name="T6" fmla="*/ 0 w 24"/>
                      <a:gd name="T7" fmla="*/ 0 h 51"/>
                      <a:gd name="T8" fmla="*/ 24 w 24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1">
                        <a:moveTo>
                          <a:pt x="24" y="51"/>
                        </a:moveTo>
                        <a:cubicBezTo>
                          <a:pt x="11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</p:grpSp>
            <p:sp>
              <p:nvSpPr>
                <p:cNvPr id="41600" name="Freeform 986"/>
                <p:cNvSpPr>
                  <a:spLocks noChangeAspect="1"/>
                </p:cNvSpPr>
                <p:nvPr/>
              </p:nvSpPr>
              <p:spPr bwMode="auto">
                <a:xfrm>
                  <a:off x="1605" y="3716"/>
                  <a:ext cx="23" cy="51"/>
                </a:xfrm>
                <a:custGeom>
                  <a:avLst/>
                  <a:gdLst>
                    <a:gd name="T0" fmla="*/ 0 w 23"/>
                    <a:gd name="T1" fmla="*/ 51 h 51"/>
                    <a:gd name="T2" fmla="*/ 23 w 23"/>
                    <a:gd name="T3" fmla="*/ 0 h 51"/>
                    <a:gd name="T4" fmla="*/ 0 60000 65536"/>
                    <a:gd name="T5" fmla="*/ 0 60000 65536"/>
                    <a:gd name="T6" fmla="*/ 0 w 23"/>
                    <a:gd name="T7" fmla="*/ 0 h 51"/>
                    <a:gd name="T8" fmla="*/ 23 w 23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1">
                      <a:moveTo>
                        <a:pt x="0" y="51"/>
                      </a:moveTo>
                      <a:cubicBezTo>
                        <a:pt x="13" y="51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601" name="Freeform 987"/>
                <p:cNvSpPr>
                  <a:spLocks noChangeAspect="1"/>
                </p:cNvSpPr>
                <p:nvPr/>
              </p:nvSpPr>
              <p:spPr bwMode="auto">
                <a:xfrm>
                  <a:off x="1581" y="3716"/>
                  <a:ext cx="24" cy="51"/>
                </a:xfrm>
                <a:custGeom>
                  <a:avLst/>
                  <a:gdLst>
                    <a:gd name="T0" fmla="*/ 24 w 24"/>
                    <a:gd name="T1" fmla="*/ 51 h 51"/>
                    <a:gd name="T2" fmla="*/ 0 w 24"/>
                    <a:gd name="T3" fmla="*/ 0 h 51"/>
                    <a:gd name="T4" fmla="*/ 0 60000 65536"/>
                    <a:gd name="T5" fmla="*/ 0 60000 65536"/>
                    <a:gd name="T6" fmla="*/ 0 w 24"/>
                    <a:gd name="T7" fmla="*/ 0 h 51"/>
                    <a:gd name="T8" fmla="*/ 24 w 24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1">
                      <a:moveTo>
                        <a:pt x="24" y="51"/>
                      </a:moveTo>
                      <a:cubicBezTo>
                        <a:pt x="11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  <p:grpSp>
            <p:nvGrpSpPr>
              <p:cNvPr id="41587" name="Group 988"/>
              <p:cNvGrpSpPr>
                <a:grpSpLocks noChangeAspect="1"/>
              </p:cNvGrpSpPr>
              <p:nvPr/>
            </p:nvGrpSpPr>
            <p:grpSpPr bwMode="auto">
              <a:xfrm>
                <a:off x="1393" y="3565"/>
                <a:ext cx="235" cy="50"/>
                <a:chOff x="1393" y="3565"/>
                <a:chExt cx="235" cy="50"/>
              </a:xfrm>
            </p:grpSpPr>
            <p:grpSp>
              <p:nvGrpSpPr>
                <p:cNvPr id="41588" name="Group 989"/>
                <p:cNvGrpSpPr>
                  <a:grpSpLocks noChangeAspect="1"/>
                </p:cNvGrpSpPr>
                <p:nvPr/>
              </p:nvGrpSpPr>
              <p:grpSpPr bwMode="auto">
                <a:xfrm>
                  <a:off x="1393" y="3565"/>
                  <a:ext cx="188" cy="50"/>
                  <a:chOff x="1393" y="3565"/>
                  <a:chExt cx="188" cy="50"/>
                </a:xfrm>
              </p:grpSpPr>
              <p:sp>
                <p:nvSpPr>
                  <p:cNvPr id="41591" name="Freeform 990"/>
                  <p:cNvSpPr>
                    <a:spLocks noChangeAspect="1"/>
                  </p:cNvSpPr>
                  <p:nvPr/>
                </p:nvSpPr>
                <p:spPr bwMode="auto">
                  <a:xfrm>
                    <a:off x="1416" y="3565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4" y="0"/>
                          <a:pt x="24" y="23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592" name="Freeform 991"/>
                  <p:cNvSpPr>
                    <a:spLocks noChangeAspect="1"/>
                  </p:cNvSpPr>
                  <p:nvPr/>
                </p:nvSpPr>
                <p:spPr bwMode="auto">
                  <a:xfrm>
                    <a:off x="1393" y="3565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593" name="Freeform 992"/>
                  <p:cNvSpPr>
                    <a:spLocks noChangeAspect="1"/>
                  </p:cNvSpPr>
                  <p:nvPr/>
                </p:nvSpPr>
                <p:spPr bwMode="auto">
                  <a:xfrm>
                    <a:off x="1463" y="3565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4" y="0"/>
                          <a:pt x="24" y="23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594" name="Freeform 993"/>
                  <p:cNvSpPr>
                    <a:spLocks noChangeAspect="1"/>
                  </p:cNvSpPr>
                  <p:nvPr/>
                </p:nvSpPr>
                <p:spPr bwMode="auto">
                  <a:xfrm>
                    <a:off x="1440" y="3565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1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595" name="Freeform 994"/>
                  <p:cNvSpPr>
                    <a:spLocks noChangeAspect="1"/>
                  </p:cNvSpPr>
                  <p:nvPr/>
                </p:nvSpPr>
                <p:spPr bwMode="auto">
                  <a:xfrm>
                    <a:off x="1511" y="3565"/>
                    <a:ext cx="23" cy="50"/>
                  </a:xfrm>
                  <a:custGeom>
                    <a:avLst/>
                    <a:gdLst>
                      <a:gd name="T0" fmla="*/ 0 w 23"/>
                      <a:gd name="T1" fmla="*/ 0 h 50"/>
                      <a:gd name="T2" fmla="*/ 23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3"/>
                          <a:pt x="23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596" name="Freeform 995"/>
                  <p:cNvSpPr>
                    <a:spLocks noChangeAspect="1"/>
                  </p:cNvSpPr>
                  <p:nvPr/>
                </p:nvSpPr>
                <p:spPr bwMode="auto">
                  <a:xfrm>
                    <a:off x="1487" y="3565"/>
                    <a:ext cx="24" cy="50"/>
                  </a:xfrm>
                  <a:custGeom>
                    <a:avLst/>
                    <a:gdLst>
                      <a:gd name="T0" fmla="*/ 24 w 24"/>
                      <a:gd name="T1" fmla="*/ 0 h 50"/>
                      <a:gd name="T2" fmla="*/ 0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597" name="Freeform 996"/>
                  <p:cNvSpPr>
                    <a:spLocks noChangeAspect="1"/>
                  </p:cNvSpPr>
                  <p:nvPr/>
                </p:nvSpPr>
                <p:spPr bwMode="auto">
                  <a:xfrm>
                    <a:off x="1558" y="3565"/>
                    <a:ext cx="23" cy="50"/>
                  </a:xfrm>
                  <a:custGeom>
                    <a:avLst/>
                    <a:gdLst>
                      <a:gd name="T0" fmla="*/ 0 w 23"/>
                      <a:gd name="T1" fmla="*/ 0 h 50"/>
                      <a:gd name="T2" fmla="*/ 23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3"/>
                          <a:pt x="23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598" name="Freeform 997"/>
                  <p:cNvSpPr>
                    <a:spLocks noChangeAspect="1"/>
                  </p:cNvSpPr>
                  <p:nvPr/>
                </p:nvSpPr>
                <p:spPr bwMode="auto">
                  <a:xfrm>
                    <a:off x="1534" y="3565"/>
                    <a:ext cx="24" cy="50"/>
                  </a:xfrm>
                  <a:custGeom>
                    <a:avLst/>
                    <a:gdLst>
                      <a:gd name="T0" fmla="*/ 24 w 24"/>
                      <a:gd name="T1" fmla="*/ 0 h 50"/>
                      <a:gd name="T2" fmla="*/ 0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</p:grpSp>
            <p:sp>
              <p:nvSpPr>
                <p:cNvPr id="41589" name="Freeform 998"/>
                <p:cNvSpPr>
                  <a:spLocks noChangeAspect="1"/>
                </p:cNvSpPr>
                <p:nvPr/>
              </p:nvSpPr>
              <p:spPr bwMode="auto">
                <a:xfrm>
                  <a:off x="1605" y="3565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3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90" name="Freeform 999"/>
                <p:cNvSpPr>
                  <a:spLocks noChangeAspect="1"/>
                </p:cNvSpPr>
                <p:nvPr/>
              </p:nvSpPr>
              <p:spPr bwMode="auto">
                <a:xfrm>
                  <a:off x="1581" y="3565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</p:grpSp>
        <p:grpSp>
          <p:nvGrpSpPr>
            <p:cNvPr id="40986" name="Group 1000"/>
            <p:cNvGrpSpPr>
              <a:grpSpLocks noChangeAspect="1"/>
            </p:cNvGrpSpPr>
            <p:nvPr/>
          </p:nvGrpSpPr>
          <p:grpSpPr bwMode="auto">
            <a:xfrm>
              <a:off x="956" y="1579"/>
              <a:ext cx="122" cy="102"/>
              <a:chOff x="2429" y="2100"/>
              <a:chExt cx="234" cy="202"/>
            </a:xfrm>
          </p:grpSpPr>
          <p:grpSp>
            <p:nvGrpSpPr>
              <p:cNvPr id="41562" name="Group 1001"/>
              <p:cNvGrpSpPr>
                <a:grpSpLocks noChangeAspect="1"/>
              </p:cNvGrpSpPr>
              <p:nvPr/>
            </p:nvGrpSpPr>
            <p:grpSpPr bwMode="auto">
              <a:xfrm>
                <a:off x="2429" y="2251"/>
                <a:ext cx="234" cy="51"/>
                <a:chOff x="2429" y="2251"/>
                <a:chExt cx="234" cy="51"/>
              </a:xfrm>
            </p:grpSpPr>
            <p:grpSp>
              <p:nvGrpSpPr>
                <p:cNvPr id="41575" name="Group 1002"/>
                <p:cNvGrpSpPr>
                  <a:grpSpLocks noChangeAspect="1"/>
                </p:cNvGrpSpPr>
                <p:nvPr/>
              </p:nvGrpSpPr>
              <p:grpSpPr bwMode="auto">
                <a:xfrm>
                  <a:off x="2429" y="2251"/>
                  <a:ext cx="187" cy="51"/>
                  <a:chOff x="2429" y="2251"/>
                  <a:chExt cx="187" cy="51"/>
                </a:xfrm>
              </p:grpSpPr>
              <p:sp>
                <p:nvSpPr>
                  <p:cNvPr id="41578" name="Freeform 1003"/>
                  <p:cNvSpPr>
                    <a:spLocks noChangeAspect="1"/>
                  </p:cNvSpPr>
                  <p:nvPr/>
                </p:nvSpPr>
                <p:spPr bwMode="auto">
                  <a:xfrm>
                    <a:off x="2452" y="2251"/>
                    <a:ext cx="24" cy="51"/>
                  </a:xfrm>
                  <a:custGeom>
                    <a:avLst/>
                    <a:gdLst>
                      <a:gd name="T0" fmla="*/ 0 w 24"/>
                      <a:gd name="T1" fmla="*/ 51 h 51"/>
                      <a:gd name="T2" fmla="*/ 24 w 24"/>
                      <a:gd name="T3" fmla="*/ 0 h 51"/>
                      <a:gd name="T4" fmla="*/ 0 60000 65536"/>
                      <a:gd name="T5" fmla="*/ 0 60000 65536"/>
                      <a:gd name="T6" fmla="*/ 0 w 24"/>
                      <a:gd name="T7" fmla="*/ 0 h 51"/>
                      <a:gd name="T8" fmla="*/ 24 w 24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1">
                        <a:moveTo>
                          <a:pt x="0" y="51"/>
                        </a:moveTo>
                        <a:cubicBezTo>
                          <a:pt x="13" y="51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579" name="Freeform 1004"/>
                  <p:cNvSpPr>
                    <a:spLocks noChangeAspect="1"/>
                  </p:cNvSpPr>
                  <p:nvPr/>
                </p:nvSpPr>
                <p:spPr bwMode="auto">
                  <a:xfrm>
                    <a:off x="2429" y="2251"/>
                    <a:ext cx="23" cy="51"/>
                  </a:xfrm>
                  <a:custGeom>
                    <a:avLst/>
                    <a:gdLst>
                      <a:gd name="T0" fmla="*/ 23 w 23"/>
                      <a:gd name="T1" fmla="*/ 51 h 51"/>
                      <a:gd name="T2" fmla="*/ 0 w 23"/>
                      <a:gd name="T3" fmla="*/ 0 h 51"/>
                      <a:gd name="T4" fmla="*/ 0 60000 65536"/>
                      <a:gd name="T5" fmla="*/ 0 60000 65536"/>
                      <a:gd name="T6" fmla="*/ 0 w 23"/>
                      <a:gd name="T7" fmla="*/ 0 h 51"/>
                      <a:gd name="T8" fmla="*/ 23 w 23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1">
                        <a:moveTo>
                          <a:pt x="23" y="51"/>
                        </a:moveTo>
                        <a:cubicBezTo>
                          <a:pt x="10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580" name="Freeform 1005"/>
                  <p:cNvSpPr>
                    <a:spLocks noChangeAspect="1"/>
                  </p:cNvSpPr>
                  <p:nvPr/>
                </p:nvSpPr>
                <p:spPr bwMode="auto">
                  <a:xfrm>
                    <a:off x="2499" y="2251"/>
                    <a:ext cx="24" cy="51"/>
                  </a:xfrm>
                  <a:custGeom>
                    <a:avLst/>
                    <a:gdLst>
                      <a:gd name="T0" fmla="*/ 0 w 24"/>
                      <a:gd name="T1" fmla="*/ 51 h 51"/>
                      <a:gd name="T2" fmla="*/ 24 w 24"/>
                      <a:gd name="T3" fmla="*/ 0 h 51"/>
                      <a:gd name="T4" fmla="*/ 0 60000 65536"/>
                      <a:gd name="T5" fmla="*/ 0 60000 65536"/>
                      <a:gd name="T6" fmla="*/ 0 w 24"/>
                      <a:gd name="T7" fmla="*/ 0 h 51"/>
                      <a:gd name="T8" fmla="*/ 24 w 24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1">
                        <a:moveTo>
                          <a:pt x="0" y="51"/>
                        </a:moveTo>
                        <a:cubicBezTo>
                          <a:pt x="13" y="51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581" name="Freeform 1006"/>
                  <p:cNvSpPr>
                    <a:spLocks noChangeAspect="1"/>
                  </p:cNvSpPr>
                  <p:nvPr/>
                </p:nvSpPr>
                <p:spPr bwMode="auto">
                  <a:xfrm>
                    <a:off x="2476" y="2251"/>
                    <a:ext cx="23" cy="51"/>
                  </a:xfrm>
                  <a:custGeom>
                    <a:avLst/>
                    <a:gdLst>
                      <a:gd name="T0" fmla="*/ 23 w 23"/>
                      <a:gd name="T1" fmla="*/ 51 h 51"/>
                      <a:gd name="T2" fmla="*/ 0 w 23"/>
                      <a:gd name="T3" fmla="*/ 0 h 51"/>
                      <a:gd name="T4" fmla="*/ 0 60000 65536"/>
                      <a:gd name="T5" fmla="*/ 0 60000 65536"/>
                      <a:gd name="T6" fmla="*/ 0 w 23"/>
                      <a:gd name="T7" fmla="*/ 0 h 51"/>
                      <a:gd name="T8" fmla="*/ 23 w 23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1">
                        <a:moveTo>
                          <a:pt x="23" y="51"/>
                        </a:moveTo>
                        <a:cubicBezTo>
                          <a:pt x="10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582" name="Freeform 1007"/>
                  <p:cNvSpPr>
                    <a:spLocks noChangeAspect="1"/>
                  </p:cNvSpPr>
                  <p:nvPr/>
                </p:nvSpPr>
                <p:spPr bwMode="auto">
                  <a:xfrm>
                    <a:off x="2545" y="2251"/>
                    <a:ext cx="24" cy="51"/>
                  </a:xfrm>
                  <a:custGeom>
                    <a:avLst/>
                    <a:gdLst>
                      <a:gd name="T0" fmla="*/ 0 w 24"/>
                      <a:gd name="T1" fmla="*/ 51 h 51"/>
                      <a:gd name="T2" fmla="*/ 24 w 24"/>
                      <a:gd name="T3" fmla="*/ 0 h 51"/>
                      <a:gd name="T4" fmla="*/ 0 60000 65536"/>
                      <a:gd name="T5" fmla="*/ 0 60000 65536"/>
                      <a:gd name="T6" fmla="*/ 0 w 24"/>
                      <a:gd name="T7" fmla="*/ 0 h 51"/>
                      <a:gd name="T8" fmla="*/ 24 w 24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1">
                        <a:moveTo>
                          <a:pt x="0" y="51"/>
                        </a:moveTo>
                        <a:cubicBezTo>
                          <a:pt x="14" y="51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583" name="Freeform 1008"/>
                  <p:cNvSpPr>
                    <a:spLocks noChangeAspect="1"/>
                  </p:cNvSpPr>
                  <p:nvPr/>
                </p:nvSpPr>
                <p:spPr bwMode="auto">
                  <a:xfrm>
                    <a:off x="2523" y="2251"/>
                    <a:ext cx="22" cy="51"/>
                  </a:xfrm>
                  <a:custGeom>
                    <a:avLst/>
                    <a:gdLst>
                      <a:gd name="T0" fmla="*/ 22 w 22"/>
                      <a:gd name="T1" fmla="*/ 51 h 51"/>
                      <a:gd name="T2" fmla="*/ 0 w 22"/>
                      <a:gd name="T3" fmla="*/ 0 h 51"/>
                      <a:gd name="T4" fmla="*/ 0 60000 65536"/>
                      <a:gd name="T5" fmla="*/ 0 60000 65536"/>
                      <a:gd name="T6" fmla="*/ 0 w 22"/>
                      <a:gd name="T7" fmla="*/ 0 h 51"/>
                      <a:gd name="T8" fmla="*/ 22 w 22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2" h="51">
                        <a:moveTo>
                          <a:pt x="22" y="51"/>
                        </a:moveTo>
                        <a:cubicBezTo>
                          <a:pt x="10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584" name="Freeform 1009"/>
                  <p:cNvSpPr>
                    <a:spLocks noChangeAspect="1"/>
                  </p:cNvSpPr>
                  <p:nvPr/>
                </p:nvSpPr>
                <p:spPr bwMode="auto">
                  <a:xfrm>
                    <a:off x="2592" y="2251"/>
                    <a:ext cx="24" cy="51"/>
                  </a:xfrm>
                  <a:custGeom>
                    <a:avLst/>
                    <a:gdLst>
                      <a:gd name="T0" fmla="*/ 0 w 24"/>
                      <a:gd name="T1" fmla="*/ 51 h 51"/>
                      <a:gd name="T2" fmla="*/ 24 w 24"/>
                      <a:gd name="T3" fmla="*/ 0 h 51"/>
                      <a:gd name="T4" fmla="*/ 0 60000 65536"/>
                      <a:gd name="T5" fmla="*/ 0 60000 65536"/>
                      <a:gd name="T6" fmla="*/ 0 w 24"/>
                      <a:gd name="T7" fmla="*/ 0 h 51"/>
                      <a:gd name="T8" fmla="*/ 24 w 24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1">
                        <a:moveTo>
                          <a:pt x="0" y="51"/>
                        </a:moveTo>
                        <a:cubicBezTo>
                          <a:pt x="14" y="51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585" name="Freeform 1010"/>
                  <p:cNvSpPr>
                    <a:spLocks noChangeAspect="1"/>
                  </p:cNvSpPr>
                  <p:nvPr/>
                </p:nvSpPr>
                <p:spPr bwMode="auto">
                  <a:xfrm>
                    <a:off x="2569" y="2251"/>
                    <a:ext cx="23" cy="51"/>
                  </a:xfrm>
                  <a:custGeom>
                    <a:avLst/>
                    <a:gdLst>
                      <a:gd name="T0" fmla="*/ 23 w 23"/>
                      <a:gd name="T1" fmla="*/ 51 h 51"/>
                      <a:gd name="T2" fmla="*/ 0 w 23"/>
                      <a:gd name="T3" fmla="*/ 0 h 51"/>
                      <a:gd name="T4" fmla="*/ 0 60000 65536"/>
                      <a:gd name="T5" fmla="*/ 0 60000 65536"/>
                      <a:gd name="T6" fmla="*/ 0 w 23"/>
                      <a:gd name="T7" fmla="*/ 0 h 51"/>
                      <a:gd name="T8" fmla="*/ 23 w 23"/>
                      <a:gd name="T9" fmla="*/ 51 h 5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1">
                        <a:moveTo>
                          <a:pt x="23" y="51"/>
                        </a:moveTo>
                        <a:cubicBezTo>
                          <a:pt x="10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</p:grpSp>
            <p:sp>
              <p:nvSpPr>
                <p:cNvPr id="41576" name="Freeform 1011"/>
                <p:cNvSpPr>
                  <a:spLocks noChangeAspect="1"/>
                </p:cNvSpPr>
                <p:nvPr/>
              </p:nvSpPr>
              <p:spPr bwMode="auto">
                <a:xfrm>
                  <a:off x="2640" y="2251"/>
                  <a:ext cx="23" cy="51"/>
                </a:xfrm>
                <a:custGeom>
                  <a:avLst/>
                  <a:gdLst>
                    <a:gd name="T0" fmla="*/ 0 w 23"/>
                    <a:gd name="T1" fmla="*/ 51 h 51"/>
                    <a:gd name="T2" fmla="*/ 23 w 23"/>
                    <a:gd name="T3" fmla="*/ 0 h 51"/>
                    <a:gd name="T4" fmla="*/ 0 60000 65536"/>
                    <a:gd name="T5" fmla="*/ 0 60000 65536"/>
                    <a:gd name="T6" fmla="*/ 0 w 23"/>
                    <a:gd name="T7" fmla="*/ 0 h 51"/>
                    <a:gd name="T8" fmla="*/ 23 w 23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1">
                      <a:moveTo>
                        <a:pt x="0" y="51"/>
                      </a:moveTo>
                      <a:cubicBezTo>
                        <a:pt x="13" y="51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77" name="Freeform 1012"/>
                <p:cNvSpPr>
                  <a:spLocks noChangeAspect="1"/>
                </p:cNvSpPr>
                <p:nvPr/>
              </p:nvSpPr>
              <p:spPr bwMode="auto">
                <a:xfrm>
                  <a:off x="2616" y="2251"/>
                  <a:ext cx="24" cy="51"/>
                </a:xfrm>
                <a:custGeom>
                  <a:avLst/>
                  <a:gdLst>
                    <a:gd name="T0" fmla="*/ 24 w 24"/>
                    <a:gd name="T1" fmla="*/ 51 h 51"/>
                    <a:gd name="T2" fmla="*/ 0 w 24"/>
                    <a:gd name="T3" fmla="*/ 0 h 51"/>
                    <a:gd name="T4" fmla="*/ 0 60000 65536"/>
                    <a:gd name="T5" fmla="*/ 0 60000 65536"/>
                    <a:gd name="T6" fmla="*/ 0 w 24"/>
                    <a:gd name="T7" fmla="*/ 0 h 51"/>
                    <a:gd name="T8" fmla="*/ 24 w 24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1">
                      <a:moveTo>
                        <a:pt x="24" y="51"/>
                      </a:moveTo>
                      <a:cubicBezTo>
                        <a:pt x="11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  <p:grpSp>
            <p:nvGrpSpPr>
              <p:cNvPr id="41563" name="Group 1013"/>
              <p:cNvGrpSpPr>
                <a:grpSpLocks noChangeAspect="1"/>
              </p:cNvGrpSpPr>
              <p:nvPr/>
            </p:nvGrpSpPr>
            <p:grpSpPr bwMode="auto">
              <a:xfrm>
                <a:off x="2429" y="2100"/>
                <a:ext cx="234" cy="50"/>
                <a:chOff x="2429" y="2100"/>
                <a:chExt cx="234" cy="50"/>
              </a:xfrm>
            </p:grpSpPr>
            <p:grpSp>
              <p:nvGrpSpPr>
                <p:cNvPr id="41564" name="Group 1014"/>
                <p:cNvGrpSpPr>
                  <a:grpSpLocks noChangeAspect="1"/>
                </p:cNvGrpSpPr>
                <p:nvPr/>
              </p:nvGrpSpPr>
              <p:grpSpPr bwMode="auto">
                <a:xfrm>
                  <a:off x="2429" y="2100"/>
                  <a:ext cx="187" cy="50"/>
                  <a:chOff x="2429" y="2100"/>
                  <a:chExt cx="187" cy="50"/>
                </a:xfrm>
              </p:grpSpPr>
              <p:sp>
                <p:nvSpPr>
                  <p:cNvPr id="41567" name="Freeform 1015"/>
                  <p:cNvSpPr>
                    <a:spLocks noChangeAspect="1"/>
                  </p:cNvSpPr>
                  <p:nvPr/>
                </p:nvSpPr>
                <p:spPr bwMode="auto">
                  <a:xfrm>
                    <a:off x="2452" y="2100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3" y="0"/>
                          <a:pt x="24" y="23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568" name="Freeform 1016"/>
                  <p:cNvSpPr>
                    <a:spLocks noChangeAspect="1"/>
                  </p:cNvSpPr>
                  <p:nvPr/>
                </p:nvSpPr>
                <p:spPr bwMode="auto">
                  <a:xfrm>
                    <a:off x="2429" y="2100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569" name="Freeform 1017"/>
                  <p:cNvSpPr>
                    <a:spLocks noChangeAspect="1"/>
                  </p:cNvSpPr>
                  <p:nvPr/>
                </p:nvSpPr>
                <p:spPr bwMode="auto">
                  <a:xfrm>
                    <a:off x="2499" y="2100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3" y="0"/>
                          <a:pt x="24" y="23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570" name="Freeform 1018"/>
                  <p:cNvSpPr>
                    <a:spLocks noChangeAspect="1"/>
                  </p:cNvSpPr>
                  <p:nvPr/>
                </p:nvSpPr>
                <p:spPr bwMode="auto">
                  <a:xfrm>
                    <a:off x="2476" y="2100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571" name="Freeform 1019"/>
                  <p:cNvSpPr>
                    <a:spLocks noChangeAspect="1"/>
                  </p:cNvSpPr>
                  <p:nvPr/>
                </p:nvSpPr>
                <p:spPr bwMode="auto">
                  <a:xfrm>
                    <a:off x="2545" y="2100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4" y="0"/>
                          <a:pt x="24" y="23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572" name="Freeform 1020"/>
                  <p:cNvSpPr>
                    <a:spLocks noChangeAspect="1"/>
                  </p:cNvSpPr>
                  <p:nvPr/>
                </p:nvSpPr>
                <p:spPr bwMode="auto">
                  <a:xfrm>
                    <a:off x="2523" y="2100"/>
                    <a:ext cx="22" cy="50"/>
                  </a:xfrm>
                  <a:custGeom>
                    <a:avLst/>
                    <a:gdLst>
                      <a:gd name="T0" fmla="*/ 22 w 22"/>
                      <a:gd name="T1" fmla="*/ 0 h 50"/>
                      <a:gd name="T2" fmla="*/ 0 w 22"/>
                      <a:gd name="T3" fmla="*/ 50 h 50"/>
                      <a:gd name="T4" fmla="*/ 0 60000 65536"/>
                      <a:gd name="T5" fmla="*/ 0 60000 65536"/>
                      <a:gd name="T6" fmla="*/ 0 w 22"/>
                      <a:gd name="T7" fmla="*/ 0 h 50"/>
                      <a:gd name="T8" fmla="*/ 22 w 22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2" h="50">
                        <a:moveTo>
                          <a:pt x="22" y="0"/>
                        </a:moveTo>
                        <a:cubicBezTo>
                          <a:pt x="10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573" name="Freeform 1021"/>
                  <p:cNvSpPr>
                    <a:spLocks noChangeAspect="1"/>
                  </p:cNvSpPr>
                  <p:nvPr/>
                </p:nvSpPr>
                <p:spPr bwMode="auto">
                  <a:xfrm>
                    <a:off x="2592" y="2100"/>
                    <a:ext cx="24" cy="50"/>
                  </a:xfrm>
                  <a:custGeom>
                    <a:avLst/>
                    <a:gdLst>
                      <a:gd name="T0" fmla="*/ 0 w 24"/>
                      <a:gd name="T1" fmla="*/ 0 h 50"/>
                      <a:gd name="T2" fmla="*/ 24 w 24"/>
                      <a:gd name="T3" fmla="*/ 50 h 50"/>
                      <a:gd name="T4" fmla="*/ 0 60000 65536"/>
                      <a:gd name="T5" fmla="*/ 0 60000 65536"/>
                      <a:gd name="T6" fmla="*/ 0 w 24"/>
                      <a:gd name="T7" fmla="*/ 0 h 50"/>
                      <a:gd name="T8" fmla="*/ 24 w 24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0">
                        <a:moveTo>
                          <a:pt x="0" y="0"/>
                        </a:moveTo>
                        <a:cubicBezTo>
                          <a:pt x="14" y="0"/>
                          <a:pt x="24" y="23"/>
                          <a:pt x="24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  <p:sp>
                <p:nvSpPr>
                  <p:cNvPr id="41574" name="Freeform 1022"/>
                  <p:cNvSpPr>
                    <a:spLocks noChangeAspect="1"/>
                  </p:cNvSpPr>
                  <p:nvPr/>
                </p:nvSpPr>
                <p:spPr bwMode="auto">
                  <a:xfrm>
                    <a:off x="2569" y="2100"/>
                    <a:ext cx="23" cy="50"/>
                  </a:xfrm>
                  <a:custGeom>
                    <a:avLst/>
                    <a:gdLst>
                      <a:gd name="T0" fmla="*/ 23 w 23"/>
                      <a:gd name="T1" fmla="*/ 0 h 50"/>
                      <a:gd name="T2" fmla="*/ 0 w 23"/>
                      <a:gd name="T3" fmla="*/ 50 h 50"/>
                      <a:gd name="T4" fmla="*/ 0 60000 65536"/>
                      <a:gd name="T5" fmla="*/ 0 60000 65536"/>
                      <a:gd name="T6" fmla="*/ 0 w 23"/>
                      <a:gd name="T7" fmla="*/ 0 h 50"/>
                      <a:gd name="T8" fmla="*/ 23 w 23"/>
                      <a:gd name="T9" fmla="*/ 50 h 5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000" b="1" dirty="0"/>
                  </a:p>
                </p:txBody>
              </p:sp>
            </p:grpSp>
            <p:sp>
              <p:nvSpPr>
                <p:cNvPr id="41565" name="Freeform 1023"/>
                <p:cNvSpPr>
                  <a:spLocks noChangeAspect="1"/>
                </p:cNvSpPr>
                <p:nvPr/>
              </p:nvSpPr>
              <p:spPr bwMode="auto">
                <a:xfrm>
                  <a:off x="2640" y="2100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3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66" name="Freeform 1024"/>
                <p:cNvSpPr>
                  <a:spLocks noChangeAspect="1"/>
                </p:cNvSpPr>
                <p:nvPr/>
              </p:nvSpPr>
              <p:spPr bwMode="auto">
                <a:xfrm>
                  <a:off x="2616" y="2100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</p:grpSp>
        <p:grpSp>
          <p:nvGrpSpPr>
            <p:cNvPr id="40987" name="Group 1025"/>
            <p:cNvGrpSpPr>
              <a:grpSpLocks noChangeAspect="1"/>
            </p:cNvGrpSpPr>
            <p:nvPr/>
          </p:nvGrpSpPr>
          <p:grpSpPr bwMode="auto">
            <a:xfrm>
              <a:off x="1648" y="1548"/>
              <a:ext cx="41" cy="163"/>
              <a:chOff x="3514" y="2039"/>
              <a:chExt cx="77" cy="324"/>
            </a:xfrm>
          </p:grpSpPr>
          <p:sp>
            <p:nvSpPr>
              <p:cNvPr id="41560" name="Rectangle 1026"/>
              <p:cNvSpPr>
                <a:spLocks noChangeAspect="1" noChangeArrowheads="1"/>
              </p:cNvSpPr>
              <p:nvPr/>
            </p:nvSpPr>
            <p:spPr bwMode="auto">
              <a:xfrm>
                <a:off x="3514" y="2039"/>
                <a:ext cx="77" cy="324"/>
              </a:xfrm>
              <a:prstGeom prst="rect">
                <a:avLst/>
              </a:prstGeom>
              <a:solidFill>
                <a:schemeClr val="accent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561" name="Rectangle 1027"/>
              <p:cNvSpPr>
                <a:spLocks noChangeAspect="1" noChangeArrowheads="1"/>
              </p:cNvSpPr>
              <p:nvPr/>
            </p:nvSpPr>
            <p:spPr bwMode="auto">
              <a:xfrm>
                <a:off x="3514" y="2039"/>
                <a:ext cx="77" cy="324"/>
              </a:xfrm>
              <a:prstGeom prst="rect">
                <a:avLst/>
              </a:prstGeom>
              <a:solidFill>
                <a:schemeClr val="accent1"/>
              </a:solidFill>
              <a:ln w="25400" cap="rnd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grpSp>
          <p:nvGrpSpPr>
            <p:cNvPr id="40988" name="Group 1028"/>
            <p:cNvGrpSpPr>
              <a:grpSpLocks noChangeAspect="1"/>
            </p:cNvGrpSpPr>
            <p:nvPr/>
          </p:nvGrpSpPr>
          <p:grpSpPr bwMode="auto">
            <a:xfrm>
              <a:off x="165" y="2321"/>
              <a:ext cx="23" cy="102"/>
              <a:chOff x="850" y="3579"/>
              <a:chExt cx="43" cy="202"/>
            </a:xfrm>
          </p:grpSpPr>
          <p:sp>
            <p:nvSpPr>
              <p:cNvPr id="41557" name="Line 1029"/>
              <p:cNvSpPr>
                <a:spLocks noChangeAspect="1" noChangeShapeType="1"/>
              </p:cNvSpPr>
              <p:nvPr/>
            </p:nvSpPr>
            <p:spPr bwMode="auto">
              <a:xfrm flipV="1">
                <a:off x="850" y="3620"/>
                <a:ext cx="0" cy="1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558" name="Line 1030"/>
              <p:cNvSpPr>
                <a:spLocks noChangeAspect="1" noChangeShapeType="1"/>
              </p:cNvSpPr>
              <p:nvPr/>
            </p:nvSpPr>
            <p:spPr bwMode="auto">
              <a:xfrm flipV="1">
                <a:off x="850" y="3579"/>
                <a:ext cx="43" cy="4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559" name="Line 1031"/>
              <p:cNvSpPr>
                <a:spLocks noChangeAspect="1" noChangeShapeType="1"/>
              </p:cNvSpPr>
              <p:nvPr/>
            </p:nvSpPr>
            <p:spPr bwMode="auto">
              <a:xfrm>
                <a:off x="850" y="3734"/>
                <a:ext cx="43" cy="4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0989" name="Freeform 1032"/>
            <p:cNvSpPr>
              <a:spLocks noChangeAspect="1" noEditPoints="1"/>
            </p:cNvSpPr>
            <p:nvPr/>
          </p:nvSpPr>
          <p:spPr bwMode="auto">
            <a:xfrm>
              <a:off x="165" y="2360"/>
              <a:ext cx="133" cy="23"/>
            </a:xfrm>
            <a:custGeom>
              <a:avLst/>
              <a:gdLst>
                <a:gd name="T0" fmla="*/ 0 w 251"/>
                <a:gd name="T1" fmla="*/ 4 h 45"/>
                <a:gd name="T2" fmla="*/ 53 w 251"/>
                <a:gd name="T3" fmla="*/ 4 h 45"/>
                <a:gd name="T4" fmla="*/ 53 w 251"/>
                <a:gd name="T5" fmla="*/ 5 h 45"/>
                <a:gd name="T6" fmla="*/ 0 w 251"/>
                <a:gd name="T7" fmla="*/ 5 h 45"/>
                <a:gd name="T8" fmla="*/ 0 w 251"/>
                <a:gd name="T9" fmla="*/ 4 h 45"/>
                <a:gd name="T10" fmla="*/ 51 w 251"/>
                <a:gd name="T11" fmla="*/ 0 h 45"/>
                <a:gd name="T12" fmla="*/ 60 w 251"/>
                <a:gd name="T13" fmla="*/ 5 h 45"/>
                <a:gd name="T14" fmla="*/ 51 w 251"/>
                <a:gd name="T15" fmla="*/ 9 h 45"/>
                <a:gd name="T16" fmla="*/ 51 w 251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1"/>
                <a:gd name="T28" fmla="*/ 0 h 45"/>
                <a:gd name="T29" fmla="*/ 251 w 251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1" h="45">
                  <a:moveTo>
                    <a:pt x="0" y="19"/>
                  </a:moveTo>
                  <a:lnTo>
                    <a:pt x="220" y="19"/>
                  </a:lnTo>
                  <a:lnTo>
                    <a:pt x="220" y="26"/>
                  </a:lnTo>
                  <a:lnTo>
                    <a:pt x="0" y="26"/>
                  </a:lnTo>
                  <a:lnTo>
                    <a:pt x="0" y="19"/>
                  </a:lnTo>
                  <a:close/>
                  <a:moveTo>
                    <a:pt x="214" y="0"/>
                  </a:moveTo>
                  <a:lnTo>
                    <a:pt x="251" y="23"/>
                  </a:lnTo>
                  <a:lnTo>
                    <a:pt x="214" y="45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grpSp>
          <p:nvGrpSpPr>
            <p:cNvPr id="40990" name="Group 1033"/>
            <p:cNvGrpSpPr>
              <a:grpSpLocks noChangeAspect="1"/>
            </p:cNvGrpSpPr>
            <p:nvPr/>
          </p:nvGrpSpPr>
          <p:grpSpPr bwMode="auto">
            <a:xfrm>
              <a:off x="165" y="2009"/>
              <a:ext cx="23" cy="101"/>
              <a:chOff x="850" y="2956"/>
              <a:chExt cx="43" cy="201"/>
            </a:xfrm>
          </p:grpSpPr>
          <p:sp>
            <p:nvSpPr>
              <p:cNvPr id="41554" name="Line 1034"/>
              <p:cNvSpPr>
                <a:spLocks noChangeAspect="1" noChangeShapeType="1"/>
              </p:cNvSpPr>
              <p:nvPr/>
            </p:nvSpPr>
            <p:spPr bwMode="auto">
              <a:xfrm flipV="1">
                <a:off x="850" y="2996"/>
                <a:ext cx="0" cy="1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555" name="Line 1035"/>
              <p:cNvSpPr>
                <a:spLocks noChangeAspect="1" noChangeShapeType="1"/>
              </p:cNvSpPr>
              <p:nvPr/>
            </p:nvSpPr>
            <p:spPr bwMode="auto">
              <a:xfrm flipV="1">
                <a:off x="850" y="2956"/>
                <a:ext cx="43" cy="4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556" name="Line 1036"/>
              <p:cNvSpPr>
                <a:spLocks noChangeAspect="1" noChangeShapeType="1"/>
              </p:cNvSpPr>
              <p:nvPr/>
            </p:nvSpPr>
            <p:spPr bwMode="auto">
              <a:xfrm>
                <a:off x="850" y="3111"/>
                <a:ext cx="43" cy="4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0991" name="Freeform 1037"/>
            <p:cNvSpPr>
              <a:spLocks noChangeAspect="1" noEditPoints="1"/>
            </p:cNvSpPr>
            <p:nvPr/>
          </p:nvSpPr>
          <p:spPr bwMode="auto">
            <a:xfrm>
              <a:off x="165" y="2048"/>
              <a:ext cx="133" cy="23"/>
            </a:xfrm>
            <a:custGeom>
              <a:avLst/>
              <a:gdLst>
                <a:gd name="T0" fmla="*/ 0 w 251"/>
                <a:gd name="T1" fmla="*/ 3 h 46"/>
                <a:gd name="T2" fmla="*/ 53 w 251"/>
                <a:gd name="T3" fmla="*/ 3 h 46"/>
                <a:gd name="T4" fmla="*/ 53 w 251"/>
                <a:gd name="T5" fmla="*/ 6 h 46"/>
                <a:gd name="T6" fmla="*/ 0 w 251"/>
                <a:gd name="T7" fmla="*/ 6 h 46"/>
                <a:gd name="T8" fmla="*/ 0 w 251"/>
                <a:gd name="T9" fmla="*/ 3 h 46"/>
                <a:gd name="T10" fmla="*/ 51 w 251"/>
                <a:gd name="T11" fmla="*/ 0 h 46"/>
                <a:gd name="T12" fmla="*/ 60 w 251"/>
                <a:gd name="T13" fmla="*/ 5 h 46"/>
                <a:gd name="T14" fmla="*/ 51 w 251"/>
                <a:gd name="T15" fmla="*/ 10 h 46"/>
                <a:gd name="T16" fmla="*/ 51 w 25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1"/>
                <a:gd name="T28" fmla="*/ 0 h 46"/>
                <a:gd name="T29" fmla="*/ 251 w 251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1" h="46">
                  <a:moveTo>
                    <a:pt x="0" y="19"/>
                  </a:moveTo>
                  <a:lnTo>
                    <a:pt x="220" y="19"/>
                  </a:lnTo>
                  <a:lnTo>
                    <a:pt x="220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214" y="0"/>
                  </a:moveTo>
                  <a:lnTo>
                    <a:pt x="251" y="23"/>
                  </a:lnTo>
                  <a:lnTo>
                    <a:pt x="214" y="46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0992" name="Freeform 1038"/>
            <p:cNvSpPr>
              <a:spLocks noChangeAspect="1" noEditPoints="1"/>
            </p:cNvSpPr>
            <p:nvPr/>
          </p:nvSpPr>
          <p:spPr bwMode="auto">
            <a:xfrm>
              <a:off x="1531" y="2048"/>
              <a:ext cx="67" cy="23"/>
            </a:xfrm>
            <a:custGeom>
              <a:avLst/>
              <a:gdLst>
                <a:gd name="T0" fmla="*/ 0 w 125"/>
                <a:gd name="T1" fmla="*/ 3 h 46"/>
                <a:gd name="T2" fmla="*/ 24 w 125"/>
                <a:gd name="T3" fmla="*/ 3 h 46"/>
                <a:gd name="T4" fmla="*/ 24 w 125"/>
                <a:gd name="T5" fmla="*/ 6 h 46"/>
                <a:gd name="T6" fmla="*/ 0 w 125"/>
                <a:gd name="T7" fmla="*/ 6 h 46"/>
                <a:gd name="T8" fmla="*/ 0 w 125"/>
                <a:gd name="T9" fmla="*/ 3 h 46"/>
                <a:gd name="T10" fmla="*/ 22 w 125"/>
                <a:gd name="T11" fmla="*/ 0 h 46"/>
                <a:gd name="T12" fmla="*/ 31 w 125"/>
                <a:gd name="T13" fmla="*/ 5 h 46"/>
                <a:gd name="T14" fmla="*/ 22 w 125"/>
                <a:gd name="T15" fmla="*/ 10 h 46"/>
                <a:gd name="T16" fmla="*/ 22 w 125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46"/>
                <a:gd name="T29" fmla="*/ 125 w 12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46">
                  <a:moveTo>
                    <a:pt x="0" y="19"/>
                  </a:moveTo>
                  <a:lnTo>
                    <a:pt x="94" y="19"/>
                  </a:lnTo>
                  <a:lnTo>
                    <a:pt x="94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87" y="0"/>
                  </a:moveTo>
                  <a:lnTo>
                    <a:pt x="125" y="23"/>
                  </a:lnTo>
                  <a:lnTo>
                    <a:pt x="87" y="46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0993" name="Freeform 1041"/>
            <p:cNvSpPr>
              <a:spLocks noChangeAspect="1" noEditPoints="1"/>
            </p:cNvSpPr>
            <p:nvPr/>
          </p:nvSpPr>
          <p:spPr bwMode="auto">
            <a:xfrm>
              <a:off x="981" y="2048"/>
              <a:ext cx="66" cy="23"/>
            </a:xfrm>
            <a:custGeom>
              <a:avLst/>
              <a:gdLst>
                <a:gd name="T0" fmla="*/ 0 w 125"/>
                <a:gd name="T1" fmla="*/ 3 h 46"/>
                <a:gd name="T2" fmla="*/ 23 w 125"/>
                <a:gd name="T3" fmla="*/ 3 h 46"/>
                <a:gd name="T4" fmla="*/ 23 w 125"/>
                <a:gd name="T5" fmla="*/ 6 h 46"/>
                <a:gd name="T6" fmla="*/ 0 w 125"/>
                <a:gd name="T7" fmla="*/ 6 h 46"/>
                <a:gd name="T8" fmla="*/ 0 w 125"/>
                <a:gd name="T9" fmla="*/ 3 h 46"/>
                <a:gd name="T10" fmla="*/ 21 w 125"/>
                <a:gd name="T11" fmla="*/ 0 h 46"/>
                <a:gd name="T12" fmla="*/ 30 w 125"/>
                <a:gd name="T13" fmla="*/ 5 h 46"/>
                <a:gd name="T14" fmla="*/ 21 w 125"/>
                <a:gd name="T15" fmla="*/ 10 h 46"/>
                <a:gd name="T16" fmla="*/ 21 w 125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46"/>
                <a:gd name="T29" fmla="*/ 125 w 12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46">
                  <a:moveTo>
                    <a:pt x="0" y="19"/>
                  </a:moveTo>
                  <a:lnTo>
                    <a:pt x="94" y="19"/>
                  </a:lnTo>
                  <a:lnTo>
                    <a:pt x="94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88" y="0"/>
                  </a:moveTo>
                  <a:lnTo>
                    <a:pt x="125" y="23"/>
                  </a:lnTo>
                  <a:lnTo>
                    <a:pt x="88" y="4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grpSp>
          <p:nvGrpSpPr>
            <p:cNvPr id="40994" name="Group 1042"/>
            <p:cNvGrpSpPr>
              <a:grpSpLocks noChangeAspect="1"/>
            </p:cNvGrpSpPr>
            <p:nvPr/>
          </p:nvGrpSpPr>
          <p:grpSpPr bwMode="auto">
            <a:xfrm>
              <a:off x="1666" y="2060"/>
              <a:ext cx="414" cy="137"/>
              <a:chOff x="3693" y="3059"/>
              <a:chExt cx="784" cy="272"/>
            </a:xfrm>
          </p:grpSpPr>
          <p:grpSp>
            <p:nvGrpSpPr>
              <p:cNvPr id="41545" name="Group 1043"/>
              <p:cNvGrpSpPr>
                <a:grpSpLocks noChangeAspect="1"/>
              </p:cNvGrpSpPr>
              <p:nvPr/>
            </p:nvGrpSpPr>
            <p:grpSpPr bwMode="auto">
              <a:xfrm>
                <a:off x="4129" y="3059"/>
                <a:ext cx="348" cy="250"/>
                <a:chOff x="4129" y="3059"/>
                <a:chExt cx="348" cy="250"/>
              </a:xfrm>
            </p:grpSpPr>
            <p:sp>
              <p:nvSpPr>
                <p:cNvPr id="41551" name="Freeform 1044"/>
                <p:cNvSpPr>
                  <a:spLocks noChangeAspect="1"/>
                </p:cNvSpPr>
                <p:nvPr/>
              </p:nvSpPr>
              <p:spPr bwMode="auto">
                <a:xfrm>
                  <a:off x="4129" y="3239"/>
                  <a:ext cx="130" cy="70"/>
                </a:xfrm>
                <a:custGeom>
                  <a:avLst/>
                  <a:gdLst>
                    <a:gd name="T0" fmla="*/ 0 w 130"/>
                    <a:gd name="T1" fmla="*/ 70 h 70"/>
                    <a:gd name="T2" fmla="*/ 130 w 130"/>
                    <a:gd name="T3" fmla="*/ 0 h 70"/>
                    <a:gd name="T4" fmla="*/ 0 60000 65536"/>
                    <a:gd name="T5" fmla="*/ 0 60000 65536"/>
                    <a:gd name="T6" fmla="*/ 0 w 130"/>
                    <a:gd name="T7" fmla="*/ 0 h 70"/>
                    <a:gd name="T8" fmla="*/ 130 w 130"/>
                    <a:gd name="T9" fmla="*/ 70 h 7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0" h="70">
                      <a:moveTo>
                        <a:pt x="0" y="70"/>
                      </a:moveTo>
                      <a:cubicBezTo>
                        <a:pt x="52" y="68"/>
                        <a:pt x="101" y="42"/>
                        <a:pt x="13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52" name="Line 10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59" y="3126"/>
                  <a:ext cx="86" cy="11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553" name="Freeform 1046"/>
                <p:cNvSpPr>
                  <a:spLocks noChangeAspect="1"/>
                </p:cNvSpPr>
                <p:nvPr/>
              </p:nvSpPr>
              <p:spPr bwMode="auto">
                <a:xfrm>
                  <a:off x="4345" y="3059"/>
                  <a:ext cx="132" cy="66"/>
                </a:xfrm>
                <a:custGeom>
                  <a:avLst/>
                  <a:gdLst>
                    <a:gd name="T0" fmla="*/ 132 w 132"/>
                    <a:gd name="T1" fmla="*/ 0 h 66"/>
                    <a:gd name="T2" fmla="*/ 0 w 132"/>
                    <a:gd name="T3" fmla="*/ 66 h 66"/>
                    <a:gd name="T4" fmla="*/ 0 60000 65536"/>
                    <a:gd name="T5" fmla="*/ 0 60000 65536"/>
                    <a:gd name="T6" fmla="*/ 0 w 132"/>
                    <a:gd name="T7" fmla="*/ 0 h 66"/>
                    <a:gd name="T8" fmla="*/ 132 w 132"/>
                    <a:gd name="T9" fmla="*/ 66 h 6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2" h="66">
                      <a:moveTo>
                        <a:pt x="132" y="0"/>
                      </a:moveTo>
                      <a:cubicBezTo>
                        <a:pt x="79" y="0"/>
                        <a:pt x="31" y="25"/>
                        <a:pt x="0" y="66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  <p:grpSp>
            <p:nvGrpSpPr>
              <p:cNvPr id="41546" name="Group 1047"/>
              <p:cNvGrpSpPr>
                <a:grpSpLocks noChangeAspect="1"/>
              </p:cNvGrpSpPr>
              <p:nvPr/>
            </p:nvGrpSpPr>
            <p:grpSpPr bwMode="auto">
              <a:xfrm>
                <a:off x="3693" y="3059"/>
                <a:ext cx="348" cy="250"/>
                <a:chOff x="3693" y="3059"/>
                <a:chExt cx="348" cy="250"/>
              </a:xfrm>
            </p:grpSpPr>
            <p:sp>
              <p:nvSpPr>
                <p:cNvPr id="41548" name="Freeform 1048"/>
                <p:cNvSpPr>
                  <a:spLocks noChangeAspect="1"/>
                </p:cNvSpPr>
                <p:nvPr/>
              </p:nvSpPr>
              <p:spPr bwMode="auto">
                <a:xfrm>
                  <a:off x="3911" y="3239"/>
                  <a:ext cx="130" cy="70"/>
                </a:xfrm>
                <a:custGeom>
                  <a:avLst/>
                  <a:gdLst>
                    <a:gd name="T0" fmla="*/ 130 w 130"/>
                    <a:gd name="T1" fmla="*/ 70 h 70"/>
                    <a:gd name="T2" fmla="*/ 0 w 130"/>
                    <a:gd name="T3" fmla="*/ 0 h 70"/>
                    <a:gd name="T4" fmla="*/ 0 60000 65536"/>
                    <a:gd name="T5" fmla="*/ 0 60000 65536"/>
                    <a:gd name="T6" fmla="*/ 0 w 130"/>
                    <a:gd name="T7" fmla="*/ 0 h 70"/>
                    <a:gd name="T8" fmla="*/ 130 w 130"/>
                    <a:gd name="T9" fmla="*/ 70 h 7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0" h="70">
                      <a:moveTo>
                        <a:pt x="130" y="70"/>
                      </a:moveTo>
                      <a:cubicBezTo>
                        <a:pt x="77" y="68"/>
                        <a:pt x="29" y="42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49" name="Line 104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825" y="3126"/>
                  <a:ext cx="86" cy="11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550" name="Freeform 1050"/>
                <p:cNvSpPr>
                  <a:spLocks noChangeAspect="1"/>
                </p:cNvSpPr>
                <p:nvPr/>
              </p:nvSpPr>
              <p:spPr bwMode="auto">
                <a:xfrm>
                  <a:off x="3693" y="3059"/>
                  <a:ext cx="132" cy="66"/>
                </a:xfrm>
                <a:custGeom>
                  <a:avLst/>
                  <a:gdLst>
                    <a:gd name="T0" fmla="*/ 0 w 132"/>
                    <a:gd name="T1" fmla="*/ 0 h 66"/>
                    <a:gd name="T2" fmla="*/ 132 w 132"/>
                    <a:gd name="T3" fmla="*/ 66 h 66"/>
                    <a:gd name="T4" fmla="*/ 0 60000 65536"/>
                    <a:gd name="T5" fmla="*/ 0 60000 65536"/>
                    <a:gd name="T6" fmla="*/ 0 w 132"/>
                    <a:gd name="T7" fmla="*/ 0 h 66"/>
                    <a:gd name="T8" fmla="*/ 132 w 132"/>
                    <a:gd name="T9" fmla="*/ 66 h 6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2" h="66">
                      <a:moveTo>
                        <a:pt x="0" y="0"/>
                      </a:moveTo>
                      <a:cubicBezTo>
                        <a:pt x="52" y="0"/>
                        <a:pt x="101" y="25"/>
                        <a:pt x="132" y="66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  <p:sp>
            <p:nvSpPr>
              <p:cNvPr id="41547" name="Freeform 1051"/>
              <p:cNvSpPr>
                <a:spLocks noChangeAspect="1" noEditPoints="1"/>
              </p:cNvSpPr>
              <p:nvPr/>
            </p:nvSpPr>
            <p:spPr bwMode="auto">
              <a:xfrm>
                <a:off x="4035" y="3286"/>
                <a:ext cx="100" cy="45"/>
              </a:xfrm>
              <a:custGeom>
                <a:avLst/>
                <a:gdLst>
                  <a:gd name="T0" fmla="*/ 0 w 100"/>
                  <a:gd name="T1" fmla="*/ 19 h 45"/>
                  <a:gd name="T2" fmla="*/ 68 w 100"/>
                  <a:gd name="T3" fmla="*/ 19 h 45"/>
                  <a:gd name="T4" fmla="*/ 68 w 100"/>
                  <a:gd name="T5" fmla="*/ 27 h 45"/>
                  <a:gd name="T6" fmla="*/ 0 w 100"/>
                  <a:gd name="T7" fmla="*/ 27 h 45"/>
                  <a:gd name="T8" fmla="*/ 0 w 100"/>
                  <a:gd name="T9" fmla="*/ 19 h 45"/>
                  <a:gd name="T10" fmla="*/ 62 w 100"/>
                  <a:gd name="T11" fmla="*/ 0 h 45"/>
                  <a:gd name="T12" fmla="*/ 100 w 100"/>
                  <a:gd name="T13" fmla="*/ 23 h 45"/>
                  <a:gd name="T14" fmla="*/ 62 w 100"/>
                  <a:gd name="T15" fmla="*/ 45 h 45"/>
                  <a:gd name="T16" fmla="*/ 62 w 100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0"/>
                  <a:gd name="T28" fmla="*/ 0 h 45"/>
                  <a:gd name="T29" fmla="*/ 100 w 100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0" h="45">
                    <a:moveTo>
                      <a:pt x="0" y="19"/>
                    </a:moveTo>
                    <a:lnTo>
                      <a:pt x="68" y="19"/>
                    </a:lnTo>
                    <a:lnTo>
                      <a:pt x="68" y="27"/>
                    </a:lnTo>
                    <a:lnTo>
                      <a:pt x="0" y="27"/>
                    </a:lnTo>
                    <a:lnTo>
                      <a:pt x="0" y="19"/>
                    </a:lnTo>
                    <a:close/>
                    <a:moveTo>
                      <a:pt x="62" y="0"/>
                    </a:moveTo>
                    <a:lnTo>
                      <a:pt x="100" y="23"/>
                    </a:lnTo>
                    <a:lnTo>
                      <a:pt x="62" y="4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sp>
          <p:nvSpPr>
            <p:cNvPr id="40995" name="Freeform 1054"/>
            <p:cNvSpPr>
              <a:spLocks noChangeAspect="1" noEditPoints="1"/>
            </p:cNvSpPr>
            <p:nvPr/>
          </p:nvSpPr>
          <p:spPr bwMode="auto">
            <a:xfrm>
              <a:off x="1551" y="2059"/>
              <a:ext cx="705" cy="5"/>
            </a:xfrm>
            <a:custGeom>
              <a:avLst/>
              <a:gdLst>
                <a:gd name="T0" fmla="*/ 6 w 1335"/>
                <a:gd name="T1" fmla="*/ 3 h 8"/>
                <a:gd name="T2" fmla="*/ 11 w 1335"/>
                <a:gd name="T3" fmla="*/ 0 h 8"/>
                <a:gd name="T4" fmla="*/ 11 w 1335"/>
                <a:gd name="T5" fmla="*/ 3 h 8"/>
                <a:gd name="T6" fmla="*/ 27 w 1335"/>
                <a:gd name="T7" fmla="*/ 0 h 8"/>
                <a:gd name="T8" fmla="*/ 21 w 1335"/>
                <a:gd name="T9" fmla="*/ 0 h 8"/>
                <a:gd name="T10" fmla="*/ 37 w 1335"/>
                <a:gd name="T11" fmla="*/ 3 h 8"/>
                <a:gd name="T12" fmla="*/ 42 w 1335"/>
                <a:gd name="T13" fmla="*/ 0 h 8"/>
                <a:gd name="T14" fmla="*/ 42 w 1335"/>
                <a:gd name="T15" fmla="*/ 3 h 8"/>
                <a:gd name="T16" fmla="*/ 59 w 1335"/>
                <a:gd name="T17" fmla="*/ 0 h 8"/>
                <a:gd name="T18" fmla="*/ 53 w 1335"/>
                <a:gd name="T19" fmla="*/ 0 h 8"/>
                <a:gd name="T20" fmla="*/ 69 w 1335"/>
                <a:gd name="T21" fmla="*/ 3 h 8"/>
                <a:gd name="T22" fmla="*/ 73 w 1335"/>
                <a:gd name="T23" fmla="*/ 0 h 8"/>
                <a:gd name="T24" fmla="*/ 73 w 1335"/>
                <a:gd name="T25" fmla="*/ 3 h 8"/>
                <a:gd name="T26" fmla="*/ 90 w 1335"/>
                <a:gd name="T27" fmla="*/ 0 h 8"/>
                <a:gd name="T28" fmla="*/ 84 w 1335"/>
                <a:gd name="T29" fmla="*/ 0 h 8"/>
                <a:gd name="T30" fmla="*/ 100 w 1335"/>
                <a:gd name="T31" fmla="*/ 3 h 8"/>
                <a:gd name="T32" fmla="*/ 105 w 1335"/>
                <a:gd name="T33" fmla="*/ 0 h 8"/>
                <a:gd name="T34" fmla="*/ 105 w 1335"/>
                <a:gd name="T35" fmla="*/ 3 h 8"/>
                <a:gd name="T36" fmla="*/ 121 w 1335"/>
                <a:gd name="T37" fmla="*/ 0 h 8"/>
                <a:gd name="T38" fmla="*/ 116 w 1335"/>
                <a:gd name="T39" fmla="*/ 0 h 8"/>
                <a:gd name="T40" fmla="*/ 132 w 1335"/>
                <a:gd name="T41" fmla="*/ 3 h 8"/>
                <a:gd name="T42" fmla="*/ 137 w 1335"/>
                <a:gd name="T43" fmla="*/ 0 h 8"/>
                <a:gd name="T44" fmla="*/ 137 w 1335"/>
                <a:gd name="T45" fmla="*/ 3 h 8"/>
                <a:gd name="T46" fmla="*/ 153 w 1335"/>
                <a:gd name="T47" fmla="*/ 0 h 8"/>
                <a:gd name="T48" fmla="*/ 147 w 1335"/>
                <a:gd name="T49" fmla="*/ 0 h 8"/>
                <a:gd name="T50" fmla="*/ 164 w 1335"/>
                <a:gd name="T51" fmla="*/ 3 h 8"/>
                <a:gd name="T52" fmla="*/ 168 w 1335"/>
                <a:gd name="T53" fmla="*/ 0 h 8"/>
                <a:gd name="T54" fmla="*/ 168 w 1335"/>
                <a:gd name="T55" fmla="*/ 3 h 8"/>
                <a:gd name="T56" fmla="*/ 185 w 1335"/>
                <a:gd name="T57" fmla="*/ 0 h 8"/>
                <a:gd name="T58" fmla="*/ 178 w 1335"/>
                <a:gd name="T59" fmla="*/ 0 h 8"/>
                <a:gd name="T60" fmla="*/ 195 w 1335"/>
                <a:gd name="T61" fmla="*/ 3 h 8"/>
                <a:gd name="T62" fmla="*/ 200 w 1335"/>
                <a:gd name="T63" fmla="*/ 0 h 8"/>
                <a:gd name="T64" fmla="*/ 200 w 1335"/>
                <a:gd name="T65" fmla="*/ 3 h 8"/>
                <a:gd name="T66" fmla="*/ 216 w 1335"/>
                <a:gd name="T67" fmla="*/ 0 h 8"/>
                <a:gd name="T68" fmla="*/ 210 w 1335"/>
                <a:gd name="T69" fmla="*/ 0 h 8"/>
                <a:gd name="T70" fmla="*/ 227 w 1335"/>
                <a:gd name="T71" fmla="*/ 3 h 8"/>
                <a:gd name="T72" fmla="*/ 231 w 1335"/>
                <a:gd name="T73" fmla="*/ 0 h 8"/>
                <a:gd name="T74" fmla="*/ 231 w 1335"/>
                <a:gd name="T75" fmla="*/ 3 h 8"/>
                <a:gd name="T76" fmla="*/ 248 w 1335"/>
                <a:gd name="T77" fmla="*/ 0 h 8"/>
                <a:gd name="T78" fmla="*/ 242 w 1335"/>
                <a:gd name="T79" fmla="*/ 0 h 8"/>
                <a:gd name="T80" fmla="*/ 258 w 1335"/>
                <a:gd name="T81" fmla="*/ 3 h 8"/>
                <a:gd name="T82" fmla="*/ 263 w 1335"/>
                <a:gd name="T83" fmla="*/ 0 h 8"/>
                <a:gd name="T84" fmla="*/ 263 w 1335"/>
                <a:gd name="T85" fmla="*/ 3 h 8"/>
                <a:gd name="T86" fmla="*/ 279 w 1335"/>
                <a:gd name="T87" fmla="*/ 0 h 8"/>
                <a:gd name="T88" fmla="*/ 274 w 1335"/>
                <a:gd name="T89" fmla="*/ 0 h 8"/>
                <a:gd name="T90" fmla="*/ 290 w 1335"/>
                <a:gd name="T91" fmla="*/ 3 h 8"/>
                <a:gd name="T92" fmla="*/ 294 w 1335"/>
                <a:gd name="T93" fmla="*/ 0 h 8"/>
                <a:gd name="T94" fmla="*/ 294 w 1335"/>
                <a:gd name="T95" fmla="*/ 3 h 8"/>
                <a:gd name="T96" fmla="*/ 311 w 1335"/>
                <a:gd name="T97" fmla="*/ 0 h 8"/>
                <a:gd name="T98" fmla="*/ 305 w 1335"/>
                <a:gd name="T99" fmla="*/ 0 h 8"/>
                <a:gd name="T100" fmla="*/ 319 w 1335"/>
                <a:gd name="T101" fmla="*/ 3 h 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35"/>
                <a:gd name="T154" fmla="*/ 0 h 8"/>
                <a:gd name="T155" fmla="*/ 1335 w 1335"/>
                <a:gd name="T156" fmla="*/ 8 h 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35" h="8">
                  <a:moveTo>
                    <a:pt x="0" y="0"/>
                  </a:moveTo>
                  <a:lnTo>
                    <a:pt x="25" y="0"/>
                  </a:lnTo>
                  <a:lnTo>
                    <a:pt x="25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44" y="0"/>
                  </a:moveTo>
                  <a:lnTo>
                    <a:pt x="69" y="0"/>
                  </a:lnTo>
                  <a:lnTo>
                    <a:pt x="69" y="8"/>
                  </a:lnTo>
                  <a:lnTo>
                    <a:pt x="44" y="8"/>
                  </a:lnTo>
                  <a:lnTo>
                    <a:pt x="44" y="0"/>
                  </a:lnTo>
                  <a:close/>
                  <a:moveTo>
                    <a:pt x="88" y="0"/>
                  </a:moveTo>
                  <a:lnTo>
                    <a:pt x="113" y="0"/>
                  </a:lnTo>
                  <a:lnTo>
                    <a:pt x="113" y="8"/>
                  </a:lnTo>
                  <a:lnTo>
                    <a:pt x="88" y="8"/>
                  </a:lnTo>
                  <a:lnTo>
                    <a:pt x="88" y="0"/>
                  </a:lnTo>
                  <a:close/>
                  <a:moveTo>
                    <a:pt x="132" y="0"/>
                  </a:moveTo>
                  <a:lnTo>
                    <a:pt x="157" y="0"/>
                  </a:lnTo>
                  <a:lnTo>
                    <a:pt x="157" y="8"/>
                  </a:lnTo>
                  <a:lnTo>
                    <a:pt x="132" y="8"/>
                  </a:lnTo>
                  <a:lnTo>
                    <a:pt x="132" y="0"/>
                  </a:lnTo>
                  <a:close/>
                  <a:moveTo>
                    <a:pt x="176" y="0"/>
                  </a:moveTo>
                  <a:lnTo>
                    <a:pt x="201" y="0"/>
                  </a:lnTo>
                  <a:lnTo>
                    <a:pt x="201" y="8"/>
                  </a:lnTo>
                  <a:lnTo>
                    <a:pt x="176" y="8"/>
                  </a:lnTo>
                  <a:lnTo>
                    <a:pt x="176" y="0"/>
                  </a:lnTo>
                  <a:close/>
                  <a:moveTo>
                    <a:pt x="220" y="0"/>
                  </a:moveTo>
                  <a:lnTo>
                    <a:pt x="245" y="0"/>
                  </a:lnTo>
                  <a:lnTo>
                    <a:pt x="245" y="8"/>
                  </a:lnTo>
                  <a:lnTo>
                    <a:pt x="220" y="8"/>
                  </a:lnTo>
                  <a:lnTo>
                    <a:pt x="220" y="0"/>
                  </a:lnTo>
                  <a:close/>
                  <a:moveTo>
                    <a:pt x="264" y="0"/>
                  </a:moveTo>
                  <a:lnTo>
                    <a:pt x="289" y="0"/>
                  </a:lnTo>
                  <a:lnTo>
                    <a:pt x="289" y="8"/>
                  </a:lnTo>
                  <a:lnTo>
                    <a:pt x="264" y="8"/>
                  </a:lnTo>
                  <a:lnTo>
                    <a:pt x="264" y="0"/>
                  </a:lnTo>
                  <a:close/>
                  <a:moveTo>
                    <a:pt x="307" y="0"/>
                  </a:moveTo>
                  <a:lnTo>
                    <a:pt x="332" y="0"/>
                  </a:lnTo>
                  <a:lnTo>
                    <a:pt x="332" y="8"/>
                  </a:lnTo>
                  <a:lnTo>
                    <a:pt x="307" y="8"/>
                  </a:lnTo>
                  <a:lnTo>
                    <a:pt x="307" y="0"/>
                  </a:lnTo>
                  <a:close/>
                  <a:moveTo>
                    <a:pt x="351" y="0"/>
                  </a:moveTo>
                  <a:lnTo>
                    <a:pt x="376" y="0"/>
                  </a:lnTo>
                  <a:lnTo>
                    <a:pt x="376" y="8"/>
                  </a:lnTo>
                  <a:lnTo>
                    <a:pt x="351" y="8"/>
                  </a:lnTo>
                  <a:lnTo>
                    <a:pt x="351" y="0"/>
                  </a:lnTo>
                  <a:close/>
                  <a:moveTo>
                    <a:pt x="395" y="0"/>
                  </a:moveTo>
                  <a:lnTo>
                    <a:pt x="420" y="0"/>
                  </a:lnTo>
                  <a:lnTo>
                    <a:pt x="420" y="8"/>
                  </a:lnTo>
                  <a:lnTo>
                    <a:pt x="395" y="8"/>
                  </a:lnTo>
                  <a:lnTo>
                    <a:pt x="395" y="0"/>
                  </a:lnTo>
                  <a:close/>
                  <a:moveTo>
                    <a:pt x="439" y="0"/>
                  </a:moveTo>
                  <a:lnTo>
                    <a:pt x="464" y="0"/>
                  </a:lnTo>
                  <a:lnTo>
                    <a:pt x="464" y="8"/>
                  </a:lnTo>
                  <a:lnTo>
                    <a:pt x="439" y="8"/>
                  </a:lnTo>
                  <a:lnTo>
                    <a:pt x="439" y="0"/>
                  </a:lnTo>
                  <a:close/>
                  <a:moveTo>
                    <a:pt x="483" y="0"/>
                  </a:moveTo>
                  <a:lnTo>
                    <a:pt x="508" y="0"/>
                  </a:lnTo>
                  <a:lnTo>
                    <a:pt x="508" y="8"/>
                  </a:lnTo>
                  <a:lnTo>
                    <a:pt x="483" y="8"/>
                  </a:lnTo>
                  <a:lnTo>
                    <a:pt x="483" y="0"/>
                  </a:lnTo>
                  <a:close/>
                  <a:moveTo>
                    <a:pt x="527" y="0"/>
                  </a:moveTo>
                  <a:lnTo>
                    <a:pt x="552" y="0"/>
                  </a:lnTo>
                  <a:lnTo>
                    <a:pt x="552" y="8"/>
                  </a:lnTo>
                  <a:lnTo>
                    <a:pt x="527" y="8"/>
                  </a:lnTo>
                  <a:lnTo>
                    <a:pt x="527" y="0"/>
                  </a:lnTo>
                  <a:close/>
                  <a:moveTo>
                    <a:pt x="571" y="0"/>
                  </a:moveTo>
                  <a:lnTo>
                    <a:pt x="596" y="0"/>
                  </a:lnTo>
                  <a:lnTo>
                    <a:pt x="596" y="8"/>
                  </a:lnTo>
                  <a:lnTo>
                    <a:pt x="571" y="8"/>
                  </a:lnTo>
                  <a:lnTo>
                    <a:pt x="571" y="0"/>
                  </a:lnTo>
                  <a:close/>
                  <a:moveTo>
                    <a:pt x="615" y="0"/>
                  </a:moveTo>
                  <a:lnTo>
                    <a:pt x="640" y="0"/>
                  </a:lnTo>
                  <a:lnTo>
                    <a:pt x="640" y="8"/>
                  </a:lnTo>
                  <a:lnTo>
                    <a:pt x="615" y="8"/>
                  </a:lnTo>
                  <a:lnTo>
                    <a:pt x="615" y="0"/>
                  </a:lnTo>
                  <a:close/>
                  <a:moveTo>
                    <a:pt x="659" y="0"/>
                  </a:moveTo>
                  <a:lnTo>
                    <a:pt x="684" y="0"/>
                  </a:lnTo>
                  <a:lnTo>
                    <a:pt x="684" y="8"/>
                  </a:lnTo>
                  <a:lnTo>
                    <a:pt x="659" y="8"/>
                  </a:lnTo>
                  <a:lnTo>
                    <a:pt x="659" y="0"/>
                  </a:lnTo>
                  <a:close/>
                  <a:moveTo>
                    <a:pt x="703" y="0"/>
                  </a:moveTo>
                  <a:lnTo>
                    <a:pt x="728" y="0"/>
                  </a:lnTo>
                  <a:lnTo>
                    <a:pt x="728" y="8"/>
                  </a:lnTo>
                  <a:lnTo>
                    <a:pt x="703" y="8"/>
                  </a:lnTo>
                  <a:lnTo>
                    <a:pt x="703" y="0"/>
                  </a:lnTo>
                  <a:close/>
                  <a:moveTo>
                    <a:pt x="746" y="0"/>
                  </a:moveTo>
                  <a:lnTo>
                    <a:pt x="772" y="0"/>
                  </a:lnTo>
                  <a:lnTo>
                    <a:pt x="772" y="8"/>
                  </a:lnTo>
                  <a:lnTo>
                    <a:pt x="746" y="8"/>
                  </a:lnTo>
                  <a:lnTo>
                    <a:pt x="746" y="0"/>
                  </a:lnTo>
                  <a:close/>
                  <a:moveTo>
                    <a:pt x="790" y="0"/>
                  </a:moveTo>
                  <a:lnTo>
                    <a:pt x="815" y="0"/>
                  </a:lnTo>
                  <a:lnTo>
                    <a:pt x="815" y="8"/>
                  </a:lnTo>
                  <a:lnTo>
                    <a:pt x="790" y="8"/>
                  </a:lnTo>
                  <a:lnTo>
                    <a:pt x="790" y="0"/>
                  </a:lnTo>
                  <a:close/>
                  <a:moveTo>
                    <a:pt x="834" y="0"/>
                  </a:moveTo>
                  <a:lnTo>
                    <a:pt x="859" y="0"/>
                  </a:lnTo>
                  <a:lnTo>
                    <a:pt x="859" y="8"/>
                  </a:lnTo>
                  <a:lnTo>
                    <a:pt x="834" y="8"/>
                  </a:lnTo>
                  <a:lnTo>
                    <a:pt x="834" y="0"/>
                  </a:lnTo>
                  <a:close/>
                  <a:moveTo>
                    <a:pt x="878" y="0"/>
                  </a:moveTo>
                  <a:lnTo>
                    <a:pt x="903" y="0"/>
                  </a:lnTo>
                  <a:lnTo>
                    <a:pt x="903" y="8"/>
                  </a:lnTo>
                  <a:lnTo>
                    <a:pt x="878" y="8"/>
                  </a:lnTo>
                  <a:lnTo>
                    <a:pt x="878" y="0"/>
                  </a:lnTo>
                  <a:close/>
                  <a:moveTo>
                    <a:pt x="922" y="0"/>
                  </a:moveTo>
                  <a:lnTo>
                    <a:pt x="947" y="0"/>
                  </a:lnTo>
                  <a:lnTo>
                    <a:pt x="947" y="8"/>
                  </a:lnTo>
                  <a:lnTo>
                    <a:pt x="922" y="8"/>
                  </a:lnTo>
                  <a:lnTo>
                    <a:pt x="922" y="0"/>
                  </a:lnTo>
                  <a:close/>
                  <a:moveTo>
                    <a:pt x="966" y="0"/>
                  </a:moveTo>
                  <a:lnTo>
                    <a:pt x="991" y="0"/>
                  </a:lnTo>
                  <a:lnTo>
                    <a:pt x="991" y="8"/>
                  </a:lnTo>
                  <a:lnTo>
                    <a:pt x="966" y="8"/>
                  </a:lnTo>
                  <a:lnTo>
                    <a:pt x="966" y="0"/>
                  </a:lnTo>
                  <a:close/>
                  <a:moveTo>
                    <a:pt x="1010" y="0"/>
                  </a:moveTo>
                  <a:lnTo>
                    <a:pt x="1035" y="0"/>
                  </a:lnTo>
                  <a:lnTo>
                    <a:pt x="1035" y="8"/>
                  </a:lnTo>
                  <a:lnTo>
                    <a:pt x="1010" y="8"/>
                  </a:lnTo>
                  <a:lnTo>
                    <a:pt x="1010" y="0"/>
                  </a:lnTo>
                  <a:close/>
                  <a:moveTo>
                    <a:pt x="1054" y="0"/>
                  </a:moveTo>
                  <a:lnTo>
                    <a:pt x="1079" y="0"/>
                  </a:lnTo>
                  <a:lnTo>
                    <a:pt x="1079" y="8"/>
                  </a:lnTo>
                  <a:lnTo>
                    <a:pt x="1054" y="8"/>
                  </a:lnTo>
                  <a:lnTo>
                    <a:pt x="1054" y="0"/>
                  </a:lnTo>
                  <a:close/>
                  <a:moveTo>
                    <a:pt x="1098" y="0"/>
                  </a:moveTo>
                  <a:lnTo>
                    <a:pt x="1123" y="0"/>
                  </a:lnTo>
                  <a:lnTo>
                    <a:pt x="1123" y="8"/>
                  </a:lnTo>
                  <a:lnTo>
                    <a:pt x="1098" y="8"/>
                  </a:lnTo>
                  <a:lnTo>
                    <a:pt x="1098" y="0"/>
                  </a:lnTo>
                  <a:close/>
                  <a:moveTo>
                    <a:pt x="1142" y="0"/>
                  </a:moveTo>
                  <a:lnTo>
                    <a:pt x="1167" y="0"/>
                  </a:lnTo>
                  <a:lnTo>
                    <a:pt x="1167" y="8"/>
                  </a:lnTo>
                  <a:lnTo>
                    <a:pt x="1142" y="8"/>
                  </a:lnTo>
                  <a:lnTo>
                    <a:pt x="1142" y="0"/>
                  </a:lnTo>
                  <a:close/>
                  <a:moveTo>
                    <a:pt x="1186" y="0"/>
                  </a:moveTo>
                  <a:lnTo>
                    <a:pt x="1211" y="0"/>
                  </a:lnTo>
                  <a:lnTo>
                    <a:pt x="1211" y="8"/>
                  </a:lnTo>
                  <a:lnTo>
                    <a:pt x="1186" y="8"/>
                  </a:lnTo>
                  <a:lnTo>
                    <a:pt x="1186" y="0"/>
                  </a:lnTo>
                  <a:close/>
                  <a:moveTo>
                    <a:pt x="1229" y="0"/>
                  </a:moveTo>
                  <a:lnTo>
                    <a:pt x="1254" y="0"/>
                  </a:lnTo>
                  <a:lnTo>
                    <a:pt x="1254" y="8"/>
                  </a:lnTo>
                  <a:lnTo>
                    <a:pt x="1229" y="8"/>
                  </a:lnTo>
                  <a:lnTo>
                    <a:pt x="1229" y="0"/>
                  </a:lnTo>
                  <a:close/>
                  <a:moveTo>
                    <a:pt x="1273" y="0"/>
                  </a:moveTo>
                  <a:lnTo>
                    <a:pt x="1298" y="0"/>
                  </a:lnTo>
                  <a:lnTo>
                    <a:pt x="1298" y="8"/>
                  </a:lnTo>
                  <a:lnTo>
                    <a:pt x="1273" y="8"/>
                  </a:lnTo>
                  <a:lnTo>
                    <a:pt x="1273" y="0"/>
                  </a:lnTo>
                  <a:close/>
                  <a:moveTo>
                    <a:pt x="1317" y="0"/>
                  </a:moveTo>
                  <a:lnTo>
                    <a:pt x="1335" y="0"/>
                  </a:lnTo>
                  <a:lnTo>
                    <a:pt x="1335" y="8"/>
                  </a:lnTo>
                  <a:lnTo>
                    <a:pt x="1317" y="8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0996" name="Rectangle 1056"/>
            <p:cNvSpPr>
              <a:spLocks noChangeAspect="1" noChangeArrowheads="1"/>
            </p:cNvSpPr>
            <p:nvPr/>
          </p:nvSpPr>
          <p:spPr bwMode="auto">
            <a:xfrm>
              <a:off x="1139" y="2162"/>
              <a:ext cx="318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115 MeV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0997" name="Rectangle 1057"/>
            <p:cNvSpPr>
              <a:spLocks noChangeAspect="1" noChangeArrowheads="1"/>
            </p:cNvSpPr>
            <p:nvPr/>
          </p:nvSpPr>
          <p:spPr bwMode="auto">
            <a:xfrm>
              <a:off x="1515" y="1440"/>
              <a:ext cx="363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converter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0998" name="Rectangle 1060"/>
            <p:cNvSpPr>
              <a:spLocks noChangeAspect="1" noChangeArrowheads="1"/>
            </p:cNvSpPr>
            <p:nvPr/>
          </p:nvSpPr>
          <p:spPr bwMode="auto">
            <a:xfrm>
              <a:off x="225" y="1975"/>
              <a:ext cx="44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e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0999" name="Rectangle 1061"/>
            <p:cNvSpPr>
              <a:spLocks noChangeAspect="1" noChangeArrowheads="1"/>
            </p:cNvSpPr>
            <p:nvPr/>
          </p:nvSpPr>
          <p:spPr bwMode="auto">
            <a:xfrm>
              <a:off x="245" y="1975"/>
              <a:ext cx="27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1000" name="Rectangle 1063"/>
            <p:cNvSpPr>
              <a:spLocks noChangeAspect="1" noChangeArrowheads="1"/>
            </p:cNvSpPr>
            <p:nvPr/>
          </p:nvSpPr>
          <p:spPr bwMode="auto">
            <a:xfrm>
              <a:off x="394" y="1907"/>
              <a:ext cx="274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15 MeV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1001" name="Rectangle 1065"/>
            <p:cNvSpPr>
              <a:spLocks noChangeAspect="1" noChangeArrowheads="1"/>
            </p:cNvSpPr>
            <p:nvPr/>
          </p:nvSpPr>
          <p:spPr bwMode="auto">
            <a:xfrm>
              <a:off x="1210" y="1525"/>
              <a:ext cx="230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5 MeV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1002" name="Rectangle 1073"/>
            <p:cNvSpPr>
              <a:spLocks noChangeAspect="1" noChangeArrowheads="1"/>
            </p:cNvSpPr>
            <p:nvPr/>
          </p:nvSpPr>
          <p:spPr bwMode="auto">
            <a:xfrm>
              <a:off x="1868" y="2204"/>
              <a:ext cx="91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e+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1003" name="Rectangle 1075"/>
            <p:cNvSpPr>
              <a:spLocks noChangeAspect="1" noChangeArrowheads="1"/>
            </p:cNvSpPr>
            <p:nvPr/>
          </p:nvSpPr>
          <p:spPr bwMode="auto">
            <a:xfrm>
              <a:off x="905" y="1482"/>
              <a:ext cx="274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10 MeV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1004" name="Rectangle 1077"/>
            <p:cNvSpPr>
              <a:spLocks noChangeAspect="1" noChangeArrowheads="1"/>
            </p:cNvSpPr>
            <p:nvPr/>
          </p:nvSpPr>
          <p:spPr bwMode="auto">
            <a:xfrm>
              <a:off x="382" y="2204"/>
              <a:ext cx="296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 15 MeV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1005" name="Rectangle 1080"/>
            <p:cNvSpPr>
              <a:spLocks noChangeAspect="1" noChangeArrowheads="1"/>
            </p:cNvSpPr>
            <p:nvPr/>
          </p:nvSpPr>
          <p:spPr bwMode="auto">
            <a:xfrm>
              <a:off x="1563" y="2078"/>
              <a:ext cx="91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e+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1006" name="Rectangle 1088"/>
            <p:cNvSpPr>
              <a:spLocks noChangeAspect="1" noChangeArrowheads="1"/>
            </p:cNvSpPr>
            <p:nvPr/>
          </p:nvSpPr>
          <p:spPr bwMode="auto">
            <a:xfrm>
              <a:off x="53" y="1776"/>
              <a:ext cx="427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Polarized source 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1007" name="Rectangle 1090"/>
            <p:cNvSpPr>
              <a:spLocks noChangeAspect="1" noChangeArrowheads="1"/>
            </p:cNvSpPr>
            <p:nvPr/>
          </p:nvSpPr>
          <p:spPr bwMode="auto">
            <a:xfrm>
              <a:off x="1602" y="2162"/>
              <a:ext cx="270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dipole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1008" name="Rectangle 1091"/>
            <p:cNvSpPr>
              <a:spLocks noChangeAspect="1" noChangeArrowheads="1"/>
            </p:cNvSpPr>
            <p:nvPr/>
          </p:nvSpPr>
          <p:spPr bwMode="auto">
            <a:xfrm>
              <a:off x="1487" y="1574"/>
              <a:ext cx="72" cy="99"/>
            </a:xfrm>
            <a:prstGeom prst="rect">
              <a:avLst/>
            </a:prstGeom>
            <a:solidFill>
              <a:srgbClr val="0000FF"/>
            </a:solidFill>
            <a:ln w="25400" cap="rnd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09" name="Rectangle 1092"/>
            <p:cNvSpPr>
              <a:spLocks noChangeAspect="1" noChangeArrowheads="1"/>
            </p:cNvSpPr>
            <p:nvPr/>
          </p:nvSpPr>
          <p:spPr bwMode="auto">
            <a:xfrm>
              <a:off x="1297" y="1695"/>
              <a:ext cx="479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Transverse emitt. filter 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1010" name="Rectangle 1096"/>
            <p:cNvSpPr>
              <a:spLocks noChangeAspect="1" noChangeArrowheads="1"/>
            </p:cNvSpPr>
            <p:nvPr/>
          </p:nvSpPr>
          <p:spPr bwMode="auto">
            <a:xfrm>
              <a:off x="730" y="1737"/>
              <a:ext cx="480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Longitudinal emitt. filter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1011" name="Rectangle 1097"/>
            <p:cNvSpPr>
              <a:spLocks noChangeAspect="1" noChangeArrowheads="1"/>
            </p:cNvSpPr>
            <p:nvPr/>
          </p:nvSpPr>
          <p:spPr bwMode="auto">
            <a:xfrm>
              <a:off x="816" y="2160"/>
              <a:ext cx="235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dipole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1012" name="Rectangle 1098"/>
            <p:cNvSpPr>
              <a:spLocks noChangeAspect="1" noChangeArrowheads="1"/>
            </p:cNvSpPr>
            <p:nvPr/>
          </p:nvSpPr>
          <p:spPr bwMode="auto">
            <a:xfrm>
              <a:off x="1994" y="2140"/>
              <a:ext cx="235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dipole</a:t>
              </a:r>
              <a:endParaRPr lang="en-US" sz="1000" b="1" dirty="0">
                <a:latin typeface="Arial" charset="0"/>
              </a:endParaRPr>
            </a:p>
          </p:txBody>
        </p:sp>
        <p:grpSp>
          <p:nvGrpSpPr>
            <p:cNvPr id="41013" name="Group 1112"/>
            <p:cNvGrpSpPr>
              <a:grpSpLocks noChangeAspect="1"/>
            </p:cNvGrpSpPr>
            <p:nvPr/>
          </p:nvGrpSpPr>
          <p:grpSpPr bwMode="auto">
            <a:xfrm>
              <a:off x="1069" y="2084"/>
              <a:ext cx="124" cy="26"/>
              <a:chOff x="2562" y="3107"/>
              <a:chExt cx="234" cy="50"/>
            </a:xfrm>
          </p:grpSpPr>
          <p:grpSp>
            <p:nvGrpSpPr>
              <p:cNvPr id="41534" name="Group 1113"/>
              <p:cNvGrpSpPr>
                <a:grpSpLocks noChangeAspect="1"/>
              </p:cNvGrpSpPr>
              <p:nvPr/>
            </p:nvGrpSpPr>
            <p:grpSpPr bwMode="auto">
              <a:xfrm>
                <a:off x="2562" y="3107"/>
                <a:ext cx="187" cy="50"/>
                <a:chOff x="2562" y="3107"/>
                <a:chExt cx="187" cy="50"/>
              </a:xfrm>
            </p:grpSpPr>
            <p:sp>
              <p:nvSpPr>
                <p:cNvPr id="41537" name="Freeform 1114"/>
                <p:cNvSpPr>
                  <a:spLocks noChangeAspect="1"/>
                </p:cNvSpPr>
                <p:nvPr/>
              </p:nvSpPr>
              <p:spPr bwMode="auto">
                <a:xfrm>
                  <a:off x="2585" y="3107"/>
                  <a:ext cx="24" cy="50"/>
                </a:xfrm>
                <a:custGeom>
                  <a:avLst/>
                  <a:gdLst>
                    <a:gd name="T0" fmla="*/ 0 w 24"/>
                    <a:gd name="T1" fmla="*/ 50 h 50"/>
                    <a:gd name="T2" fmla="*/ 24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50"/>
                      </a:moveTo>
                      <a:cubicBezTo>
                        <a:pt x="13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38" name="Freeform 1115"/>
                <p:cNvSpPr>
                  <a:spLocks noChangeAspect="1"/>
                </p:cNvSpPr>
                <p:nvPr/>
              </p:nvSpPr>
              <p:spPr bwMode="auto">
                <a:xfrm>
                  <a:off x="2562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39" name="Freeform 1116"/>
                <p:cNvSpPr>
                  <a:spLocks noChangeAspect="1"/>
                </p:cNvSpPr>
                <p:nvPr/>
              </p:nvSpPr>
              <p:spPr bwMode="auto">
                <a:xfrm>
                  <a:off x="2632" y="3107"/>
                  <a:ext cx="24" cy="50"/>
                </a:xfrm>
                <a:custGeom>
                  <a:avLst/>
                  <a:gdLst>
                    <a:gd name="T0" fmla="*/ 0 w 24"/>
                    <a:gd name="T1" fmla="*/ 50 h 50"/>
                    <a:gd name="T2" fmla="*/ 24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50"/>
                      </a:moveTo>
                      <a:cubicBezTo>
                        <a:pt x="14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40" name="Freeform 1117"/>
                <p:cNvSpPr>
                  <a:spLocks noChangeAspect="1"/>
                </p:cNvSpPr>
                <p:nvPr/>
              </p:nvSpPr>
              <p:spPr bwMode="auto">
                <a:xfrm>
                  <a:off x="2609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41" name="Freeform 1118"/>
                <p:cNvSpPr>
                  <a:spLocks noChangeAspect="1"/>
                </p:cNvSpPr>
                <p:nvPr/>
              </p:nvSpPr>
              <p:spPr bwMode="auto">
                <a:xfrm>
                  <a:off x="2679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42" name="Freeform 1119"/>
                <p:cNvSpPr>
                  <a:spLocks noChangeAspect="1"/>
                </p:cNvSpPr>
                <p:nvPr/>
              </p:nvSpPr>
              <p:spPr bwMode="auto">
                <a:xfrm>
                  <a:off x="2656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43" name="Freeform 1120"/>
                <p:cNvSpPr>
                  <a:spLocks noChangeAspect="1"/>
                </p:cNvSpPr>
                <p:nvPr/>
              </p:nvSpPr>
              <p:spPr bwMode="auto">
                <a:xfrm>
                  <a:off x="2726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44" name="Freeform 1121"/>
                <p:cNvSpPr>
                  <a:spLocks noChangeAspect="1"/>
                </p:cNvSpPr>
                <p:nvPr/>
              </p:nvSpPr>
              <p:spPr bwMode="auto">
                <a:xfrm>
                  <a:off x="2702" y="3107"/>
                  <a:ext cx="24" cy="50"/>
                </a:xfrm>
                <a:custGeom>
                  <a:avLst/>
                  <a:gdLst>
                    <a:gd name="T0" fmla="*/ 24 w 24"/>
                    <a:gd name="T1" fmla="*/ 50 h 50"/>
                    <a:gd name="T2" fmla="*/ 0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  <p:sp>
            <p:nvSpPr>
              <p:cNvPr id="41535" name="Freeform 1122"/>
              <p:cNvSpPr>
                <a:spLocks noChangeAspect="1"/>
              </p:cNvSpPr>
              <p:nvPr/>
            </p:nvSpPr>
            <p:spPr bwMode="auto">
              <a:xfrm>
                <a:off x="2773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536" name="Freeform 1123"/>
              <p:cNvSpPr>
                <a:spLocks noChangeAspect="1"/>
              </p:cNvSpPr>
              <p:nvPr/>
            </p:nvSpPr>
            <p:spPr bwMode="auto">
              <a:xfrm>
                <a:off x="2749" y="3107"/>
                <a:ext cx="24" cy="50"/>
              </a:xfrm>
              <a:custGeom>
                <a:avLst/>
                <a:gdLst>
                  <a:gd name="T0" fmla="*/ 24 w 24"/>
                  <a:gd name="T1" fmla="*/ 50 h 50"/>
                  <a:gd name="T2" fmla="*/ 0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grpSp>
          <p:nvGrpSpPr>
            <p:cNvPr id="41014" name="Group 1124"/>
            <p:cNvGrpSpPr>
              <a:grpSpLocks noChangeAspect="1"/>
            </p:cNvGrpSpPr>
            <p:nvPr/>
          </p:nvGrpSpPr>
          <p:grpSpPr bwMode="auto">
            <a:xfrm>
              <a:off x="1069" y="2009"/>
              <a:ext cx="124" cy="25"/>
              <a:chOff x="2562" y="2956"/>
              <a:chExt cx="234" cy="50"/>
            </a:xfrm>
          </p:grpSpPr>
          <p:grpSp>
            <p:nvGrpSpPr>
              <p:cNvPr id="41523" name="Group 1125"/>
              <p:cNvGrpSpPr>
                <a:grpSpLocks noChangeAspect="1"/>
              </p:cNvGrpSpPr>
              <p:nvPr/>
            </p:nvGrpSpPr>
            <p:grpSpPr bwMode="auto">
              <a:xfrm>
                <a:off x="2562" y="2956"/>
                <a:ext cx="187" cy="50"/>
                <a:chOff x="2562" y="2956"/>
                <a:chExt cx="187" cy="50"/>
              </a:xfrm>
            </p:grpSpPr>
            <p:sp>
              <p:nvSpPr>
                <p:cNvPr id="41526" name="Freeform 1126"/>
                <p:cNvSpPr>
                  <a:spLocks noChangeAspect="1"/>
                </p:cNvSpPr>
                <p:nvPr/>
              </p:nvSpPr>
              <p:spPr bwMode="auto">
                <a:xfrm>
                  <a:off x="2585" y="2956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27" name="Freeform 1127"/>
                <p:cNvSpPr>
                  <a:spLocks noChangeAspect="1"/>
                </p:cNvSpPr>
                <p:nvPr/>
              </p:nvSpPr>
              <p:spPr bwMode="auto">
                <a:xfrm>
                  <a:off x="2562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28" name="Freeform 1128"/>
                <p:cNvSpPr>
                  <a:spLocks noChangeAspect="1"/>
                </p:cNvSpPr>
                <p:nvPr/>
              </p:nvSpPr>
              <p:spPr bwMode="auto">
                <a:xfrm>
                  <a:off x="2632" y="2956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4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29" name="Freeform 1129"/>
                <p:cNvSpPr>
                  <a:spLocks noChangeAspect="1"/>
                </p:cNvSpPr>
                <p:nvPr/>
              </p:nvSpPr>
              <p:spPr bwMode="auto">
                <a:xfrm>
                  <a:off x="2609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30" name="Freeform 1130"/>
                <p:cNvSpPr>
                  <a:spLocks noChangeAspect="1"/>
                </p:cNvSpPr>
                <p:nvPr/>
              </p:nvSpPr>
              <p:spPr bwMode="auto">
                <a:xfrm>
                  <a:off x="2679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31" name="Freeform 1131"/>
                <p:cNvSpPr>
                  <a:spLocks noChangeAspect="1"/>
                </p:cNvSpPr>
                <p:nvPr/>
              </p:nvSpPr>
              <p:spPr bwMode="auto">
                <a:xfrm>
                  <a:off x="2656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32" name="Freeform 1132"/>
                <p:cNvSpPr>
                  <a:spLocks noChangeAspect="1"/>
                </p:cNvSpPr>
                <p:nvPr/>
              </p:nvSpPr>
              <p:spPr bwMode="auto">
                <a:xfrm>
                  <a:off x="2726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33" name="Freeform 1133"/>
                <p:cNvSpPr>
                  <a:spLocks noChangeAspect="1"/>
                </p:cNvSpPr>
                <p:nvPr/>
              </p:nvSpPr>
              <p:spPr bwMode="auto">
                <a:xfrm>
                  <a:off x="2702" y="2956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  <p:sp>
            <p:nvSpPr>
              <p:cNvPr id="41524" name="Freeform 1134"/>
              <p:cNvSpPr>
                <a:spLocks noChangeAspect="1"/>
              </p:cNvSpPr>
              <p:nvPr/>
            </p:nvSpPr>
            <p:spPr bwMode="auto">
              <a:xfrm>
                <a:off x="2773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525" name="Freeform 1135"/>
              <p:cNvSpPr>
                <a:spLocks noChangeAspect="1"/>
              </p:cNvSpPr>
              <p:nvPr/>
            </p:nvSpPr>
            <p:spPr bwMode="auto">
              <a:xfrm>
                <a:off x="2749" y="2956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grpSp>
          <p:nvGrpSpPr>
            <p:cNvPr id="41015" name="Group 1136"/>
            <p:cNvGrpSpPr>
              <a:grpSpLocks noChangeAspect="1"/>
            </p:cNvGrpSpPr>
            <p:nvPr/>
          </p:nvGrpSpPr>
          <p:grpSpPr bwMode="auto">
            <a:xfrm>
              <a:off x="1069" y="2084"/>
              <a:ext cx="99" cy="26"/>
              <a:chOff x="2562" y="3107"/>
              <a:chExt cx="187" cy="50"/>
            </a:xfrm>
          </p:grpSpPr>
          <p:sp>
            <p:nvSpPr>
              <p:cNvPr id="41515" name="Freeform 1137"/>
              <p:cNvSpPr>
                <a:spLocks noChangeAspect="1"/>
              </p:cNvSpPr>
              <p:nvPr/>
            </p:nvSpPr>
            <p:spPr bwMode="auto">
              <a:xfrm>
                <a:off x="2585" y="3107"/>
                <a:ext cx="24" cy="50"/>
              </a:xfrm>
              <a:custGeom>
                <a:avLst/>
                <a:gdLst>
                  <a:gd name="T0" fmla="*/ 0 w 24"/>
                  <a:gd name="T1" fmla="*/ 50 h 50"/>
                  <a:gd name="T2" fmla="*/ 24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50"/>
                    </a:moveTo>
                    <a:cubicBezTo>
                      <a:pt x="13" y="50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516" name="Freeform 1138"/>
              <p:cNvSpPr>
                <a:spLocks noChangeAspect="1"/>
              </p:cNvSpPr>
              <p:nvPr/>
            </p:nvSpPr>
            <p:spPr bwMode="auto">
              <a:xfrm>
                <a:off x="2562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517" name="Freeform 1139"/>
              <p:cNvSpPr>
                <a:spLocks noChangeAspect="1"/>
              </p:cNvSpPr>
              <p:nvPr/>
            </p:nvSpPr>
            <p:spPr bwMode="auto">
              <a:xfrm>
                <a:off x="2632" y="3107"/>
                <a:ext cx="24" cy="50"/>
              </a:xfrm>
              <a:custGeom>
                <a:avLst/>
                <a:gdLst>
                  <a:gd name="T0" fmla="*/ 0 w 24"/>
                  <a:gd name="T1" fmla="*/ 50 h 50"/>
                  <a:gd name="T2" fmla="*/ 24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50"/>
                    </a:moveTo>
                    <a:cubicBezTo>
                      <a:pt x="14" y="50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518" name="Freeform 1140"/>
              <p:cNvSpPr>
                <a:spLocks noChangeAspect="1"/>
              </p:cNvSpPr>
              <p:nvPr/>
            </p:nvSpPr>
            <p:spPr bwMode="auto">
              <a:xfrm>
                <a:off x="2609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519" name="Freeform 1141"/>
              <p:cNvSpPr>
                <a:spLocks noChangeAspect="1"/>
              </p:cNvSpPr>
              <p:nvPr/>
            </p:nvSpPr>
            <p:spPr bwMode="auto">
              <a:xfrm>
                <a:off x="2679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520" name="Freeform 1142"/>
              <p:cNvSpPr>
                <a:spLocks noChangeAspect="1"/>
              </p:cNvSpPr>
              <p:nvPr/>
            </p:nvSpPr>
            <p:spPr bwMode="auto">
              <a:xfrm>
                <a:off x="2656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521" name="Freeform 1143"/>
              <p:cNvSpPr>
                <a:spLocks noChangeAspect="1"/>
              </p:cNvSpPr>
              <p:nvPr/>
            </p:nvSpPr>
            <p:spPr bwMode="auto">
              <a:xfrm>
                <a:off x="2726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522" name="Freeform 1144"/>
              <p:cNvSpPr>
                <a:spLocks noChangeAspect="1"/>
              </p:cNvSpPr>
              <p:nvPr/>
            </p:nvSpPr>
            <p:spPr bwMode="auto">
              <a:xfrm>
                <a:off x="2702" y="3107"/>
                <a:ext cx="24" cy="50"/>
              </a:xfrm>
              <a:custGeom>
                <a:avLst/>
                <a:gdLst>
                  <a:gd name="T0" fmla="*/ 24 w 24"/>
                  <a:gd name="T1" fmla="*/ 50 h 50"/>
                  <a:gd name="T2" fmla="*/ 0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sp>
          <p:nvSpPr>
            <p:cNvPr id="41016" name="Freeform 1145"/>
            <p:cNvSpPr>
              <a:spLocks noChangeAspect="1"/>
            </p:cNvSpPr>
            <p:nvPr/>
          </p:nvSpPr>
          <p:spPr bwMode="auto">
            <a:xfrm>
              <a:off x="1181" y="2084"/>
              <a:ext cx="12" cy="26"/>
            </a:xfrm>
            <a:custGeom>
              <a:avLst/>
              <a:gdLst>
                <a:gd name="T0" fmla="*/ 0 w 23"/>
                <a:gd name="T1" fmla="*/ 11 h 50"/>
                <a:gd name="T2" fmla="*/ 5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17" name="Freeform 1146"/>
            <p:cNvSpPr>
              <a:spLocks noChangeAspect="1"/>
            </p:cNvSpPr>
            <p:nvPr/>
          </p:nvSpPr>
          <p:spPr bwMode="auto">
            <a:xfrm>
              <a:off x="1168" y="2084"/>
              <a:ext cx="13" cy="26"/>
            </a:xfrm>
            <a:custGeom>
              <a:avLst/>
              <a:gdLst>
                <a:gd name="T0" fmla="*/ 7 w 24"/>
                <a:gd name="T1" fmla="*/ 11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18" name="Freeform 1147"/>
            <p:cNvSpPr>
              <a:spLocks noChangeAspect="1"/>
            </p:cNvSpPr>
            <p:nvPr/>
          </p:nvSpPr>
          <p:spPr bwMode="auto">
            <a:xfrm>
              <a:off x="1081" y="2084"/>
              <a:ext cx="13" cy="26"/>
            </a:xfrm>
            <a:custGeom>
              <a:avLst/>
              <a:gdLst>
                <a:gd name="T0" fmla="*/ 0 w 24"/>
                <a:gd name="T1" fmla="*/ 11 h 50"/>
                <a:gd name="T2" fmla="*/ 7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19" name="Freeform 1148"/>
            <p:cNvSpPr>
              <a:spLocks noChangeAspect="1"/>
            </p:cNvSpPr>
            <p:nvPr/>
          </p:nvSpPr>
          <p:spPr bwMode="auto">
            <a:xfrm>
              <a:off x="1069" y="2084"/>
              <a:ext cx="12" cy="26"/>
            </a:xfrm>
            <a:custGeom>
              <a:avLst/>
              <a:gdLst>
                <a:gd name="T0" fmla="*/ 5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20" name="Freeform 1149"/>
            <p:cNvSpPr>
              <a:spLocks noChangeAspect="1"/>
            </p:cNvSpPr>
            <p:nvPr/>
          </p:nvSpPr>
          <p:spPr bwMode="auto">
            <a:xfrm>
              <a:off x="1106" y="2084"/>
              <a:ext cx="12" cy="26"/>
            </a:xfrm>
            <a:custGeom>
              <a:avLst/>
              <a:gdLst>
                <a:gd name="T0" fmla="*/ 0 w 24"/>
                <a:gd name="T1" fmla="*/ 11 h 50"/>
                <a:gd name="T2" fmla="*/ 5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4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21" name="Freeform 1150"/>
            <p:cNvSpPr>
              <a:spLocks noChangeAspect="1"/>
            </p:cNvSpPr>
            <p:nvPr/>
          </p:nvSpPr>
          <p:spPr bwMode="auto">
            <a:xfrm>
              <a:off x="1094" y="2084"/>
              <a:ext cx="12" cy="26"/>
            </a:xfrm>
            <a:custGeom>
              <a:avLst/>
              <a:gdLst>
                <a:gd name="T0" fmla="*/ 5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22" name="Freeform 1151"/>
            <p:cNvSpPr>
              <a:spLocks noChangeAspect="1"/>
            </p:cNvSpPr>
            <p:nvPr/>
          </p:nvSpPr>
          <p:spPr bwMode="auto">
            <a:xfrm>
              <a:off x="1131" y="2084"/>
              <a:ext cx="12" cy="26"/>
            </a:xfrm>
            <a:custGeom>
              <a:avLst/>
              <a:gdLst>
                <a:gd name="T0" fmla="*/ 0 w 23"/>
                <a:gd name="T1" fmla="*/ 11 h 50"/>
                <a:gd name="T2" fmla="*/ 5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23" name="Freeform 1152"/>
            <p:cNvSpPr>
              <a:spLocks noChangeAspect="1"/>
            </p:cNvSpPr>
            <p:nvPr/>
          </p:nvSpPr>
          <p:spPr bwMode="auto">
            <a:xfrm>
              <a:off x="1118" y="2084"/>
              <a:ext cx="13" cy="26"/>
            </a:xfrm>
            <a:custGeom>
              <a:avLst/>
              <a:gdLst>
                <a:gd name="T0" fmla="*/ 7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24" name="Freeform 1153"/>
            <p:cNvSpPr>
              <a:spLocks noChangeAspect="1"/>
            </p:cNvSpPr>
            <p:nvPr/>
          </p:nvSpPr>
          <p:spPr bwMode="auto">
            <a:xfrm>
              <a:off x="1155" y="2084"/>
              <a:ext cx="13" cy="26"/>
            </a:xfrm>
            <a:custGeom>
              <a:avLst/>
              <a:gdLst>
                <a:gd name="T0" fmla="*/ 0 w 23"/>
                <a:gd name="T1" fmla="*/ 11 h 50"/>
                <a:gd name="T2" fmla="*/ 7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25" name="Freeform 1154"/>
            <p:cNvSpPr>
              <a:spLocks noChangeAspect="1"/>
            </p:cNvSpPr>
            <p:nvPr/>
          </p:nvSpPr>
          <p:spPr bwMode="auto">
            <a:xfrm>
              <a:off x="1143" y="2084"/>
              <a:ext cx="12" cy="26"/>
            </a:xfrm>
            <a:custGeom>
              <a:avLst/>
              <a:gdLst>
                <a:gd name="T0" fmla="*/ 5 w 24"/>
                <a:gd name="T1" fmla="*/ 11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26" name="Freeform 1155"/>
            <p:cNvSpPr>
              <a:spLocks noChangeAspect="1"/>
            </p:cNvSpPr>
            <p:nvPr/>
          </p:nvSpPr>
          <p:spPr bwMode="auto">
            <a:xfrm>
              <a:off x="1081" y="2084"/>
              <a:ext cx="13" cy="26"/>
            </a:xfrm>
            <a:custGeom>
              <a:avLst/>
              <a:gdLst>
                <a:gd name="T0" fmla="*/ 0 w 24"/>
                <a:gd name="T1" fmla="*/ 11 h 50"/>
                <a:gd name="T2" fmla="*/ 7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27" name="Freeform 1156"/>
            <p:cNvSpPr>
              <a:spLocks noChangeAspect="1"/>
            </p:cNvSpPr>
            <p:nvPr/>
          </p:nvSpPr>
          <p:spPr bwMode="auto">
            <a:xfrm>
              <a:off x="1069" y="2084"/>
              <a:ext cx="12" cy="26"/>
            </a:xfrm>
            <a:custGeom>
              <a:avLst/>
              <a:gdLst>
                <a:gd name="T0" fmla="*/ 5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28" name="Freeform 1157"/>
            <p:cNvSpPr>
              <a:spLocks noChangeAspect="1"/>
            </p:cNvSpPr>
            <p:nvPr/>
          </p:nvSpPr>
          <p:spPr bwMode="auto">
            <a:xfrm>
              <a:off x="1106" y="2084"/>
              <a:ext cx="12" cy="26"/>
            </a:xfrm>
            <a:custGeom>
              <a:avLst/>
              <a:gdLst>
                <a:gd name="T0" fmla="*/ 0 w 24"/>
                <a:gd name="T1" fmla="*/ 11 h 50"/>
                <a:gd name="T2" fmla="*/ 5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4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29" name="Freeform 1158"/>
            <p:cNvSpPr>
              <a:spLocks noChangeAspect="1"/>
            </p:cNvSpPr>
            <p:nvPr/>
          </p:nvSpPr>
          <p:spPr bwMode="auto">
            <a:xfrm>
              <a:off x="1094" y="2084"/>
              <a:ext cx="12" cy="26"/>
            </a:xfrm>
            <a:custGeom>
              <a:avLst/>
              <a:gdLst>
                <a:gd name="T0" fmla="*/ 5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30" name="Freeform 1159"/>
            <p:cNvSpPr>
              <a:spLocks noChangeAspect="1"/>
            </p:cNvSpPr>
            <p:nvPr/>
          </p:nvSpPr>
          <p:spPr bwMode="auto">
            <a:xfrm>
              <a:off x="1131" y="2084"/>
              <a:ext cx="12" cy="26"/>
            </a:xfrm>
            <a:custGeom>
              <a:avLst/>
              <a:gdLst>
                <a:gd name="T0" fmla="*/ 0 w 23"/>
                <a:gd name="T1" fmla="*/ 11 h 50"/>
                <a:gd name="T2" fmla="*/ 5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31" name="Freeform 1160"/>
            <p:cNvSpPr>
              <a:spLocks noChangeAspect="1"/>
            </p:cNvSpPr>
            <p:nvPr/>
          </p:nvSpPr>
          <p:spPr bwMode="auto">
            <a:xfrm>
              <a:off x="1118" y="2084"/>
              <a:ext cx="13" cy="26"/>
            </a:xfrm>
            <a:custGeom>
              <a:avLst/>
              <a:gdLst>
                <a:gd name="T0" fmla="*/ 7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32" name="Freeform 1161"/>
            <p:cNvSpPr>
              <a:spLocks noChangeAspect="1"/>
            </p:cNvSpPr>
            <p:nvPr/>
          </p:nvSpPr>
          <p:spPr bwMode="auto">
            <a:xfrm>
              <a:off x="1155" y="2084"/>
              <a:ext cx="13" cy="26"/>
            </a:xfrm>
            <a:custGeom>
              <a:avLst/>
              <a:gdLst>
                <a:gd name="T0" fmla="*/ 0 w 23"/>
                <a:gd name="T1" fmla="*/ 11 h 50"/>
                <a:gd name="T2" fmla="*/ 7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33" name="Freeform 1162"/>
            <p:cNvSpPr>
              <a:spLocks noChangeAspect="1"/>
            </p:cNvSpPr>
            <p:nvPr/>
          </p:nvSpPr>
          <p:spPr bwMode="auto">
            <a:xfrm>
              <a:off x="1143" y="2084"/>
              <a:ext cx="12" cy="26"/>
            </a:xfrm>
            <a:custGeom>
              <a:avLst/>
              <a:gdLst>
                <a:gd name="T0" fmla="*/ 5 w 24"/>
                <a:gd name="T1" fmla="*/ 11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34" name="Freeform 1163"/>
            <p:cNvSpPr>
              <a:spLocks noChangeAspect="1"/>
            </p:cNvSpPr>
            <p:nvPr/>
          </p:nvSpPr>
          <p:spPr bwMode="auto">
            <a:xfrm>
              <a:off x="1181" y="2084"/>
              <a:ext cx="12" cy="26"/>
            </a:xfrm>
            <a:custGeom>
              <a:avLst/>
              <a:gdLst>
                <a:gd name="T0" fmla="*/ 0 w 23"/>
                <a:gd name="T1" fmla="*/ 11 h 50"/>
                <a:gd name="T2" fmla="*/ 5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35" name="Freeform 1164"/>
            <p:cNvSpPr>
              <a:spLocks noChangeAspect="1"/>
            </p:cNvSpPr>
            <p:nvPr/>
          </p:nvSpPr>
          <p:spPr bwMode="auto">
            <a:xfrm>
              <a:off x="1168" y="2084"/>
              <a:ext cx="13" cy="26"/>
            </a:xfrm>
            <a:custGeom>
              <a:avLst/>
              <a:gdLst>
                <a:gd name="T0" fmla="*/ 7 w 24"/>
                <a:gd name="T1" fmla="*/ 11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grpSp>
          <p:nvGrpSpPr>
            <p:cNvPr id="41036" name="Group 1165"/>
            <p:cNvGrpSpPr>
              <a:grpSpLocks noChangeAspect="1"/>
            </p:cNvGrpSpPr>
            <p:nvPr/>
          </p:nvGrpSpPr>
          <p:grpSpPr bwMode="auto">
            <a:xfrm>
              <a:off x="1069" y="2009"/>
              <a:ext cx="99" cy="25"/>
              <a:chOff x="2562" y="2956"/>
              <a:chExt cx="187" cy="50"/>
            </a:xfrm>
          </p:grpSpPr>
          <p:sp>
            <p:nvSpPr>
              <p:cNvPr id="41507" name="Freeform 1166"/>
              <p:cNvSpPr>
                <a:spLocks noChangeAspect="1"/>
              </p:cNvSpPr>
              <p:nvPr/>
            </p:nvSpPr>
            <p:spPr bwMode="auto">
              <a:xfrm>
                <a:off x="2585" y="2956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2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508" name="Freeform 1167"/>
              <p:cNvSpPr>
                <a:spLocks noChangeAspect="1"/>
              </p:cNvSpPr>
              <p:nvPr/>
            </p:nvSpPr>
            <p:spPr bwMode="auto">
              <a:xfrm>
                <a:off x="2562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509" name="Freeform 1168"/>
              <p:cNvSpPr>
                <a:spLocks noChangeAspect="1"/>
              </p:cNvSpPr>
              <p:nvPr/>
            </p:nvSpPr>
            <p:spPr bwMode="auto">
              <a:xfrm>
                <a:off x="2632" y="2956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4" y="0"/>
                      <a:pt x="24" y="22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510" name="Freeform 1169"/>
              <p:cNvSpPr>
                <a:spLocks noChangeAspect="1"/>
              </p:cNvSpPr>
              <p:nvPr/>
            </p:nvSpPr>
            <p:spPr bwMode="auto">
              <a:xfrm>
                <a:off x="2609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511" name="Freeform 1170"/>
              <p:cNvSpPr>
                <a:spLocks noChangeAspect="1"/>
              </p:cNvSpPr>
              <p:nvPr/>
            </p:nvSpPr>
            <p:spPr bwMode="auto">
              <a:xfrm>
                <a:off x="2679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512" name="Freeform 1171"/>
              <p:cNvSpPr>
                <a:spLocks noChangeAspect="1"/>
              </p:cNvSpPr>
              <p:nvPr/>
            </p:nvSpPr>
            <p:spPr bwMode="auto">
              <a:xfrm>
                <a:off x="2656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513" name="Freeform 1172"/>
              <p:cNvSpPr>
                <a:spLocks noChangeAspect="1"/>
              </p:cNvSpPr>
              <p:nvPr/>
            </p:nvSpPr>
            <p:spPr bwMode="auto">
              <a:xfrm>
                <a:off x="2726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514" name="Freeform 1173"/>
              <p:cNvSpPr>
                <a:spLocks noChangeAspect="1"/>
              </p:cNvSpPr>
              <p:nvPr/>
            </p:nvSpPr>
            <p:spPr bwMode="auto">
              <a:xfrm>
                <a:off x="2702" y="2956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sp>
          <p:nvSpPr>
            <p:cNvPr id="41037" name="Freeform 1174"/>
            <p:cNvSpPr>
              <a:spLocks noChangeAspect="1"/>
            </p:cNvSpPr>
            <p:nvPr/>
          </p:nvSpPr>
          <p:spPr bwMode="auto">
            <a:xfrm>
              <a:off x="1181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38" name="Freeform 1175"/>
            <p:cNvSpPr>
              <a:spLocks noChangeAspect="1"/>
            </p:cNvSpPr>
            <p:nvPr/>
          </p:nvSpPr>
          <p:spPr bwMode="auto">
            <a:xfrm>
              <a:off x="1168" y="2009"/>
              <a:ext cx="13" cy="25"/>
            </a:xfrm>
            <a:custGeom>
              <a:avLst/>
              <a:gdLst>
                <a:gd name="T0" fmla="*/ 7 w 24"/>
                <a:gd name="T1" fmla="*/ 0 h 50"/>
                <a:gd name="T2" fmla="*/ 0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39" name="Freeform 1176"/>
            <p:cNvSpPr>
              <a:spLocks noChangeAspect="1"/>
            </p:cNvSpPr>
            <p:nvPr/>
          </p:nvSpPr>
          <p:spPr bwMode="auto">
            <a:xfrm>
              <a:off x="1081" y="200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7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40" name="Freeform 1177"/>
            <p:cNvSpPr>
              <a:spLocks noChangeAspect="1"/>
            </p:cNvSpPr>
            <p:nvPr/>
          </p:nvSpPr>
          <p:spPr bwMode="auto">
            <a:xfrm>
              <a:off x="1069" y="200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41" name="Freeform 1178"/>
            <p:cNvSpPr>
              <a:spLocks noChangeAspect="1"/>
            </p:cNvSpPr>
            <p:nvPr/>
          </p:nvSpPr>
          <p:spPr bwMode="auto">
            <a:xfrm>
              <a:off x="1106" y="2009"/>
              <a:ext cx="12" cy="25"/>
            </a:xfrm>
            <a:custGeom>
              <a:avLst/>
              <a:gdLst>
                <a:gd name="T0" fmla="*/ 0 w 24"/>
                <a:gd name="T1" fmla="*/ 0 h 50"/>
                <a:gd name="T2" fmla="*/ 5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42" name="Freeform 1179"/>
            <p:cNvSpPr>
              <a:spLocks noChangeAspect="1"/>
            </p:cNvSpPr>
            <p:nvPr/>
          </p:nvSpPr>
          <p:spPr bwMode="auto">
            <a:xfrm>
              <a:off x="1094" y="200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43" name="Freeform 1180"/>
            <p:cNvSpPr>
              <a:spLocks noChangeAspect="1"/>
            </p:cNvSpPr>
            <p:nvPr/>
          </p:nvSpPr>
          <p:spPr bwMode="auto">
            <a:xfrm>
              <a:off x="1131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44" name="Freeform 1181"/>
            <p:cNvSpPr>
              <a:spLocks noChangeAspect="1"/>
            </p:cNvSpPr>
            <p:nvPr/>
          </p:nvSpPr>
          <p:spPr bwMode="auto">
            <a:xfrm>
              <a:off x="1118" y="2009"/>
              <a:ext cx="13" cy="25"/>
            </a:xfrm>
            <a:custGeom>
              <a:avLst/>
              <a:gdLst>
                <a:gd name="T0" fmla="*/ 7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45" name="Freeform 1182"/>
            <p:cNvSpPr>
              <a:spLocks noChangeAspect="1"/>
            </p:cNvSpPr>
            <p:nvPr/>
          </p:nvSpPr>
          <p:spPr bwMode="auto">
            <a:xfrm>
              <a:off x="1155" y="2009"/>
              <a:ext cx="13" cy="25"/>
            </a:xfrm>
            <a:custGeom>
              <a:avLst/>
              <a:gdLst>
                <a:gd name="T0" fmla="*/ 0 w 23"/>
                <a:gd name="T1" fmla="*/ 0 h 50"/>
                <a:gd name="T2" fmla="*/ 7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46" name="Freeform 1183"/>
            <p:cNvSpPr>
              <a:spLocks noChangeAspect="1"/>
            </p:cNvSpPr>
            <p:nvPr/>
          </p:nvSpPr>
          <p:spPr bwMode="auto">
            <a:xfrm>
              <a:off x="1143" y="2009"/>
              <a:ext cx="12" cy="25"/>
            </a:xfrm>
            <a:custGeom>
              <a:avLst/>
              <a:gdLst>
                <a:gd name="T0" fmla="*/ 5 w 24"/>
                <a:gd name="T1" fmla="*/ 0 h 50"/>
                <a:gd name="T2" fmla="*/ 0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47" name="Freeform 1184"/>
            <p:cNvSpPr>
              <a:spLocks noChangeAspect="1"/>
            </p:cNvSpPr>
            <p:nvPr/>
          </p:nvSpPr>
          <p:spPr bwMode="auto">
            <a:xfrm>
              <a:off x="1081" y="200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7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48" name="Freeform 1185"/>
            <p:cNvSpPr>
              <a:spLocks noChangeAspect="1"/>
            </p:cNvSpPr>
            <p:nvPr/>
          </p:nvSpPr>
          <p:spPr bwMode="auto">
            <a:xfrm>
              <a:off x="1069" y="200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49" name="Freeform 1186"/>
            <p:cNvSpPr>
              <a:spLocks noChangeAspect="1"/>
            </p:cNvSpPr>
            <p:nvPr/>
          </p:nvSpPr>
          <p:spPr bwMode="auto">
            <a:xfrm>
              <a:off x="1106" y="2009"/>
              <a:ext cx="12" cy="25"/>
            </a:xfrm>
            <a:custGeom>
              <a:avLst/>
              <a:gdLst>
                <a:gd name="T0" fmla="*/ 0 w 24"/>
                <a:gd name="T1" fmla="*/ 0 h 50"/>
                <a:gd name="T2" fmla="*/ 5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50" name="Freeform 1187"/>
            <p:cNvSpPr>
              <a:spLocks noChangeAspect="1"/>
            </p:cNvSpPr>
            <p:nvPr/>
          </p:nvSpPr>
          <p:spPr bwMode="auto">
            <a:xfrm>
              <a:off x="1094" y="200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51" name="Freeform 1188"/>
            <p:cNvSpPr>
              <a:spLocks noChangeAspect="1"/>
            </p:cNvSpPr>
            <p:nvPr/>
          </p:nvSpPr>
          <p:spPr bwMode="auto">
            <a:xfrm>
              <a:off x="1131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52" name="Freeform 1189"/>
            <p:cNvSpPr>
              <a:spLocks noChangeAspect="1"/>
            </p:cNvSpPr>
            <p:nvPr/>
          </p:nvSpPr>
          <p:spPr bwMode="auto">
            <a:xfrm>
              <a:off x="1118" y="2009"/>
              <a:ext cx="13" cy="25"/>
            </a:xfrm>
            <a:custGeom>
              <a:avLst/>
              <a:gdLst>
                <a:gd name="T0" fmla="*/ 7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53" name="Freeform 1190"/>
            <p:cNvSpPr>
              <a:spLocks noChangeAspect="1"/>
            </p:cNvSpPr>
            <p:nvPr/>
          </p:nvSpPr>
          <p:spPr bwMode="auto">
            <a:xfrm>
              <a:off x="1155" y="2009"/>
              <a:ext cx="13" cy="25"/>
            </a:xfrm>
            <a:custGeom>
              <a:avLst/>
              <a:gdLst>
                <a:gd name="T0" fmla="*/ 0 w 23"/>
                <a:gd name="T1" fmla="*/ 0 h 50"/>
                <a:gd name="T2" fmla="*/ 7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54" name="Freeform 1191"/>
            <p:cNvSpPr>
              <a:spLocks noChangeAspect="1"/>
            </p:cNvSpPr>
            <p:nvPr/>
          </p:nvSpPr>
          <p:spPr bwMode="auto">
            <a:xfrm>
              <a:off x="1143" y="2009"/>
              <a:ext cx="12" cy="25"/>
            </a:xfrm>
            <a:custGeom>
              <a:avLst/>
              <a:gdLst>
                <a:gd name="T0" fmla="*/ 5 w 24"/>
                <a:gd name="T1" fmla="*/ 0 h 50"/>
                <a:gd name="T2" fmla="*/ 0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55" name="Freeform 1192"/>
            <p:cNvSpPr>
              <a:spLocks noChangeAspect="1"/>
            </p:cNvSpPr>
            <p:nvPr/>
          </p:nvSpPr>
          <p:spPr bwMode="auto">
            <a:xfrm>
              <a:off x="1181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56" name="Freeform 1193"/>
            <p:cNvSpPr>
              <a:spLocks noChangeAspect="1"/>
            </p:cNvSpPr>
            <p:nvPr/>
          </p:nvSpPr>
          <p:spPr bwMode="auto">
            <a:xfrm>
              <a:off x="1168" y="2009"/>
              <a:ext cx="13" cy="25"/>
            </a:xfrm>
            <a:custGeom>
              <a:avLst/>
              <a:gdLst>
                <a:gd name="T0" fmla="*/ 7 w 24"/>
                <a:gd name="T1" fmla="*/ 0 h 50"/>
                <a:gd name="T2" fmla="*/ 0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grpSp>
          <p:nvGrpSpPr>
            <p:cNvPr id="41057" name="Group 1194"/>
            <p:cNvGrpSpPr>
              <a:grpSpLocks noChangeAspect="1"/>
            </p:cNvGrpSpPr>
            <p:nvPr/>
          </p:nvGrpSpPr>
          <p:grpSpPr bwMode="auto">
            <a:xfrm>
              <a:off x="1223" y="2084"/>
              <a:ext cx="124" cy="26"/>
              <a:chOff x="2854" y="3107"/>
              <a:chExt cx="235" cy="50"/>
            </a:xfrm>
          </p:grpSpPr>
          <p:grpSp>
            <p:nvGrpSpPr>
              <p:cNvPr id="41496" name="Group 1195"/>
              <p:cNvGrpSpPr>
                <a:grpSpLocks noChangeAspect="1"/>
              </p:cNvGrpSpPr>
              <p:nvPr/>
            </p:nvGrpSpPr>
            <p:grpSpPr bwMode="auto">
              <a:xfrm>
                <a:off x="2854" y="3107"/>
                <a:ext cx="188" cy="50"/>
                <a:chOff x="2854" y="3107"/>
                <a:chExt cx="188" cy="50"/>
              </a:xfrm>
            </p:grpSpPr>
            <p:sp>
              <p:nvSpPr>
                <p:cNvPr id="41499" name="Freeform 1196"/>
                <p:cNvSpPr>
                  <a:spLocks noChangeAspect="1"/>
                </p:cNvSpPr>
                <p:nvPr/>
              </p:nvSpPr>
              <p:spPr bwMode="auto">
                <a:xfrm>
                  <a:off x="2877" y="3107"/>
                  <a:ext cx="24" cy="50"/>
                </a:xfrm>
                <a:custGeom>
                  <a:avLst/>
                  <a:gdLst>
                    <a:gd name="T0" fmla="*/ 0 w 24"/>
                    <a:gd name="T1" fmla="*/ 50 h 50"/>
                    <a:gd name="T2" fmla="*/ 24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50"/>
                      </a:moveTo>
                      <a:cubicBezTo>
                        <a:pt x="13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00" name="Freeform 1197"/>
                <p:cNvSpPr>
                  <a:spLocks noChangeAspect="1"/>
                </p:cNvSpPr>
                <p:nvPr/>
              </p:nvSpPr>
              <p:spPr bwMode="auto">
                <a:xfrm>
                  <a:off x="2854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01" name="Freeform 1198"/>
                <p:cNvSpPr>
                  <a:spLocks noChangeAspect="1"/>
                </p:cNvSpPr>
                <p:nvPr/>
              </p:nvSpPr>
              <p:spPr bwMode="auto">
                <a:xfrm>
                  <a:off x="2924" y="3107"/>
                  <a:ext cx="24" cy="50"/>
                </a:xfrm>
                <a:custGeom>
                  <a:avLst/>
                  <a:gdLst>
                    <a:gd name="T0" fmla="*/ 0 w 24"/>
                    <a:gd name="T1" fmla="*/ 50 h 50"/>
                    <a:gd name="T2" fmla="*/ 24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50"/>
                      </a:moveTo>
                      <a:cubicBezTo>
                        <a:pt x="13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02" name="Freeform 1199"/>
                <p:cNvSpPr>
                  <a:spLocks noChangeAspect="1"/>
                </p:cNvSpPr>
                <p:nvPr/>
              </p:nvSpPr>
              <p:spPr bwMode="auto">
                <a:xfrm>
                  <a:off x="2901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03" name="Freeform 1200"/>
                <p:cNvSpPr>
                  <a:spLocks noChangeAspect="1"/>
                </p:cNvSpPr>
                <p:nvPr/>
              </p:nvSpPr>
              <p:spPr bwMode="auto">
                <a:xfrm>
                  <a:off x="2971" y="3107"/>
                  <a:ext cx="24" cy="50"/>
                </a:xfrm>
                <a:custGeom>
                  <a:avLst/>
                  <a:gdLst>
                    <a:gd name="T0" fmla="*/ 0 w 24"/>
                    <a:gd name="T1" fmla="*/ 50 h 50"/>
                    <a:gd name="T2" fmla="*/ 24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50"/>
                      </a:moveTo>
                      <a:cubicBezTo>
                        <a:pt x="13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04" name="Freeform 1201"/>
                <p:cNvSpPr>
                  <a:spLocks noChangeAspect="1"/>
                </p:cNvSpPr>
                <p:nvPr/>
              </p:nvSpPr>
              <p:spPr bwMode="auto">
                <a:xfrm>
                  <a:off x="2948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05" name="Freeform 1202"/>
                <p:cNvSpPr>
                  <a:spLocks noChangeAspect="1"/>
                </p:cNvSpPr>
                <p:nvPr/>
              </p:nvSpPr>
              <p:spPr bwMode="auto">
                <a:xfrm>
                  <a:off x="3018" y="3107"/>
                  <a:ext cx="24" cy="50"/>
                </a:xfrm>
                <a:custGeom>
                  <a:avLst/>
                  <a:gdLst>
                    <a:gd name="T0" fmla="*/ 0 w 24"/>
                    <a:gd name="T1" fmla="*/ 50 h 50"/>
                    <a:gd name="T2" fmla="*/ 24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50"/>
                      </a:moveTo>
                      <a:cubicBezTo>
                        <a:pt x="13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506" name="Freeform 1203"/>
                <p:cNvSpPr>
                  <a:spLocks noChangeAspect="1"/>
                </p:cNvSpPr>
                <p:nvPr/>
              </p:nvSpPr>
              <p:spPr bwMode="auto">
                <a:xfrm>
                  <a:off x="2995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  <p:sp>
            <p:nvSpPr>
              <p:cNvPr id="41497" name="Freeform 1204"/>
              <p:cNvSpPr>
                <a:spLocks noChangeAspect="1"/>
              </p:cNvSpPr>
              <p:nvPr/>
            </p:nvSpPr>
            <p:spPr bwMode="auto">
              <a:xfrm>
                <a:off x="3065" y="3107"/>
                <a:ext cx="24" cy="50"/>
              </a:xfrm>
              <a:custGeom>
                <a:avLst/>
                <a:gdLst>
                  <a:gd name="T0" fmla="*/ 0 w 24"/>
                  <a:gd name="T1" fmla="*/ 50 h 50"/>
                  <a:gd name="T2" fmla="*/ 24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50"/>
                    </a:moveTo>
                    <a:cubicBezTo>
                      <a:pt x="13" y="50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98" name="Freeform 1205"/>
              <p:cNvSpPr>
                <a:spLocks noChangeAspect="1"/>
              </p:cNvSpPr>
              <p:nvPr/>
            </p:nvSpPr>
            <p:spPr bwMode="auto">
              <a:xfrm>
                <a:off x="3042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grpSp>
          <p:nvGrpSpPr>
            <p:cNvPr id="41058" name="Group 1206"/>
            <p:cNvGrpSpPr>
              <a:grpSpLocks noChangeAspect="1"/>
            </p:cNvGrpSpPr>
            <p:nvPr/>
          </p:nvGrpSpPr>
          <p:grpSpPr bwMode="auto">
            <a:xfrm>
              <a:off x="1223" y="2009"/>
              <a:ext cx="124" cy="25"/>
              <a:chOff x="2854" y="2956"/>
              <a:chExt cx="235" cy="50"/>
            </a:xfrm>
          </p:grpSpPr>
          <p:grpSp>
            <p:nvGrpSpPr>
              <p:cNvPr id="41485" name="Group 1207"/>
              <p:cNvGrpSpPr>
                <a:grpSpLocks noChangeAspect="1"/>
              </p:cNvGrpSpPr>
              <p:nvPr/>
            </p:nvGrpSpPr>
            <p:grpSpPr bwMode="auto">
              <a:xfrm>
                <a:off x="2854" y="2956"/>
                <a:ext cx="188" cy="50"/>
                <a:chOff x="2854" y="2956"/>
                <a:chExt cx="188" cy="50"/>
              </a:xfrm>
            </p:grpSpPr>
            <p:sp>
              <p:nvSpPr>
                <p:cNvPr id="41488" name="Freeform 1208"/>
                <p:cNvSpPr>
                  <a:spLocks noChangeAspect="1"/>
                </p:cNvSpPr>
                <p:nvPr/>
              </p:nvSpPr>
              <p:spPr bwMode="auto">
                <a:xfrm>
                  <a:off x="2877" y="2956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89" name="Freeform 1209"/>
                <p:cNvSpPr>
                  <a:spLocks noChangeAspect="1"/>
                </p:cNvSpPr>
                <p:nvPr/>
              </p:nvSpPr>
              <p:spPr bwMode="auto">
                <a:xfrm>
                  <a:off x="2854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90" name="Freeform 1210"/>
                <p:cNvSpPr>
                  <a:spLocks noChangeAspect="1"/>
                </p:cNvSpPr>
                <p:nvPr/>
              </p:nvSpPr>
              <p:spPr bwMode="auto">
                <a:xfrm>
                  <a:off x="2924" y="2956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91" name="Freeform 1211"/>
                <p:cNvSpPr>
                  <a:spLocks noChangeAspect="1"/>
                </p:cNvSpPr>
                <p:nvPr/>
              </p:nvSpPr>
              <p:spPr bwMode="auto">
                <a:xfrm>
                  <a:off x="2901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92" name="Freeform 1212"/>
                <p:cNvSpPr>
                  <a:spLocks noChangeAspect="1"/>
                </p:cNvSpPr>
                <p:nvPr/>
              </p:nvSpPr>
              <p:spPr bwMode="auto">
                <a:xfrm>
                  <a:off x="2971" y="2956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93" name="Freeform 1213"/>
                <p:cNvSpPr>
                  <a:spLocks noChangeAspect="1"/>
                </p:cNvSpPr>
                <p:nvPr/>
              </p:nvSpPr>
              <p:spPr bwMode="auto">
                <a:xfrm>
                  <a:off x="2948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94" name="Freeform 1214"/>
                <p:cNvSpPr>
                  <a:spLocks noChangeAspect="1"/>
                </p:cNvSpPr>
                <p:nvPr/>
              </p:nvSpPr>
              <p:spPr bwMode="auto">
                <a:xfrm>
                  <a:off x="3018" y="2956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95" name="Freeform 1215"/>
                <p:cNvSpPr>
                  <a:spLocks noChangeAspect="1"/>
                </p:cNvSpPr>
                <p:nvPr/>
              </p:nvSpPr>
              <p:spPr bwMode="auto">
                <a:xfrm>
                  <a:off x="2995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  <p:sp>
            <p:nvSpPr>
              <p:cNvPr id="41486" name="Freeform 1216"/>
              <p:cNvSpPr>
                <a:spLocks noChangeAspect="1"/>
              </p:cNvSpPr>
              <p:nvPr/>
            </p:nvSpPr>
            <p:spPr bwMode="auto">
              <a:xfrm>
                <a:off x="3065" y="2956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2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87" name="Freeform 1217"/>
              <p:cNvSpPr>
                <a:spLocks noChangeAspect="1"/>
              </p:cNvSpPr>
              <p:nvPr/>
            </p:nvSpPr>
            <p:spPr bwMode="auto">
              <a:xfrm>
                <a:off x="3042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grpSp>
          <p:nvGrpSpPr>
            <p:cNvPr id="41059" name="Group 1218"/>
            <p:cNvGrpSpPr>
              <a:grpSpLocks noChangeAspect="1"/>
            </p:cNvGrpSpPr>
            <p:nvPr/>
          </p:nvGrpSpPr>
          <p:grpSpPr bwMode="auto">
            <a:xfrm>
              <a:off x="1223" y="2084"/>
              <a:ext cx="99" cy="26"/>
              <a:chOff x="2854" y="3107"/>
              <a:chExt cx="188" cy="50"/>
            </a:xfrm>
          </p:grpSpPr>
          <p:sp>
            <p:nvSpPr>
              <p:cNvPr id="41477" name="Freeform 1219"/>
              <p:cNvSpPr>
                <a:spLocks noChangeAspect="1"/>
              </p:cNvSpPr>
              <p:nvPr/>
            </p:nvSpPr>
            <p:spPr bwMode="auto">
              <a:xfrm>
                <a:off x="2877" y="3107"/>
                <a:ext cx="24" cy="50"/>
              </a:xfrm>
              <a:custGeom>
                <a:avLst/>
                <a:gdLst>
                  <a:gd name="T0" fmla="*/ 0 w 24"/>
                  <a:gd name="T1" fmla="*/ 50 h 50"/>
                  <a:gd name="T2" fmla="*/ 24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50"/>
                    </a:moveTo>
                    <a:cubicBezTo>
                      <a:pt x="13" y="50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78" name="Freeform 1220"/>
              <p:cNvSpPr>
                <a:spLocks noChangeAspect="1"/>
              </p:cNvSpPr>
              <p:nvPr/>
            </p:nvSpPr>
            <p:spPr bwMode="auto">
              <a:xfrm>
                <a:off x="2854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79" name="Freeform 1221"/>
              <p:cNvSpPr>
                <a:spLocks noChangeAspect="1"/>
              </p:cNvSpPr>
              <p:nvPr/>
            </p:nvSpPr>
            <p:spPr bwMode="auto">
              <a:xfrm>
                <a:off x="2924" y="3107"/>
                <a:ext cx="24" cy="50"/>
              </a:xfrm>
              <a:custGeom>
                <a:avLst/>
                <a:gdLst>
                  <a:gd name="T0" fmla="*/ 0 w 24"/>
                  <a:gd name="T1" fmla="*/ 50 h 50"/>
                  <a:gd name="T2" fmla="*/ 24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50"/>
                    </a:moveTo>
                    <a:cubicBezTo>
                      <a:pt x="13" y="50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80" name="Freeform 1222"/>
              <p:cNvSpPr>
                <a:spLocks noChangeAspect="1"/>
              </p:cNvSpPr>
              <p:nvPr/>
            </p:nvSpPr>
            <p:spPr bwMode="auto">
              <a:xfrm>
                <a:off x="2901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81" name="Freeform 1223"/>
              <p:cNvSpPr>
                <a:spLocks noChangeAspect="1"/>
              </p:cNvSpPr>
              <p:nvPr/>
            </p:nvSpPr>
            <p:spPr bwMode="auto">
              <a:xfrm>
                <a:off x="2971" y="3107"/>
                <a:ext cx="24" cy="50"/>
              </a:xfrm>
              <a:custGeom>
                <a:avLst/>
                <a:gdLst>
                  <a:gd name="T0" fmla="*/ 0 w 24"/>
                  <a:gd name="T1" fmla="*/ 50 h 50"/>
                  <a:gd name="T2" fmla="*/ 24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50"/>
                    </a:moveTo>
                    <a:cubicBezTo>
                      <a:pt x="13" y="50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82" name="Freeform 1224"/>
              <p:cNvSpPr>
                <a:spLocks noChangeAspect="1"/>
              </p:cNvSpPr>
              <p:nvPr/>
            </p:nvSpPr>
            <p:spPr bwMode="auto">
              <a:xfrm>
                <a:off x="2948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83" name="Freeform 1225"/>
              <p:cNvSpPr>
                <a:spLocks noChangeAspect="1"/>
              </p:cNvSpPr>
              <p:nvPr/>
            </p:nvSpPr>
            <p:spPr bwMode="auto">
              <a:xfrm>
                <a:off x="3018" y="3107"/>
                <a:ext cx="24" cy="50"/>
              </a:xfrm>
              <a:custGeom>
                <a:avLst/>
                <a:gdLst>
                  <a:gd name="T0" fmla="*/ 0 w 24"/>
                  <a:gd name="T1" fmla="*/ 50 h 50"/>
                  <a:gd name="T2" fmla="*/ 24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50"/>
                    </a:moveTo>
                    <a:cubicBezTo>
                      <a:pt x="13" y="50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84" name="Freeform 1226"/>
              <p:cNvSpPr>
                <a:spLocks noChangeAspect="1"/>
              </p:cNvSpPr>
              <p:nvPr/>
            </p:nvSpPr>
            <p:spPr bwMode="auto">
              <a:xfrm>
                <a:off x="2995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sp>
          <p:nvSpPr>
            <p:cNvPr id="41060" name="Freeform 1227"/>
            <p:cNvSpPr>
              <a:spLocks noChangeAspect="1"/>
            </p:cNvSpPr>
            <p:nvPr/>
          </p:nvSpPr>
          <p:spPr bwMode="auto">
            <a:xfrm>
              <a:off x="1334" y="2084"/>
              <a:ext cx="13" cy="26"/>
            </a:xfrm>
            <a:custGeom>
              <a:avLst/>
              <a:gdLst>
                <a:gd name="T0" fmla="*/ 0 w 24"/>
                <a:gd name="T1" fmla="*/ 11 h 50"/>
                <a:gd name="T2" fmla="*/ 6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61" name="Freeform 1228"/>
            <p:cNvSpPr>
              <a:spLocks noChangeAspect="1"/>
            </p:cNvSpPr>
            <p:nvPr/>
          </p:nvSpPr>
          <p:spPr bwMode="auto">
            <a:xfrm>
              <a:off x="1322" y="2084"/>
              <a:ext cx="12" cy="26"/>
            </a:xfrm>
            <a:custGeom>
              <a:avLst/>
              <a:gdLst>
                <a:gd name="T0" fmla="*/ 5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62" name="Freeform 1229"/>
            <p:cNvSpPr>
              <a:spLocks noChangeAspect="1"/>
            </p:cNvSpPr>
            <p:nvPr/>
          </p:nvSpPr>
          <p:spPr bwMode="auto">
            <a:xfrm>
              <a:off x="1235" y="2084"/>
              <a:ext cx="13" cy="26"/>
            </a:xfrm>
            <a:custGeom>
              <a:avLst/>
              <a:gdLst>
                <a:gd name="T0" fmla="*/ 0 w 24"/>
                <a:gd name="T1" fmla="*/ 11 h 50"/>
                <a:gd name="T2" fmla="*/ 7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63" name="Freeform 1230"/>
            <p:cNvSpPr>
              <a:spLocks noChangeAspect="1"/>
            </p:cNvSpPr>
            <p:nvPr/>
          </p:nvSpPr>
          <p:spPr bwMode="auto">
            <a:xfrm>
              <a:off x="1223" y="2084"/>
              <a:ext cx="12" cy="26"/>
            </a:xfrm>
            <a:custGeom>
              <a:avLst/>
              <a:gdLst>
                <a:gd name="T0" fmla="*/ 5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64" name="Freeform 1231"/>
            <p:cNvSpPr>
              <a:spLocks noChangeAspect="1"/>
            </p:cNvSpPr>
            <p:nvPr/>
          </p:nvSpPr>
          <p:spPr bwMode="auto">
            <a:xfrm>
              <a:off x="1260" y="2084"/>
              <a:ext cx="12" cy="26"/>
            </a:xfrm>
            <a:custGeom>
              <a:avLst/>
              <a:gdLst>
                <a:gd name="T0" fmla="*/ 0 w 24"/>
                <a:gd name="T1" fmla="*/ 11 h 50"/>
                <a:gd name="T2" fmla="*/ 5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65" name="Freeform 1232"/>
            <p:cNvSpPr>
              <a:spLocks noChangeAspect="1"/>
            </p:cNvSpPr>
            <p:nvPr/>
          </p:nvSpPr>
          <p:spPr bwMode="auto">
            <a:xfrm>
              <a:off x="1248" y="2084"/>
              <a:ext cx="12" cy="26"/>
            </a:xfrm>
            <a:custGeom>
              <a:avLst/>
              <a:gdLst>
                <a:gd name="T0" fmla="*/ 5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66" name="Freeform 1233"/>
            <p:cNvSpPr>
              <a:spLocks noChangeAspect="1"/>
            </p:cNvSpPr>
            <p:nvPr/>
          </p:nvSpPr>
          <p:spPr bwMode="auto">
            <a:xfrm>
              <a:off x="1285" y="2084"/>
              <a:ext cx="13" cy="26"/>
            </a:xfrm>
            <a:custGeom>
              <a:avLst/>
              <a:gdLst>
                <a:gd name="T0" fmla="*/ 0 w 24"/>
                <a:gd name="T1" fmla="*/ 11 h 50"/>
                <a:gd name="T2" fmla="*/ 7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67" name="Freeform 1234"/>
            <p:cNvSpPr>
              <a:spLocks noChangeAspect="1"/>
            </p:cNvSpPr>
            <p:nvPr/>
          </p:nvSpPr>
          <p:spPr bwMode="auto">
            <a:xfrm>
              <a:off x="1272" y="2084"/>
              <a:ext cx="13" cy="26"/>
            </a:xfrm>
            <a:custGeom>
              <a:avLst/>
              <a:gdLst>
                <a:gd name="T0" fmla="*/ 7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68" name="Freeform 1235"/>
            <p:cNvSpPr>
              <a:spLocks noChangeAspect="1"/>
            </p:cNvSpPr>
            <p:nvPr/>
          </p:nvSpPr>
          <p:spPr bwMode="auto">
            <a:xfrm>
              <a:off x="1310" y="2084"/>
              <a:ext cx="12" cy="26"/>
            </a:xfrm>
            <a:custGeom>
              <a:avLst/>
              <a:gdLst>
                <a:gd name="T0" fmla="*/ 0 w 24"/>
                <a:gd name="T1" fmla="*/ 11 h 50"/>
                <a:gd name="T2" fmla="*/ 5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69" name="Freeform 1236"/>
            <p:cNvSpPr>
              <a:spLocks noChangeAspect="1"/>
            </p:cNvSpPr>
            <p:nvPr/>
          </p:nvSpPr>
          <p:spPr bwMode="auto">
            <a:xfrm>
              <a:off x="1298" y="2084"/>
              <a:ext cx="12" cy="26"/>
            </a:xfrm>
            <a:custGeom>
              <a:avLst/>
              <a:gdLst>
                <a:gd name="T0" fmla="*/ 5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70" name="Freeform 1237"/>
            <p:cNvSpPr>
              <a:spLocks noChangeAspect="1"/>
            </p:cNvSpPr>
            <p:nvPr/>
          </p:nvSpPr>
          <p:spPr bwMode="auto">
            <a:xfrm>
              <a:off x="1235" y="2084"/>
              <a:ext cx="13" cy="26"/>
            </a:xfrm>
            <a:custGeom>
              <a:avLst/>
              <a:gdLst>
                <a:gd name="T0" fmla="*/ 0 w 24"/>
                <a:gd name="T1" fmla="*/ 11 h 50"/>
                <a:gd name="T2" fmla="*/ 7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71" name="Freeform 1238"/>
            <p:cNvSpPr>
              <a:spLocks noChangeAspect="1"/>
            </p:cNvSpPr>
            <p:nvPr/>
          </p:nvSpPr>
          <p:spPr bwMode="auto">
            <a:xfrm>
              <a:off x="1223" y="2084"/>
              <a:ext cx="12" cy="26"/>
            </a:xfrm>
            <a:custGeom>
              <a:avLst/>
              <a:gdLst>
                <a:gd name="T0" fmla="*/ 5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72" name="Freeform 1239"/>
            <p:cNvSpPr>
              <a:spLocks noChangeAspect="1"/>
            </p:cNvSpPr>
            <p:nvPr/>
          </p:nvSpPr>
          <p:spPr bwMode="auto">
            <a:xfrm>
              <a:off x="1260" y="2084"/>
              <a:ext cx="12" cy="26"/>
            </a:xfrm>
            <a:custGeom>
              <a:avLst/>
              <a:gdLst>
                <a:gd name="T0" fmla="*/ 0 w 24"/>
                <a:gd name="T1" fmla="*/ 11 h 50"/>
                <a:gd name="T2" fmla="*/ 5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73" name="Freeform 1240"/>
            <p:cNvSpPr>
              <a:spLocks noChangeAspect="1"/>
            </p:cNvSpPr>
            <p:nvPr/>
          </p:nvSpPr>
          <p:spPr bwMode="auto">
            <a:xfrm>
              <a:off x="1248" y="2084"/>
              <a:ext cx="12" cy="26"/>
            </a:xfrm>
            <a:custGeom>
              <a:avLst/>
              <a:gdLst>
                <a:gd name="T0" fmla="*/ 5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74" name="Freeform 1241"/>
            <p:cNvSpPr>
              <a:spLocks noChangeAspect="1"/>
            </p:cNvSpPr>
            <p:nvPr/>
          </p:nvSpPr>
          <p:spPr bwMode="auto">
            <a:xfrm>
              <a:off x="1285" y="2084"/>
              <a:ext cx="13" cy="26"/>
            </a:xfrm>
            <a:custGeom>
              <a:avLst/>
              <a:gdLst>
                <a:gd name="T0" fmla="*/ 0 w 24"/>
                <a:gd name="T1" fmla="*/ 11 h 50"/>
                <a:gd name="T2" fmla="*/ 7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75" name="Freeform 1242"/>
            <p:cNvSpPr>
              <a:spLocks noChangeAspect="1"/>
            </p:cNvSpPr>
            <p:nvPr/>
          </p:nvSpPr>
          <p:spPr bwMode="auto">
            <a:xfrm>
              <a:off x="1272" y="2084"/>
              <a:ext cx="13" cy="26"/>
            </a:xfrm>
            <a:custGeom>
              <a:avLst/>
              <a:gdLst>
                <a:gd name="T0" fmla="*/ 7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76" name="Freeform 1243"/>
            <p:cNvSpPr>
              <a:spLocks noChangeAspect="1"/>
            </p:cNvSpPr>
            <p:nvPr/>
          </p:nvSpPr>
          <p:spPr bwMode="auto">
            <a:xfrm>
              <a:off x="1310" y="2084"/>
              <a:ext cx="12" cy="26"/>
            </a:xfrm>
            <a:custGeom>
              <a:avLst/>
              <a:gdLst>
                <a:gd name="T0" fmla="*/ 0 w 24"/>
                <a:gd name="T1" fmla="*/ 11 h 50"/>
                <a:gd name="T2" fmla="*/ 5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77" name="Freeform 1244"/>
            <p:cNvSpPr>
              <a:spLocks noChangeAspect="1"/>
            </p:cNvSpPr>
            <p:nvPr/>
          </p:nvSpPr>
          <p:spPr bwMode="auto">
            <a:xfrm>
              <a:off x="1298" y="2084"/>
              <a:ext cx="12" cy="26"/>
            </a:xfrm>
            <a:custGeom>
              <a:avLst/>
              <a:gdLst>
                <a:gd name="T0" fmla="*/ 5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78" name="Freeform 1245"/>
            <p:cNvSpPr>
              <a:spLocks noChangeAspect="1"/>
            </p:cNvSpPr>
            <p:nvPr/>
          </p:nvSpPr>
          <p:spPr bwMode="auto">
            <a:xfrm>
              <a:off x="1334" y="2084"/>
              <a:ext cx="13" cy="26"/>
            </a:xfrm>
            <a:custGeom>
              <a:avLst/>
              <a:gdLst>
                <a:gd name="T0" fmla="*/ 0 w 24"/>
                <a:gd name="T1" fmla="*/ 11 h 50"/>
                <a:gd name="T2" fmla="*/ 6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79" name="Freeform 1246"/>
            <p:cNvSpPr>
              <a:spLocks noChangeAspect="1"/>
            </p:cNvSpPr>
            <p:nvPr/>
          </p:nvSpPr>
          <p:spPr bwMode="auto">
            <a:xfrm>
              <a:off x="1322" y="2084"/>
              <a:ext cx="12" cy="26"/>
            </a:xfrm>
            <a:custGeom>
              <a:avLst/>
              <a:gdLst>
                <a:gd name="T0" fmla="*/ 5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grpSp>
          <p:nvGrpSpPr>
            <p:cNvPr id="41080" name="Group 1247"/>
            <p:cNvGrpSpPr>
              <a:grpSpLocks noChangeAspect="1"/>
            </p:cNvGrpSpPr>
            <p:nvPr/>
          </p:nvGrpSpPr>
          <p:grpSpPr bwMode="auto">
            <a:xfrm>
              <a:off x="1223" y="2009"/>
              <a:ext cx="99" cy="25"/>
              <a:chOff x="2854" y="2956"/>
              <a:chExt cx="188" cy="50"/>
            </a:xfrm>
          </p:grpSpPr>
          <p:sp>
            <p:nvSpPr>
              <p:cNvPr id="41469" name="Freeform 1248"/>
              <p:cNvSpPr>
                <a:spLocks noChangeAspect="1"/>
              </p:cNvSpPr>
              <p:nvPr/>
            </p:nvSpPr>
            <p:spPr bwMode="auto">
              <a:xfrm>
                <a:off x="2877" y="2956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2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70" name="Freeform 1249"/>
              <p:cNvSpPr>
                <a:spLocks noChangeAspect="1"/>
              </p:cNvSpPr>
              <p:nvPr/>
            </p:nvSpPr>
            <p:spPr bwMode="auto">
              <a:xfrm>
                <a:off x="2854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71" name="Freeform 1250"/>
              <p:cNvSpPr>
                <a:spLocks noChangeAspect="1"/>
              </p:cNvSpPr>
              <p:nvPr/>
            </p:nvSpPr>
            <p:spPr bwMode="auto">
              <a:xfrm>
                <a:off x="2924" y="2956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2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72" name="Freeform 1251"/>
              <p:cNvSpPr>
                <a:spLocks noChangeAspect="1"/>
              </p:cNvSpPr>
              <p:nvPr/>
            </p:nvSpPr>
            <p:spPr bwMode="auto">
              <a:xfrm>
                <a:off x="2901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73" name="Freeform 1252"/>
              <p:cNvSpPr>
                <a:spLocks noChangeAspect="1"/>
              </p:cNvSpPr>
              <p:nvPr/>
            </p:nvSpPr>
            <p:spPr bwMode="auto">
              <a:xfrm>
                <a:off x="2971" y="2956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2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74" name="Freeform 1253"/>
              <p:cNvSpPr>
                <a:spLocks noChangeAspect="1"/>
              </p:cNvSpPr>
              <p:nvPr/>
            </p:nvSpPr>
            <p:spPr bwMode="auto">
              <a:xfrm>
                <a:off x="2948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75" name="Freeform 1254"/>
              <p:cNvSpPr>
                <a:spLocks noChangeAspect="1"/>
              </p:cNvSpPr>
              <p:nvPr/>
            </p:nvSpPr>
            <p:spPr bwMode="auto">
              <a:xfrm>
                <a:off x="3018" y="2956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2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76" name="Freeform 1255"/>
              <p:cNvSpPr>
                <a:spLocks noChangeAspect="1"/>
              </p:cNvSpPr>
              <p:nvPr/>
            </p:nvSpPr>
            <p:spPr bwMode="auto">
              <a:xfrm>
                <a:off x="2995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sp>
          <p:nvSpPr>
            <p:cNvPr id="41081" name="Freeform 1256"/>
            <p:cNvSpPr>
              <a:spLocks noChangeAspect="1"/>
            </p:cNvSpPr>
            <p:nvPr/>
          </p:nvSpPr>
          <p:spPr bwMode="auto">
            <a:xfrm>
              <a:off x="1334" y="200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6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82" name="Freeform 1257"/>
            <p:cNvSpPr>
              <a:spLocks noChangeAspect="1"/>
            </p:cNvSpPr>
            <p:nvPr/>
          </p:nvSpPr>
          <p:spPr bwMode="auto">
            <a:xfrm>
              <a:off x="1322" y="200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83" name="Freeform 1258"/>
            <p:cNvSpPr>
              <a:spLocks noChangeAspect="1"/>
            </p:cNvSpPr>
            <p:nvPr/>
          </p:nvSpPr>
          <p:spPr bwMode="auto">
            <a:xfrm>
              <a:off x="1235" y="200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7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84" name="Freeform 1259"/>
            <p:cNvSpPr>
              <a:spLocks noChangeAspect="1"/>
            </p:cNvSpPr>
            <p:nvPr/>
          </p:nvSpPr>
          <p:spPr bwMode="auto">
            <a:xfrm>
              <a:off x="1223" y="200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85" name="Freeform 1260"/>
            <p:cNvSpPr>
              <a:spLocks noChangeAspect="1"/>
            </p:cNvSpPr>
            <p:nvPr/>
          </p:nvSpPr>
          <p:spPr bwMode="auto">
            <a:xfrm>
              <a:off x="1260" y="2009"/>
              <a:ext cx="12" cy="25"/>
            </a:xfrm>
            <a:custGeom>
              <a:avLst/>
              <a:gdLst>
                <a:gd name="T0" fmla="*/ 0 w 24"/>
                <a:gd name="T1" fmla="*/ 0 h 50"/>
                <a:gd name="T2" fmla="*/ 5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86" name="Freeform 1261"/>
            <p:cNvSpPr>
              <a:spLocks noChangeAspect="1"/>
            </p:cNvSpPr>
            <p:nvPr/>
          </p:nvSpPr>
          <p:spPr bwMode="auto">
            <a:xfrm>
              <a:off x="1248" y="200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87" name="Freeform 1262"/>
            <p:cNvSpPr>
              <a:spLocks noChangeAspect="1"/>
            </p:cNvSpPr>
            <p:nvPr/>
          </p:nvSpPr>
          <p:spPr bwMode="auto">
            <a:xfrm>
              <a:off x="1285" y="200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7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88" name="Freeform 1263"/>
            <p:cNvSpPr>
              <a:spLocks noChangeAspect="1"/>
            </p:cNvSpPr>
            <p:nvPr/>
          </p:nvSpPr>
          <p:spPr bwMode="auto">
            <a:xfrm>
              <a:off x="1272" y="2009"/>
              <a:ext cx="13" cy="25"/>
            </a:xfrm>
            <a:custGeom>
              <a:avLst/>
              <a:gdLst>
                <a:gd name="T0" fmla="*/ 7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89" name="Freeform 1264"/>
            <p:cNvSpPr>
              <a:spLocks noChangeAspect="1"/>
            </p:cNvSpPr>
            <p:nvPr/>
          </p:nvSpPr>
          <p:spPr bwMode="auto">
            <a:xfrm>
              <a:off x="1310" y="2009"/>
              <a:ext cx="12" cy="25"/>
            </a:xfrm>
            <a:custGeom>
              <a:avLst/>
              <a:gdLst>
                <a:gd name="T0" fmla="*/ 0 w 24"/>
                <a:gd name="T1" fmla="*/ 0 h 50"/>
                <a:gd name="T2" fmla="*/ 5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90" name="Freeform 1265"/>
            <p:cNvSpPr>
              <a:spLocks noChangeAspect="1"/>
            </p:cNvSpPr>
            <p:nvPr/>
          </p:nvSpPr>
          <p:spPr bwMode="auto">
            <a:xfrm>
              <a:off x="1298" y="200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91" name="Freeform 1266"/>
            <p:cNvSpPr>
              <a:spLocks noChangeAspect="1"/>
            </p:cNvSpPr>
            <p:nvPr/>
          </p:nvSpPr>
          <p:spPr bwMode="auto">
            <a:xfrm>
              <a:off x="1235" y="200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7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92" name="Freeform 1267"/>
            <p:cNvSpPr>
              <a:spLocks noChangeAspect="1"/>
            </p:cNvSpPr>
            <p:nvPr/>
          </p:nvSpPr>
          <p:spPr bwMode="auto">
            <a:xfrm>
              <a:off x="1223" y="200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93" name="Freeform 1268"/>
            <p:cNvSpPr>
              <a:spLocks noChangeAspect="1"/>
            </p:cNvSpPr>
            <p:nvPr/>
          </p:nvSpPr>
          <p:spPr bwMode="auto">
            <a:xfrm>
              <a:off x="1260" y="2009"/>
              <a:ext cx="12" cy="25"/>
            </a:xfrm>
            <a:custGeom>
              <a:avLst/>
              <a:gdLst>
                <a:gd name="T0" fmla="*/ 0 w 24"/>
                <a:gd name="T1" fmla="*/ 0 h 50"/>
                <a:gd name="T2" fmla="*/ 5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94" name="Freeform 1269"/>
            <p:cNvSpPr>
              <a:spLocks noChangeAspect="1"/>
            </p:cNvSpPr>
            <p:nvPr/>
          </p:nvSpPr>
          <p:spPr bwMode="auto">
            <a:xfrm>
              <a:off x="1248" y="200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95" name="Freeform 1270"/>
            <p:cNvSpPr>
              <a:spLocks noChangeAspect="1"/>
            </p:cNvSpPr>
            <p:nvPr/>
          </p:nvSpPr>
          <p:spPr bwMode="auto">
            <a:xfrm>
              <a:off x="1285" y="200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7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96" name="Freeform 1271"/>
            <p:cNvSpPr>
              <a:spLocks noChangeAspect="1"/>
            </p:cNvSpPr>
            <p:nvPr/>
          </p:nvSpPr>
          <p:spPr bwMode="auto">
            <a:xfrm>
              <a:off x="1272" y="2009"/>
              <a:ext cx="13" cy="25"/>
            </a:xfrm>
            <a:custGeom>
              <a:avLst/>
              <a:gdLst>
                <a:gd name="T0" fmla="*/ 7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97" name="Freeform 1272"/>
            <p:cNvSpPr>
              <a:spLocks noChangeAspect="1"/>
            </p:cNvSpPr>
            <p:nvPr/>
          </p:nvSpPr>
          <p:spPr bwMode="auto">
            <a:xfrm>
              <a:off x="1310" y="2009"/>
              <a:ext cx="12" cy="25"/>
            </a:xfrm>
            <a:custGeom>
              <a:avLst/>
              <a:gdLst>
                <a:gd name="T0" fmla="*/ 0 w 24"/>
                <a:gd name="T1" fmla="*/ 0 h 50"/>
                <a:gd name="T2" fmla="*/ 5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98" name="Freeform 1273"/>
            <p:cNvSpPr>
              <a:spLocks noChangeAspect="1"/>
            </p:cNvSpPr>
            <p:nvPr/>
          </p:nvSpPr>
          <p:spPr bwMode="auto">
            <a:xfrm>
              <a:off x="1298" y="200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099" name="Freeform 1274"/>
            <p:cNvSpPr>
              <a:spLocks noChangeAspect="1"/>
            </p:cNvSpPr>
            <p:nvPr/>
          </p:nvSpPr>
          <p:spPr bwMode="auto">
            <a:xfrm>
              <a:off x="1334" y="200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6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00" name="Freeform 1275"/>
            <p:cNvSpPr>
              <a:spLocks noChangeAspect="1"/>
            </p:cNvSpPr>
            <p:nvPr/>
          </p:nvSpPr>
          <p:spPr bwMode="auto">
            <a:xfrm>
              <a:off x="1322" y="200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grpSp>
          <p:nvGrpSpPr>
            <p:cNvPr id="41101" name="Group 1276"/>
            <p:cNvGrpSpPr>
              <a:grpSpLocks noChangeAspect="1"/>
            </p:cNvGrpSpPr>
            <p:nvPr/>
          </p:nvGrpSpPr>
          <p:grpSpPr bwMode="auto">
            <a:xfrm>
              <a:off x="1377" y="2084"/>
              <a:ext cx="123" cy="26"/>
              <a:chOff x="3146" y="3107"/>
              <a:chExt cx="234" cy="50"/>
            </a:xfrm>
          </p:grpSpPr>
          <p:grpSp>
            <p:nvGrpSpPr>
              <p:cNvPr id="41458" name="Group 1277"/>
              <p:cNvGrpSpPr>
                <a:grpSpLocks noChangeAspect="1"/>
              </p:cNvGrpSpPr>
              <p:nvPr/>
            </p:nvGrpSpPr>
            <p:grpSpPr bwMode="auto">
              <a:xfrm>
                <a:off x="3146" y="3107"/>
                <a:ext cx="187" cy="50"/>
                <a:chOff x="3146" y="3107"/>
                <a:chExt cx="187" cy="50"/>
              </a:xfrm>
            </p:grpSpPr>
            <p:sp>
              <p:nvSpPr>
                <p:cNvPr id="41461" name="Freeform 1278"/>
                <p:cNvSpPr>
                  <a:spLocks noChangeAspect="1"/>
                </p:cNvSpPr>
                <p:nvPr/>
              </p:nvSpPr>
              <p:spPr bwMode="auto">
                <a:xfrm>
                  <a:off x="3170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62" name="Freeform 1279"/>
                <p:cNvSpPr>
                  <a:spLocks noChangeAspect="1"/>
                </p:cNvSpPr>
                <p:nvPr/>
              </p:nvSpPr>
              <p:spPr bwMode="auto">
                <a:xfrm>
                  <a:off x="3146" y="3107"/>
                  <a:ext cx="24" cy="50"/>
                </a:xfrm>
                <a:custGeom>
                  <a:avLst/>
                  <a:gdLst>
                    <a:gd name="T0" fmla="*/ 24 w 24"/>
                    <a:gd name="T1" fmla="*/ 50 h 50"/>
                    <a:gd name="T2" fmla="*/ 0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63" name="Freeform 1280"/>
                <p:cNvSpPr>
                  <a:spLocks noChangeAspect="1"/>
                </p:cNvSpPr>
                <p:nvPr/>
              </p:nvSpPr>
              <p:spPr bwMode="auto">
                <a:xfrm>
                  <a:off x="3217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64" name="Freeform 1281"/>
                <p:cNvSpPr>
                  <a:spLocks noChangeAspect="1"/>
                </p:cNvSpPr>
                <p:nvPr/>
              </p:nvSpPr>
              <p:spPr bwMode="auto">
                <a:xfrm>
                  <a:off x="3193" y="3107"/>
                  <a:ext cx="24" cy="50"/>
                </a:xfrm>
                <a:custGeom>
                  <a:avLst/>
                  <a:gdLst>
                    <a:gd name="T0" fmla="*/ 24 w 24"/>
                    <a:gd name="T1" fmla="*/ 50 h 50"/>
                    <a:gd name="T2" fmla="*/ 0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65" name="Freeform 1282"/>
                <p:cNvSpPr>
                  <a:spLocks noChangeAspect="1"/>
                </p:cNvSpPr>
                <p:nvPr/>
              </p:nvSpPr>
              <p:spPr bwMode="auto">
                <a:xfrm>
                  <a:off x="3263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66" name="Freeform 1283"/>
                <p:cNvSpPr>
                  <a:spLocks noChangeAspect="1"/>
                </p:cNvSpPr>
                <p:nvPr/>
              </p:nvSpPr>
              <p:spPr bwMode="auto">
                <a:xfrm>
                  <a:off x="3240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67" name="Freeform 1284"/>
                <p:cNvSpPr>
                  <a:spLocks noChangeAspect="1"/>
                </p:cNvSpPr>
                <p:nvPr/>
              </p:nvSpPr>
              <p:spPr bwMode="auto">
                <a:xfrm>
                  <a:off x="3310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68" name="Freeform 1285"/>
                <p:cNvSpPr>
                  <a:spLocks noChangeAspect="1"/>
                </p:cNvSpPr>
                <p:nvPr/>
              </p:nvSpPr>
              <p:spPr bwMode="auto">
                <a:xfrm>
                  <a:off x="3286" y="3107"/>
                  <a:ext cx="24" cy="50"/>
                </a:xfrm>
                <a:custGeom>
                  <a:avLst/>
                  <a:gdLst>
                    <a:gd name="T0" fmla="*/ 24 w 24"/>
                    <a:gd name="T1" fmla="*/ 50 h 50"/>
                    <a:gd name="T2" fmla="*/ 0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  <p:sp>
            <p:nvSpPr>
              <p:cNvPr id="41459" name="Freeform 1286"/>
              <p:cNvSpPr>
                <a:spLocks noChangeAspect="1"/>
              </p:cNvSpPr>
              <p:nvPr/>
            </p:nvSpPr>
            <p:spPr bwMode="auto">
              <a:xfrm>
                <a:off x="3357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60" name="Freeform 1287"/>
              <p:cNvSpPr>
                <a:spLocks noChangeAspect="1"/>
              </p:cNvSpPr>
              <p:nvPr/>
            </p:nvSpPr>
            <p:spPr bwMode="auto">
              <a:xfrm>
                <a:off x="3333" y="3107"/>
                <a:ext cx="24" cy="50"/>
              </a:xfrm>
              <a:custGeom>
                <a:avLst/>
                <a:gdLst>
                  <a:gd name="T0" fmla="*/ 24 w 24"/>
                  <a:gd name="T1" fmla="*/ 50 h 50"/>
                  <a:gd name="T2" fmla="*/ 0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grpSp>
          <p:nvGrpSpPr>
            <p:cNvPr id="41102" name="Group 1288"/>
            <p:cNvGrpSpPr>
              <a:grpSpLocks noChangeAspect="1"/>
            </p:cNvGrpSpPr>
            <p:nvPr/>
          </p:nvGrpSpPr>
          <p:grpSpPr bwMode="auto">
            <a:xfrm>
              <a:off x="1377" y="2009"/>
              <a:ext cx="123" cy="25"/>
              <a:chOff x="3146" y="2956"/>
              <a:chExt cx="234" cy="50"/>
            </a:xfrm>
          </p:grpSpPr>
          <p:grpSp>
            <p:nvGrpSpPr>
              <p:cNvPr id="41447" name="Group 1289"/>
              <p:cNvGrpSpPr>
                <a:grpSpLocks noChangeAspect="1"/>
              </p:cNvGrpSpPr>
              <p:nvPr/>
            </p:nvGrpSpPr>
            <p:grpSpPr bwMode="auto">
              <a:xfrm>
                <a:off x="3146" y="2956"/>
                <a:ext cx="187" cy="50"/>
                <a:chOff x="3146" y="2956"/>
                <a:chExt cx="187" cy="50"/>
              </a:xfrm>
            </p:grpSpPr>
            <p:sp>
              <p:nvSpPr>
                <p:cNvPr id="41450" name="Freeform 1290"/>
                <p:cNvSpPr>
                  <a:spLocks noChangeAspect="1"/>
                </p:cNvSpPr>
                <p:nvPr/>
              </p:nvSpPr>
              <p:spPr bwMode="auto">
                <a:xfrm>
                  <a:off x="3170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51" name="Freeform 1291"/>
                <p:cNvSpPr>
                  <a:spLocks noChangeAspect="1"/>
                </p:cNvSpPr>
                <p:nvPr/>
              </p:nvSpPr>
              <p:spPr bwMode="auto">
                <a:xfrm>
                  <a:off x="3146" y="2956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52" name="Freeform 1292"/>
                <p:cNvSpPr>
                  <a:spLocks noChangeAspect="1"/>
                </p:cNvSpPr>
                <p:nvPr/>
              </p:nvSpPr>
              <p:spPr bwMode="auto">
                <a:xfrm>
                  <a:off x="3217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53" name="Freeform 1293"/>
                <p:cNvSpPr>
                  <a:spLocks noChangeAspect="1"/>
                </p:cNvSpPr>
                <p:nvPr/>
              </p:nvSpPr>
              <p:spPr bwMode="auto">
                <a:xfrm>
                  <a:off x="3193" y="2956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54" name="Freeform 1294"/>
                <p:cNvSpPr>
                  <a:spLocks noChangeAspect="1"/>
                </p:cNvSpPr>
                <p:nvPr/>
              </p:nvSpPr>
              <p:spPr bwMode="auto">
                <a:xfrm>
                  <a:off x="3263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55" name="Freeform 1295"/>
                <p:cNvSpPr>
                  <a:spLocks noChangeAspect="1"/>
                </p:cNvSpPr>
                <p:nvPr/>
              </p:nvSpPr>
              <p:spPr bwMode="auto">
                <a:xfrm>
                  <a:off x="3240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56" name="Freeform 1296"/>
                <p:cNvSpPr>
                  <a:spLocks noChangeAspect="1"/>
                </p:cNvSpPr>
                <p:nvPr/>
              </p:nvSpPr>
              <p:spPr bwMode="auto">
                <a:xfrm>
                  <a:off x="3310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57" name="Freeform 1297"/>
                <p:cNvSpPr>
                  <a:spLocks noChangeAspect="1"/>
                </p:cNvSpPr>
                <p:nvPr/>
              </p:nvSpPr>
              <p:spPr bwMode="auto">
                <a:xfrm>
                  <a:off x="3286" y="2956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  <p:sp>
            <p:nvSpPr>
              <p:cNvPr id="41448" name="Freeform 1298"/>
              <p:cNvSpPr>
                <a:spLocks noChangeAspect="1"/>
              </p:cNvSpPr>
              <p:nvPr/>
            </p:nvSpPr>
            <p:spPr bwMode="auto">
              <a:xfrm>
                <a:off x="3357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49" name="Freeform 1299"/>
              <p:cNvSpPr>
                <a:spLocks noChangeAspect="1"/>
              </p:cNvSpPr>
              <p:nvPr/>
            </p:nvSpPr>
            <p:spPr bwMode="auto">
              <a:xfrm>
                <a:off x="3333" y="2956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grpSp>
          <p:nvGrpSpPr>
            <p:cNvPr id="41103" name="Group 1300"/>
            <p:cNvGrpSpPr>
              <a:grpSpLocks noChangeAspect="1"/>
            </p:cNvGrpSpPr>
            <p:nvPr/>
          </p:nvGrpSpPr>
          <p:grpSpPr bwMode="auto">
            <a:xfrm>
              <a:off x="1377" y="2084"/>
              <a:ext cx="99" cy="26"/>
              <a:chOff x="3146" y="3107"/>
              <a:chExt cx="187" cy="50"/>
            </a:xfrm>
          </p:grpSpPr>
          <p:sp>
            <p:nvSpPr>
              <p:cNvPr id="41439" name="Freeform 1301"/>
              <p:cNvSpPr>
                <a:spLocks noChangeAspect="1"/>
              </p:cNvSpPr>
              <p:nvPr/>
            </p:nvSpPr>
            <p:spPr bwMode="auto">
              <a:xfrm>
                <a:off x="3170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40" name="Freeform 1302"/>
              <p:cNvSpPr>
                <a:spLocks noChangeAspect="1"/>
              </p:cNvSpPr>
              <p:nvPr/>
            </p:nvSpPr>
            <p:spPr bwMode="auto">
              <a:xfrm>
                <a:off x="3146" y="3107"/>
                <a:ext cx="24" cy="50"/>
              </a:xfrm>
              <a:custGeom>
                <a:avLst/>
                <a:gdLst>
                  <a:gd name="T0" fmla="*/ 24 w 24"/>
                  <a:gd name="T1" fmla="*/ 50 h 50"/>
                  <a:gd name="T2" fmla="*/ 0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41" name="Freeform 1303"/>
              <p:cNvSpPr>
                <a:spLocks noChangeAspect="1"/>
              </p:cNvSpPr>
              <p:nvPr/>
            </p:nvSpPr>
            <p:spPr bwMode="auto">
              <a:xfrm>
                <a:off x="3217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42" name="Freeform 1304"/>
              <p:cNvSpPr>
                <a:spLocks noChangeAspect="1"/>
              </p:cNvSpPr>
              <p:nvPr/>
            </p:nvSpPr>
            <p:spPr bwMode="auto">
              <a:xfrm>
                <a:off x="3193" y="3107"/>
                <a:ext cx="24" cy="50"/>
              </a:xfrm>
              <a:custGeom>
                <a:avLst/>
                <a:gdLst>
                  <a:gd name="T0" fmla="*/ 24 w 24"/>
                  <a:gd name="T1" fmla="*/ 50 h 50"/>
                  <a:gd name="T2" fmla="*/ 0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43" name="Freeform 1305"/>
              <p:cNvSpPr>
                <a:spLocks noChangeAspect="1"/>
              </p:cNvSpPr>
              <p:nvPr/>
            </p:nvSpPr>
            <p:spPr bwMode="auto">
              <a:xfrm>
                <a:off x="3263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44" name="Freeform 1306"/>
              <p:cNvSpPr>
                <a:spLocks noChangeAspect="1"/>
              </p:cNvSpPr>
              <p:nvPr/>
            </p:nvSpPr>
            <p:spPr bwMode="auto">
              <a:xfrm>
                <a:off x="3240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45" name="Freeform 1307"/>
              <p:cNvSpPr>
                <a:spLocks noChangeAspect="1"/>
              </p:cNvSpPr>
              <p:nvPr/>
            </p:nvSpPr>
            <p:spPr bwMode="auto">
              <a:xfrm>
                <a:off x="3310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46" name="Freeform 1308"/>
              <p:cNvSpPr>
                <a:spLocks noChangeAspect="1"/>
              </p:cNvSpPr>
              <p:nvPr/>
            </p:nvSpPr>
            <p:spPr bwMode="auto">
              <a:xfrm>
                <a:off x="3286" y="3107"/>
                <a:ext cx="24" cy="50"/>
              </a:xfrm>
              <a:custGeom>
                <a:avLst/>
                <a:gdLst>
                  <a:gd name="T0" fmla="*/ 24 w 24"/>
                  <a:gd name="T1" fmla="*/ 50 h 50"/>
                  <a:gd name="T2" fmla="*/ 0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sp>
          <p:nvSpPr>
            <p:cNvPr id="41104" name="Freeform 1309"/>
            <p:cNvSpPr>
              <a:spLocks noChangeAspect="1"/>
            </p:cNvSpPr>
            <p:nvPr/>
          </p:nvSpPr>
          <p:spPr bwMode="auto">
            <a:xfrm>
              <a:off x="1489" y="2084"/>
              <a:ext cx="11" cy="26"/>
            </a:xfrm>
            <a:custGeom>
              <a:avLst/>
              <a:gdLst>
                <a:gd name="T0" fmla="*/ 0 w 23"/>
                <a:gd name="T1" fmla="*/ 11 h 50"/>
                <a:gd name="T2" fmla="*/ 4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05" name="Freeform 1310"/>
            <p:cNvSpPr>
              <a:spLocks noChangeAspect="1"/>
            </p:cNvSpPr>
            <p:nvPr/>
          </p:nvSpPr>
          <p:spPr bwMode="auto">
            <a:xfrm>
              <a:off x="1476" y="2084"/>
              <a:ext cx="13" cy="26"/>
            </a:xfrm>
            <a:custGeom>
              <a:avLst/>
              <a:gdLst>
                <a:gd name="T0" fmla="*/ 7 w 24"/>
                <a:gd name="T1" fmla="*/ 11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06" name="Freeform 1311"/>
            <p:cNvSpPr>
              <a:spLocks noChangeAspect="1"/>
            </p:cNvSpPr>
            <p:nvPr/>
          </p:nvSpPr>
          <p:spPr bwMode="auto">
            <a:xfrm>
              <a:off x="1391" y="2084"/>
              <a:ext cx="11" cy="26"/>
            </a:xfrm>
            <a:custGeom>
              <a:avLst/>
              <a:gdLst>
                <a:gd name="T0" fmla="*/ 0 w 23"/>
                <a:gd name="T1" fmla="*/ 11 h 50"/>
                <a:gd name="T2" fmla="*/ 4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07" name="Freeform 1312"/>
            <p:cNvSpPr>
              <a:spLocks noChangeAspect="1"/>
            </p:cNvSpPr>
            <p:nvPr/>
          </p:nvSpPr>
          <p:spPr bwMode="auto">
            <a:xfrm>
              <a:off x="1377" y="2084"/>
              <a:ext cx="14" cy="26"/>
            </a:xfrm>
            <a:custGeom>
              <a:avLst/>
              <a:gdLst>
                <a:gd name="T0" fmla="*/ 8 w 24"/>
                <a:gd name="T1" fmla="*/ 11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08" name="Freeform 1313"/>
            <p:cNvSpPr>
              <a:spLocks noChangeAspect="1"/>
            </p:cNvSpPr>
            <p:nvPr/>
          </p:nvSpPr>
          <p:spPr bwMode="auto">
            <a:xfrm>
              <a:off x="1414" y="2084"/>
              <a:ext cx="13" cy="26"/>
            </a:xfrm>
            <a:custGeom>
              <a:avLst/>
              <a:gdLst>
                <a:gd name="T0" fmla="*/ 0 w 23"/>
                <a:gd name="T1" fmla="*/ 11 h 50"/>
                <a:gd name="T2" fmla="*/ 7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09" name="Freeform 1314"/>
            <p:cNvSpPr>
              <a:spLocks noChangeAspect="1"/>
            </p:cNvSpPr>
            <p:nvPr/>
          </p:nvSpPr>
          <p:spPr bwMode="auto">
            <a:xfrm>
              <a:off x="1402" y="2084"/>
              <a:ext cx="12" cy="26"/>
            </a:xfrm>
            <a:custGeom>
              <a:avLst/>
              <a:gdLst>
                <a:gd name="T0" fmla="*/ 5 w 24"/>
                <a:gd name="T1" fmla="*/ 11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10" name="Freeform 1315"/>
            <p:cNvSpPr>
              <a:spLocks noChangeAspect="1"/>
            </p:cNvSpPr>
            <p:nvPr/>
          </p:nvSpPr>
          <p:spPr bwMode="auto">
            <a:xfrm>
              <a:off x="1439" y="2084"/>
              <a:ext cx="12" cy="26"/>
            </a:xfrm>
            <a:custGeom>
              <a:avLst/>
              <a:gdLst>
                <a:gd name="T0" fmla="*/ 0 w 23"/>
                <a:gd name="T1" fmla="*/ 11 h 50"/>
                <a:gd name="T2" fmla="*/ 5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11" name="Freeform 1316"/>
            <p:cNvSpPr>
              <a:spLocks noChangeAspect="1"/>
            </p:cNvSpPr>
            <p:nvPr/>
          </p:nvSpPr>
          <p:spPr bwMode="auto">
            <a:xfrm>
              <a:off x="1427" y="2084"/>
              <a:ext cx="12" cy="26"/>
            </a:xfrm>
            <a:custGeom>
              <a:avLst/>
              <a:gdLst>
                <a:gd name="T0" fmla="*/ 5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12" name="Freeform 1317"/>
            <p:cNvSpPr>
              <a:spLocks noChangeAspect="1"/>
            </p:cNvSpPr>
            <p:nvPr/>
          </p:nvSpPr>
          <p:spPr bwMode="auto">
            <a:xfrm>
              <a:off x="1464" y="2084"/>
              <a:ext cx="12" cy="26"/>
            </a:xfrm>
            <a:custGeom>
              <a:avLst/>
              <a:gdLst>
                <a:gd name="T0" fmla="*/ 0 w 23"/>
                <a:gd name="T1" fmla="*/ 11 h 50"/>
                <a:gd name="T2" fmla="*/ 5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13" name="Freeform 1318"/>
            <p:cNvSpPr>
              <a:spLocks noChangeAspect="1"/>
            </p:cNvSpPr>
            <p:nvPr/>
          </p:nvSpPr>
          <p:spPr bwMode="auto">
            <a:xfrm>
              <a:off x="1451" y="2084"/>
              <a:ext cx="13" cy="26"/>
            </a:xfrm>
            <a:custGeom>
              <a:avLst/>
              <a:gdLst>
                <a:gd name="T0" fmla="*/ 7 w 24"/>
                <a:gd name="T1" fmla="*/ 11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14" name="Freeform 1319"/>
            <p:cNvSpPr>
              <a:spLocks noChangeAspect="1"/>
            </p:cNvSpPr>
            <p:nvPr/>
          </p:nvSpPr>
          <p:spPr bwMode="auto">
            <a:xfrm>
              <a:off x="1391" y="2084"/>
              <a:ext cx="11" cy="26"/>
            </a:xfrm>
            <a:custGeom>
              <a:avLst/>
              <a:gdLst>
                <a:gd name="T0" fmla="*/ 0 w 23"/>
                <a:gd name="T1" fmla="*/ 11 h 50"/>
                <a:gd name="T2" fmla="*/ 4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15" name="Freeform 1320"/>
            <p:cNvSpPr>
              <a:spLocks noChangeAspect="1"/>
            </p:cNvSpPr>
            <p:nvPr/>
          </p:nvSpPr>
          <p:spPr bwMode="auto">
            <a:xfrm>
              <a:off x="1377" y="2084"/>
              <a:ext cx="14" cy="26"/>
            </a:xfrm>
            <a:custGeom>
              <a:avLst/>
              <a:gdLst>
                <a:gd name="T0" fmla="*/ 8 w 24"/>
                <a:gd name="T1" fmla="*/ 11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16" name="Freeform 1321"/>
            <p:cNvSpPr>
              <a:spLocks noChangeAspect="1"/>
            </p:cNvSpPr>
            <p:nvPr/>
          </p:nvSpPr>
          <p:spPr bwMode="auto">
            <a:xfrm>
              <a:off x="1414" y="2084"/>
              <a:ext cx="13" cy="26"/>
            </a:xfrm>
            <a:custGeom>
              <a:avLst/>
              <a:gdLst>
                <a:gd name="T0" fmla="*/ 0 w 23"/>
                <a:gd name="T1" fmla="*/ 11 h 50"/>
                <a:gd name="T2" fmla="*/ 7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17" name="Freeform 1322"/>
            <p:cNvSpPr>
              <a:spLocks noChangeAspect="1"/>
            </p:cNvSpPr>
            <p:nvPr/>
          </p:nvSpPr>
          <p:spPr bwMode="auto">
            <a:xfrm>
              <a:off x="1402" y="2084"/>
              <a:ext cx="12" cy="26"/>
            </a:xfrm>
            <a:custGeom>
              <a:avLst/>
              <a:gdLst>
                <a:gd name="T0" fmla="*/ 5 w 24"/>
                <a:gd name="T1" fmla="*/ 11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18" name="Freeform 1323"/>
            <p:cNvSpPr>
              <a:spLocks noChangeAspect="1"/>
            </p:cNvSpPr>
            <p:nvPr/>
          </p:nvSpPr>
          <p:spPr bwMode="auto">
            <a:xfrm>
              <a:off x="1439" y="2084"/>
              <a:ext cx="12" cy="26"/>
            </a:xfrm>
            <a:custGeom>
              <a:avLst/>
              <a:gdLst>
                <a:gd name="T0" fmla="*/ 0 w 23"/>
                <a:gd name="T1" fmla="*/ 11 h 50"/>
                <a:gd name="T2" fmla="*/ 5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19" name="Freeform 1324"/>
            <p:cNvSpPr>
              <a:spLocks noChangeAspect="1"/>
            </p:cNvSpPr>
            <p:nvPr/>
          </p:nvSpPr>
          <p:spPr bwMode="auto">
            <a:xfrm>
              <a:off x="1427" y="2084"/>
              <a:ext cx="12" cy="26"/>
            </a:xfrm>
            <a:custGeom>
              <a:avLst/>
              <a:gdLst>
                <a:gd name="T0" fmla="*/ 5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20" name="Freeform 1325"/>
            <p:cNvSpPr>
              <a:spLocks noChangeAspect="1"/>
            </p:cNvSpPr>
            <p:nvPr/>
          </p:nvSpPr>
          <p:spPr bwMode="auto">
            <a:xfrm>
              <a:off x="1464" y="2084"/>
              <a:ext cx="12" cy="26"/>
            </a:xfrm>
            <a:custGeom>
              <a:avLst/>
              <a:gdLst>
                <a:gd name="T0" fmla="*/ 0 w 23"/>
                <a:gd name="T1" fmla="*/ 11 h 50"/>
                <a:gd name="T2" fmla="*/ 5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21" name="Freeform 1326"/>
            <p:cNvSpPr>
              <a:spLocks noChangeAspect="1"/>
            </p:cNvSpPr>
            <p:nvPr/>
          </p:nvSpPr>
          <p:spPr bwMode="auto">
            <a:xfrm>
              <a:off x="1451" y="2084"/>
              <a:ext cx="13" cy="26"/>
            </a:xfrm>
            <a:custGeom>
              <a:avLst/>
              <a:gdLst>
                <a:gd name="T0" fmla="*/ 7 w 24"/>
                <a:gd name="T1" fmla="*/ 11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22" name="Freeform 1327"/>
            <p:cNvSpPr>
              <a:spLocks noChangeAspect="1"/>
            </p:cNvSpPr>
            <p:nvPr/>
          </p:nvSpPr>
          <p:spPr bwMode="auto">
            <a:xfrm>
              <a:off x="1489" y="2084"/>
              <a:ext cx="11" cy="26"/>
            </a:xfrm>
            <a:custGeom>
              <a:avLst/>
              <a:gdLst>
                <a:gd name="T0" fmla="*/ 0 w 23"/>
                <a:gd name="T1" fmla="*/ 11 h 50"/>
                <a:gd name="T2" fmla="*/ 4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23" name="Freeform 1328"/>
            <p:cNvSpPr>
              <a:spLocks noChangeAspect="1"/>
            </p:cNvSpPr>
            <p:nvPr/>
          </p:nvSpPr>
          <p:spPr bwMode="auto">
            <a:xfrm>
              <a:off x="1476" y="2084"/>
              <a:ext cx="13" cy="26"/>
            </a:xfrm>
            <a:custGeom>
              <a:avLst/>
              <a:gdLst>
                <a:gd name="T0" fmla="*/ 7 w 24"/>
                <a:gd name="T1" fmla="*/ 11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grpSp>
          <p:nvGrpSpPr>
            <p:cNvPr id="41124" name="Group 1329"/>
            <p:cNvGrpSpPr>
              <a:grpSpLocks noChangeAspect="1"/>
            </p:cNvGrpSpPr>
            <p:nvPr/>
          </p:nvGrpSpPr>
          <p:grpSpPr bwMode="auto">
            <a:xfrm>
              <a:off x="1377" y="2009"/>
              <a:ext cx="99" cy="25"/>
              <a:chOff x="3146" y="2956"/>
              <a:chExt cx="187" cy="50"/>
            </a:xfrm>
          </p:grpSpPr>
          <p:sp>
            <p:nvSpPr>
              <p:cNvPr id="41431" name="Freeform 1330"/>
              <p:cNvSpPr>
                <a:spLocks noChangeAspect="1"/>
              </p:cNvSpPr>
              <p:nvPr/>
            </p:nvSpPr>
            <p:spPr bwMode="auto">
              <a:xfrm>
                <a:off x="3170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32" name="Freeform 1331"/>
              <p:cNvSpPr>
                <a:spLocks noChangeAspect="1"/>
              </p:cNvSpPr>
              <p:nvPr/>
            </p:nvSpPr>
            <p:spPr bwMode="auto">
              <a:xfrm>
                <a:off x="3146" y="2956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33" name="Freeform 1332"/>
              <p:cNvSpPr>
                <a:spLocks noChangeAspect="1"/>
              </p:cNvSpPr>
              <p:nvPr/>
            </p:nvSpPr>
            <p:spPr bwMode="auto">
              <a:xfrm>
                <a:off x="3217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34" name="Freeform 1333"/>
              <p:cNvSpPr>
                <a:spLocks noChangeAspect="1"/>
              </p:cNvSpPr>
              <p:nvPr/>
            </p:nvSpPr>
            <p:spPr bwMode="auto">
              <a:xfrm>
                <a:off x="3193" y="2956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35" name="Freeform 1334"/>
              <p:cNvSpPr>
                <a:spLocks noChangeAspect="1"/>
              </p:cNvSpPr>
              <p:nvPr/>
            </p:nvSpPr>
            <p:spPr bwMode="auto">
              <a:xfrm>
                <a:off x="3263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36" name="Freeform 1335"/>
              <p:cNvSpPr>
                <a:spLocks noChangeAspect="1"/>
              </p:cNvSpPr>
              <p:nvPr/>
            </p:nvSpPr>
            <p:spPr bwMode="auto">
              <a:xfrm>
                <a:off x="3240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37" name="Freeform 1336"/>
              <p:cNvSpPr>
                <a:spLocks noChangeAspect="1"/>
              </p:cNvSpPr>
              <p:nvPr/>
            </p:nvSpPr>
            <p:spPr bwMode="auto">
              <a:xfrm>
                <a:off x="3310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38" name="Freeform 1337"/>
              <p:cNvSpPr>
                <a:spLocks noChangeAspect="1"/>
              </p:cNvSpPr>
              <p:nvPr/>
            </p:nvSpPr>
            <p:spPr bwMode="auto">
              <a:xfrm>
                <a:off x="3286" y="2956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sp>
          <p:nvSpPr>
            <p:cNvPr id="41125" name="Freeform 1338"/>
            <p:cNvSpPr>
              <a:spLocks noChangeAspect="1"/>
            </p:cNvSpPr>
            <p:nvPr/>
          </p:nvSpPr>
          <p:spPr bwMode="auto">
            <a:xfrm>
              <a:off x="1489" y="2009"/>
              <a:ext cx="11" cy="25"/>
            </a:xfrm>
            <a:custGeom>
              <a:avLst/>
              <a:gdLst>
                <a:gd name="T0" fmla="*/ 0 w 23"/>
                <a:gd name="T1" fmla="*/ 0 h 50"/>
                <a:gd name="T2" fmla="*/ 4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26" name="Freeform 1339"/>
            <p:cNvSpPr>
              <a:spLocks noChangeAspect="1"/>
            </p:cNvSpPr>
            <p:nvPr/>
          </p:nvSpPr>
          <p:spPr bwMode="auto">
            <a:xfrm>
              <a:off x="1476" y="2009"/>
              <a:ext cx="13" cy="25"/>
            </a:xfrm>
            <a:custGeom>
              <a:avLst/>
              <a:gdLst>
                <a:gd name="T0" fmla="*/ 7 w 24"/>
                <a:gd name="T1" fmla="*/ 0 h 50"/>
                <a:gd name="T2" fmla="*/ 0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27" name="Freeform 1340"/>
            <p:cNvSpPr>
              <a:spLocks noChangeAspect="1"/>
            </p:cNvSpPr>
            <p:nvPr/>
          </p:nvSpPr>
          <p:spPr bwMode="auto">
            <a:xfrm>
              <a:off x="1391" y="2009"/>
              <a:ext cx="11" cy="25"/>
            </a:xfrm>
            <a:custGeom>
              <a:avLst/>
              <a:gdLst>
                <a:gd name="T0" fmla="*/ 0 w 23"/>
                <a:gd name="T1" fmla="*/ 0 h 50"/>
                <a:gd name="T2" fmla="*/ 4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28" name="Freeform 1341"/>
            <p:cNvSpPr>
              <a:spLocks noChangeAspect="1"/>
            </p:cNvSpPr>
            <p:nvPr/>
          </p:nvSpPr>
          <p:spPr bwMode="auto">
            <a:xfrm>
              <a:off x="1377" y="2009"/>
              <a:ext cx="14" cy="25"/>
            </a:xfrm>
            <a:custGeom>
              <a:avLst/>
              <a:gdLst>
                <a:gd name="T0" fmla="*/ 8 w 24"/>
                <a:gd name="T1" fmla="*/ 0 h 50"/>
                <a:gd name="T2" fmla="*/ 0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29" name="Freeform 1342"/>
            <p:cNvSpPr>
              <a:spLocks noChangeAspect="1"/>
            </p:cNvSpPr>
            <p:nvPr/>
          </p:nvSpPr>
          <p:spPr bwMode="auto">
            <a:xfrm>
              <a:off x="1414" y="2009"/>
              <a:ext cx="13" cy="25"/>
            </a:xfrm>
            <a:custGeom>
              <a:avLst/>
              <a:gdLst>
                <a:gd name="T0" fmla="*/ 0 w 23"/>
                <a:gd name="T1" fmla="*/ 0 h 50"/>
                <a:gd name="T2" fmla="*/ 7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30" name="Freeform 1343"/>
            <p:cNvSpPr>
              <a:spLocks noChangeAspect="1"/>
            </p:cNvSpPr>
            <p:nvPr/>
          </p:nvSpPr>
          <p:spPr bwMode="auto">
            <a:xfrm>
              <a:off x="1402" y="2009"/>
              <a:ext cx="12" cy="25"/>
            </a:xfrm>
            <a:custGeom>
              <a:avLst/>
              <a:gdLst>
                <a:gd name="T0" fmla="*/ 5 w 24"/>
                <a:gd name="T1" fmla="*/ 0 h 50"/>
                <a:gd name="T2" fmla="*/ 0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31" name="Freeform 1344"/>
            <p:cNvSpPr>
              <a:spLocks noChangeAspect="1"/>
            </p:cNvSpPr>
            <p:nvPr/>
          </p:nvSpPr>
          <p:spPr bwMode="auto">
            <a:xfrm>
              <a:off x="1439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32" name="Freeform 1345"/>
            <p:cNvSpPr>
              <a:spLocks noChangeAspect="1"/>
            </p:cNvSpPr>
            <p:nvPr/>
          </p:nvSpPr>
          <p:spPr bwMode="auto">
            <a:xfrm>
              <a:off x="1427" y="200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33" name="Freeform 1346"/>
            <p:cNvSpPr>
              <a:spLocks noChangeAspect="1"/>
            </p:cNvSpPr>
            <p:nvPr/>
          </p:nvSpPr>
          <p:spPr bwMode="auto">
            <a:xfrm>
              <a:off x="1464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34" name="Freeform 1347"/>
            <p:cNvSpPr>
              <a:spLocks noChangeAspect="1"/>
            </p:cNvSpPr>
            <p:nvPr/>
          </p:nvSpPr>
          <p:spPr bwMode="auto">
            <a:xfrm>
              <a:off x="1451" y="2009"/>
              <a:ext cx="13" cy="25"/>
            </a:xfrm>
            <a:custGeom>
              <a:avLst/>
              <a:gdLst>
                <a:gd name="T0" fmla="*/ 7 w 24"/>
                <a:gd name="T1" fmla="*/ 0 h 50"/>
                <a:gd name="T2" fmla="*/ 0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35" name="Freeform 1348"/>
            <p:cNvSpPr>
              <a:spLocks noChangeAspect="1"/>
            </p:cNvSpPr>
            <p:nvPr/>
          </p:nvSpPr>
          <p:spPr bwMode="auto">
            <a:xfrm>
              <a:off x="1391" y="2009"/>
              <a:ext cx="11" cy="25"/>
            </a:xfrm>
            <a:custGeom>
              <a:avLst/>
              <a:gdLst>
                <a:gd name="T0" fmla="*/ 0 w 23"/>
                <a:gd name="T1" fmla="*/ 0 h 50"/>
                <a:gd name="T2" fmla="*/ 4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36" name="Freeform 1349"/>
            <p:cNvSpPr>
              <a:spLocks noChangeAspect="1"/>
            </p:cNvSpPr>
            <p:nvPr/>
          </p:nvSpPr>
          <p:spPr bwMode="auto">
            <a:xfrm>
              <a:off x="1377" y="2009"/>
              <a:ext cx="14" cy="25"/>
            </a:xfrm>
            <a:custGeom>
              <a:avLst/>
              <a:gdLst>
                <a:gd name="T0" fmla="*/ 8 w 24"/>
                <a:gd name="T1" fmla="*/ 0 h 50"/>
                <a:gd name="T2" fmla="*/ 0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37" name="Freeform 1350"/>
            <p:cNvSpPr>
              <a:spLocks noChangeAspect="1"/>
            </p:cNvSpPr>
            <p:nvPr/>
          </p:nvSpPr>
          <p:spPr bwMode="auto">
            <a:xfrm>
              <a:off x="1414" y="2009"/>
              <a:ext cx="13" cy="25"/>
            </a:xfrm>
            <a:custGeom>
              <a:avLst/>
              <a:gdLst>
                <a:gd name="T0" fmla="*/ 0 w 23"/>
                <a:gd name="T1" fmla="*/ 0 h 50"/>
                <a:gd name="T2" fmla="*/ 7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38" name="Freeform 1351"/>
            <p:cNvSpPr>
              <a:spLocks noChangeAspect="1"/>
            </p:cNvSpPr>
            <p:nvPr/>
          </p:nvSpPr>
          <p:spPr bwMode="auto">
            <a:xfrm>
              <a:off x="1402" y="2009"/>
              <a:ext cx="12" cy="25"/>
            </a:xfrm>
            <a:custGeom>
              <a:avLst/>
              <a:gdLst>
                <a:gd name="T0" fmla="*/ 5 w 24"/>
                <a:gd name="T1" fmla="*/ 0 h 50"/>
                <a:gd name="T2" fmla="*/ 0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39" name="Freeform 1352"/>
            <p:cNvSpPr>
              <a:spLocks noChangeAspect="1"/>
            </p:cNvSpPr>
            <p:nvPr/>
          </p:nvSpPr>
          <p:spPr bwMode="auto">
            <a:xfrm>
              <a:off x="1439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40" name="Freeform 1353"/>
            <p:cNvSpPr>
              <a:spLocks noChangeAspect="1"/>
            </p:cNvSpPr>
            <p:nvPr/>
          </p:nvSpPr>
          <p:spPr bwMode="auto">
            <a:xfrm>
              <a:off x="1427" y="200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41" name="Freeform 1354"/>
            <p:cNvSpPr>
              <a:spLocks noChangeAspect="1"/>
            </p:cNvSpPr>
            <p:nvPr/>
          </p:nvSpPr>
          <p:spPr bwMode="auto">
            <a:xfrm>
              <a:off x="1464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42" name="Freeform 1355"/>
            <p:cNvSpPr>
              <a:spLocks noChangeAspect="1"/>
            </p:cNvSpPr>
            <p:nvPr/>
          </p:nvSpPr>
          <p:spPr bwMode="auto">
            <a:xfrm>
              <a:off x="1451" y="2009"/>
              <a:ext cx="13" cy="25"/>
            </a:xfrm>
            <a:custGeom>
              <a:avLst/>
              <a:gdLst>
                <a:gd name="T0" fmla="*/ 7 w 24"/>
                <a:gd name="T1" fmla="*/ 0 h 50"/>
                <a:gd name="T2" fmla="*/ 0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43" name="Freeform 1356"/>
            <p:cNvSpPr>
              <a:spLocks noChangeAspect="1"/>
            </p:cNvSpPr>
            <p:nvPr/>
          </p:nvSpPr>
          <p:spPr bwMode="auto">
            <a:xfrm>
              <a:off x="1489" y="2009"/>
              <a:ext cx="11" cy="25"/>
            </a:xfrm>
            <a:custGeom>
              <a:avLst/>
              <a:gdLst>
                <a:gd name="T0" fmla="*/ 0 w 23"/>
                <a:gd name="T1" fmla="*/ 0 h 50"/>
                <a:gd name="T2" fmla="*/ 4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44" name="Freeform 1357"/>
            <p:cNvSpPr>
              <a:spLocks noChangeAspect="1"/>
            </p:cNvSpPr>
            <p:nvPr/>
          </p:nvSpPr>
          <p:spPr bwMode="auto">
            <a:xfrm>
              <a:off x="1476" y="2009"/>
              <a:ext cx="13" cy="25"/>
            </a:xfrm>
            <a:custGeom>
              <a:avLst/>
              <a:gdLst>
                <a:gd name="T0" fmla="*/ 7 w 24"/>
                <a:gd name="T1" fmla="*/ 0 h 50"/>
                <a:gd name="T2" fmla="*/ 0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45" name="Freeform 1360"/>
            <p:cNvSpPr>
              <a:spLocks noChangeAspect="1"/>
            </p:cNvSpPr>
            <p:nvPr/>
          </p:nvSpPr>
          <p:spPr bwMode="auto">
            <a:xfrm>
              <a:off x="585" y="2286"/>
              <a:ext cx="123" cy="86"/>
            </a:xfrm>
            <a:custGeom>
              <a:avLst/>
              <a:gdLst>
                <a:gd name="T0" fmla="*/ 0 w 233"/>
                <a:gd name="T1" fmla="*/ 33 h 173"/>
                <a:gd name="T2" fmla="*/ 56 w 233"/>
                <a:gd name="T3" fmla="*/ 0 h 173"/>
                <a:gd name="T4" fmla="*/ 0 60000 65536"/>
                <a:gd name="T5" fmla="*/ 0 60000 65536"/>
                <a:gd name="T6" fmla="*/ 0 w 233"/>
                <a:gd name="T7" fmla="*/ 0 h 173"/>
                <a:gd name="T8" fmla="*/ 233 w 233"/>
                <a:gd name="T9" fmla="*/ 173 h 1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3" h="173">
                  <a:moveTo>
                    <a:pt x="0" y="173"/>
                  </a:moveTo>
                  <a:cubicBezTo>
                    <a:pt x="93" y="169"/>
                    <a:pt x="180" y="105"/>
                    <a:pt x="23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46" name="Line 1361"/>
            <p:cNvSpPr>
              <a:spLocks noChangeAspect="1" noChangeShapeType="1"/>
            </p:cNvSpPr>
            <p:nvPr/>
          </p:nvSpPr>
          <p:spPr bwMode="auto">
            <a:xfrm flipV="1">
              <a:off x="708" y="2144"/>
              <a:ext cx="80" cy="1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47" name="Freeform 1362"/>
            <p:cNvSpPr>
              <a:spLocks noChangeAspect="1"/>
            </p:cNvSpPr>
            <p:nvPr/>
          </p:nvSpPr>
          <p:spPr bwMode="auto">
            <a:xfrm>
              <a:off x="788" y="2060"/>
              <a:ext cx="125" cy="84"/>
            </a:xfrm>
            <a:custGeom>
              <a:avLst/>
              <a:gdLst>
                <a:gd name="T0" fmla="*/ 56 w 237"/>
                <a:gd name="T1" fmla="*/ 0 h 167"/>
                <a:gd name="T2" fmla="*/ 0 w 237"/>
                <a:gd name="T3" fmla="*/ 33 h 167"/>
                <a:gd name="T4" fmla="*/ 0 60000 65536"/>
                <a:gd name="T5" fmla="*/ 0 60000 65536"/>
                <a:gd name="T6" fmla="*/ 0 w 237"/>
                <a:gd name="T7" fmla="*/ 0 h 167"/>
                <a:gd name="T8" fmla="*/ 237 w 237"/>
                <a:gd name="T9" fmla="*/ 167 h 1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7" h="167">
                  <a:moveTo>
                    <a:pt x="237" y="0"/>
                  </a:moveTo>
                  <a:cubicBezTo>
                    <a:pt x="143" y="2"/>
                    <a:pt x="55" y="64"/>
                    <a:pt x="0" y="167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grpSp>
          <p:nvGrpSpPr>
            <p:cNvPr id="41148" name="Group 1367"/>
            <p:cNvGrpSpPr>
              <a:grpSpLocks noChangeAspect="1"/>
            </p:cNvGrpSpPr>
            <p:nvPr/>
          </p:nvGrpSpPr>
          <p:grpSpPr bwMode="auto">
            <a:xfrm>
              <a:off x="452" y="2084"/>
              <a:ext cx="124" cy="26"/>
              <a:chOff x="1393" y="3107"/>
              <a:chExt cx="235" cy="50"/>
            </a:xfrm>
          </p:grpSpPr>
          <p:grpSp>
            <p:nvGrpSpPr>
              <p:cNvPr id="41420" name="Group 1368"/>
              <p:cNvGrpSpPr>
                <a:grpSpLocks noChangeAspect="1"/>
              </p:cNvGrpSpPr>
              <p:nvPr/>
            </p:nvGrpSpPr>
            <p:grpSpPr bwMode="auto">
              <a:xfrm>
                <a:off x="1393" y="3107"/>
                <a:ext cx="188" cy="50"/>
                <a:chOff x="1393" y="3107"/>
                <a:chExt cx="188" cy="50"/>
              </a:xfrm>
            </p:grpSpPr>
            <p:sp>
              <p:nvSpPr>
                <p:cNvPr id="41423" name="Freeform 1369"/>
                <p:cNvSpPr>
                  <a:spLocks noChangeAspect="1"/>
                </p:cNvSpPr>
                <p:nvPr/>
              </p:nvSpPr>
              <p:spPr bwMode="auto">
                <a:xfrm>
                  <a:off x="1416" y="3107"/>
                  <a:ext cx="24" cy="50"/>
                </a:xfrm>
                <a:custGeom>
                  <a:avLst/>
                  <a:gdLst>
                    <a:gd name="T0" fmla="*/ 0 w 24"/>
                    <a:gd name="T1" fmla="*/ 50 h 50"/>
                    <a:gd name="T2" fmla="*/ 24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50"/>
                      </a:moveTo>
                      <a:cubicBezTo>
                        <a:pt x="14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24" name="Freeform 1370"/>
                <p:cNvSpPr>
                  <a:spLocks noChangeAspect="1"/>
                </p:cNvSpPr>
                <p:nvPr/>
              </p:nvSpPr>
              <p:spPr bwMode="auto">
                <a:xfrm>
                  <a:off x="1393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25" name="Freeform 1371"/>
                <p:cNvSpPr>
                  <a:spLocks noChangeAspect="1"/>
                </p:cNvSpPr>
                <p:nvPr/>
              </p:nvSpPr>
              <p:spPr bwMode="auto">
                <a:xfrm>
                  <a:off x="1463" y="3107"/>
                  <a:ext cx="24" cy="50"/>
                </a:xfrm>
                <a:custGeom>
                  <a:avLst/>
                  <a:gdLst>
                    <a:gd name="T0" fmla="*/ 0 w 24"/>
                    <a:gd name="T1" fmla="*/ 50 h 50"/>
                    <a:gd name="T2" fmla="*/ 24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50"/>
                      </a:moveTo>
                      <a:cubicBezTo>
                        <a:pt x="14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26" name="Freeform 1372"/>
                <p:cNvSpPr>
                  <a:spLocks noChangeAspect="1"/>
                </p:cNvSpPr>
                <p:nvPr/>
              </p:nvSpPr>
              <p:spPr bwMode="auto">
                <a:xfrm>
                  <a:off x="1440" y="3107"/>
                  <a:ext cx="23" cy="50"/>
                </a:xfrm>
                <a:custGeom>
                  <a:avLst/>
                  <a:gdLst>
                    <a:gd name="T0" fmla="*/ 23 w 23"/>
                    <a:gd name="T1" fmla="*/ 50 h 50"/>
                    <a:gd name="T2" fmla="*/ 0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27" name="Freeform 1373"/>
                <p:cNvSpPr>
                  <a:spLocks noChangeAspect="1"/>
                </p:cNvSpPr>
                <p:nvPr/>
              </p:nvSpPr>
              <p:spPr bwMode="auto">
                <a:xfrm>
                  <a:off x="1511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28" name="Freeform 1374"/>
                <p:cNvSpPr>
                  <a:spLocks noChangeAspect="1"/>
                </p:cNvSpPr>
                <p:nvPr/>
              </p:nvSpPr>
              <p:spPr bwMode="auto">
                <a:xfrm>
                  <a:off x="1487" y="3107"/>
                  <a:ext cx="24" cy="50"/>
                </a:xfrm>
                <a:custGeom>
                  <a:avLst/>
                  <a:gdLst>
                    <a:gd name="T0" fmla="*/ 24 w 24"/>
                    <a:gd name="T1" fmla="*/ 50 h 50"/>
                    <a:gd name="T2" fmla="*/ 0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29" name="Freeform 1375"/>
                <p:cNvSpPr>
                  <a:spLocks noChangeAspect="1"/>
                </p:cNvSpPr>
                <p:nvPr/>
              </p:nvSpPr>
              <p:spPr bwMode="auto">
                <a:xfrm>
                  <a:off x="1558" y="3107"/>
                  <a:ext cx="23" cy="50"/>
                </a:xfrm>
                <a:custGeom>
                  <a:avLst/>
                  <a:gdLst>
                    <a:gd name="T0" fmla="*/ 0 w 23"/>
                    <a:gd name="T1" fmla="*/ 50 h 50"/>
                    <a:gd name="T2" fmla="*/ 23 w 23"/>
                    <a:gd name="T3" fmla="*/ 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30" name="Freeform 1376"/>
                <p:cNvSpPr>
                  <a:spLocks noChangeAspect="1"/>
                </p:cNvSpPr>
                <p:nvPr/>
              </p:nvSpPr>
              <p:spPr bwMode="auto">
                <a:xfrm>
                  <a:off x="1534" y="3107"/>
                  <a:ext cx="24" cy="50"/>
                </a:xfrm>
                <a:custGeom>
                  <a:avLst/>
                  <a:gdLst>
                    <a:gd name="T0" fmla="*/ 24 w 24"/>
                    <a:gd name="T1" fmla="*/ 50 h 50"/>
                    <a:gd name="T2" fmla="*/ 0 w 24"/>
                    <a:gd name="T3" fmla="*/ 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  <p:sp>
            <p:nvSpPr>
              <p:cNvPr id="41421" name="Freeform 1377"/>
              <p:cNvSpPr>
                <a:spLocks noChangeAspect="1"/>
              </p:cNvSpPr>
              <p:nvPr/>
            </p:nvSpPr>
            <p:spPr bwMode="auto">
              <a:xfrm>
                <a:off x="1605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22" name="Freeform 1378"/>
              <p:cNvSpPr>
                <a:spLocks noChangeAspect="1"/>
              </p:cNvSpPr>
              <p:nvPr/>
            </p:nvSpPr>
            <p:spPr bwMode="auto">
              <a:xfrm>
                <a:off x="1581" y="3107"/>
                <a:ext cx="24" cy="50"/>
              </a:xfrm>
              <a:custGeom>
                <a:avLst/>
                <a:gdLst>
                  <a:gd name="T0" fmla="*/ 24 w 24"/>
                  <a:gd name="T1" fmla="*/ 50 h 50"/>
                  <a:gd name="T2" fmla="*/ 0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grpSp>
          <p:nvGrpSpPr>
            <p:cNvPr id="41149" name="Group 1379"/>
            <p:cNvGrpSpPr>
              <a:grpSpLocks noChangeAspect="1"/>
            </p:cNvGrpSpPr>
            <p:nvPr/>
          </p:nvGrpSpPr>
          <p:grpSpPr bwMode="auto">
            <a:xfrm>
              <a:off x="452" y="2009"/>
              <a:ext cx="124" cy="25"/>
              <a:chOff x="1393" y="2956"/>
              <a:chExt cx="235" cy="50"/>
            </a:xfrm>
          </p:grpSpPr>
          <p:grpSp>
            <p:nvGrpSpPr>
              <p:cNvPr id="41409" name="Group 1380"/>
              <p:cNvGrpSpPr>
                <a:grpSpLocks noChangeAspect="1"/>
              </p:cNvGrpSpPr>
              <p:nvPr/>
            </p:nvGrpSpPr>
            <p:grpSpPr bwMode="auto">
              <a:xfrm>
                <a:off x="1393" y="2956"/>
                <a:ext cx="188" cy="50"/>
                <a:chOff x="1393" y="2956"/>
                <a:chExt cx="188" cy="50"/>
              </a:xfrm>
            </p:grpSpPr>
            <p:sp>
              <p:nvSpPr>
                <p:cNvPr id="41412" name="Freeform 1381"/>
                <p:cNvSpPr>
                  <a:spLocks noChangeAspect="1"/>
                </p:cNvSpPr>
                <p:nvPr/>
              </p:nvSpPr>
              <p:spPr bwMode="auto">
                <a:xfrm>
                  <a:off x="1416" y="2956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4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13" name="Freeform 1382"/>
                <p:cNvSpPr>
                  <a:spLocks noChangeAspect="1"/>
                </p:cNvSpPr>
                <p:nvPr/>
              </p:nvSpPr>
              <p:spPr bwMode="auto">
                <a:xfrm>
                  <a:off x="1393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14" name="Freeform 1383"/>
                <p:cNvSpPr>
                  <a:spLocks noChangeAspect="1"/>
                </p:cNvSpPr>
                <p:nvPr/>
              </p:nvSpPr>
              <p:spPr bwMode="auto">
                <a:xfrm>
                  <a:off x="1463" y="2956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4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15" name="Freeform 1384"/>
                <p:cNvSpPr>
                  <a:spLocks noChangeAspect="1"/>
                </p:cNvSpPr>
                <p:nvPr/>
              </p:nvSpPr>
              <p:spPr bwMode="auto">
                <a:xfrm>
                  <a:off x="1440" y="2956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16" name="Freeform 1385"/>
                <p:cNvSpPr>
                  <a:spLocks noChangeAspect="1"/>
                </p:cNvSpPr>
                <p:nvPr/>
              </p:nvSpPr>
              <p:spPr bwMode="auto">
                <a:xfrm>
                  <a:off x="1511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17" name="Freeform 1386"/>
                <p:cNvSpPr>
                  <a:spLocks noChangeAspect="1"/>
                </p:cNvSpPr>
                <p:nvPr/>
              </p:nvSpPr>
              <p:spPr bwMode="auto">
                <a:xfrm>
                  <a:off x="1487" y="2956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18" name="Freeform 1387"/>
                <p:cNvSpPr>
                  <a:spLocks noChangeAspect="1"/>
                </p:cNvSpPr>
                <p:nvPr/>
              </p:nvSpPr>
              <p:spPr bwMode="auto">
                <a:xfrm>
                  <a:off x="1558" y="2956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419" name="Freeform 1388"/>
                <p:cNvSpPr>
                  <a:spLocks noChangeAspect="1"/>
                </p:cNvSpPr>
                <p:nvPr/>
              </p:nvSpPr>
              <p:spPr bwMode="auto">
                <a:xfrm>
                  <a:off x="1534" y="2956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  <p:sp>
            <p:nvSpPr>
              <p:cNvPr id="41410" name="Freeform 1389"/>
              <p:cNvSpPr>
                <a:spLocks noChangeAspect="1"/>
              </p:cNvSpPr>
              <p:nvPr/>
            </p:nvSpPr>
            <p:spPr bwMode="auto">
              <a:xfrm>
                <a:off x="1605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11" name="Freeform 1390"/>
              <p:cNvSpPr>
                <a:spLocks noChangeAspect="1"/>
              </p:cNvSpPr>
              <p:nvPr/>
            </p:nvSpPr>
            <p:spPr bwMode="auto">
              <a:xfrm>
                <a:off x="1581" y="2956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grpSp>
          <p:nvGrpSpPr>
            <p:cNvPr id="41150" name="Group 1391"/>
            <p:cNvGrpSpPr>
              <a:grpSpLocks noChangeAspect="1"/>
            </p:cNvGrpSpPr>
            <p:nvPr/>
          </p:nvGrpSpPr>
          <p:grpSpPr bwMode="auto">
            <a:xfrm>
              <a:off x="452" y="2084"/>
              <a:ext cx="99" cy="26"/>
              <a:chOff x="1393" y="3107"/>
              <a:chExt cx="188" cy="50"/>
            </a:xfrm>
          </p:grpSpPr>
          <p:sp>
            <p:nvSpPr>
              <p:cNvPr id="41401" name="Freeform 1392"/>
              <p:cNvSpPr>
                <a:spLocks noChangeAspect="1"/>
              </p:cNvSpPr>
              <p:nvPr/>
            </p:nvSpPr>
            <p:spPr bwMode="auto">
              <a:xfrm>
                <a:off x="1416" y="3107"/>
                <a:ext cx="24" cy="50"/>
              </a:xfrm>
              <a:custGeom>
                <a:avLst/>
                <a:gdLst>
                  <a:gd name="T0" fmla="*/ 0 w 24"/>
                  <a:gd name="T1" fmla="*/ 50 h 50"/>
                  <a:gd name="T2" fmla="*/ 24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50"/>
                    </a:moveTo>
                    <a:cubicBezTo>
                      <a:pt x="14" y="50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02" name="Freeform 1393"/>
              <p:cNvSpPr>
                <a:spLocks noChangeAspect="1"/>
              </p:cNvSpPr>
              <p:nvPr/>
            </p:nvSpPr>
            <p:spPr bwMode="auto">
              <a:xfrm>
                <a:off x="1393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03" name="Freeform 1394"/>
              <p:cNvSpPr>
                <a:spLocks noChangeAspect="1"/>
              </p:cNvSpPr>
              <p:nvPr/>
            </p:nvSpPr>
            <p:spPr bwMode="auto">
              <a:xfrm>
                <a:off x="1463" y="3107"/>
                <a:ext cx="24" cy="50"/>
              </a:xfrm>
              <a:custGeom>
                <a:avLst/>
                <a:gdLst>
                  <a:gd name="T0" fmla="*/ 0 w 24"/>
                  <a:gd name="T1" fmla="*/ 50 h 50"/>
                  <a:gd name="T2" fmla="*/ 24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50"/>
                    </a:moveTo>
                    <a:cubicBezTo>
                      <a:pt x="14" y="50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04" name="Freeform 1395"/>
              <p:cNvSpPr>
                <a:spLocks noChangeAspect="1"/>
              </p:cNvSpPr>
              <p:nvPr/>
            </p:nvSpPr>
            <p:spPr bwMode="auto">
              <a:xfrm>
                <a:off x="1440" y="3107"/>
                <a:ext cx="23" cy="50"/>
              </a:xfrm>
              <a:custGeom>
                <a:avLst/>
                <a:gdLst>
                  <a:gd name="T0" fmla="*/ 23 w 23"/>
                  <a:gd name="T1" fmla="*/ 50 h 50"/>
                  <a:gd name="T2" fmla="*/ 0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05" name="Freeform 1396"/>
              <p:cNvSpPr>
                <a:spLocks noChangeAspect="1"/>
              </p:cNvSpPr>
              <p:nvPr/>
            </p:nvSpPr>
            <p:spPr bwMode="auto">
              <a:xfrm>
                <a:off x="1511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06" name="Freeform 1397"/>
              <p:cNvSpPr>
                <a:spLocks noChangeAspect="1"/>
              </p:cNvSpPr>
              <p:nvPr/>
            </p:nvSpPr>
            <p:spPr bwMode="auto">
              <a:xfrm>
                <a:off x="1487" y="3107"/>
                <a:ext cx="24" cy="50"/>
              </a:xfrm>
              <a:custGeom>
                <a:avLst/>
                <a:gdLst>
                  <a:gd name="T0" fmla="*/ 24 w 24"/>
                  <a:gd name="T1" fmla="*/ 50 h 50"/>
                  <a:gd name="T2" fmla="*/ 0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07" name="Freeform 1398"/>
              <p:cNvSpPr>
                <a:spLocks noChangeAspect="1"/>
              </p:cNvSpPr>
              <p:nvPr/>
            </p:nvSpPr>
            <p:spPr bwMode="auto">
              <a:xfrm>
                <a:off x="1558" y="3107"/>
                <a:ext cx="23" cy="50"/>
              </a:xfrm>
              <a:custGeom>
                <a:avLst/>
                <a:gdLst>
                  <a:gd name="T0" fmla="*/ 0 w 23"/>
                  <a:gd name="T1" fmla="*/ 50 h 50"/>
                  <a:gd name="T2" fmla="*/ 23 w 23"/>
                  <a:gd name="T3" fmla="*/ 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08" name="Freeform 1399"/>
              <p:cNvSpPr>
                <a:spLocks noChangeAspect="1"/>
              </p:cNvSpPr>
              <p:nvPr/>
            </p:nvSpPr>
            <p:spPr bwMode="auto">
              <a:xfrm>
                <a:off x="1534" y="3107"/>
                <a:ext cx="24" cy="50"/>
              </a:xfrm>
              <a:custGeom>
                <a:avLst/>
                <a:gdLst>
                  <a:gd name="T0" fmla="*/ 24 w 24"/>
                  <a:gd name="T1" fmla="*/ 50 h 50"/>
                  <a:gd name="T2" fmla="*/ 0 w 24"/>
                  <a:gd name="T3" fmla="*/ 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sp>
          <p:nvSpPr>
            <p:cNvPr id="41151" name="Freeform 1400"/>
            <p:cNvSpPr>
              <a:spLocks noChangeAspect="1"/>
            </p:cNvSpPr>
            <p:nvPr/>
          </p:nvSpPr>
          <p:spPr bwMode="auto">
            <a:xfrm>
              <a:off x="564" y="2084"/>
              <a:ext cx="12" cy="26"/>
            </a:xfrm>
            <a:custGeom>
              <a:avLst/>
              <a:gdLst>
                <a:gd name="T0" fmla="*/ 0 w 23"/>
                <a:gd name="T1" fmla="*/ 11 h 50"/>
                <a:gd name="T2" fmla="*/ 5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52" name="Freeform 1401"/>
            <p:cNvSpPr>
              <a:spLocks noChangeAspect="1"/>
            </p:cNvSpPr>
            <p:nvPr/>
          </p:nvSpPr>
          <p:spPr bwMode="auto">
            <a:xfrm>
              <a:off x="551" y="2084"/>
              <a:ext cx="13" cy="26"/>
            </a:xfrm>
            <a:custGeom>
              <a:avLst/>
              <a:gdLst>
                <a:gd name="T0" fmla="*/ 7 w 24"/>
                <a:gd name="T1" fmla="*/ 11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53" name="Freeform 1402"/>
            <p:cNvSpPr>
              <a:spLocks noChangeAspect="1"/>
            </p:cNvSpPr>
            <p:nvPr/>
          </p:nvSpPr>
          <p:spPr bwMode="auto">
            <a:xfrm>
              <a:off x="464" y="2084"/>
              <a:ext cx="13" cy="26"/>
            </a:xfrm>
            <a:custGeom>
              <a:avLst/>
              <a:gdLst>
                <a:gd name="T0" fmla="*/ 0 w 24"/>
                <a:gd name="T1" fmla="*/ 11 h 50"/>
                <a:gd name="T2" fmla="*/ 7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4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54" name="Freeform 1403"/>
            <p:cNvSpPr>
              <a:spLocks noChangeAspect="1"/>
            </p:cNvSpPr>
            <p:nvPr/>
          </p:nvSpPr>
          <p:spPr bwMode="auto">
            <a:xfrm>
              <a:off x="452" y="2084"/>
              <a:ext cx="12" cy="26"/>
            </a:xfrm>
            <a:custGeom>
              <a:avLst/>
              <a:gdLst>
                <a:gd name="T0" fmla="*/ 5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55" name="Freeform 1404"/>
            <p:cNvSpPr>
              <a:spLocks noChangeAspect="1"/>
            </p:cNvSpPr>
            <p:nvPr/>
          </p:nvSpPr>
          <p:spPr bwMode="auto">
            <a:xfrm>
              <a:off x="489" y="2084"/>
              <a:ext cx="12" cy="26"/>
            </a:xfrm>
            <a:custGeom>
              <a:avLst/>
              <a:gdLst>
                <a:gd name="T0" fmla="*/ 0 w 24"/>
                <a:gd name="T1" fmla="*/ 11 h 50"/>
                <a:gd name="T2" fmla="*/ 5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4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56" name="Freeform 1405"/>
            <p:cNvSpPr>
              <a:spLocks noChangeAspect="1"/>
            </p:cNvSpPr>
            <p:nvPr/>
          </p:nvSpPr>
          <p:spPr bwMode="auto">
            <a:xfrm>
              <a:off x="477" y="2084"/>
              <a:ext cx="12" cy="26"/>
            </a:xfrm>
            <a:custGeom>
              <a:avLst/>
              <a:gdLst>
                <a:gd name="T0" fmla="*/ 5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57" name="Freeform 1406"/>
            <p:cNvSpPr>
              <a:spLocks noChangeAspect="1"/>
            </p:cNvSpPr>
            <p:nvPr/>
          </p:nvSpPr>
          <p:spPr bwMode="auto">
            <a:xfrm>
              <a:off x="514" y="2084"/>
              <a:ext cx="12" cy="26"/>
            </a:xfrm>
            <a:custGeom>
              <a:avLst/>
              <a:gdLst>
                <a:gd name="T0" fmla="*/ 0 w 23"/>
                <a:gd name="T1" fmla="*/ 11 h 50"/>
                <a:gd name="T2" fmla="*/ 5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58" name="Freeform 1407"/>
            <p:cNvSpPr>
              <a:spLocks noChangeAspect="1"/>
            </p:cNvSpPr>
            <p:nvPr/>
          </p:nvSpPr>
          <p:spPr bwMode="auto">
            <a:xfrm>
              <a:off x="501" y="2084"/>
              <a:ext cx="13" cy="26"/>
            </a:xfrm>
            <a:custGeom>
              <a:avLst/>
              <a:gdLst>
                <a:gd name="T0" fmla="*/ 6 w 24"/>
                <a:gd name="T1" fmla="*/ 11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59" name="Freeform 1408"/>
            <p:cNvSpPr>
              <a:spLocks noChangeAspect="1"/>
            </p:cNvSpPr>
            <p:nvPr/>
          </p:nvSpPr>
          <p:spPr bwMode="auto">
            <a:xfrm>
              <a:off x="539" y="2084"/>
              <a:ext cx="12" cy="26"/>
            </a:xfrm>
            <a:custGeom>
              <a:avLst/>
              <a:gdLst>
                <a:gd name="T0" fmla="*/ 0 w 23"/>
                <a:gd name="T1" fmla="*/ 11 h 50"/>
                <a:gd name="T2" fmla="*/ 5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60" name="Freeform 1409"/>
            <p:cNvSpPr>
              <a:spLocks noChangeAspect="1"/>
            </p:cNvSpPr>
            <p:nvPr/>
          </p:nvSpPr>
          <p:spPr bwMode="auto">
            <a:xfrm>
              <a:off x="526" y="2084"/>
              <a:ext cx="13" cy="26"/>
            </a:xfrm>
            <a:custGeom>
              <a:avLst/>
              <a:gdLst>
                <a:gd name="T0" fmla="*/ 7 w 24"/>
                <a:gd name="T1" fmla="*/ 11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61" name="Freeform 1410"/>
            <p:cNvSpPr>
              <a:spLocks noChangeAspect="1"/>
            </p:cNvSpPr>
            <p:nvPr/>
          </p:nvSpPr>
          <p:spPr bwMode="auto">
            <a:xfrm>
              <a:off x="464" y="2084"/>
              <a:ext cx="13" cy="26"/>
            </a:xfrm>
            <a:custGeom>
              <a:avLst/>
              <a:gdLst>
                <a:gd name="T0" fmla="*/ 0 w 24"/>
                <a:gd name="T1" fmla="*/ 11 h 50"/>
                <a:gd name="T2" fmla="*/ 7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4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62" name="Freeform 1411"/>
            <p:cNvSpPr>
              <a:spLocks noChangeAspect="1"/>
            </p:cNvSpPr>
            <p:nvPr/>
          </p:nvSpPr>
          <p:spPr bwMode="auto">
            <a:xfrm>
              <a:off x="452" y="2084"/>
              <a:ext cx="12" cy="26"/>
            </a:xfrm>
            <a:custGeom>
              <a:avLst/>
              <a:gdLst>
                <a:gd name="T0" fmla="*/ 5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63" name="Freeform 1412"/>
            <p:cNvSpPr>
              <a:spLocks noChangeAspect="1"/>
            </p:cNvSpPr>
            <p:nvPr/>
          </p:nvSpPr>
          <p:spPr bwMode="auto">
            <a:xfrm>
              <a:off x="489" y="2084"/>
              <a:ext cx="12" cy="26"/>
            </a:xfrm>
            <a:custGeom>
              <a:avLst/>
              <a:gdLst>
                <a:gd name="T0" fmla="*/ 0 w 24"/>
                <a:gd name="T1" fmla="*/ 11 h 50"/>
                <a:gd name="T2" fmla="*/ 5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50"/>
                  </a:moveTo>
                  <a:cubicBezTo>
                    <a:pt x="14" y="50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64" name="Freeform 1413"/>
            <p:cNvSpPr>
              <a:spLocks noChangeAspect="1"/>
            </p:cNvSpPr>
            <p:nvPr/>
          </p:nvSpPr>
          <p:spPr bwMode="auto">
            <a:xfrm>
              <a:off x="477" y="2084"/>
              <a:ext cx="12" cy="26"/>
            </a:xfrm>
            <a:custGeom>
              <a:avLst/>
              <a:gdLst>
                <a:gd name="T0" fmla="*/ 5 w 23"/>
                <a:gd name="T1" fmla="*/ 11 h 50"/>
                <a:gd name="T2" fmla="*/ 0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65" name="Freeform 1414"/>
            <p:cNvSpPr>
              <a:spLocks noChangeAspect="1"/>
            </p:cNvSpPr>
            <p:nvPr/>
          </p:nvSpPr>
          <p:spPr bwMode="auto">
            <a:xfrm>
              <a:off x="514" y="2084"/>
              <a:ext cx="12" cy="26"/>
            </a:xfrm>
            <a:custGeom>
              <a:avLst/>
              <a:gdLst>
                <a:gd name="T0" fmla="*/ 0 w 23"/>
                <a:gd name="T1" fmla="*/ 11 h 50"/>
                <a:gd name="T2" fmla="*/ 5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66" name="Freeform 1415"/>
            <p:cNvSpPr>
              <a:spLocks noChangeAspect="1"/>
            </p:cNvSpPr>
            <p:nvPr/>
          </p:nvSpPr>
          <p:spPr bwMode="auto">
            <a:xfrm>
              <a:off x="501" y="2084"/>
              <a:ext cx="13" cy="26"/>
            </a:xfrm>
            <a:custGeom>
              <a:avLst/>
              <a:gdLst>
                <a:gd name="T0" fmla="*/ 6 w 24"/>
                <a:gd name="T1" fmla="*/ 11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67" name="Freeform 1416"/>
            <p:cNvSpPr>
              <a:spLocks noChangeAspect="1"/>
            </p:cNvSpPr>
            <p:nvPr/>
          </p:nvSpPr>
          <p:spPr bwMode="auto">
            <a:xfrm>
              <a:off x="539" y="2084"/>
              <a:ext cx="12" cy="26"/>
            </a:xfrm>
            <a:custGeom>
              <a:avLst/>
              <a:gdLst>
                <a:gd name="T0" fmla="*/ 0 w 23"/>
                <a:gd name="T1" fmla="*/ 11 h 50"/>
                <a:gd name="T2" fmla="*/ 5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68" name="Freeform 1417"/>
            <p:cNvSpPr>
              <a:spLocks noChangeAspect="1"/>
            </p:cNvSpPr>
            <p:nvPr/>
          </p:nvSpPr>
          <p:spPr bwMode="auto">
            <a:xfrm>
              <a:off x="526" y="2084"/>
              <a:ext cx="13" cy="26"/>
            </a:xfrm>
            <a:custGeom>
              <a:avLst/>
              <a:gdLst>
                <a:gd name="T0" fmla="*/ 7 w 24"/>
                <a:gd name="T1" fmla="*/ 11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69" name="Freeform 1418"/>
            <p:cNvSpPr>
              <a:spLocks noChangeAspect="1"/>
            </p:cNvSpPr>
            <p:nvPr/>
          </p:nvSpPr>
          <p:spPr bwMode="auto">
            <a:xfrm>
              <a:off x="564" y="2084"/>
              <a:ext cx="12" cy="26"/>
            </a:xfrm>
            <a:custGeom>
              <a:avLst/>
              <a:gdLst>
                <a:gd name="T0" fmla="*/ 0 w 23"/>
                <a:gd name="T1" fmla="*/ 11 h 50"/>
                <a:gd name="T2" fmla="*/ 5 w 23"/>
                <a:gd name="T3" fmla="*/ 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70" name="Freeform 1419"/>
            <p:cNvSpPr>
              <a:spLocks noChangeAspect="1"/>
            </p:cNvSpPr>
            <p:nvPr/>
          </p:nvSpPr>
          <p:spPr bwMode="auto">
            <a:xfrm>
              <a:off x="551" y="2084"/>
              <a:ext cx="13" cy="26"/>
            </a:xfrm>
            <a:custGeom>
              <a:avLst/>
              <a:gdLst>
                <a:gd name="T0" fmla="*/ 7 w 24"/>
                <a:gd name="T1" fmla="*/ 11 h 50"/>
                <a:gd name="T2" fmla="*/ 0 w 24"/>
                <a:gd name="T3" fmla="*/ 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grpSp>
          <p:nvGrpSpPr>
            <p:cNvPr id="41171" name="Group 1420"/>
            <p:cNvGrpSpPr>
              <a:grpSpLocks noChangeAspect="1"/>
            </p:cNvGrpSpPr>
            <p:nvPr/>
          </p:nvGrpSpPr>
          <p:grpSpPr bwMode="auto">
            <a:xfrm>
              <a:off x="452" y="2009"/>
              <a:ext cx="99" cy="25"/>
              <a:chOff x="1393" y="2956"/>
              <a:chExt cx="188" cy="50"/>
            </a:xfrm>
          </p:grpSpPr>
          <p:sp>
            <p:nvSpPr>
              <p:cNvPr id="41393" name="Freeform 1421"/>
              <p:cNvSpPr>
                <a:spLocks noChangeAspect="1"/>
              </p:cNvSpPr>
              <p:nvPr/>
            </p:nvSpPr>
            <p:spPr bwMode="auto">
              <a:xfrm>
                <a:off x="1416" y="2956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4" y="0"/>
                      <a:pt x="24" y="22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94" name="Freeform 1422"/>
              <p:cNvSpPr>
                <a:spLocks noChangeAspect="1"/>
              </p:cNvSpPr>
              <p:nvPr/>
            </p:nvSpPr>
            <p:spPr bwMode="auto">
              <a:xfrm>
                <a:off x="1393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95" name="Freeform 1423"/>
              <p:cNvSpPr>
                <a:spLocks noChangeAspect="1"/>
              </p:cNvSpPr>
              <p:nvPr/>
            </p:nvSpPr>
            <p:spPr bwMode="auto">
              <a:xfrm>
                <a:off x="1463" y="2956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4" y="0"/>
                      <a:pt x="24" y="22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96" name="Freeform 1424"/>
              <p:cNvSpPr>
                <a:spLocks noChangeAspect="1"/>
              </p:cNvSpPr>
              <p:nvPr/>
            </p:nvSpPr>
            <p:spPr bwMode="auto">
              <a:xfrm>
                <a:off x="1440" y="2956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97" name="Freeform 1425"/>
              <p:cNvSpPr>
                <a:spLocks noChangeAspect="1"/>
              </p:cNvSpPr>
              <p:nvPr/>
            </p:nvSpPr>
            <p:spPr bwMode="auto">
              <a:xfrm>
                <a:off x="1511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98" name="Freeform 1426"/>
              <p:cNvSpPr>
                <a:spLocks noChangeAspect="1"/>
              </p:cNvSpPr>
              <p:nvPr/>
            </p:nvSpPr>
            <p:spPr bwMode="auto">
              <a:xfrm>
                <a:off x="1487" y="2956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99" name="Freeform 1427"/>
              <p:cNvSpPr>
                <a:spLocks noChangeAspect="1"/>
              </p:cNvSpPr>
              <p:nvPr/>
            </p:nvSpPr>
            <p:spPr bwMode="auto">
              <a:xfrm>
                <a:off x="1558" y="2956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400" name="Freeform 1428"/>
              <p:cNvSpPr>
                <a:spLocks noChangeAspect="1"/>
              </p:cNvSpPr>
              <p:nvPr/>
            </p:nvSpPr>
            <p:spPr bwMode="auto">
              <a:xfrm>
                <a:off x="1534" y="2956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sp>
          <p:nvSpPr>
            <p:cNvPr id="41172" name="Freeform 1429"/>
            <p:cNvSpPr>
              <a:spLocks noChangeAspect="1"/>
            </p:cNvSpPr>
            <p:nvPr/>
          </p:nvSpPr>
          <p:spPr bwMode="auto">
            <a:xfrm>
              <a:off x="564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73" name="Freeform 1430"/>
            <p:cNvSpPr>
              <a:spLocks noChangeAspect="1"/>
            </p:cNvSpPr>
            <p:nvPr/>
          </p:nvSpPr>
          <p:spPr bwMode="auto">
            <a:xfrm>
              <a:off x="551" y="2009"/>
              <a:ext cx="13" cy="25"/>
            </a:xfrm>
            <a:custGeom>
              <a:avLst/>
              <a:gdLst>
                <a:gd name="T0" fmla="*/ 7 w 24"/>
                <a:gd name="T1" fmla="*/ 0 h 50"/>
                <a:gd name="T2" fmla="*/ 0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74" name="Freeform 1431"/>
            <p:cNvSpPr>
              <a:spLocks noChangeAspect="1"/>
            </p:cNvSpPr>
            <p:nvPr/>
          </p:nvSpPr>
          <p:spPr bwMode="auto">
            <a:xfrm>
              <a:off x="464" y="200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7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75" name="Freeform 1432"/>
            <p:cNvSpPr>
              <a:spLocks noChangeAspect="1"/>
            </p:cNvSpPr>
            <p:nvPr/>
          </p:nvSpPr>
          <p:spPr bwMode="auto">
            <a:xfrm>
              <a:off x="452" y="200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76" name="Freeform 1433"/>
            <p:cNvSpPr>
              <a:spLocks noChangeAspect="1"/>
            </p:cNvSpPr>
            <p:nvPr/>
          </p:nvSpPr>
          <p:spPr bwMode="auto">
            <a:xfrm>
              <a:off x="489" y="2009"/>
              <a:ext cx="12" cy="25"/>
            </a:xfrm>
            <a:custGeom>
              <a:avLst/>
              <a:gdLst>
                <a:gd name="T0" fmla="*/ 0 w 24"/>
                <a:gd name="T1" fmla="*/ 0 h 50"/>
                <a:gd name="T2" fmla="*/ 5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77" name="Freeform 1434"/>
            <p:cNvSpPr>
              <a:spLocks noChangeAspect="1"/>
            </p:cNvSpPr>
            <p:nvPr/>
          </p:nvSpPr>
          <p:spPr bwMode="auto">
            <a:xfrm>
              <a:off x="477" y="200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78" name="Freeform 1435"/>
            <p:cNvSpPr>
              <a:spLocks noChangeAspect="1"/>
            </p:cNvSpPr>
            <p:nvPr/>
          </p:nvSpPr>
          <p:spPr bwMode="auto">
            <a:xfrm>
              <a:off x="514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79" name="Freeform 1436"/>
            <p:cNvSpPr>
              <a:spLocks noChangeAspect="1"/>
            </p:cNvSpPr>
            <p:nvPr/>
          </p:nvSpPr>
          <p:spPr bwMode="auto">
            <a:xfrm>
              <a:off x="501" y="2009"/>
              <a:ext cx="13" cy="25"/>
            </a:xfrm>
            <a:custGeom>
              <a:avLst/>
              <a:gdLst>
                <a:gd name="T0" fmla="*/ 6 w 24"/>
                <a:gd name="T1" fmla="*/ 0 h 50"/>
                <a:gd name="T2" fmla="*/ 0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80" name="Freeform 1437"/>
            <p:cNvSpPr>
              <a:spLocks noChangeAspect="1"/>
            </p:cNvSpPr>
            <p:nvPr/>
          </p:nvSpPr>
          <p:spPr bwMode="auto">
            <a:xfrm>
              <a:off x="539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81" name="Freeform 1438"/>
            <p:cNvSpPr>
              <a:spLocks noChangeAspect="1"/>
            </p:cNvSpPr>
            <p:nvPr/>
          </p:nvSpPr>
          <p:spPr bwMode="auto">
            <a:xfrm>
              <a:off x="526" y="2009"/>
              <a:ext cx="13" cy="25"/>
            </a:xfrm>
            <a:custGeom>
              <a:avLst/>
              <a:gdLst>
                <a:gd name="T0" fmla="*/ 7 w 24"/>
                <a:gd name="T1" fmla="*/ 0 h 50"/>
                <a:gd name="T2" fmla="*/ 0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82" name="Freeform 1439"/>
            <p:cNvSpPr>
              <a:spLocks noChangeAspect="1"/>
            </p:cNvSpPr>
            <p:nvPr/>
          </p:nvSpPr>
          <p:spPr bwMode="auto">
            <a:xfrm>
              <a:off x="464" y="200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7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83" name="Freeform 1440"/>
            <p:cNvSpPr>
              <a:spLocks noChangeAspect="1"/>
            </p:cNvSpPr>
            <p:nvPr/>
          </p:nvSpPr>
          <p:spPr bwMode="auto">
            <a:xfrm>
              <a:off x="452" y="200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84" name="Freeform 1441"/>
            <p:cNvSpPr>
              <a:spLocks noChangeAspect="1"/>
            </p:cNvSpPr>
            <p:nvPr/>
          </p:nvSpPr>
          <p:spPr bwMode="auto">
            <a:xfrm>
              <a:off x="489" y="2009"/>
              <a:ext cx="12" cy="25"/>
            </a:xfrm>
            <a:custGeom>
              <a:avLst/>
              <a:gdLst>
                <a:gd name="T0" fmla="*/ 0 w 24"/>
                <a:gd name="T1" fmla="*/ 0 h 50"/>
                <a:gd name="T2" fmla="*/ 5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2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85" name="Freeform 1442"/>
            <p:cNvSpPr>
              <a:spLocks noChangeAspect="1"/>
            </p:cNvSpPr>
            <p:nvPr/>
          </p:nvSpPr>
          <p:spPr bwMode="auto">
            <a:xfrm>
              <a:off x="477" y="200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86" name="Freeform 1443"/>
            <p:cNvSpPr>
              <a:spLocks noChangeAspect="1"/>
            </p:cNvSpPr>
            <p:nvPr/>
          </p:nvSpPr>
          <p:spPr bwMode="auto">
            <a:xfrm>
              <a:off x="514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87" name="Freeform 1444"/>
            <p:cNvSpPr>
              <a:spLocks noChangeAspect="1"/>
            </p:cNvSpPr>
            <p:nvPr/>
          </p:nvSpPr>
          <p:spPr bwMode="auto">
            <a:xfrm>
              <a:off x="501" y="2009"/>
              <a:ext cx="13" cy="25"/>
            </a:xfrm>
            <a:custGeom>
              <a:avLst/>
              <a:gdLst>
                <a:gd name="T0" fmla="*/ 6 w 24"/>
                <a:gd name="T1" fmla="*/ 0 h 50"/>
                <a:gd name="T2" fmla="*/ 0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88" name="Freeform 1445"/>
            <p:cNvSpPr>
              <a:spLocks noChangeAspect="1"/>
            </p:cNvSpPr>
            <p:nvPr/>
          </p:nvSpPr>
          <p:spPr bwMode="auto">
            <a:xfrm>
              <a:off x="539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89" name="Freeform 1446"/>
            <p:cNvSpPr>
              <a:spLocks noChangeAspect="1"/>
            </p:cNvSpPr>
            <p:nvPr/>
          </p:nvSpPr>
          <p:spPr bwMode="auto">
            <a:xfrm>
              <a:off x="526" y="2009"/>
              <a:ext cx="13" cy="25"/>
            </a:xfrm>
            <a:custGeom>
              <a:avLst/>
              <a:gdLst>
                <a:gd name="T0" fmla="*/ 7 w 24"/>
                <a:gd name="T1" fmla="*/ 0 h 50"/>
                <a:gd name="T2" fmla="*/ 0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90" name="Freeform 1447"/>
            <p:cNvSpPr>
              <a:spLocks noChangeAspect="1"/>
            </p:cNvSpPr>
            <p:nvPr/>
          </p:nvSpPr>
          <p:spPr bwMode="auto">
            <a:xfrm>
              <a:off x="564" y="200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91" name="Freeform 1448"/>
            <p:cNvSpPr>
              <a:spLocks noChangeAspect="1"/>
            </p:cNvSpPr>
            <p:nvPr/>
          </p:nvSpPr>
          <p:spPr bwMode="auto">
            <a:xfrm>
              <a:off x="551" y="2009"/>
              <a:ext cx="13" cy="25"/>
            </a:xfrm>
            <a:custGeom>
              <a:avLst/>
              <a:gdLst>
                <a:gd name="T0" fmla="*/ 7 w 24"/>
                <a:gd name="T1" fmla="*/ 0 h 50"/>
                <a:gd name="T2" fmla="*/ 0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grpSp>
          <p:nvGrpSpPr>
            <p:cNvPr id="41192" name="Group 1449"/>
            <p:cNvGrpSpPr>
              <a:grpSpLocks noChangeAspect="1"/>
            </p:cNvGrpSpPr>
            <p:nvPr/>
          </p:nvGrpSpPr>
          <p:grpSpPr bwMode="auto">
            <a:xfrm>
              <a:off x="452" y="2390"/>
              <a:ext cx="124" cy="26"/>
              <a:chOff x="1393" y="3716"/>
              <a:chExt cx="235" cy="51"/>
            </a:xfrm>
          </p:grpSpPr>
          <p:grpSp>
            <p:nvGrpSpPr>
              <p:cNvPr id="41382" name="Group 1450"/>
              <p:cNvGrpSpPr>
                <a:grpSpLocks noChangeAspect="1"/>
              </p:cNvGrpSpPr>
              <p:nvPr/>
            </p:nvGrpSpPr>
            <p:grpSpPr bwMode="auto">
              <a:xfrm>
                <a:off x="1393" y="3716"/>
                <a:ext cx="188" cy="51"/>
                <a:chOff x="1393" y="3716"/>
                <a:chExt cx="188" cy="51"/>
              </a:xfrm>
            </p:grpSpPr>
            <p:sp>
              <p:nvSpPr>
                <p:cNvPr id="41385" name="Freeform 1451"/>
                <p:cNvSpPr>
                  <a:spLocks noChangeAspect="1"/>
                </p:cNvSpPr>
                <p:nvPr/>
              </p:nvSpPr>
              <p:spPr bwMode="auto">
                <a:xfrm>
                  <a:off x="1416" y="3716"/>
                  <a:ext cx="24" cy="51"/>
                </a:xfrm>
                <a:custGeom>
                  <a:avLst/>
                  <a:gdLst>
                    <a:gd name="T0" fmla="*/ 0 w 24"/>
                    <a:gd name="T1" fmla="*/ 51 h 51"/>
                    <a:gd name="T2" fmla="*/ 24 w 24"/>
                    <a:gd name="T3" fmla="*/ 0 h 51"/>
                    <a:gd name="T4" fmla="*/ 0 60000 65536"/>
                    <a:gd name="T5" fmla="*/ 0 60000 65536"/>
                    <a:gd name="T6" fmla="*/ 0 w 24"/>
                    <a:gd name="T7" fmla="*/ 0 h 51"/>
                    <a:gd name="T8" fmla="*/ 24 w 24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1">
                      <a:moveTo>
                        <a:pt x="0" y="51"/>
                      </a:moveTo>
                      <a:cubicBezTo>
                        <a:pt x="14" y="51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86" name="Freeform 1452"/>
                <p:cNvSpPr>
                  <a:spLocks noChangeAspect="1"/>
                </p:cNvSpPr>
                <p:nvPr/>
              </p:nvSpPr>
              <p:spPr bwMode="auto">
                <a:xfrm>
                  <a:off x="1393" y="3716"/>
                  <a:ext cx="23" cy="51"/>
                </a:xfrm>
                <a:custGeom>
                  <a:avLst/>
                  <a:gdLst>
                    <a:gd name="T0" fmla="*/ 23 w 23"/>
                    <a:gd name="T1" fmla="*/ 51 h 51"/>
                    <a:gd name="T2" fmla="*/ 0 w 23"/>
                    <a:gd name="T3" fmla="*/ 0 h 51"/>
                    <a:gd name="T4" fmla="*/ 0 60000 65536"/>
                    <a:gd name="T5" fmla="*/ 0 60000 65536"/>
                    <a:gd name="T6" fmla="*/ 0 w 23"/>
                    <a:gd name="T7" fmla="*/ 0 h 51"/>
                    <a:gd name="T8" fmla="*/ 23 w 23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1">
                      <a:moveTo>
                        <a:pt x="23" y="51"/>
                      </a:moveTo>
                      <a:cubicBezTo>
                        <a:pt x="10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87" name="Freeform 1453"/>
                <p:cNvSpPr>
                  <a:spLocks noChangeAspect="1"/>
                </p:cNvSpPr>
                <p:nvPr/>
              </p:nvSpPr>
              <p:spPr bwMode="auto">
                <a:xfrm>
                  <a:off x="1463" y="3716"/>
                  <a:ext cx="24" cy="51"/>
                </a:xfrm>
                <a:custGeom>
                  <a:avLst/>
                  <a:gdLst>
                    <a:gd name="T0" fmla="*/ 0 w 24"/>
                    <a:gd name="T1" fmla="*/ 51 h 51"/>
                    <a:gd name="T2" fmla="*/ 24 w 24"/>
                    <a:gd name="T3" fmla="*/ 0 h 51"/>
                    <a:gd name="T4" fmla="*/ 0 60000 65536"/>
                    <a:gd name="T5" fmla="*/ 0 60000 65536"/>
                    <a:gd name="T6" fmla="*/ 0 w 24"/>
                    <a:gd name="T7" fmla="*/ 0 h 51"/>
                    <a:gd name="T8" fmla="*/ 24 w 24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1">
                      <a:moveTo>
                        <a:pt x="0" y="51"/>
                      </a:moveTo>
                      <a:cubicBezTo>
                        <a:pt x="14" y="51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88" name="Freeform 1454"/>
                <p:cNvSpPr>
                  <a:spLocks noChangeAspect="1"/>
                </p:cNvSpPr>
                <p:nvPr/>
              </p:nvSpPr>
              <p:spPr bwMode="auto">
                <a:xfrm>
                  <a:off x="1440" y="3716"/>
                  <a:ext cx="23" cy="51"/>
                </a:xfrm>
                <a:custGeom>
                  <a:avLst/>
                  <a:gdLst>
                    <a:gd name="T0" fmla="*/ 23 w 23"/>
                    <a:gd name="T1" fmla="*/ 51 h 51"/>
                    <a:gd name="T2" fmla="*/ 0 w 23"/>
                    <a:gd name="T3" fmla="*/ 0 h 51"/>
                    <a:gd name="T4" fmla="*/ 0 60000 65536"/>
                    <a:gd name="T5" fmla="*/ 0 60000 65536"/>
                    <a:gd name="T6" fmla="*/ 0 w 23"/>
                    <a:gd name="T7" fmla="*/ 0 h 51"/>
                    <a:gd name="T8" fmla="*/ 23 w 23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1">
                      <a:moveTo>
                        <a:pt x="23" y="51"/>
                      </a:moveTo>
                      <a:cubicBezTo>
                        <a:pt x="11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89" name="Freeform 1455"/>
                <p:cNvSpPr>
                  <a:spLocks noChangeAspect="1"/>
                </p:cNvSpPr>
                <p:nvPr/>
              </p:nvSpPr>
              <p:spPr bwMode="auto">
                <a:xfrm>
                  <a:off x="1511" y="3716"/>
                  <a:ext cx="23" cy="51"/>
                </a:xfrm>
                <a:custGeom>
                  <a:avLst/>
                  <a:gdLst>
                    <a:gd name="T0" fmla="*/ 0 w 23"/>
                    <a:gd name="T1" fmla="*/ 51 h 51"/>
                    <a:gd name="T2" fmla="*/ 23 w 23"/>
                    <a:gd name="T3" fmla="*/ 0 h 51"/>
                    <a:gd name="T4" fmla="*/ 0 60000 65536"/>
                    <a:gd name="T5" fmla="*/ 0 60000 65536"/>
                    <a:gd name="T6" fmla="*/ 0 w 23"/>
                    <a:gd name="T7" fmla="*/ 0 h 51"/>
                    <a:gd name="T8" fmla="*/ 23 w 23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1">
                      <a:moveTo>
                        <a:pt x="0" y="51"/>
                      </a:moveTo>
                      <a:cubicBezTo>
                        <a:pt x="13" y="51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90" name="Freeform 1456"/>
                <p:cNvSpPr>
                  <a:spLocks noChangeAspect="1"/>
                </p:cNvSpPr>
                <p:nvPr/>
              </p:nvSpPr>
              <p:spPr bwMode="auto">
                <a:xfrm>
                  <a:off x="1487" y="3716"/>
                  <a:ext cx="24" cy="51"/>
                </a:xfrm>
                <a:custGeom>
                  <a:avLst/>
                  <a:gdLst>
                    <a:gd name="T0" fmla="*/ 24 w 24"/>
                    <a:gd name="T1" fmla="*/ 51 h 51"/>
                    <a:gd name="T2" fmla="*/ 0 w 24"/>
                    <a:gd name="T3" fmla="*/ 0 h 51"/>
                    <a:gd name="T4" fmla="*/ 0 60000 65536"/>
                    <a:gd name="T5" fmla="*/ 0 60000 65536"/>
                    <a:gd name="T6" fmla="*/ 0 w 24"/>
                    <a:gd name="T7" fmla="*/ 0 h 51"/>
                    <a:gd name="T8" fmla="*/ 24 w 24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1">
                      <a:moveTo>
                        <a:pt x="24" y="51"/>
                      </a:moveTo>
                      <a:cubicBezTo>
                        <a:pt x="11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91" name="Freeform 1457"/>
                <p:cNvSpPr>
                  <a:spLocks noChangeAspect="1"/>
                </p:cNvSpPr>
                <p:nvPr/>
              </p:nvSpPr>
              <p:spPr bwMode="auto">
                <a:xfrm>
                  <a:off x="1558" y="3716"/>
                  <a:ext cx="23" cy="51"/>
                </a:xfrm>
                <a:custGeom>
                  <a:avLst/>
                  <a:gdLst>
                    <a:gd name="T0" fmla="*/ 0 w 23"/>
                    <a:gd name="T1" fmla="*/ 51 h 51"/>
                    <a:gd name="T2" fmla="*/ 23 w 23"/>
                    <a:gd name="T3" fmla="*/ 0 h 51"/>
                    <a:gd name="T4" fmla="*/ 0 60000 65536"/>
                    <a:gd name="T5" fmla="*/ 0 60000 65536"/>
                    <a:gd name="T6" fmla="*/ 0 w 23"/>
                    <a:gd name="T7" fmla="*/ 0 h 51"/>
                    <a:gd name="T8" fmla="*/ 23 w 23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1">
                      <a:moveTo>
                        <a:pt x="0" y="51"/>
                      </a:moveTo>
                      <a:cubicBezTo>
                        <a:pt x="13" y="51"/>
                        <a:pt x="23" y="28"/>
                        <a:pt x="23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92" name="Freeform 1458"/>
                <p:cNvSpPr>
                  <a:spLocks noChangeAspect="1"/>
                </p:cNvSpPr>
                <p:nvPr/>
              </p:nvSpPr>
              <p:spPr bwMode="auto">
                <a:xfrm>
                  <a:off x="1534" y="3716"/>
                  <a:ext cx="24" cy="51"/>
                </a:xfrm>
                <a:custGeom>
                  <a:avLst/>
                  <a:gdLst>
                    <a:gd name="T0" fmla="*/ 24 w 24"/>
                    <a:gd name="T1" fmla="*/ 51 h 51"/>
                    <a:gd name="T2" fmla="*/ 0 w 24"/>
                    <a:gd name="T3" fmla="*/ 0 h 51"/>
                    <a:gd name="T4" fmla="*/ 0 60000 65536"/>
                    <a:gd name="T5" fmla="*/ 0 60000 65536"/>
                    <a:gd name="T6" fmla="*/ 0 w 24"/>
                    <a:gd name="T7" fmla="*/ 0 h 51"/>
                    <a:gd name="T8" fmla="*/ 24 w 24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1">
                      <a:moveTo>
                        <a:pt x="24" y="51"/>
                      </a:moveTo>
                      <a:cubicBezTo>
                        <a:pt x="11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  <p:sp>
            <p:nvSpPr>
              <p:cNvPr id="41383" name="Freeform 1459"/>
              <p:cNvSpPr>
                <a:spLocks noChangeAspect="1"/>
              </p:cNvSpPr>
              <p:nvPr/>
            </p:nvSpPr>
            <p:spPr bwMode="auto">
              <a:xfrm>
                <a:off x="1605" y="3716"/>
                <a:ext cx="23" cy="51"/>
              </a:xfrm>
              <a:custGeom>
                <a:avLst/>
                <a:gdLst>
                  <a:gd name="T0" fmla="*/ 0 w 23"/>
                  <a:gd name="T1" fmla="*/ 51 h 51"/>
                  <a:gd name="T2" fmla="*/ 23 w 23"/>
                  <a:gd name="T3" fmla="*/ 0 h 51"/>
                  <a:gd name="T4" fmla="*/ 0 60000 65536"/>
                  <a:gd name="T5" fmla="*/ 0 60000 65536"/>
                  <a:gd name="T6" fmla="*/ 0 w 23"/>
                  <a:gd name="T7" fmla="*/ 0 h 51"/>
                  <a:gd name="T8" fmla="*/ 23 w 23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1">
                    <a:moveTo>
                      <a:pt x="0" y="51"/>
                    </a:moveTo>
                    <a:cubicBezTo>
                      <a:pt x="13" y="51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84" name="Freeform 1460"/>
              <p:cNvSpPr>
                <a:spLocks noChangeAspect="1"/>
              </p:cNvSpPr>
              <p:nvPr/>
            </p:nvSpPr>
            <p:spPr bwMode="auto">
              <a:xfrm>
                <a:off x="1581" y="3716"/>
                <a:ext cx="24" cy="51"/>
              </a:xfrm>
              <a:custGeom>
                <a:avLst/>
                <a:gdLst>
                  <a:gd name="T0" fmla="*/ 24 w 24"/>
                  <a:gd name="T1" fmla="*/ 51 h 51"/>
                  <a:gd name="T2" fmla="*/ 0 w 24"/>
                  <a:gd name="T3" fmla="*/ 0 h 51"/>
                  <a:gd name="T4" fmla="*/ 0 60000 65536"/>
                  <a:gd name="T5" fmla="*/ 0 60000 65536"/>
                  <a:gd name="T6" fmla="*/ 0 w 24"/>
                  <a:gd name="T7" fmla="*/ 0 h 51"/>
                  <a:gd name="T8" fmla="*/ 24 w 24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1">
                    <a:moveTo>
                      <a:pt x="24" y="51"/>
                    </a:moveTo>
                    <a:cubicBezTo>
                      <a:pt x="11" y="51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grpSp>
          <p:nvGrpSpPr>
            <p:cNvPr id="41193" name="Group 1461"/>
            <p:cNvGrpSpPr>
              <a:grpSpLocks noChangeAspect="1"/>
            </p:cNvGrpSpPr>
            <p:nvPr/>
          </p:nvGrpSpPr>
          <p:grpSpPr bwMode="auto">
            <a:xfrm>
              <a:off x="452" y="2314"/>
              <a:ext cx="124" cy="26"/>
              <a:chOff x="1393" y="3565"/>
              <a:chExt cx="235" cy="50"/>
            </a:xfrm>
          </p:grpSpPr>
          <p:grpSp>
            <p:nvGrpSpPr>
              <p:cNvPr id="41371" name="Group 1462"/>
              <p:cNvGrpSpPr>
                <a:grpSpLocks noChangeAspect="1"/>
              </p:cNvGrpSpPr>
              <p:nvPr/>
            </p:nvGrpSpPr>
            <p:grpSpPr bwMode="auto">
              <a:xfrm>
                <a:off x="1393" y="3565"/>
                <a:ext cx="188" cy="50"/>
                <a:chOff x="1393" y="3565"/>
                <a:chExt cx="188" cy="50"/>
              </a:xfrm>
            </p:grpSpPr>
            <p:sp>
              <p:nvSpPr>
                <p:cNvPr id="41374" name="Freeform 1463"/>
                <p:cNvSpPr>
                  <a:spLocks noChangeAspect="1"/>
                </p:cNvSpPr>
                <p:nvPr/>
              </p:nvSpPr>
              <p:spPr bwMode="auto">
                <a:xfrm>
                  <a:off x="1416" y="3565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4" y="0"/>
                        <a:pt x="24" y="23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75" name="Freeform 1464"/>
                <p:cNvSpPr>
                  <a:spLocks noChangeAspect="1"/>
                </p:cNvSpPr>
                <p:nvPr/>
              </p:nvSpPr>
              <p:spPr bwMode="auto">
                <a:xfrm>
                  <a:off x="1393" y="3565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76" name="Freeform 1465"/>
                <p:cNvSpPr>
                  <a:spLocks noChangeAspect="1"/>
                </p:cNvSpPr>
                <p:nvPr/>
              </p:nvSpPr>
              <p:spPr bwMode="auto">
                <a:xfrm>
                  <a:off x="1463" y="3565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4" y="0"/>
                        <a:pt x="24" y="23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77" name="Freeform 1466"/>
                <p:cNvSpPr>
                  <a:spLocks noChangeAspect="1"/>
                </p:cNvSpPr>
                <p:nvPr/>
              </p:nvSpPr>
              <p:spPr bwMode="auto">
                <a:xfrm>
                  <a:off x="1440" y="3565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1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78" name="Freeform 1467"/>
                <p:cNvSpPr>
                  <a:spLocks noChangeAspect="1"/>
                </p:cNvSpPr>
                <p:nvPr/>
              </p:nvSpPr>
              <p:spPr bwMode="auto">
                <a:xfrm>
                  <a:off x="1511" y="3565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3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79" name="Freeform 1468"/>
                <p:cNvSpPr>
                  <a:spLocks noChangeAspect="1"/>
                </p:cNvSpPr>
                <p:nvPr/>
              </p:nvSpPr>
              <p:spPr bwMode="auto">
                <a:xfrm>
                  <a:off x="1487" y="3565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80" name="Freeform 1469"/>
                <p:cNvSpPr>
                  <a:spLocks noChangeAspect="1"/>
                </p:cNvSpPr>
                <p:nvPr/>
              </p:nvSpPr>
              <p:spPr bwMode="auto">
                <a:xfrm>
                  <a:off x="1558" y="3565"/>
                  <a:ext cx="23" cy="50"/>
                </a:xfrm>
                <a:custGeom>
                  <a:avLst/>
                  <a:gdLst>
                    <a:gd name="T0" fmla="*/ 0 w 23"/>
                    <a:gd name="T1" fmla="*/ 0 h 50"/>
                    <a:gd name="T2" fmla="*/ 23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3"/>
                        <a:pt x="23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81" name="Freeform 1470"/>
                <p:cNvSpPr>
                  <a:spLocks noChangeAspect="1"/>
                </p:cNvSpPr>
                <p:nvPr/>
              </p:nvSpPr>
              <p:spPr bwMode="auto">
                <a:xfrm>
                  <a:off x="1534" y="3565"/>
                  <a:ext cx="24" cy="50"/>
                </a:xfrm>
                <a:custGeom>
                  <a:avLst/>
                  <a:gdLst>
                    <a:gd name="T0" fmla="*/ 24 w 24"/>
                    <a:gd name="T1" fmla="*/ 0 h 50"/>
                    <a:gd name="T2" fmla="*/ 0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  <p:sp>
            <p:nvSpPr>
              <p:cNvPr id="41372" name="Freeform 1471"/>
              <p:cNvSpPr>
                <a:spLocks noChangeAspect="1"/>
              </p:cNvSpPr>
              <p:nvPr/>
            </p:nvSpPr>
            <p:spPr bwMode="auto">
              <a:xfrm>
                <a:off x="1605" y="3565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3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73" name="Freeform 1472"/>
              <p:cNvSpPr>
                <a:spLocks noChangeAspect="1"/>
              </p:cNvSpPr>
              <p:nvPr/>
            </p:nvSpPr>
            <p:spPr bwMode="auto">
              <a:xfrm>
                <a:off x="1581" y="3565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3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grpSp>
          <p:nvGrpSpPr>
            <p:cNvPr id="41194" name="Group 1473"/>
            <p:cNvGrpSpPr>
              <a:grpSpLocks noChangeAspect="1"/>
            </p:cNvGrpSpPr>
            <p:nvPr/>
          </p:nvGrpSpPr>
          <p:grpSpPr bwMode="auto">
            <a:xfrm>
              <a:off x="452" y="2390"/>
              <a:ext cx="99" cy="26"/>
              <a:chOff x="1393" y="3716"/>
              <a:chExt cx="188" cy="51"/>
            </a:xfrm>
          </p:grpSpPr>
          <p:sp>
            <p:nvSpPr>
              <p:cNvPr id="41363" name="Freeform 1474"/>
              <p:cNvSpPr>
                <a:spLocks noChangeAspect="1"/>
              </p:cNvSpPr>
              <p:nvPr/>
            </p:nvSpPr>
            <p:spPr bwMode="auto">
              <a:xfrm>
                <a:off x="1416" y="3716"/>
                <a:ext cx="24" cy="51"/>
              </a:xfrm>
              <a:custGeom>
                <a:avLst/>
                <a:gdLst>
                  <a:gd name="T0" fmla="*/ 0 w 24"/>
                  <a:gd name="T1" fmla="*/ 51 h 51"/>
                  <a:gd name="T2" fmla="*/ 24 w 24"/>
                  <a:gd name="T3" fmla="*/ 0 h 51"/>
                  <a:gd name="T4" fmla="*/ 0 60000 65536"/>
                  <a:gd name="T5" fmla="*/ 0 60000 65536"/>
                  <a:gd name="T6" fmla="*/ 0 w 24"/>
                  <a:gd name="T7" fmla="*/ 0 h 51"/>
                  <a:gd name="T8" fmla="*/ 24 w 24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1">
                    <a:moveTo>
                      <a:pt x="0" y="51"/>
                    </a:moveTo>
                    <a:cubicBezTo>
                      <a:pt x="14" y="51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64" name="Freeform 1475"/>
              <p:cNvSpPr>
                <a:spLocks noChangeAspect="1"/>
              </p:cNvSpPr>
              <p:nvPr/>
            </p:nvSpPr>
            <p:spPr bwMode="auto">
              <a:xfrm>
                <a:off x="1393" y="3716"/>
                <a:ext cx="23" cy="51"/>
              </a:xfrm>
              <a:custGeom>
                <a:avLst/>
                <a:gdLst>
                  <a:gd name="T0" fmla="*/ 23 w 23"/>
                  <a:gd name="T1" fmla="*/ 51 h 51"/>
                  <a:gd name="T2" fmla="*/ 0 w 23"/>
                  <a:gd name="T3" fmla="*/ 0 h 51"/>
                  <a:gd name="T4" fmla="*/ 0 60000 65536"/>
                  <a:gd name="T5" fmla="*/ 0 60000 65536"/>
                  <a:gd name="T6" fmla="*/ 0 w 23"/>
                  <a:gd name="T7" fmla="*/ 0 h 51"/>
                  <a:gd name="T8" fmla="*/ 23 w 23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1">
                    <a:moveTo>
                      <a:pt x="23" y="51"/>
                    </a:moveTo>
                    <a:cubicBezTo>
                      <a:pt x="10" y="51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65" name="Freeform 1476"/>
              <p:cNvSpPr>
                <a:spLocks noChangeAspect="1"/>
              </p:cNvSpPr>
              <p:nvPr/>
            </p:nvSpPr>
            <p:spPr bwMode="auto">
              <a:xfrm>
                <a:off x="1463" y="3716"/>
                <a:ext cx="24" cy="51"/>
              </a:xfrm>
              <a:custGeom>
                <a:avLst/>
                <a:gdLst>
                  <a:gd name="T0" fmla="*/ 0 w 24"/>
                  <a:gd name="T1" fmla="*/ 51 h 51"/>
                  <a:gd name="T2" fmla="*/ 24 w 24"/>
                  <a:gd name="T3" fmla="*/ 0 h 51"/>
                  <a:gd name="T4" fmla="*/ 0 60000 65536"/>
                  <a:gd name="T5" fmla="*/ 0 60000 65536"/>
                  <a:gd name="T6" fmla="*/ 0 w 24"/>
                  <a:gd name="T7" fmla="*/ 0 h 51"/>
                  <a:gd name="T8" fmla="*/ 24 w 24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1">
                    <a:moveTo>
                      <a:pt x="0" y="51"/>
                    </a:moveTo>
                    <a:cubicBezTo>
                      <a:pt x="14" y="51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66" name="Freeform 1477"/>
              <p:cNvSpPr>
                <a:spLocks noChangeAspect="1"/>
              </p:cNvSpPr>
              <p:nvPr/>
            </p:nvSpPr>
            <p:spPr bwMode="auto">
              <a:xfrm>
                <a:off x="1440" y="3716"/>
                <a:ext cx="23" cy="51"/>
              </a:xfrm>
              <a:custGeom>
                <a:avLst/>
                <a:gdLst>
                  <a:gd name="T0" fmla="*/ 23 w 23"/>
                  <a:gd name="T1" fmla="*/ 51 h 51"/>
                  <a:gd name="T2" fmla="*/ 0 w 23"/>
                  <a:gd name="T3" fmla="*/ 0 h 51"/>
                  <a:gd name="T4" fmla="*/ 0 60000 65536"/>
                  <a:gd name="T5" fmla="*/ 0 60000 65536"/>
                  <a:gd name="T6" fmla="*/ 0 w 23"/>
                  <a:gd name="T7" fmla="*/ 0 h 51"/>
                  <a:gd name="T8" fmla="*/ 23 w 23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1">
                    <a:moveTo>
                      <a:pt x="23" y="51"/>
                    </a:moveTo>
                    <a:cubicBezTo>
                      <a:pt x="11" y="51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67" name="Freeform 1478"/>
              <p:cNvSpPr>
                <a:spLocks noChangeAspect="1"/>
              </p:cNvSpPr>
              <p:nvPr/>
            </p:nvSpPr>
            <p:spPr bwMode="auto">
              <a:xfrm>
                <a:off x="1511" y="3716"/>
                <a:ext cx="23" cy="51"/>
              </a:xfrm>
              <a:custGeom>
                <a:avLst/>
                <a:gdLst>
                  <a:gd name="T0" fmla="*/ 0 w 23"/>
                  <a:gd name="T1" fmla="*/ 51 h 51"/>
                  <a:gd name="T2" fmla="*/ 23 w 23"/>
                  <a:gd name="T3" fmla="*/ 0 h 51"/>
                  <a:gd name="T4" fmla="*/ 0 60000 65536"/>
                  <a:gd name="T5" fmla="*/ 0 60000 65536"/>
                  <a:gd name="T6" fmla="*/ 0 w 23"/>
                  <a:gd name="T7" fmla="*/ 0 h 51"/>
                  <a:gd name="T8" fmla="*/ 23 w 23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1">
                    <a:moveTo>
                      <a:pt x="0" y="51"/>
                    </a:moveTo>
                    <a:cubicBezTo>
                      <a:pt x="13" y="51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68" name="Freeform 1479"/>
              <p:cNvSpPr>
                <a:spLocks noChangeAspect="1"/>
              </p:cNvSpPr>
              <p:nvPr/>
            </p:nvSpPr>
            <p:spPr bwMode="auto">
              <a:xfrm>
                <a:off x="1487" y="3716"/>
                <a:ext cx="24" cy="51"/>
              </a:xfrm>
              <a:custGeom>
                <a:avLst/>
                <a:gdLst>
                  <a:gd name="T0" fmla="*/ 24 w 24"/>
                  <a:gd name="T1" fmla="*/ 51 h 51"/>
                  <a:gd name="T2" fmla="*/ 0 w 24"/>
                  <a:gd name="T3" fmla="*/ 0 h 51"/>
                  <a:gd name="T4" fmla="*/ 0 60000 65536"/>
                  <a:gd name="T5" fmla="*/ 0 60000 65536"/>
                  <a:gd name="T6" fmla="*/ 0 w 24"/>
                  <a:gd name="T7" fmla="*/ 0 h 51"/>
                  <a:gd name="T8" fmla="*/ 24 w 24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1">
                    <a:moveTo>
                      <a:pt x="24" y="51"/>
                    </a:moveTo>
                    <a:cubicBezTo>
                      <a:pt x="11" y="51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69" name="Freeform 1480"/>
              <p:cNvSpPr>
                <a:spLocks noChangeAspect="1"/>
              </p:cNvSpPr>
              <p:nvPr/>
            </p:nvSpPr>
            <p:spPr bwMode="auto">
              <a:xfrm>
                <a:off x="1558" y="3716"/>
                <a:ext cx="23" cy="51"/>
              </a:xfrm>
              <a:custGeom>
                <a:avLst/>
                <a:gdLst>
                  <a:gd name="T0" fmla="*/ 0 w 23"/>
                  <a:gd name="T1" fmla="*/ 51 h 51"/>
                  <a:gd name="T2" fmla="*/ 23 w 23"/>
                  <a:gd name="T3" fmla="*/ 0 h 51"/>
                  <a:gd name="T4" fmla="*/ 0 60000 65536"/>
                  <a:gd name="T5" fmla="*/ 0 60000 65536"/>
                  <a:gd name="T6" fmla="*/ 0 w 23"/>
                  <a:gd name="T7" fmla="*/ 0 h 51"/>
                  <a:gd name="T8" fmla="*/ 23 w 23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1">
                    <a:moveTo>
                      <a:pt x="0" y="51"/>
                    </a:moveTo>
                    <a:cubicBezTo>
                      <a:pt x="13" y="51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70" name="Freeform 1481"/>
              <p:cNvSpPr>
                <a:spLocks noChangeAspect="1"/>
              </p:cNvSpPr>
              <p:nvPr/>
            </p:nvSpPr>
            <p:spPr bwMode="auto">
              <a:xfrm>
                <a:off x="1534" y="3716"/>
                <a:ext cx="24" cy="51"/>
              </a:xfrm>
              <a:custGeom>
                <a:avLst/>
                <a:gdLst>
                  <a:gd name="T0" fmla="*/ 24 w 24"/>
                  <a:gd name="T1" fmla="*/ 51 h 51"/>
                  <a:gd name="T2" fmla="*/ 0 w 24"/>
                  <a:gd name="T3" fmla="*/ 0 h 51"/>
                  <a:gd name="T4" fmla="*/ 0 60000 65536"/>
                  <a:gd name="T5" fmla="*/ 0 60000 65536"/>
                  <a:gd name="T6" fmla="*/ 0 w 24"/>
                  <a:gd name="T7" fmla="*/ 0 h 51"/>
                  <a:gd name="T8" fmla="*/ 24 w 24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1">
                    <a:moveTo>
                      <a:pt x="24" y="51"/>
                    </a:moveTo>
                    <a:cubicBezTo>
                      <a:pt x="11" y="51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sp>
          <p:nvSpPr>
            <p:cNvPr id="41195" name="Freeform 1482"/>
            <p:cNvSpPr>
              <a:spLocks noChangeAspect="1"/>
            </p:cNvSpPr>
            <p:nvPr/>
          </p:nvSpPr>
          <p:spPr bwMode="auto">
            <a:xfrm>
              <a:off x="564" y="2390"/>
              <a:ext cx="12" cy="26"/>
            </a:xfrm>
            <a:custGeom>
              <a:avLst/>
              <a:gdLst>
                <a:gd name="T0" fmla="*/ 0 w 23"/>
                <a:gd name="T1" fmla="*/ 11 h 51"/>
                <a:gd name="T2" fmla="*/ 5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96" name="Freeform 1483"/>
            <p:cNvSpPr>
              <a:spLocks noChangeAspect="1"/>
            </p:cNvSpPr>
            <p:nvPr/>
          </p:nvSpPr>
          <p:spPr bwMode="auto">
            <a:xfrm>
              <a:off x="551" y="2390"/>
              <a:ext cx="13" cy="26"/>
            </a:xfrm>
            <a:custGeom>
              <a:avLst/>
              <a:gdLst>
                <a:gd name="T0" fmla="*/ 7 w 24"/>
                <a:gd name="T1" fmla="*/ 11 h 51"/>
                <a:gd name="T2" fmla="*/ 0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97" name="Freeform 1484"/>
            <p:cNvSpPr>
              <a:spLocks noChangeAspect="1"/>
            </p:cNvSpPr>
            <p:nvPr/>
          </p:nvSpPr>
          <p:spPr bwMode="auto">
            <a:xfrm>
              <a:off x="464" y="2390"/>
              <a:ext cx="13" cy="26"/>
            </a:xfrm>
            <a:custGeom>
              <a:avLst/>
              <a:gdLst>
                <a:gd name="T0" fmla="*/ 0 w 24"/>
                <a:gd name="T1" fmla="*/ 11 h 51"/>
                <a:gd name="T2" fmla="*/ 7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98" name="Freeform 1485"/>
            <p:cNvSpPr>
              <a:spLocks noChangeAspect="1"/>
            </p:cNvSpPr>
            <p:nvPr/>
          </p:nvSpPr>
          <p:spPr bwMode="auto">
            <a:xfrm>
              <a:off x="452" y="2390"/>
              <a:ext cx="12" cy="26"/>
            </a:xfrm>
            <a:custGeom>
              <a:avLst/>
              <a:gdLst>
                <a:gd name="T0" fmla="*/ 5 w 23"/>
                <a:gd name="T1" fmla="*/ 11 h 51"/>
                <a:gd name="T2" fmla="*/ 0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199" name="Freeform 1486"/>
            <p:cNvSpPr>
              <a:spLocks noChangeAspect="1"/>
            </p:cNvSpPr>
            <p:nvPr/>
          </p:nvSpPr>
          <p:spPr bwMode="auto">
            <a:xfrm>
              <a:off x="489" y="2390"/>
              <a:ext cx="12" cy="26"/>
            </a:xfrm>
            <a:custGeom>
              <a:avLst/>
              <a:gdLst>
                <a:gd name="T0" fmla="*/ 0 w 24"/>
                <a:gd name="T1" fmla="*/ 11 h 51"/>
                <a:gd name="T2" fmla="*/ 5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00" name="Freeform 1487"/>
            <p:cNvSpPr>
              <a:spLocks noChangeAspect="1"/>
            </p:cNvSpPr>
            <p:nvPr/>
          </p:nvSpPr>
          <p:spPr bwMode="auto">
            <a:xfrm>
              <a:off x="477" y="2390"/>
              <a:ext cx="12" cy="26"/>
            </a:xfrm>
            <a:custGeom>
              <a:avLst/>
              <a:gdLst>
                <a:gd name="T0" fmla="*/ 5 w 23"/>
                <a:gd name="T1" fmla="*/ 11 h 51"/>
                <a:gd name="T2" fmla="*/ 0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23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01" name="Freeform 1488"/>
            <p:cNvSpPr>
              <a:spLocks noChangeAspect="1"/>
            </p:cNvSpPr>
            <p:nvPr/>
          </p:nvSpPr>
          <p:spPr bwMode="auto">
            <a:xfrm>
              <a:off x="514" y="2390"/>
              <a:ext cx="12" cy="26"/>
            </a:xfrm>
            <a:custGeom>
              <a:avLst/>
              <a:gdLst>
                <a:gd name="T0" fmla="*/ 0 w 23"/>
                <a:gd name="T1" fmla="*/ 11 h 51"/>
                <a:gd name="T2" fmla="*/ 5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02" name="Freeform 1489"/>
            <p:cNvSpPr>
              <a:spLocks noChangeAspect="1"/>
            </p:cNvSpPr>
            <p:nvPr/>
          </p:nvSpPr>
          <p:spPr bwMode="auto">
            <a:xfrm>
              <a:off x="501" y="2390"/>
              <a:ext cx="13" cy="26"/>
            </a:xfrm>
            <a:custGeom>
              <a:avLst/>
              <a:gdLst>
                <a:gd name="T0" fmla="*/ 6 w 24"/>
                <a:gd name="T1" fmla="*/ 11 h 51"/>
                <a:gd name="T2" fmla="*/ 0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03" name="Freeform 1490"/>
            <p:cNvSpPr>
              <a:spLocks noChangeAspect="1"/>
            </p:cNvSpPr>
            <p:nvPr/>
          </p:nvSpPr>
          <p:spPr bwMode="auto">
            <a:xfrm>
              <a:off x="539" y="2390"/>
              <a:ext cx="12" cy="26"/>
            </a:xfrm>
            <a:custGeom>
              <a:avLst/>
              <a:gdLst>
                <a:gd name="T0" fmla="*/ 0 w 23"/>
                <a:gd name="T1" fmla="*/ 11 h 51"/>
                <a:gd name="T2" fmla="*/ 5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04" name="Freeform 1491"/>
            <p:cNvSpPr>
              <a:spLocks noChangeAspect="1"/>
            </p:cNvSpPr>
            <p:nvPr/>
          </p:nvSpPr>
          <p:spPr bwMode="auto">
            <a:xfrm>
              <a:off x="526" y="2390"/>
              <a:ext cx="13" cy="26"/>
            </a:xfrm>
            <a:custGeom>
              <a:avLst/>
              <a:gdLst>
                <a:gd name="T0" fmla="*/ 7 w 24"/>
                <a:gd name="T1" fmla="*/ 11 h 51"/>
                <a:gd name="T2" fmla="*/ 0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05" name="Freeform 1492"/>
            <p:cNvSpPr>
              <a:spLocks noChangeAspect="1"/>
            </p:cNvSpPr>
            <p:nvPr/>
          </p:nvSpPr>
          <p:spPr bwMode="auto">
            <a:xfrm>
              <a:off x="464" y="2390"/>
              <a:ext cx="13" cy="26"/>
            </a:xfrm>
            <a:custGeom>
              <a:avLst/>
              <a:gdLst>
                <a:gd name="T0" fmla="*/ 0 w 24"/>
                <a:gd name="T1" fmla="*/ 11 h 51"/>
                <a:gd name="T2" fmla="*/ 7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06" name="Freeform 1493"/>
            <p:cNvSpPr>
              <a:spLocks noChangeAspect="1"/>
            </p:cNvSpPr>
            <p:nvPr/>
          </p:nvSpPr>
          <p:spPr bwMode="auto">
            <a:xfrm>
              <a:off x="452" y="2390"/>
              <a:ext cx="12" cy="26"/>
            </a:xfrm>
            <a:custGeom>
              <a:avLst/>
              <a:gdLst>
                <a:gd name="T0" fmla="*/ 5 w 23"/>
                <a:gd name="T1" fmla="*/ 11 h 51"/>
                <a:gd name="T2" fmla="*/ 0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07" name="Freeform 1494"/>
            <p:cNvSpPr>
              <a:spLocks noChangeAspect="1"/>
            </p:cNvSpPr>
            <p:nvPr/>
          </p:nvSpPr>
          <p:spPr bwMode="auto">
            <a:xfrm>
              <a:off x="489" y="2390"/>
              <a:ext cx="12" cy="26"/>
            </a:xfrm>
            <a:custGeom>
              <a:avLst/>
              <a:gdLst>
                <a:gd name="T0" fmla="*/ 0 w 24"/>
                <a:gd name="T1" fmla="*/ 11 h 51"/>
                <a:gd name="T2" fmla="*/ 5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08" name="Freeform 1495"/>
            <p:cNvSpPr>
              <a:spLocks noChangeAspect="1"/>
            </p:cNvSpPr>
            <p:nvPr/>
          </p:nvSpPr>
          <p:spPr bwMode="auto">
            <a:xfrm>
              <a:off x="477" y="2390"/>
              <a:ext cx="12" cy="26"/>
            </a:xfrm>
            <a:custGeom>
              <a:avLst/>
              <a:gdLst>
                <a:gd name="T0" fmla="*/ 5 w 23"/>
                <a:gd name="T1" fmla="*/ 11 h 51"/>
                <a:gd name="T2" fmla="*/ 0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23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09" name="Freeform 1496"/>
            <p:cNvSpPr>
              <a:spLocks noChangeAspect="1"/>
            </p:cNvSpPr>
            <p:nvPr/>
          </p:nvSpPr>
          <p:spPr bwMode="auto">
            <a:xfrm>
              <a:off x="514" y="2390"/>
              <a:ext cx="12" cy="26"/>
            </a:xfrm>
            <a:custGeom>
              <a:avLst/>
              <a:gdLst>
                <a:gd name="T0" fmla="*/ 0 w 23"/>
                <a:gd name="T1" fmla="*/ 11 h 51"/>
                <a:gd name="T2" fmla="*/ 5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10" name="Freeform 1497"/>
            <p:cNvSpPr>
              <a:spLocks noChangeAspect="1"/>
            </p:cNvSpPr>
            <p:nvPr/>
          </p:nvSpPr>
          <p:spPr bwMode="auto">
            <a:xfrm>
              <a:off x="501" y="2390"/>
              <a:ext cx="13" cy="26"/>
            </a:xfrm>
            <a:custGeom>
              <a:avLst/>
              <a:gdLst>
                <a:gd name="T0" fmla="*/ 6 w 24"/>
                <a:gd name="T1" fmla="*/ 11 h 51"/>
                <a:gd name="T2" fmla="*/ 0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11" name="Freeform 1498"/>
            <p:cNvSpPr>
              <a:spLocks noChangeAspect="1"/>
            </p:cNvSpPr>
            <p:nvPr/>
          </p:nvSpPr>
          <p:spPr bwMode="auto">
            <a:xfrm>
              <a:off x="539" y="2390"/>
              <a:ext cx="12" cy="26"/>
            </a:xfrm>
            <a:custGeom>
              <a:avLst/>
              <a:gdLst>
                <a:gd name="T0" fmla="*/ 0 w 23"/>
                <a:gd name="T1" fmla="*/ 11 h 51"/>
                <a:gd name="T2" fmla="*/ 5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12" name="Freeform 1499"/>
            <p:cNvSpPr>
              <a:spLocks noChangeAspect="1"/>
            </p:cNvSpPr>
            <p:nvPr/>
          </p:nvSpPr>
          <p:spPr bwMode="auto">
            <a:xfrm>
              <a:off x="526" y="2390"/>
              <a:ext cx="13" cy="26"/>
            </a:xfrm>
            <a:custGeom>
              <a:avLst/>
              <a:gdLst>
                <a:gd name="T0" fmla="*/ 7 w 24"/>
                <a:gd name="T1" fmla="*/ 11 h 51"/>
                <a:gd name="T2" fmla="*/ 0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13" name="Freeform 1500"/>
            <p:cNvSpPr>
              <a:spLocks noChangeAspect="1"/>
            </p:cNvSpPr>
            <p:nvPr/>
          </p:nvSpPr>
          <p:spPr bwMode="auto">
            <a:xfrm>
              <a:off x="564" y="2390"/>
              <a:ext cx="12" cy="26"/>
            </a:xfrm>
            <a:custGeom>
              <a:avLst/>
              <a:gdLst>
                <a:gd name="T0" fmla="*/ 0 w 23"/>
                <a:gd name="T1" fmla="*/ 11 h 51"/>
                <a:gd name="T2" fmla="*/ 5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14" name="Freeform 1501"/>
            <p:cNvSpPr>
              <a:spLocks noChangeAspect="1"/>
            </p:cNvSpPr>
            <p:nvPr/>
          </p:nvSpPr>
          <p:spPr bwMode="auto">
            <a:xfrm>
              <a:off x="551" y="2390"/>
              <a:ext cx="13" cy="26"/>
            </a:xfrm>
            <a:custGeom>
              <a:avLst/>
              <a:gdLst>
                <a:gd name="T0" fmla="*/ 7 w 24"/>
                <a:gd name="T1" fmla="*/ 11 h 51"/>
                <a:gd name="T2" fmla="*/ 0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grpSp>
          <p:nvGrpSpPr>
            <p:cNvPr id="41215" name="Group 1502"/>
            <p:cNvGrpSpPr>
              <a:grpSpLocks noChangeAspect="1"/>
            </p:cNvGrpSpPr>
            <p:nvPr/>
          </p:nvGrpSpPr>
          <p:grpSpPr bwMode="auto">
            <a:xfrm>
              <a:off x="452" y="2314"/>
              <a:ext cx="99" cy="26"/>
              <a:chOff x="1393" y="3565"/>
              <a:chExt cx="188" cy="50"/>
            </a:xfrm>
          </p:grpSpPr>
          <p:sp>
            <p:nvSpPr>
              <p:cNvPr id="41355" name="Freeform 1503"/>
              <p:cNvSpPr>
                <a:spLocks noChangeAspect="1"/>
              </p:cNvSpPr>
              <p:nvPr/>
            </p:nvSpPr>
            <p:spPr bwMode="auto">
              <a:xfrm>
                <a:off x="1416" y="3565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4" y="0"/>
                      <a:pt x="24" y="23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56" name="Freeform 1504"/>
              <p:cNvSpPr>
                <a:spLocks noChangeAspect="1"/>
              </p:cNvSpPr>
              <p:nvPr/>
            </p:nvSpPr>
            <p:spPr bwMode="auto">
              <a:xfrm>
                <a:off x="1393" y="3565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3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57" name="Freeform 1505"/>
              <p:cNvSpPr>
                <a:spLocks noChangeAspect="1"/>
              </p:cNvSpPr>
              <p:nvPr/>
            </p:nvSpPr>
            <p:spPr bwMode="auto">
              <a:xfrm>
                <a:off x="1463" y="3565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4" y="0"/>
                      <a:pt x="24" y="23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58" name="Freeform 1506"/>
              <p:cNvSpPr>
                <a:spLocks noChangeAspect="1"/>
              </p:cNvSpPr>
              <p:nvPr/>
            </p:nvSpPr>
            <p:spPr bwMode="auto">
              <a:xfrm>
                <a:off x="1440" y="3565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1" y="0"/>
                      <a:pt x="0" y="23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59" name="Freeform 1507"/>
              <p:cNvSpPr>
                <a:spLocks noChangeAspect="1"/>
              </p:cNvSpPr>
              <p:nvPr/>
            </p:nvSpPr>
            <p:spPr bwMode="auto">
              <a:xfrm>
                <a:off x="1511" y="3565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3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60" name="Freeform 1508"/>
              <p:cNvSpPr>
                <a:spLocks noChangeAspect="1"/>
              </p:cNvSpPr>
              <p:nvPr/>
            </p:nvSpPr>
            <p:spPr bwMode="auto">
              <a:xfrm>
                <a:off x="1487" y="3565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3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61" name="Freeform 1509"/>
              <p:cNvSpPr>
                <a:spLocks noChangeAspect="1"/>
              </p:cNvSpPr>
              <p:nvPr/>
            </p:nvSpPr>
            <p:spPr bwMode="auto">
              <a:xfrm>
                <a:off x="1558" y="3565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3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62" name="Freeform 1510"/>
              <p:cNvSpPr>
                <a:spLocks noChangeAspect="1"/>
              </p:cNvSpPr>
              <p:nvPr/>
            </p:nvSpPr>
            <p:spPr bwMode="auto">
              <a:xfrm>
                <a:off x="1534" y="3565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3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sp>
          <p:nvSpPr>
            <p:cNvPr id="41216" name="Freeform 1511"/>
            <p:cNvSpPr>
              <a:spLocks noChangeAspect="1"/>
            </p:cNvSpPr>
            <p:nvPr/>
          </p:nvSpPr>
          <p:spPr bwMode="auto">
            <a:xfrm>
              <a:off x="564" y="2314"/>
              <a:ext cx="12" cy="26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1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17" name="Freeform 1512"/>
            <p:cNvSpPr>
              <a:spLocks noChangeAspect="1"/>
            </p:cNvSpPr>
            <p:nvPr/>
          </p:nvSpPr>
          <p:spPr bwMode="auto">
            <a:xfrm>
              <a:off x="551" y="2314"/>
              <a:ext cx="13" cy="26"/>
            </a:xfrm>
            <a:custGeom>
              <a:avLst/>
              <a:gdLst>
                <a:gd name="T0" fmla="*/ 7 w 24"/>
                <a:gd name="T1" fmla="*/ 0 h 50"/>
                <a:gd name="T2" fmla="*/ 0 w 24"/>
                <a:gd name="T3" fmla="*/ 11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18" name="Freeform 1513"/>
            <p:cNvSpPr>
              <a:spLocks noChangeAspect="1"/>
            </p:cNvSpPr>
            <p:nvPr/>
          </p:nvSpPr>
          <p:spPr bwMode="auto">
            <a:xfrm>
              <a:off x="464" y="2314"/>
              <a:ext cx="13" cy="26"/>
            </a:xfrm>
            <a:custGeom>
              <a:avLst/>
              <a:gdLst>
                <a:gd name="T0" fmla="*/ 0 w 24"/>
                <a:gd name="T1" fmla="*/ 0 h 50"/>
                <a:gd name="T2" fmla="*/ 7 w 24"/>
                <a:gd name="T3" fmla="*/ 11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19" name="Freeform 1514"/>
            <p:cNvSpPr>
              <a:spLocks noChangeAspect="1"/>
            </p:cNvSpPr>
            <p:nvPr/>
          </p:nvSpPr>
          <p:spPr bwMode="auto">
            <a:xfrm>
              <a:off x="452" y="2314"/>
              <a:ext cx="12" cy="26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1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20" name="Freeform 1515"/>
            <p:cNvSpPr>
              <a:spLocks noChangeAspect="1"/>
            </p:cNvSpPr>
            <p:nvPr/>
          </p:nvSpPr>
          <p:spPr bwMode="auto">
            <a:xfrm>
              <a:off x="489" y="2314"/>
              <a:ext cx="12" cy="26"/>
            </a:xfrm>
            <a:custGeom>
              <a:avLst/>
              <a:gdLst>
                <a:gd name="T0" fmla="*/ 0 w 24"/>
                <a:gd name="T1" fmla="*/ 0 h 50"/>
                <a:gd name="T2" fmla="*/ 5 w 24"/>
                <a:gd name="T3" fmla="*/ 11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21" name="Freeform 1516"/>
            <p:cNvSpPr>
              <a:spLocks noChangeAspect="1"/>
            </p:cNvSpPr>
            <p:nvPr/>
          </p:nvSpPr>
          <p:spPr bwMode="auto">
            <a:xfrm>
              <a:off x="477" y="2314"/>
              <a:ext cx="12" cy="26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1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22" name="Freeform 1517"/>
            <p:cNvSpPr>
              <a:spLocks noChangeAspect="1"/>
            </p:cNvSpPr>
            <p:nvPr/>
          </p:nvSpPr>
          <p:spPr bwMode="auto">
            <a:xfrm>
              <a:off x="514" y="2314"/>
              <a:ext cx="12" cy="26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1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23" name="Freeform 1518"/>
            <p:cNvSpPr>
              <a:spLocks noChangeAspect="1"/>
            </p:cNvSpPr>
            <p:nvPr/>
          </p:nvSpPr>
          <p:spPr bwMode="auto">
            <a:xfrm>
              <a:off x="501" y="2314"/>
              <a:ext cx="13" cy="26"/>
            </a:xfrm>
            <a:custGeom>
              <a:avLst/>
              <a:gdLst>
                <a:gd name="T0" fmla="*/ 6 w 24"/>
                <a:gd name="T1" fmla="*/ 0 h 50"/>
                <a:gd name="T2" fmla="*/ 0 w 24"/>
                <a:gd name="T3" fmla="*/ 11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24" name="Freeform 1519"/>
            <p:cNvSpPr>
              <a:spLocks noChangeAspect="1"/>
            </p:cNvSpPr>
            <p:nvPr/>
          </p:nvSpPr>
          <p:spPr bwMode="auto">
            <a:xfrm>
              <a:off x="539" y="2314"/>
              <a:ext cx="12" cy="26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1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25" name="Freeform 1520"/>
            <p:cNvSpPr>
              <a:spLocks noChangeAspect="1"/>
            </p:cNvSpPr>
            <p:nvPr/>
          </p:nvSpPr>
          <p:spPr bwMode="auto">
            <a:xfrm>
              <a:off x="526" y="2314"/>
              <a:ext cx="13" cy="26"/>
            </a:xfrm>
            <a:custGeom>
              <a:avLst/>
              <a:gdLst>
                <a:gd name="T0" fmla="*/ 7 w 24"/>
                <a:gd name="T1" fmla="*/ 0 h 50"/>
                <a:gd name="T2" fmla="*/ 0 w 24"/>
                <a:gd name="T3" fmla="*/ 11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26" name="Freeform 1521"/>
            <p:cNvSpPr>
              <a:spLocks noChangeAspect="1"/>
            </p:cNvSpPr>
            <p:nvPr/>
          </p:nvSpPr>
          <p:spPr bwMode="auto">
            <a:xfrm>
              <a:off x="464" y="2314"/>
              <a:ext cx="13" cy="26"/>
            </a:xfrm>
            <a:custGeom>
              <a:avLst/>
              <a:gdLst>
                <a:gd name="T0" fmla="*/ 0 w 24"/>
                <a:gd name="T1" fmla="*/ 0 h 50"/>
                <a:gd name="T2" fmla="*/ 7 w 24"/>
                <a:gd name="T3" fmla="*/ 11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27" name="Freeform 1522"/>
            <p:cNvSpPr>
              <a:spLocks noChangeAspect="1"/>
            </p:cNvSpPr>
            <p:nvPr/>
          </p:nvSpPr>
          <p:spPr bwMode="auto">
            <a:xfrm>
              <a:off x="452" y="2314"/>
              <a:ext cx="12" cy="26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1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28" name="Freeform 1523"/>
            <p:cNvSpPr>
              <a:spLocks noChangeAspect="1"/>
            </p:cNvSpPr>
            <p:nvPr/>
          </p:nvSpPr>
          <p:spPr bwMode="auto">
            <a:xfrm>
              <a:off x="489" y="2314"/>
              <a:ext cx="12" cy="26"/>
            </a:xfrm>
            <a:custGeom>
              <a:avLst/>
              <a:gdLst>
                <a:gd name="T0" fmla="*/ 0 w 24"/>
                <a:gd name="T1" fmla="*/ 0 h 50"/>
                <a:gd name="T2" fmla="*/ 5 w 24"/>
                <a:gd name="T3" fmla="*/ 11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29" name="Freeform 1524"/>
            <p:cNvSpPr>
              <a:spLocks noChangeAspect="1"/>
            </p:cNvSpPr>
            <p:nvPr/>
          </p:nvSpPr>
          <p:spPr bwMode="auto">
            <a:xfrm>
              <a:off x="477" y="2314"/>
              <a:ext cx="12" cy="26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1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30" name="Freeform 1525"/>
            <p:cNvSpPr>
              <a:spLocks noChangeAspect="1"/>
            </p:cNvSpPr>
            <p:nvPr/>
          </p:nvSpPr>
          <p:spPr bwMode="auto">
            <a:xfrm>
              <a:off x="514" y="2314"/>
              <a:ext cx="12" cy="26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1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31" name="Freeform 1526"/>
            <p:cNvSpPr>
              <a:spLocks noChangeAspect="1"/>
            </p:cNvSpPr>
            <p:nvPr/>
          </p:nvSpPr>
          <p:spPr bwMode="auto">
            <a:xfrm>
              <a:off x="501" y="2314"/>
              <a:ext cx="13" cy="26"/>
            </a:xfrm>
            <a:custGeom>
              <a:avLst/>
              <a:gdLst>
                <a:gd name="T0" fmla="*/ 6 w 24"/>
                <a:gd name="T1" fmla="*/ 0 h 50"/>
                <a:gd name="T2" fmla="*/ 0 w 24"/>
                <a:gd name="T3" fmla="*/ 11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32" name="Freeform 1527"/>
            <p:cNvSpPr>
              <a:spLocks noChangeAspect="1"/>
            </p:cNvSpPr>
            <p:nvPr/>
          </p:nvSpPr>
          <p:spPr bwMode="auto">
            <a:xfrm>
              <a:off x="539" y="2314"/>
              <a:ext cx="12" cy="26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1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33" name="Freeform 1528"/>
            <p:cNvSpPr>
              <a:spLocks noChangeAspect="1"/>
            </p:cNvSpPr>
            <p:nvPr/>
          </p:nvSpPr>
          <p:spPr bwMode="auto">
            <a:xfrm>
              <a:off x="526" y="2314"/>
              <a:ext cx="13" cy="26"/>
            </a:xfrm>
            <a:custGeom>
              <a:avLst/>
              <a:gdLst>
                <a:gd name="T0" fmla="*/ 7 w 24"/>
                <a:gd name="T1" fmla="*/ 0 h 50"/>
                <a:gd name="T2" fmla="*/ 0 w 24"/>
                <a:gd name="T3" fmla="*/ 11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34" name="Freeform 1529"/>
            <p:cNvSpPr>
              <a:spLocks noChangeAspect="1"/>
            </p:cNvSpPr>
            <p:nvPr/>
          </p:nvSpPr>
          <p:spPr bwMode="auto">
            <a:xfrm>
              <a:off x="564" y="2314"/>
              <a:ext cx="12" cy="26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1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35" name="Freeform 1530"/>
            <p:cNvSpPr>
              <a:spLocks noChangeAspect="1"/>
            </p:cNvSpPr>
            <p:nvPr/>
          </p:nvSpPr>
          <p:spPr bwMode="auto">
            <a:xfrm>
              <a:off x="551" y="2314"/>
              <a:ext cx="13" cy="26"/>
            </a:xfrm>
            <a:custGeom>
              <a:avLst/>
              <a:gdLst>
                <a:gd name="T0" fmla="*/ 7 w 24"/>
                <a:gd name="T1" fmla="*/ 0 h 50"/>
                <a:gd name="T2" fmla="*/ 0 w 24"/>
                <a:gd name="T3" fmla="*/ 11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grpSp>
          <p:nvGrpSpPr>
            <p:cNvPr id="41236" name="Group 1531"/>
            <p:cNvGrpSpPr>
              <a:grpSpLocks noChangeAspect="1"/>
            </p:cNvGrpSpPr>
            <p:nvPr/>
          </p:nvGrpSpPr>
          <p:grpSpPr bwMode="auto">
            <a:xfrm>
              <a:off x="956" y="1655"/>
              <a:ext cx="122" cy="26"/>
              <a:chOff x="2429" y="2251"/>
              <a:chExt cx="234" cy="51"/>
            </a:xfrm>
          </p:grpSpPr>
          <p:grpSp>
            <p:nvGrpSpPr>
              <p:cNvPr id="41344" name="Group 1532"/>
              <p:cNvGrpSpPr>
                <a:grpSpLocks noChangeAspect="1"/>
              </p:cNvGrpSpPr>
              <p:nvPr/>
            </p:nvGrpSpPr>
            <p:grpSpPr bwMode="auto">
              <a:xfrm>
                <a:off x="2429" y="2251"/>
                <a:ext cx="187" cy="51"/>
                <a:chOff x="2429" y="2251"/>
                <a:chExt cx="187" cy="51"/>
              </a:xfrm>
            </p:grpSpPr>
            <p:sp>
              <p:nvSpPr>
                <p:cNvPr id="41347" name="Freeform 1533"/>
                <p:cNvSpPr>
                  <a:spLocks noChangeAspect="1"/>
                </p:cNvSpPr>
                <p:nvPr/>
              </p:nvSpPr>
              <p:spPr bwMode="auto">
                <a:xfrm>
                  <a:off x="2452" y="2251"/>
                  <a:ext cx="24" cy="51"/>
                </a:xfrm>
                <a:custGeom>
                  <a:avLst/>
                  <a:gdLst>
                    <a:gd name="T0" fmla="*/ 0 w 24"/>
                    <a:gd name="T1" fmla="*/ 51 h 51"/>
                    <a:gd name="T2" fmla="*/ 24 w 24"/>
                    <a:gd name="T3" fmla="*/ 0 h 51"/>
                    <a:gd name="T4" fmla="*/ 0 60000 65536"/>
                    <a:gd name="T5" fmla="*/ 0 60000 65536"/>
                    <a:gd name="T6" fmla="*/ 0 w 24"/>
                    <a:gd name="T7" fmla="*/ 0 h 51"/>
                    <a:gd name="T8" fmla="*/ 24 w 24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1">
                      <a:moveTo>
                        <a:pt x="0" y="51"/>
                      </a:moveTo>
                      <a:cubicBezTo>
                        <a:pt x="13" y="51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48" name="Freeform 1534"/>
                <p:cNvSpPr>
                  <a:spLocks noChangeAspect="1"/>
                </p:cNvSpPr>
                <p:nvPr/>
              </p:nvSpPr>
              <p:spPr bwMode="auto">
                <a:xfrm>
                  <a:off x="2429" y="2251"/>
                  <a:ext cx="23" cy="51"/>
                </a:xfrm>
                <a:custGeom>
                  <a:avLst/>
                  <a:gdLst>
                    <a:gd name="T0" fmla="*/ 23 w 23"/>
                    <a:gd name="T1" fmla="*/ 51 h 51"/>
                    <a:gd name="T2" fmla="*/ 0 w 23"/>
                    <a:gd name="T3" fmla="*/ 0 h 51"/>
                    <a:gd name="T4" fmla="*/ 0 60000 65536"/>
                    <a:gd name="T5" fmla="*/ 0 60000 65536"/>
                    <a:gd name="T6" fmla="*/ 0 w 23"/>
                    <a:gd name="T7" fmla="*/ 0 h 51"/>
                    <a:gd name="T8" fmla="*/ 23 w 23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1">
                      <a:moveTo>
                        <a:pt x="23" y="51"/>
                      </a:moveTo>
                      <a:cubicBezTo>
                        <a:pt x="10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49" name="Freeform 1535"/>
                <p:cNvSpPr>
                  <a:spLocks noChangeAspect="1"/>
                </p:cNvSpPr>
                <p:nvPr/>
              </p:nvSpPr>
              <p:spPr bwMode="auto">
                <a:xfrm>
                  <a:off x="2499" y="2251"/>
                  <a:ext cx="24" cy="51"/>
                </a:xfrm>
                <a:custGeom>
                  <a:avLst/>
                  <a:gdLst>
                    <a:gd name="T0" fmla="*/ 0 w 24"/>
                    <a:gd name="T1" fmla="*/ 51 h 51"/>
                    <a:gd name="T2" fmla="*/ 24 w 24"/>
                    <a:gd name="T3" fmla="*/ 0 h 51"/>
                    <a:gd name="T4" fmla="*/ 0 60000 65536"/>
                    <a:gd name="T5" fmla="*/ 0 60000 65536"/>
                    <a:gd name="T6" fmla="*/ 0 w 24"/>
                    <a:gd name="T7" fmla="*/ 0 h 51"/>
                    <a:gd name="T8" fmla="*/ 24 w 24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1">
                      <a:moveTo>
                        <a:pt x="0" y="51"/>
                      </a:moveTo>
                      <a:cubicBezTo>
                        <a:pt x="13" y="51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50" name="Freeform 1536"/>
                <p:cNvSpPr>
                  <a:spLocks noChangeAspect="1"/>
                </p:cNvSpPr>
                <p:nvPr/>
              </p:nvSpPr>
              <p:spPr bwMode="auto">
                <a:xfrm>
                  <a:off x="2476" y="2251"/>
                  <a:ext cx="23" cy="51"/>
                </a:xfrm>
                <a:custGeom>
                  <a:avLst/>
                  <a:gdLst>
                    <a:gd name="T0" fmla="*/ 23 w 23"/>
                    <a:gd name="T1" fmla="*/ 51 h 51"/>
                    <a:gd name="T2" fmla="*/ 0 w 23"/>
                    <a:gd name="T3" fmla="*/ 0 h 51"/>
                    <a:gd name="T4" fmla="*/ 0 60000 65536"/>
                    <a:gd name="T5" fmla="*/ 0 60000 65536"/>
                    <a:gd name="T6" fmla="*/ 0 w 23"/>
                    <a:gd name="T7" fmla="*/ 0 h 51"/>
                    <a:gd name="T8" fmla="*/ 23 w 23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1">
                      <a:moveTo>
                        <a:pt x="23" y="51"/>
                      </a:moveTo>
                      <a:cubicBezTo>
                        <a:pt x="10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51" name="Freeform 1537"/>
                <p:cNvSpPr>
                  <a:spLocks noChangeAspect="1"/>
                </p:cNvSpPr>
                <p:nvPr/>
              </p:nvSpPr>
              <p:spPr bwMode="auto">
                <a:xfrm>
                  <a:off x="2545" y="2251"/>
                  <a:ext cx="24" cy="51"/>
                </a:xfrm>
                <a:custGeom>
                  <a:avLst/>
                  <a:gdLst>
                    <a:gd name="T0" fmla="*/ 0 w 24"/>
                    <a:gd name="T1" fmla="*/ 51 h 51"/>
                    <a:gd name="T2" fmla="*/ 24 w 24"/>
                    <a:gd name="T3" fmla="*/ 0 h 51"/>
                    <a:gd name="T4" fmla="*/ 0 60000 65536"/>
                    <a:gd name="T5" fmla="*/ 0 60000 65536"/>
                    <a:gd name="T6" fmla="*/ 0 w 24"/>
                    <a:gd name="T7" fmla="*/ 0 h 51"/>
                    <a:gd name="T8" fmla="*/ 24 w 24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1">
                      <a:moveTo>
                        <a:pt x="0" y="51"/>
                      </a:moveTo>
                      <a:cubicBezTo>
                        <a:pt x="14" y="51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52" name="Freeform 1538"/>
                <p:cNvSpPr>
                  <a:spLocks noChangeAspect="1"/>
                </p:cNvSpPr>
                <p:nvPr/>
              </p:nvSpPr>
              <p:spPr bwMode="auto">
                <a:xfrm>
                  <a:off x="2523" y="2251"/>
                  <a:ext cx="22" cy="51"/>
                </a:xfrm>
                <a:custGeom>
                  <a:avLst/>
                  <a:gdLst>
                    <a:gd name="T0" fmla="*/ 22 w 22"/>
                    <a:gd name="T1" fmla="*/ 51 h 51"/>
                    <a:gd name="T2" fmla="*/ 0 w 22"/>
                    <a:gd name="T3" fmla="*/ 0 h 51"/>
                    <a:gd name="T4" fmla="*/ 0 60000 65536"/>
                    <a:gd name="T5" fmla="*/ 0 60000 65536"/>
                    <a:gd name="T6" fmla="*/ 0 w 22"/>
                    <a:gd name="T7" fmla="*/ 0 h 51"/>
                    <a:gd name="T8" fmla="*/ 22 w 22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2" h="51">
                      <a:moveTo>
                        <a:pt x="22" y="51"/>
                      </a:moveTo>
                      <a:cubicBezTo>
                        <a:pt x="10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53" name="Freeform 1539"/>
                <p:cNvSpPr>
                  <a:spLocks noChangeAspect="1"/>
                </p:cNvSpPr>
                <p:nvPr/>
              </p:nvSpPr>
              <p:spPr bwMode="auto">
                <a:xfrm>
                  <a:off x="2592" y="2251"/>
                  <a:ext cx="24" cy="51"/>
                </a:xfrm>
                <a:custGeom>
                  <a:avLst/>
                  <a:gdLst>
                    <a:gd name="T0" fmla="*/ 0 w 24"/>
                    <a:gd name="T1" fmla="*/ 51 h 51"/>
                    <a:gd name="T2" fmla="*/ 24 w 24"/>
                    <a:gd name="T3" fmla="*/ 0 h 51"/>
                    <a:gd name="T4" fmla="*/ 0 60000 65536"/>
                    <a:gd name="T5" fmla="*/ 0 60000 65536"/>
                    <a:gd name="T6" fmla="*/ 0 w 24"/>
                    <a:gd name="T7" fmla="*/ 0 h 51"/>
                    <a:gd name="T8" fmla="*/ 24 w 24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1">
                      <a:moveTo>
                        <a:pt x="0" y="51"/>
                      </a:moveTo>
                      <a:cubicBezTo>
                        <a:pt x="14" y="51"/>
                        <a:pt x="24" y="28"/>
                        <a:pt x="24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54" name="Freeform 1540"/>
                <p:cNvSpPr>
                  <a:spLocks noChangeAspect="1"/>
                </p:cNvSpPr>
                <p:nvPr/>
              </p:nvSpPr>
              <p:spPr bwMode="auto">
                <a:xfrm>
                  <a:off x="2569" y="2251"/>
                  <a:ext cx="23" cy="51"/>
                </a:xfrm>
                <a:custGeom>
                  <a:avLst/>
                  <a:gdLst>
                    <a:gd name="T0" fmla="*/ 23 w 23"/>
                    <a:gd name="T1" fmla="*/ 51 h 51"/>
                    <a:gd name="T2" fmla="*/ 0 w 23"/>
                    <a:gd name="T3" fmla="*/ 0 h 51"/>
                    <a:gd name="T4" fmla="*/ 0 60000 65536"/>
                    <a:gd name="T5" fmla="*/ 0 60000 65536"/>
                    <a:gd name="T6" fmla="*/ 0 w 23"/>
                    <a:gd name="T7" fmla="*/ 0 h 51"/>
                    <a:gd name="T8" fmla="*/ 23 w 23"/>
                    <a:gd name="T9" fmla="*/ 51 h 5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1">
                      <a:moveTo>
                        <a:pt x="23" y="51"/>
                      </a:moveTo>
                      <a:cubicBezTo>
                        <a:pt x="10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  <p:sp>
            <p:nvSpPr>
              <p:cNvPr id="41345" name="Freeform 1541"/>
              <p:cNvSpPr>
                <a:spLocks noChangeAspect="1"/>
              </p:cNvSpPr>
              <p:nvPr/>
            </p:nvSpPr>
            <p:spPr bwMode="auto">
              <a:xfrm>
                <a:off x="2640" y="2251"/>
                <a:ext cx="23" cy="51"/>
              </a:xfrm>
              <a:custGeom>
                <a:avLst/>
                <a:gdLst>
                  <a:gd name="T0" fmla="*/ 0 w 23"/>
                  <a:gd name="T1" fmla="*/ 51 h 51"/>
                  <a:gd name="T2" fmla="*/ 23 w 23"/>
                  <a:gd name="T3" fmla="*/ 0 h 51"/>
                  <a:gd name="T4" fmla="*/ 0 60000 65536"/>
                  <a:gd name="T5" fmla="*/ 0 60000 65536"/>
                  <a:gd name="T6" fmla="*/ 0 w 23"/>
                  <a:gd name="T7" fmla="*/ 0 h 51"/>
                  <a:gd name="T8" fmla="*/ 23 w 23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1">
                    <a:moveTo>
                      <a:pt x="0" y="51"/>
                    </a:moveTo>
                    <a:cubicBezTo>
                      <a:pt x="13" y="51"/>
                      <a:pt x="23" y="28"/>
                      <a:pt x="2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46" name="Freeform 1542"/>
              <p:cNvSpPr>
                <a:spLocks noChangeAspect="1"/>
              </p:cNvSpPr>
              <p:nvPr/>
            </p:nvSpPr>
            <p:spPr bwMode="auto">
              <a:xfrm>
                <a:off x="2616" y="2251"/>
                <a:ext cx="24" cy="51"/>
              </a:xfrm>
              <a:custGeom>
                <a:avLst/>
                <a:gdLst>
                  <a:gd name="T0" fmla="*/ 24 w 24"/>
                  <a:gd name="T1" fmla="*/ 51 h 51"/>
                  <a:gd name="T2" fmla="*/ 0 w 24"/>
                  <a:gd name="T3" fmla="*/ 0 h 51"/>
                  <a:gd name="T4" fmla="*/ 0 60000 65536"/>
                  <a:gd name="T5" fmla="*/ 0 60000 65536"/>
                  <a:gd name="T6" fmla="*/ 0 w 24"/>
                  <a:gd name="T7" fmla="*/ 0 h 51"/>
                  <a:gd name="T8" fmla="*/ 24 w 24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1">
                    <a:moveTo>
                      <a:pt x="24" y="51"/>
                    </a:moveTo>
                    <a:cubicBezTo>
                      <a:pt x="11" y="51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grpSp>
          <p:nvGrpSpPr>
            <p:cNvPr id="41237" name="Group 1543"/>
            <p:cNvGrpSpPr>
              <a:grpSpLocks noChangeAspect="1"/>
            </p:cNvGrpSpPr>
            <p:nvPr/>
          </p:nvGrpSpPr>
          <p:grpSpPr bwMode="auto">
            <a:xfrm>
              <a:off x="956" y="1579"/>
              <a:ext cx="122" cy="25"/>
              <a:chOff x="2429" y="2100"/>
              <a:chExt cx="234" cy="50"/>
            </a:xfrm>
          </p:grpSpPr>
          <p:grpSp>
            <p:nvGrpSpPr>
              <p:cNvPr id="41333" name="Group 1544"/>
              <p:cNvGrpSpPr>
                <a:grpSpLocks noChangeAspect="1"/>
              </p:cNvGrpSpPr>
              <p:nvPr/>
            </p:nvGrpSpPr>
            <p:grpSpPr bwMode="auto">
              <a:xfrm>
                <a:off x="2429" y="2100"/>
                <a:ext cx="187" cy="50"/>
                <a:chOff x="2429" y="2100"/>
                <a:chExt cx="187" cy="50"/>
              </a:xfrm>
            </p:grpSpPr>
            <p:sp>
              <p:nvSpPr>
                <p:cNvPr id="41336" name="Freeform 1545"/>
                <p:cNvSpPr>
                  <a:spLocks noChangeAspect="1"/>
                </p:cNvSpPr>
                <p:nvPr/>
              </p:nvSpPr>
              <p:spPr bwMode="auto">
                <a:xfrm>
                  <a:off x="2452" y="2100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3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37" name="Freeform 1546"/>
                <p:cNvSpPr>
                  <a:spLocks noChangeAspect="1"/>
                </p:cNvSpPr>
                <p:nvPr/>
              </p:nvSpPr>
              <p:spPr bwMode="auto">
                <a:xfrm>
                  <a:off x="2429" y="2100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38" name="Freeform 1547"/>
                <p:cNvSpPr>
                  <a:spLocks noChangeAspect="1"/>
                </p:cNvSpPr>
                <p:nvPr/>
              </p:nvSpPr>
              <p:spPr bwMode="auto">
                <a:xfrm>
                  <a:off x="2499" y="2100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3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39" name="Freeform 1548"/>
                <p:cNvSpPr>
                  <a:spLocks noChangeAspect="1"/>
                </p:cNvSpPr>
                <p:nvPr/>
              </p:nvSpPr>
              <p:spPr bwMode="auto">
                <a:xfrm>
                  <a:off x="2476" y="2100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40" name="Freeform 1549"/>
                <p:cNvSpPr>
                  <a:spLocks noChangeAspect="1"/>
                </p:cNvSpPr>
                <p:nvPr/>
              </p:nvSpPr>
              <p:spPr bwMode="auto">
                <a:xfrm>
                  <a:off x="2545" y="2100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4" y="0"/>
                        <a:pt x="24" y="23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41" name="Freeform 1550"/>
                <p:cNvSpPr>
                  <a:spLocks noChangeAspect="1"/>
                </p:cNvSpPr>
                <p:nvPr/>
              </p:nvSpPr>
              <p:spPr bwMode="auto">
                <a:xfrm>
                  <a:off x="2523" y="2100"/>
                  <a:ext cx="22" cy="50"/>
                </a:xfrm>
                <a:custGeom>
                  <a:avLst/>
                  <a:gdLst>
                    <a:gd name="T0" fmla="*/ 22 w 22"/>
                    <a:gd name="T1" fmla="*/ 0 h 50"/>
                    <a:gd name="T2" fmla="*/ 0 w 22"/>
                    <a:gd name="T3" fmla="*/ 50 h 50"/>
                    <a:gd name="T4" fmla="*/ 0 60000 65536"/>
                    <a:gd name="T5" fmla="*/ 0 60000 65536"/>
                    <a:gd name="T6" fmla="*/ 0 w 22"/>
                    <a:gd name="T7" fmla="*/ 0 h 50"/>
                    <a:gd name="T8" fmla="*/ 22 w 22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2" h="50">
                      <a:moveTo>
                        <a:pt x="22" y="0"/>
                      </a:moveTo>
                      <a:cubicBezTo>
                        <a:pt x="10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42" name="Freeform 1551"/>
                <p:cNvSpPr>
                  <a:spLocks noChangeAspect="1"/>
                </p:cNvSpPr>
                <p:nvPr/>
              </p:nvSpPr>
              <p:spPr bwMode="auto">
                <a:xfrm>
                  <a:off x="2592" y="2100"/>
                  <a:ext cx="24" cy="50"/>
                </a:xfrm>
                <a:custGeom>
                  <a:avLst/>
                  <a:gdLst>
                    <a:gd name="T0" fmla="*/ 0 w 24"/>
                    <a:gd name="T1" fmla="*/ 0 h 50"/>
                    <a:gd name="T2" fmla="*/ 24 w 24"/>
                    <a:gd name="T3" fmla="*/ 50 h 50"/>
                    <a:gd name="T4" fmla="*/ 0 60000 65536"/>
                    <a:gd name="T5" fmla="*/ 0 60000 65536"/>
                    <a:gd name="T6" fmla="*/ 0 w 24"/>
                    <a:gd name="T7" fmla="*/ 0 h 50"/>
                    <a:gd name="T8" fmla="*/ 24 w 24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0">
                      <a:moveTo>
                        <a:pt x="0" y="0"/>
                      </a:moveTo>
                      <a:cubicBezTo>
                        <a:pt x="14" y="0"/>
                        <a:pt x="24" y="23"/>
                        <a:pt x="24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  <p:sp>
              <p:nvSpPr>
                <p:cNvPr id="41343" name="Freeform 1552"/>
                <p:cNvSpPr>
                  <a:spLocks noChangeAspect="1"/>
                </p:cNvSpPr>
                <p:nvPr/>
              </p:nvSpPr>
              <p:spPr bwMode="auto">
                <a:xfrm>
                  <a:off x="2569" y="2100"/>
                  <a:ext cx="23" cy="50"/>
                </a:xfrm>
                <a:custGeom>
                  <a:avLst/>
                  <a:gdLst>
                    <a:gd name="T0" fmla="*/ 23 w 23"/>
                    <a:gd name="T1" fmla="*/ 0 h 50"/>
                    <a:gd name="T2" fmla="*/ 0 w 23"/>
                    <a:gd name="T3" fmla="*/ 50 h 50"/>
                    <a:gd name="T4" fmla="*/ 0 60000 65536"/>
                    <a:gd name="T5" fmla="*/ 0 60000 65536"/>
                    <a:gd name="T6" fmla="*/ 0 w 23"/>
                    <a:gd name="T7" fmla="*/ 0 h 50"/>
                    <a:gd name="T8" fmla="*/ 23 w 23"/>
                    <a:gd name="T9" fmla="*/ 50 h 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000" b="1" dirty="0"/>
                </a:p>
              </p:txBody>
            </p:sp>
          </p:grpSp>
          <p:sp>
            <p:nvSpPr>
              <p:cNvPr id="41334" name="Freeform 1553"/>
              <p:cNvSpPr>
                <a:spLocks noChangeAspect="1"/>
              </p:cNvSpPr>
              <p:nvPr/>
            </p:nvSpPr>
            <p:spPr bwMode="auto">
              <a:xfrm>
                <a:off x="2640" y="2100"/>
                <a:ext cx="23" cy="50"/>
              </a:xfrm>
              <a:custGeom>
                <a:avLst/>
                <a:gdLst>
                  <a:gd name="T0" fmla="*/ 0 w 23"/>
                  <a:gd name="T1" fmla="*/ 0 h 50"/>
                  <a:gd name="T2" fmla="*/ 23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3"/>
                      <a:pt x="23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35" name="Freeform 1554"/>
              <p:cNvSpPr>
                <a:spLocks noChangeAspect="1"/>
              </p:cNvSpPr>
              <p:nvPr/>
            </p:nvSpPr>
            <p:spPr bwMode="auto">
              <a:xfrm>
                <a:off x="2616" y="2100"/>
                <a:ext cx="24" cy="50"/>
              </a:xfrm>
              <a:custGeom>
                <a:avLst/>
                <a:gdLst>
                  <a:gd name="T0" fmla="*/ 24 w 24"/>
                  <a:gd name="T1" fmla="*/ 0 h 50"/>
                  <a:gd name="T2" fmla="*/ 0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3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grpSp>
          <p:nvGrpSpPr>
            <p:cNvPr id="41238" name="Group 1555"/>
            <p:cNvGrpSpPr>
              <a:grpSpLocks noChangeAspect="1"/>
            </p:cNvGrpSpPr>
            <p:nvPr/>
          </p:nvGrpSpPr>
          <p:grpSpPr bwMode="auto">
            <a:xfrm>
              <a:off x="956" y="1655"/>
              <a:ext cx="98" cy="26"/>
              <a:chOff x="2429" y="2251"/>
              <a:chExt cx="187" cy="51"/>
            </a:xfrm>
          </p:grpSpPr>
          <p:sp>
            <p:nvSpPr>
              <p:cNvPr id="41325" name="Freeform 1556"/>
              <p:cNvSpPr>
                <a:spLocks noChangeAspect="1"/>
              </p:cNvSpPr>
              <p:nvPr/>
            </p:nvSpPr>
            <p:spPr bwMode="auto">
              <a:xfrm>
                <a:off x="2452" y="2251"/>
                <a:ext cx="24" cy="51"/>
              </a:xfrm>
              <a:custGeom>
                <a:avLst/>
                <a:gdLst>
                  <a:gd name="T0" fmla="*/ 0 w 24"/>
                  <a:gd name="T1" fmla="*/ 51 h 51"/>
                  <a:gd name="T2" fmla="*/ 24 w 24"/>
                  <a:gd name="T3" fmla="*/ 0 h 51"/>
                  <a:gd name="T4" fmla="*/ 0 60000 65536"/>
                  <a:gd name="T5" fmla="*/ 0 60000 65536"/>
                  <a:gd name="T6" fmla="*/ 0 w 24"/>
                  <a:gd name="T7" fmla="*/ 0 h 51"/>
                  <a:gd name="T8" fmla="*/ 24 w 24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1">
                    <a:moveTo>
                      <a:pt x="0" y="51"/>
                    </a:moveTo>
                    <a:cubicBezTo>
                      <a:pt x="13" y="51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26" name="Freeform 1557"/>
              <p:cNvSpPr>
                <a:spLocks noChangeAspect="1"/>
              </p:cNvSpPr>
              <p:nvPr/>
            </p:nvSpPr>
            <p:spPr bwMode="auto">
              <a:xfrm>
                <a:off x="2429" y="2251"/>
                <a:ext cx="23" cy="51"/>
              </a:xfrm>
              <a:custGeom>
                <a:avLst/>
                <a:gdLst>
                  <a:gd name="T0" fmla="*/ 23 w 23"/>
                  <a:gd name="T1" fmla="*/ 51 h 51"/>
                  <a:gd name="T2" fmla="*/ 0 w 23"/>
                  <a:gd name="T3" fmla="*/ 0 h 51"/>
                  <a:gd name="T4" fmla="*/ 0 60000 65536"/>
                  <a:gd name="T5" fmla="*/ 0 60000 65536"/>
                  <a:gd name="T6" fmla="*/ 0 w 23"/>
                  <a:gd name="T7" fmla="*/ 0 h 51"/>
                  <a:gd name="T8" fmla="*/ 23 w 23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1">
                    <a:moveTo>
                      <a:pt x="23" y="51"/>
                    </a:moveTo>
                    <a:cubicBezTo>
                      <a:pt x="10" y="51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27" name="Freeform 1558"/>
              <p:cNvSpPr>
                <a:spLocks noChangeAspect="1"/>
              </p:cNvSpPr>
              <p:nvPr/>
            </p:nvSpPr>
            <p:spPr bwMode="auto">
              <a:xfrm>
                <a:off x="2499" y="2251"/>
                <a:ext cx="24" cy="51"/>
              </a:xfrm>
              <a:custGeom>
                <a:avLst/>
                <a:gdLst>
                  <a:gd name="T0" fmla="*/ 0 w 24"/>
                  <a:gd name="T1" fmla="*/ 51 h 51"/>
                  <a:gd name="T2" fmla="*/ 24 w 24"/>
                  <a:gd name="T3" fmla="*/ 0 h 51"/>
                  <a:gd name="T4" fmla="*/ 0 60000 65536"/>
                  <a:gd name="T5" fmla="*/ 0 60000 65536"/>
                  <a:gd name="T6" fmla="*/ 0 w 24"/>
                  <a:gd name="T7" fmla="*/ 0 h 51"/>
                  <a:gd name="T8" fmla="*/ 24 w 24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1">
                    <a:moveTo>
                      <a:pt x="0" y="51"/>
                    </a:moveTo>
                    <a:cubicBezTo>
                      <a:pt x="13" y="51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28" name="Freeform 1559"/>
              <p:cNvSpPr>
                <a:spLocks noChangeAspect="1"/>
              </p:cNvSpPr>
              <p:nvPr/>
            </p:nvSpPr>
            <p:spPr bwMode="auto">
              <a:xfrm>
                <a:off x="2476" y="2251"/>
                <a:ext cx="23" cy="51"/>
              </a:xfrm>
              <a:custGeom>
                <a:avLst/>
                <a:gdLst>
                  <a:gd name="T0" fmla="*/ 23 w 23"/>
                  <a:gd name="T1" fmla="*/ 51 h 51"/>
                  <a:gd name="T2" fmla="*/ 0 w 23"/>
                  <a:gd name="T3" fmla="*/ 0 h 51"/>
                  <a:gd name="T4" fmla="*/ 0 60000 65536"/>
                  <a:gd name="T5" fmla="*/ 0 60000 65536"/>
                  <a:gd name="T6" fmla="*/ 0 w 23"/>
                  <a:gd name="T7" fmla="*/ 0 h 51"/>
                  <a:gd name="T8" fmla="*/ 23 w 23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1">
                    <a:moveTo>
                      <a:pt x="23" y="51"/>
                    </a:moveTo>
                    <a:cubicBezTo>
                      <a:pt x="10" y="51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29" name="Freeform 1560"/>
              <p:cNvSpPr>
                <a:spLocks noChangeAspect="1"/>
              </p:cNvSpPr>
              <p:nvPr/>
            </p:nvSpPr>
            <p:spPr bwMode="auto">
              <a:xfrm>
                <a:off x="2545" y="2251"/>
                <a:ext cx="24" cy="51"/>
              </a:xfrm>
              <a:custGeom>
                <a:avLst/>
                <a:gdLst>
                  <a:gd name="T0" fmla="*/ 0 w 24"/>
                  <a:gd name="T1" fmla="*/ 51 h 51"/>
                  <a:gd name="T2" fmla="*/ 24 w 24"/>
                  <a:gd name="T3" fmla="*/ 0 h 51"/>
                  <a:gd name="T4" fmla="*/ 0 60000 65536"/>
                  <a:gd name="T5" fmla="*/ 0 60000 65536"/>
                  <a:gd name="T6" fmla="*/ 0 w 24"/>
                  <a:gd name="T7" fmla="*/ 0 h 51"/>
                  <a:gd name="T8" fmla="*/ 24 w 24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1">
                    <a:moveTo>
                      <a:pt x="0" y="51"/>
                    </a:moveTo>
                    <a:cubicBezTo>
                      <a:pt x="14" y="51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30" name="Freeform 1561"/>
              <p:cNvSpPr>
                <a:spLocks noChangeAspect="1"/>
              </p:cNvSpPr>
              <p:nvPr/>
            </p:nvSpPr>
            <p:spPr bwMode="auto">
              <a:xfrm>
                <a:off x="2523" y="2251"/>
                <a:ext cx="22" cy="51"/>
              </a:xfrm>
              <a:custGeom>
                <a:avLst/>
                <a:gdLst>
                  <a:gd name="T0" fmla="*/ 22 w 22"/>
                  <a:gd name="T1" fmla="*/ 51 h 51"/>
                  <a:gd name="T2" fmla="*/ 0 w 22"/>
                  <a:gd name="T3" fmla="*/ 0 h 51"/>
                  <a:gd name="T4" fmla="*/ 0 60000 65536"/>
                  <a:gd name="T5" fmla="*/ 0 60000 65536"/>
                  <a:gd name="T6" fmla="*/ 0 w 22"/>
                  <a:gd name="T7" fmla="*/ 0 h 51"/>
                  <a:gd name="T8" fmla="*/ 22 w 22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" h="51">
                    <a:moveTo>
                      <a:pt x="22" y="51"/>
                    </a:moveTo>
                    <a:cubicBezTo>
                      <a:pt x="10" y="51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31" name="Freeform 1562"/>
              <p:cNvSpPr>
                <a:spLocks noChangeAspect="1"/>
              </p:cNvSpPr>
              <p:nvPr/>
            </p:nvSpPr>
            <p:spPr bwMode="auto">
              <a:xfrm>
                <a:off x="2592" y="2251"/>
                <a:ext cx="24" cy="51"/>
              </a:xfrm>
              <a:custGeom>
                <a:avLst/>
                <a:gdLst>
                  <a:gd name="T0" fmla="*/ 0 w 24"/>
                  <a:gd name="T1" fmla="*/ 51 h 51"/>
                  <a:gd name="T2" fmla="*/ 24 w 24"/>
                  <a:gd name="T3" fmla="*/ 0 h 51"/>
                  <a:gd name="T4" fmla="*/ 0 60000 65536"/>
                  <a:gd name="T5" fmla="*/ 0 60000 65536"/>
                  <a:gd name="T6" fmla="*/ 0 w 24"/>
                  <a:gd name="T7" fmla="*/ 0 h 51"/>
                  <a:gd name="T8" fmla="*/ 24 w 24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1">
                    <a:moveTo>
                      <a:pt x="0" y="51"/>
                    </a:moveTo>
                    <a:cubicBezTo>
                      <a:pt x="14" y="51"/>
                      <a:pt x="24" y="28"/>
                      <a:pt x="24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32" name="Freeform 1563"/>
              <p:cNvSpPr>
                <a:spLocks noChangeAspect="1"/>
              </p:cNvSpPr>
              <p:nvPr/>
            </p:nvSpPr>
            <p:spPr bwMode="auto">
              <a:xfrm>
                <a:off x="2569" y="2251"/>
                <a:ext cx="23" cy="51"/>
              </a:xfrm>
              <a:custGeom>
                <a:avLst/>
                <a:gdLst>
                  <a:gd name="T0" fmla="*/ 23 w 23"/>
                  <a:gd name="T1" fmla="*/ 51 h 51"/>
                  <a:gd name="T2" fmla="*/ 0 w 23"/>
                  <a:gd name="T3" fmla="*/ 0 h 51"/>
                  <a:gd name="T4" fmla="*/ 0 60000 65536"/>
                  <a:gd name="T5" fmla="*/ 0 60000 65536"/>
                  <a:gd name="T6" fmla="*/ 0 w 23"/>
                  <a:gd name="T7" fmla="*/ 0 h 51"/>
                  <a:gd name="T8" fmla="*/ 23 w 23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1">
                    <a:moveTo>
                      <a:pt x="23" y="51"/>
                    </a:moveTo>
                    <a:cubicBezTo>
                      <a:pt x="10" y="51"/>
                      <a:pt x="0" y="28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sp>
          <p:nvSpPr>
            <p:cNvPr id="41239" name="Freeform 1564"/>
            <p:cNvSpPr>
              <a:spLocks noChangeAspect="1"/>
            </p:cNvSpPr>
            <p:nvPr/>
          </p:nvSpPr>
          <p:spPr bwMode="auto">
            <a:xfrm>
              <a:off x="1066" y="1655"/>
              <a:ext cx="12" cy="26"/>
            </a:xfrm>
            <a:custGeom>
              <a:avLst/>
              <a:gdLst>
                <a:gd name="T0" fmla="*/ 0 w 23"/>
                <a:gd name="T1" fmla="*/ 10 h 51"/>
                <a:gd name="T2" fmla="*/ 5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40" name="Freeform 1565"/>
            <p:cNvSpPr>
              <a:spLocks noChangeAspect="1"/>
            </p:cNvSpPr>
            <p:nvPr/>
          </p:nvSpPr>
          <p:spPr bwMode="auto">
            <a:xfrm>
              <a:off x="1054" y="1655"/>
              <a:ext cx="12" cy="26"/>
            </a:xfrm>
            <a:custGeom>
              <a:avLst/>
              <a:gdLst>
                <a:gd name="T0" fmla="*/ 5 w 24"/>
                <a:gd name="T1" fmla="*/ 10 h 51"/>
                <a:gd name="T2" fmla="*/ 0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41" name="Freeform 1566"/>
            <p:cNvSpPr>
              <a:spLocks noChangeAspect="1"/>
            </p:cNvSpPr>
            <p:nvPr/>
          </p:nvSpPr>
          <p:spPr bwMode="auto">
            <a:xfrm>
              <a:off x="967" y="1655"/>
              <a:ext cx="13" cy="26"/>
            </a:xfrm>
            <a:custGeom>
              <a:avLst/>
              <a:gdLst>
                <a:gd name="T0" fmla="*/ 0 w 24"/>
                <a:gd name="T1" fmla="*/ 10 h 51"/>
                <a:gd name="T2" fmla="*/ 7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3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42" name="Freeform 1567"/>
            <p:cNvSpPr>
              <a:spLocks noChangeAspect="1"/>
            </p:cNvSpPr>
            <p:nvPr/>
          </p:nvSpPr>
          <p:spPr bwMode="auto">
            <a:xfrm>
              <a:off x="956" y="1655"/>
              <a:ext cx="11" cy="26"/>
            </a:xfrm>
            <a:custGeom>
              <a:avLst/>
              <a:gdLst>
                <a:gd name="T0" fmla="*/ 4 w 23"/>
                <a:gd name="T1" fmla="*/ 10 h 51"/>
                <a:gd name="T2" fmla="*/ 0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43" name="Freeform 1568"/>
            <p:cNvSpPr>
              <a:spLocks noChangeAspect="1"/>
            </p:cNvSpPr>
            <p:nvPr/>
          </p:nvSpPr>
          <p:spPr bwMode="auto">
            <a:xfrm>
              <a:off x="992" y="1655"/>
              <a:ext cx="13" cy="26"/>
            </a:xfrm>
            <a:custGeom>
              <a:avLst/>
              <a:gdLst>
                <a:gd name="T0" fmla="*/ 0 w 24"/>
                <a:gd name="T1" fmla="*/ 10 h 51"/>
                <a:gd name="T2" fmla="*/ 7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3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44" name="Freeform 1569"/>
            <p:cNvSpPr>
              <a:spLocks noChangeAspect="1"/>
            </p:cNvSpPr>
            <p:nvPr/>
          </p:nvSpPr>
          <p:spPr bwMode="auto">
            <a:xfrm>
              <a:off x="980" y="1655"/>
              <a:ext cx="12" cy="26"/>
            </a:xfrm>
            <a:custGeom>
              <a:avLst/>
              <a:gdLst>
                <a:gd name="T0" fmla="*/ 5 w 23"/>
                <a:gd name="T1" fmla="*/ 10 h 51"/>
                <a:gd name="T2" fmla="*/ 0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45" name="Freeform 1570"/>
            <p:cNvSpPr>
              <a:spLocks noChangeAspect="1"/>
            </p:cNvSpPr>
            <p:nvPr/>
          </p:nvSpPr>
          <p:spPr bwMode="auto">
            <a:xfrm>
              <a:off x="1016" y="1655"/>
              <a:ext cx="13" cy="26"/>
            </a:xfrm>
            <a:custGeom>
              <a:avLst/>
              <a:gdLst>
                <a:gd name="T0" fmla="*/ 0 w 24"/>
                <a:gd name="T1" fmla="*/ 10 h 51"/>
                <a:gd name="T2" fmla="*/ 7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46" name="Freeform 1571"/>
            <p:cNvSpPr>
              <a:spLocks noChangeAspect="1"/>
            </p:cNvSpPr>
            <p:nvPr/>
          </p:nvSpPr>
          <p:spPr bwMode="auto">
            <a:xfrm>
              <a:off x="1005" y="1655"/>
              <a:ext cx="11" cy="26"/>
            </a:xfrm>
            <a:custGeom>
              <a:avLst/>
              <a:gdLst>
                <a:gd name="T0" fmla="*/ 5 w 22"/>
                <a:gd name="T1" fmla="*/ 10 h 51"/>
                <a:gd name="T2" fmla="*/ 0 w 22"/>
                <a:gd name="T3" fmla="*/ 0 h 51"/>
                <a:gd name="T4" fmla="*/ 0 60000 65536"/>
                <a:gd name="T5" fmla="*/ 0 60000 65536"/>
                <a:gd name="T6" fmla="*/ 0 w 22"/>
                <a:gd name="T7" fmla="*/ 0 h 51"/>
                <a:gd name="T8" fmla="*/ 22 w 22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51">
                  <a:moveTo>
                    <a:pt x="22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47" name="Freeform 1572"/>
            <p:cNvSpPr>
              <a:spLocks noChangeAspect="1"/>
            </p:cNvSpPr>
            <p:nvPr/>
          </p:nvSpPr>
          <p:spPr bwMode="auto">
            <a:xfrm>
              <a:off x="1041" y="1655"/>
              <a:ext cx="13" cy="26"/>
            </a:xfrm>
            <a:custGeom>
              <a:avLst/>
              <a:gdLst>
                <a:gd name="T0" fmla="*/ 0 w 24"/>
                <a:gd name="T1" fmla="*/ 10 h 51"/>
                <a:gd name="T2" fmla="*/ 6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48" name="Freeform 1573"/>
            <p:cNvSpPr>
              <a:spLocks noChangeAspect="1"/>
            </p:cNvSpPr>
            <p:nvPr/>
          </p:nvSpPr>
          <p:spPr bwMode="auto">
            <a:xfrm>
              <a:off x="1029" y="1655"/>
              <a:ext cx="12" cy="26"/>
            </a:xfrm>
            <a:custGeom>
              <a:avLst/>
              <a:gdLst>
                <a:gd name="T0" fmla="*/ 5 w 23"/>
                <a:gd name="T1" fmla="*/ 10 h 51"/>
                <a:gd name="T2" fmla="*/ 0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49" name="Freeform 1574"/>
            <p:cNvSpPr>
              <a:spLocks noChangeAspect="1"/>
            </p:cNvSpPr>
            <p:nvPr/>
          </p:nvSpPr>
          <p:spPr bwMode="auto">
            <a:xfrm>
              <a:off x="967" y="1655"/>
              <a:ext cx="13" cy="26"/>
            </a:xfrm>
            <a:custGeom>
              <a:avLst/>
              <a:gdLst>
                <a:gd name="T0" fmla="*/ 0 w 24"/>
                <a:gd name="T1" fmla="*/ 10 h 51"/>
                <a:gd name="T2" fmla="*/ 7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3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50" name="Freeform 1575"/>
            <p:cNvSpPr>
              <a:spLocks noChangeAspect="1"/>
            </p:cNvSpPr>
            <p:nvPr/>
          </p:nvSpPr>
          <p:spPr bwMode="auto">
            <a:xfrm>
              <a:off x="956" y="1655"/>
              <a:ext cx="11" cy="26"/>
            </a:xfrm>
            <a:custGeom>
              <a:avLst/>
              <a:gdLst>
                <a:gd name="T0" fmla="*/ 4 w 23"/>
                <a:gd name="T1" fmla="*/ 10 h 51"/>
                <a:gd name="T2" fmla="*/ 0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51" name="Freeform 1576"/>
            <p:cNvSpPr>
              <a:spLocks noChangeAspect="1"/>
            </p:cNvSpPr>
            <p:nvPr/>
          </p:nvSpPr>
          <p:spPr bwMode="auto">
            <a:xfrm>
              <a:off x="992" y="1655"/>
              <a:ext cx="13" cy="26"/>
            </a:xfrm>
            <a:custGeom>
              <a:avLst/>
              <a:gdLst>
                <a:gd name="T0" fmla="*/ 0 w 24"/>
                <a:gd name="T1" fmla="*/ 10 h 51"/>
                <a:gd name="T2" fmla="*/ 7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3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52" name="Freeform 1577"/>
            <p:cNvSpPr>
              <a:spLocks noChangeAspect="1"/>
            </p:cNvSpPr>
            <p:nvPr/>
          </p:nvSpPr>
          <p:spPr bwMode="auto">
            <a:xfrm>
              <a:off x="980" y="1655"/>
              <a:ext cx="12" cy="26"/>
            </a:xfrm>
            <a:custGeom>
              <a:avLst/>
              <a:gdLst>
                <a:gd name="T0" fmla="*/ 5 w 23"/>
                <a:gd name="T1" fmla="*/ 10 h 51"/>
                <a:gd name="T2" fmla="*/ 0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53" name="Freeform 1578"/>
            <p:cNvSpPr>
              <a:spLocks noChangeAspect="1"/>
            </p:cNvSpPr>
            <p:nvPr/>
          </p:nvSpPr>
          <p:spPr bwMode="auto">
            <a:xfrm>
              <a:off x="1016" y="1655"/>
              <a:ext cx="13" cy="26"/>
            </a:xfrm>
            <a:custGeom>
              <a:avLst/>
              <a:gdLst>
                <a:gd name="T0" fmla="*/ 0 w 24"/>
                <a:gd name="T1" fmla="*/ 10 h 51"/>
                <a:gd name="T2" fmla="*/ 7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54" name="Freeform 1579"/>
            <p:cNvSpPr>
              <a:spLocks noChangeAspect="1"/>
            </p:cNvSpPr>
            <p:nvPr/>
          </p:nvSpPr>
          <p:spPr bwMode="auto">
            <a:xfrm>
              <a:off x="1005" y="1655"/>
              <a:ext cx="11" cy="26"/>
            </a:xfrm>
            <a:custGeom>
              <a:avLst/>
              <a:gdLst>
                <a:gd name="T0" fmla="*/ 5 w 22"/>
                <a:gd name="T1" fmla="*/ 10 h 51"/>
                <a:gd name="T2" fmla="*/ 0 w 22"/>
                <a:gd name="T3" fmla="*/ 0 h 51"/>
                <a:gd name="T4" fmla="*/ 0 60000 65536"/>
                <a:gd name="T5" fmla="*/ 0 60000 65536"/>
                <a:gd name="T6" fmla="*/ 0 w 22"/>
                <a:gd name="T7" fmla="*/ 0 h 51"/>
                <a:gd name="T8" fmla="*/ 22 w 22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51">
                  <a:moveTo>
                    <a:pt x="22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55" name="Freeform 1580"/>
            <p:cNvSpPr>
              <a:spLocks noChangeAspect="1"/>
            </p:cNvSpPr>
            <p:nvPr/>
          </p:nvSpPr>
          <p:spPr bwMode="auto">
            <a:xfrm>
              <a:off x="1041" y="1655"/>
              <a:ext cx="13" cy="26"/>
            </a:xfrm>
            <a:custGeom>
              <a:avLst/>
              <a:gdLst>
                <a:gd name="T0" fmla="*/ 0 w 24"/>
                <a:gd name="T1" fmla="*/ 10 h 51"/>
                <a:gd name="T2" fmla="*/ 6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56" name="Freeform 1581"/>
            <p:cNvSpPr>
              <a:spLocks noChangeAspect="1"/>
            </p:cNvSpPr>
            <p:nvPr/>
          </p:nvSpPr>
          <p:spPr bwMode="auto">
            <a:xfrm>
              <a:off x="1029" y="1655"/>
              <a:ext cx="12" cy="26"/>
            </a:xfrm>
            <a:custGeom>
              <a:avLst/>
              <a:gdLst>
                <a:gd name="T0" fmla="*/ 5 w 23"/>
                <a:gd name="T1" fmla="*/ 10 h 51"/>
                <a:gd name="T2" fmla="*/ 0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57" name="Freeform 1582"/>
            <p:cNvSpPr>
              <a:spLocks noChangeAspect="1"/>
            </p:cNvSpPr>
            <p:nvPr/>
          </p:nvSpPr>
          <p:spPr bwMode="auto">
            <a:xfrm>
              <a:off x="1066" y="1655"/>
              <a:ext cx="12" cy="26"/>
            </a:xfrm>
            <a:custGeom>
              <a:avLst/>
              <a:gdLst>
                <a:gd name="T0" fmla="*/ 0 w 23"/>
                <a:gd name="T1" fmla="*/ 10 h 51"/>
                <a:gd name="T2" fmla="*/ 5 w 23"/>
                <a:gd name="T3" fmla="*/ 0 h 51"/>
                <a:gd name="T4" fmla="*/ 0 60000 65536"/>
                <a:gd name="T5" fmla="*/ 0 60000 65536"/>
                <a:gd name="T6" fmla="*/ 0 w 23"/>
                <a:gd name="T7" fmla="*/ 0 h 51"/>
                <a:gd name="T8" fmla="*/ 23 w 23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58" name="Freeform 1583"/>
            <p:cNvSpPr>
              <a:spLocks noChangeAspect="1"/>
            </p:cNvSpPr>
            <p:nvPr/>
          </p:nvSpPr>
          <p:spPr bwMode="auto">
            <a:xfrm>
              <a:off x="1054" y="1655"/>
              <a:ext cx="12" cy="26"/>
            </a:xfrm>
            <a:custGeom>
              <a:avLst/>
              <a:gdLst>
                <a:gd name="T0" fmla="*/ 5 w 24"/>
                <a:gd name="T1" fmla="*/ 10 h 51"/>
                <a:gd name="T2" fmla="*/ 0 w 24"/>
                <a:gd name="T3" fmla="*/ 0 h 51"/>
                <a:gd name="T4" fmla="*/ 0 60000 65536"/>
                <a:gd name="T5" fmla="*/ 0 60000 65536"/>
                <a:gd name="T6" fmla="*/ 0 w 24"/>
                <a:gd name="T7" fmla="*/ 0 h 51"/>
                <a:gd name="T8" fmla="*/ 24 w 24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grpSp>
          <p:nvGrpSpPr>
            <p:cNvPr id="41259" name="Group 1584"/>
            <p:cNvGrpSpPr>
              <a:grpSpLocks noChangeAspect="1"/>
            </p:cNvGrpSpPr>
            <p:nvPr/>
          </p:nvGrpSpPr>
          <p:grpSpPr bwMode="auto">
            <a:xfrm>
              <a:off x="956" y="1579"/>
              <a:ext cx="98" cy="25"/>
              <a:chOff x="2429" y="2100"/>
              <a:chExt cx="187" cy="50"/>
            </a:xfrm>
          </p:grpSpPr>
          <p:sp>
            <p:nvSpPr>
              <p:cNvPr id="41317" name="Freeform 1585"/>
              <p:cNvSpPr>
                <a:spLocks noChangeAspect="1"/>
              </p:cNvSpPr>
              <p:nvPr/>
            </p:nvSpPr>
            <p:spPr bwMode="auto">
              <a:xfrm>
                <a:off x="2452" y="2100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3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18" name="Freeform 1586"/>
              <p:cNvSpPr>
                <a:spLocks noChangeAspect="1"/>
              </p:cNvSpPr>
              <p:nvPr/>
            </p:nvSpPr>
            <p:spPr bwMode="auto">
              <a:xfrm>
                <a:off x="2429" y="2100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3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19" name="Freeform 1587"/>
              <p:cNvSpPr>
                <a:spLocks noChangeAspect="1"/>
              </p:cNvSpPr>
              <p:nvPr/>
            </p:nvSpPr>
            <p:spPr bwMode="auto">
              <a:xfrm>
                <a:off x="2499" y="2100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3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20" name="Freeform 1588"/>
              <p:cNvSpPr>
                <a:spLocks noChangeAspect="1"/>
              </p:cNvSpPr>
              <p:nvPr/>
            </p:nvSpPr>
            <p:spPr bwMode="auto">
              <a:xfrm>
                <a:off x="2476" y="2100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3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21" name="Freeform 1589"/>
              <p:cNvSpPr>
                <a:spLocks noChangeAspect="1"/>
              </p:cNvSpPr>
              <p:nvPr/>
            </p:nvSpPr>
            <p:spPr bwMode="auto">
              <a:xfrm>
                <a:off x="2545" y="2100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4" y="0"/>
                      <a:pt x="24" y="23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22" name="Freeform 1590"/>
              <p:cNvSpPr>
                <a:spLocks noChangeAspect="1"/>
              </p:cNvSpPr>
              <p:nvPr/>
            </p:nvSpPr>
            <p:spPr bwMode="auto">
              <a:xfrm>
                <a:off x="2523" y="2100"/>
                <a:ext cx="22" cy="50"/>
              </a:xfrm>
              <a:custGeom>
                <a:avLst/>
                <a:gdLst>
                  <a:gd name="T0" fmla="*/ 22 w 22"/>
                  <a:gd name="T1" fmla="*/ 0 h 50"/>
                  <a:gd name="T2" fmla="*/ 0 w 22"/>
                  <a:gd name="T3" fmla="*/ 50 h 50"/>
                  <a:gd name="T4" fmla="*/ 0 60000 65536"/>
                  <a:gd name="T5" fmla="*/ 0 60000 65536"/>
                  <a:gd name="T6" fmla="*/ 0 w 22"/>
                  <a:gd name="T7" fmla="*/ 0 h 50"/>
                  <a:gd name="T8" fmla="*/ 22 w 22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" h="50">
                    <a:moveTo>
                      <a:pt x="22" y="0"/>
                    </a:moveTo>
                    <a:cubicBezTo>
                      <a:pt x="10" y="0"/>
                      <a:pt x="0" y="23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23" name="Freeform 1591"/>
              <p:cNvSpPr>
                <a:spLocks noChangeAspect="1"/>
              </p:cNvSpPr>
              <p:nvPr/>
            </p:nvSpPr>
            <p:spPr bwMode="auto">
              <a:xfrm>
                <a:off x="2592" y="2100"/>
                <a:ext cx="24" cy="5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50 h 50"/>
                  <a:gd name="T4" fmla="*/ 0 60000 65536"/>
                  <a:gd name="T5" fmla="*/ 0 60000 65536"/>
                  <a:gd name="T6" fmla="*/ 0 w 24"/>
                  <a:gd name="T7" fmla="*/ 0 h 50"/>
                  <a:gd name="T8" fmla="*/ 24 w 24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0">
                    <a:moveTo>
                      <a:pt x="0" y="0"/>
                    </a:moveTo>
                    <a:cubicBezTo>
                      <a:pt x="14" y="0"/>
                      <a:pt x="24" y="23"/>
                      <a:pt x="24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24" name="Freeform 1592"/>
              <p:cNvSpPr>
                <a:spLocks noChangeAspect="1"/>
              </p:cNvSpPr>
              <p:nvPr/>
            </p:nvSpPr>
            <p:spPr bwMode="auto">
              <a:xfrm>
                <a:off x="2569" y="2100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0 w 23"/>
                  <a:gd name="T3" fmla="*/ 50 h 50"/>
                  <a:gd name="T4" fmla="*/ 0 60000 65536"/>
                  <a:gd name="T5" fmla="*/ 0 60000 65536"/>
                  <a:gd name="T6" fmla="*/ 0 w 23"/>
                  <a:gd name="T7" fmla="*/ 0 h 50"/>
                  <a:gd name="T8" fmla="*/ 23 w 23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3"/>
                      <a:pt x="0" y="5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sp>
          <p:nvSpPr>
            <p:cNvPr id="41260" name="Freeform 1593"/>
            <p:cNvSpPr>
              <a:spLocks noChangeAspect="1"/>
            </p:cNvSpPr>
            <p:nvPr/>
          </p:nvSpPr>
          <p:spPr bwMode="auto">
            <a:xfrm>
              <a:off x="1066" y="157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61" name="Freeform 1594"/>
            <p:cNvSpPr>
              <a:spLocks noChangeAspect="1"/>
            </p:cNvSpPr>
            <p:nvPr/>
          </p:nvSpPr>
          <p:spPr bwMode="auto">
            <a:xfrm>
              <a:off x="1054" y="1579"/>
              <a:ext cx="12" cy="25"/>
            </a:xfrm>
            <a:custGeom>
              <a:avLst/>
              <a:gdLst>
                <a:gd name="T0" fmla="*/ 5 w 24"/>
                <a:gd name="T1" fmla="*/ 0 h 50"/>
                <a:gd name="T2" fmla="*/ 0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62" name="Freeform 1595"/>
            <p:cNvSpPr>
              <a:spLocks noChangeAspect="1"/>
            </p:cNvSpPr>
            <p:nvPr/>
          </p:nvSpPr>
          <p:spPr bwMode="auto">
            <a:xfrm>
              <a:off x="967" y="157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7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63" name="Freeform 1596"/>
            <p:cNvSpPr>
              <a:spLocks noChangeAspect="1"/>
            </p:cNvSpPr>
            <p:nvPr/>
          </p:nvSpPr>
          <p:spPr bwMode="auto">
            <a:xfrm>
              <a:off x="956" y="1579"/>
              <a:ext cx="11" cy="25"/>
            </a:xfrm>
            <a:custGeom>
              <a:avLst/>
              <a:gdLst>
                <a:gd name="T0" fmla="*/ 4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64" name="Freeform 1597"/>
            <p:cNvSpPr>
              <a:spLocks noChangeAspect="1"/>
            </p:cNvSpPr>
            <p:nvPr/>
          </p:nvSpPr>
          <p:spPr bwMode="auto">
            <a:xfrm>
              <a:off x="992" y="157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7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65" name="Freeform 1598"/>
            <p:cNvSpPr>
              <a:spLocks noChangeAspect="1"/>
            </p:cNvSpPr>
            <p:nvPr/>
          </p:nvSpPr>
          <p:spPr bwMode="auto">
            <a:xfrm>
              <a:off x="980" y="157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66" name="Freeform 1599"/>
            <p:cNvSpPr>
              <a:spLocks noChangeAspect="1"/>
            </p:cNvSpPr>
            <p:nvPr/>
          </p:nvSpPr>
          <p:spPr bwMode="auto">
            <a:xfrm>
              <a:off x="1016" y="157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7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67" name="Freeform 1600"/>
            <p:cNvSpPr>
              <a:spLocks noChangeAspect="1"/>
            </p:cNvSpPr>
            <p:nvPr/>
          </p:nvSpPr>
          <p:spPr bwMode="auto">
            <a:xfrm>
              <a:off x="1005" y="1579"/>
              <a:ext cx="11" cy="25"/>
            </a:xfrm>
            <a:custGeom>
              <a:avLst/>
              <a:gdLst>
                <a:gd name="T0" fmla="*/ 5 w 22"/>
                <a:gd name="T1" fmla="*/ 0 h 50"/>
                <a:gd name="T2" fmla="*/ 0 w 22"/>
                <a:gd name="T3" fmla="*/ 10 h 50"/>
                <a:gd name="T4" fmla="*/ 0 60000 65536"/>
                <a:gd name="T5" fmla="*/ 0 60000 65536"/>
                <a:gd name="T6" fmla="*/ 0 w 22"/>
                <a:gd name="T7" fmla="*/ 0 h 50"/>
                <a:gd name="T8" fmla="*/ 22 w 22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50">
                  <a:moveTo>
                    <a:pt x="22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68" name="Freeform 1601"/>
            <p:cNvSpPr>
              <a:spLocks noChangeAspect="1"/>
            </p:cNvSpPr>
            <p:nvPr/>
          </p:nvSpPr>
          <p:spPr bwMode="auto">
            <a:xfrm>
              <a:off x="1041" y="157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6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69" name="Freeform 1602"/>
            <p:cNvSpPr>
              <a:spLocks noChangeAspect="1"/>
            </p:cNvSpPr>
            <p:nvPr/>
          </p:nvSpPr>
          <p:spPr bwMode="auto">
            <a:xfrm>
              <a:off x="1029" y="157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70" name="Freeform 1603"/>
            <p:cNvSpPr>
              <a:spLocks noChangeAspect="1"/>
            </p:cNvSpPr>
            <p:nvPr/>
          </p:nvSpPr>
          <p:spPr bwMode="auto">
            <a:xfrm>
              <a:off x="967" y="157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7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71" name="Freeform 1604"/>
            <p:cNvSpPr>
              <a:spLocks noChangeAspect="1"/>
            </p:cNvSpPr>
            <p:nvPr/>
          </p:nvSpPr>
          <p:spPr bwMode="auto">
            <a:xfrm>
              <a:off x="956" y="1579"/>
              <a:ext cx="11" cy="25"/>
            </a:xfrm>
            <a:custGeom>
              <a:avLst/>
              <a:gdLst>
                <a:gd name="T0" fmla="*/ 4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72" name="Freeform 1605"/>
            <p:cNvSpPr>
              <a:spLocks noChangeAspect="1"/>
            </p:cNvSpPr>
            <p:nvPr/>
          </p:nvSpPr>
          <p:spPr bwMode="auto">
            <a:xfrm>
              <a:off x="992" y="157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7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3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73" name="Freeform 1606"/>
            <p:cNvSpPr>
              <a:spLocks noChangeAspect="1"/>
            </p:cNvSpPr>
            <p:nvPr/>
          </p:nvSpPr>
          <p:spPr bwMode="auto">
            <a:xfrm>
              <a:off x="980" y="157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74" name="Freeform 1607"/>
            <p:cNvSpPr>
              <a:spLocks noChangeAspect="1"/>
            </p:cNvSpPr>
            <p:nvPr/>
          </p:nvSpPr>
          <p:spPr bwMode="auto">
            <a:xfrm>
              <a:off x="1016" y="157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7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75" name="Freeform 1608"/>
            <p:cNvSpPr>
              <a:spLocks noChangeAspect="1"/>
            </p:cNvSpPr>
            <p:nvPr/>
          </p:nvSpPr>
          <p:spPr bwMode="auto">
            <a:xfrm>
              <a:off x="1005" y="1579"/>
              <a:ext cx="11" cy="25"/>
            </a:xfrm>
            <a:custGeom>
              <a:avLst/>
              <a:gdLst>
                <a:gd name="T0" fmla="*/ 5 w 22"/>
                <a:gd name="T1" fmla="*/ 0 h 50"/>
                <a:gd name="T2" fmla="*/ 0 w 22"/>
                <a:gd name="T3" fmla="*/ 10 h 50"/>
                <a:gd name="T4" fmla="*/ 0 60000 65536"/>
                <a:gd name="T5" fmla="*/ 0 60000 65536"/>
                <a:gd name="T6" fmla="*/ 0 w 22"/>
                <a:gd name="T7" fmla="*/ 0 h 50"/>
                <a:gd name="T8" fmla="*/ 22 w 22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50">
                  <a:moveTo>
                    <a:pt x="22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76" name="Freeform 1609"/>
            <p:cNvSpPr>
              <a:spLocks noChangeAspect="1"/>
            </p:cNvSpPr>
            <p:nvPr/>
          </p:nvSpPr>
          <p:spPr bwMode="auto">
            <a:xfrm>
              <a:off x="1041" y="1579"/>
              <a:ext cx="13" cy="25"/>
            </a:xfrm>
            <a:custGeom>
              <a:avLst/>
              <a:gdLst>
                <a:gd name="T0" fmla="*/ 0 w 24"/>
                <a:gd name="T1" fmla="*/ 0 h 50"/>
                <a:gd name="T2" fmla="*/ 6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77" name="Freeform 1610"/>
            <p:cNvSpPr>
              <a:spLocks noChangeAspect="1"/>
            </p:cNvSpPr>
            <p:nvPr/>
          </p:nvSpPr>
          <p:spPr bwMode="auto">
            <a:xfrm>
              <a:off x="1029" y="1579"/>
              <a:ext cx="12" cy="25"/>
            </a:xfrm>
            <a:custGeom>
              <a:avLst/>
              <a:gdLst>
                <a:gd name="T0" fmla="*/ 5 w 23"/>
                <a:gd name="T1" fmla="*/ 0 h 50"/>
                <a:gd name="T2" fmla="*/ 0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78" name="Freeform 1611"/>
            <p:cNvSpPr>
              <a:spLocks noChangeAspect="1"/>
            </p:cNvSpPr>
            <p:nvPr/>
          </p:nvSpPr>
          <p:spPr bwMode="auto">
            <a:xfrm>
              <a:off x="1066" y="1579"/>
              <a:ext cx="12" cy="25"/>
            </a:xfrm>
            <a:custGeom>
              <a:avLst/>
              <a:gdLst>
                <a:gd name="T0" fmla="*/ 0 w 23"/>
                <a:gd name="T1" fmla="*/ 0 h 50"/>
                <a:gd name="T2" fmla="*/ 5 w 23"/>
                <a:gd name="T3" fmla="*/ 10 h 50"/>
                <a:gd name="T4" fmla="*/ 0 60000 65536"/>
                <a:gd name="T5" fmla="*/ 0 60000 65536"/>
                <a:gd name="T6" fmla="*/ 0 w 23"/>
                <a:gd name="T7" fmla="*/ 0 h 50"/>
                <a:gd name="T8" fmla="*/ 23 w 23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79" name="Freeform 1612"/>
            <p:cNvSpPr>
              <a:spLocks noChangeAspect="1"/>
            </p:cNvSpPr>
            <p:nvPr/>
          </p:nvSpPr>
          <p:spPr bwMode="auto">
            <a:xfrm>
              <a:off x="1054" y="1579"/>
              <a:ext cx="12" cy="25"/>
            </a:xfrm>
            <a:custGeom>
              <a:avLst/>
              <a:gdLst>
                <a:gd name="T0" fmla="*/ 5 w 24"/>
                <a:gd name="T1" fmla="*/ 0 h 50"/>
                <a:gd name="T2" fmla="*/ 0 w 24"/>
                <a:gd name="T3" fmla="*/ 10 h 50"/>
                <a:gd name="T4" fmla="*/ 0 60000 65536"/>
                <a:gd name="T5" fmla="*/ 0 60000 65536"/>
                <a:gd name="T6" fmla="*/ 0 w 24"/>
                <a:gd name="T7" fmla="*/ 0 h 50"/>
                <a:gd name="T8" fmla="*/ 24 w 24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80" name="Line 1616"/>
            <p:cNvSpPr>
              <a:spLocks noChangeAspect="1" noChangeShapeType="1"/>
            </p:cNvSpPr>
            <p:nvPr/>
          </p:nvSpPr>
          <p:spPr bwMode="auto">
            <a:xfrm flipV="1">
              <a:off x="165" y="2341"/>
              <a:ext cx="0" cy="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1" name="Line 1617"/>
            <p:cNvSpPr>
              <a:spLocks noChangeAspect="1" noChangeShapeType="1"/>
            </p:cNvSpPr>
            <p:nvPr/>
          </p:nvSpPr>
          <p:spPr bwMode="auto">
            <a:xfrm flipV="1">
              <a:off x="165" y="2321"/>
              <a:ext cx="23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2" name="Line 1618"/>
            <p:cNvSpPr>
              <a:spLocks noChangeAspect="1" noChangeShapeType="1"/>
            </p:cNvSpPr>
            <p:nvPr/>
          </p:nvSpPr>
          <p:spPr bwMode="auto">
            <a:xfrm>
              <a:off x="165" y="2399"/>
              <a:ext cx="23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3" name="Line 1623"/>
            <p:cNvSpPr>
              <a:spLocks noChangeAspect="1" noChangeShapeType="1"/>
            </p:cNvSpPr>
            <p:nvPr/>
          </p:nvSpPr>
          <p:spPr bwMode="auto">
            <a:xfrm flipV="1">
              <a:off x="165" y="2028"/>
              <a:ext cx="0" cy="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4" name="Line 1624"/>
            <p:cNvSpPr>
              <a:spLocks noChangeAspect="1" noChangeShapeType="1"/>
            </p:cNvSpPr>
            <p:nvPr/>
          </p:nvSpPr>
          <p:spPr bwMode="auto">
            <a:xfrm flipV="1">
              <a:off x="165" y="2009"/>
              <a:ext cx="23" cy="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5" name="Line 1625"/>
            <p:cNvSpPr>
              <a:spLocks noChangeAspect="1" noChangeShapeType="1"/>
            </p:cNvSpPr>
            <p:nvPr/>
          </p:nvSpPr>
          <p:spPr bwMode="auto">
            <a:xfrm>
              <a:off x="165" y="2087"/>
              <a:ext cx="23" cy="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6" name="Freeform 1630"/>
            <p:cNvSpPr>
              <a:spLocks noChangeAspect="1" noEditPoints="1"/>
            </p:cNvSpPr>
            <p:nvPr/>
          </p:nvSpPr>
          <p:spPr bwMode="auto">
            <a:xfrm>
              <a:off x="1531" y="2048"/>
              <a:ext cx="67" cy="23"/>
            </a:xfrm>
            <a:custGeom>
              <a:avLst/>
              <a:gdLst>
                <a:gd name="T0" fmla="*/ 0 w 125"/>
                <a:gd name="T1" fmla="*/ 3 h 46"/>
                <a:gd name="T2" fmla="*/ 24 w 125"/>
                <a:gd name="T3" fmla="*/ 3 h 46"/>
                <a:gd name="T4" fmla="*/ 24 w 125"/>
                <a:gd name="T5" fmla="*/ 6 h 46"/>
                <a:gd name="T6" fmla="*/ 0 w 125"/>
                <a:gd name="T7" fmla="*/ 6 h 46"/>
                <a:gd name="T8" fmla="*/ 0 w 125"/>
                <a:gd name="T9" fmla="*/ 3 h 46"/>
                <a:gd name="T10" fmla="*/ 22 w 125"/>
                <a:gd name="T11" fmla="*/ 0 h 46"/>
                <a:gd name="T12" fmla="*/ 31 w 125"/>
                <a:gd name="T13" fmla="*/ 5 h 46"/>
                <a:gd name="T14" fmla="*/ 22 w 125"/>
                <a:gd name="T15" fmla="*/ 10 h 46"/>
                <a:gd name="T16" fmla="*/ 22 w 125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46"/>
                <a:gd name="T29" fmla="*/ 125 w 12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46">
                  <a:moveTo>
                    <a:pt x="0" y="19"/>
                  </a:moveTo>
                  <a:lnTo>
                    <a:pt x="94" y="19"/>
                  </a:lnTo>
                  <a:lnTo>
                    <a:pt x="94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87" y="0"/>
                  </a:moveTo>
                  <a:lnTo>
                    <a:pt x="125" y="23"/>
                  </a:lnTo>
                  <a:lnTo>
                    <a:pt x="87" y="46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87" name="Freeform 1633"/>
            <p:cNvSpPr>
              <a:spLocks noChangeAspect="1" noEditPoints="1"/>
            </p:cNvSpPr>
            <p:nvPr/>
          </p:nvSpPr>
          <p:spPr bwMode="auto">
            <a:xfrm>
              <a:off x="981" y="2048"/>
              <a:ext cx="66" cy="23"/>
            </a:xfrm>
            <a:custGeom>
              <a:avLst/>
              <a:gdLst>
                <a:gd name="T0" fmla="*/ 0 w 125"/>
                <a:gd name="T1" fmla="*/ 3 h 46"/>
                <a:gd name="T2" fmla="*/ 23 w 125"/>
                <a:gd name="T3" fmla="*/ 3 h 46"/>
                <a:gd name="T4" fmla="*/ 23 w 125"/>
                <a:gd name="T5" fmla="*/ 6 h 46"/>
                <a:gd name="T6" fmla="*/ 0 w 125"/>
                <a:gd name="T7" fmla="*/ 6 h 46"/>
                <a:gd name="T8" fmla="*/ 0 w 125"/>
                <a:gd name="T9" fmla="*/ 3 h 46"/>
                <a:gd name="T10" fmla="*/ 21 w 125"/>
                <a:gd name="T11" fmla="*/ 0 h 46"/>
                <a:gd name="T12" fmla="*/ 30 w 125"/>
                <a:gd name="T13" fmla="*/ 5 h 46"/>
                <a:gd name="T14" fmla="*/ 21 w 125"/>
                <a:gd name="T15" fmla="*/ 10 h 46"/>
                <a:gd name="T16" fmla="*/ 21 w 125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46"/>
                <a:gd name="T29" fmla="*/ 125 w 12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46">
                  <a:moveTo>
                    <a:pt x="0" y="19"/>
                  </a:moveTo>
                  <a:lnTo>
                    <a:pt x="94" y="19"/>
                  </a:lnTo>
                  <a:lnTo>
                    <a:pt x="94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88" y="0"/>
                  </a:moveTo>
                  <a:lnTo>
                    <a:pt x="125" y="23"/>
                  </a:lnTo>
                  <a:lnTo>
                    <a:pt x="88" y="4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grpSp>
          <p:nvGrpSpPr>
            <p:cNvPr id="41288" name="Group 1634"/>
            <p:cNvGrpSpPr>
              <a:grpSpLocks noChangeAspect="1"/>
            </p:cNvGrpSpPr>
            <p:nvPr/>
          </p:nvGrpSpPr>
          <p:grpSpPr bwMode="auto">
            <a:xfrm>
              <a:off x="1896" y="2060"/>
              <a:ext cx="184" cy="126"/>
              <a:chOff x="4129" y="3059"/>
              <a:chExt cx="348" cy="250"/>
            </a:xfrm>
          </p:grpSpPr>
          <p:sp>
            <p:nvSpPr>
              <p:cNvPr id="41314" name="Freeform 1635"/>
              <p:cNvSpPr>
                <a:spLocks noChangeAspect="1"/>
              </p:cNvSpPr>
              <p:nvPr/>
            </p:nvSpPr>
            <p:spPr bwMode="auto">
              <a:xfrm>
                <a:off x="4129" y="3239"/>
                <a:ext cx="130" cy="70"/>
              </a:xfrm>
              <a:custGeom>
                <a:avLst/>
                <a:gdLst>
                  <a:gd name="T0" fmla="*/ 0 w 130"/>
                  <a:gd name="T1" fmla="*/ 70 h 70"/>
                  <a:gd name="T2" fmla="*/ 130 w 130"/>
                  <a:gd name="T3" fmla="*/ 0 h 70"/>
                  <a:gd name="T4" fmla="*/ 0 60000 65536"/>
                  <a:gd name="T5" fmla="*/ 0 60000 65536"/>
                  <a:gd name="T6" fmla="*/ 0 w 130"/>
                  <a:gd name="T7" fmla="*/ 0 h 70"/>
                  <a:gd name="T8" fmla="*/ 130 w 130"/>
                  <a:gd name="T9" fmla="*/ 70 h 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0" h="70">
                    <a:moveTo>
                      <a:pt x="0" y="70"/>
                    </a:moveTo>
                    <a:cubicBezTo>
                      <a:pt x="52" y="68"/>
                      <a:pt x="101" y="42"/>
                      <a:pt x="13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15" name="Line 1636"/>
              <p:cNvSpPr>
                <a:spLocks noChangeAspect="1" noChangeShapeType="1"/>
              </p:cNvSpPr>
              <p:nvPr/>
            </p:nvSpPr>
            <p:spPr bwMode="auto">
              <a:xfrm flipV="1">
                <a:off x="4259" y="3126"/>
                <a:ext cx="86" cy="11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316" name="Freeform 1637"/>
              <p:cNvSpPr>
                <a:spLocks noChangeAspect="1"/>
              </p:cNvSpPr>
              <p:nvPr/>
            </p:nvSpPr>
            <p:spPr bwMode="auto">
              <a:xfrm>
                <a:off x="4345" y="3059"/>
                <a:ext cx="132" cy="66"/>
              </a:xfrm>
              <a:custGeom>
                <a:avLst/>
                <a:gdLst>
                  <a:gd name="T0" fmla="*/ 132 w 132"/>
                  <a:gd name="T1" fmla="*/ 0 h 66"/>
                  <a:gd name="T2" fmla="*/ 0 w 132"/>
                  <a:gd name="T3" fmla="*/ 66 h 66"/>
                  <a:gd name="T4" fmla="*/ 0 60000 65536"/>
                  <a:gd name="T5" fmla="*/ 0 60000 65536"/>
                  <a:gd name="T6" fmla="*/ 0 w 132"/>
                  <a:gd name="T7" fmla="*/ 0 h 66"/>
                  <a:gd name="T8" fmla="*/ 132 w 132"/>
                  <a:gd name="T9" fmla="*/ 66 h 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2" h="66">
                    <a:moveTo>
                      <a:pt x="132" y="0"/>
                    </a:moveTo>
                    <a:cubicBezTo>
                      <a:pt x="79" y="0"/>
                      <a:pt x="31" y="25"/>
                      <a:pt x="0" y="66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grpSp>
          <p:nvGrpSpPr>
            <p:cNvPr id="41289" name="Group 1638"/>
            <p:cNvGrpSpPr>
              <a:grpSpLocks noChangeAspect="1"/>
            </p:cNvGrpSpPr>
            <p:nvPr/>
          </p:nvGrpSpPr>
          <p:grpSpPr bwMode="auto">
            <a:xfrm>
              <a:off x="1666" y="2060"/>
              <a:ext cx="184" cy="126"/>
              <a:chOff x="3693" y="3059"/>
              <a:chExt cx="348" cy="250"/>
            </a:xfrm>
          </p:grpSpPr>
          <p:sp>
            <p:nvSpPr>
              <p:cNvPr id="41311" name="Freeform 1639"/>
              <p:cNvSpPr>
                <a:spLocks noChangeAspect="1"/>
              </p:cNvSpPr>
              <p:nvPr/>
            </p:nvSpPr>
            <p:spPr bwMode="auto">
              <a:xfrm>
                <a:off x="3911" y="3239"/>
                <a:ext cx="130" cy="70"/>
              </a:xfrm>
              <a:custGeom>
                <a:avLst/>
                <a:gdLst>
                  <a:gd name="T0" fmla="*/ 130 w 130"/>
                  <a:gd name="T1" fmla="*/ 70 h 70"/>
                  <a:gd name="T2" fmla="*/ 0 w 130"/>
                  <a:gd name="T3" fmla="*/ 0 h 70"/>
                  <a:gd name="T4" fmla="*/ 0 60000 65536"/>
                  <a:gd name="T5" fmla="*/ 0 60000 65536"/>
                  <a:gd name="T6" fmla="*/ 0 w 130"/>
                  <a:gd name="T7" fmla="*/ 0 h 70"/>
                  <a:gd name="T8" fmla="*/ 130 w 130"/>
                  <a:gd name="T9" fmla="*/ 70 h 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0" h="70">
                    <a:moveTo>
                      <a:pt x="130" y="70"/>
                    </a:moveTo>
                    <a:cubicBezTo>
                      <a:pt x="77" y="68"/>
                      <a:pt x="29" y="42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  <p:sp>
            <p:nvSpPr>
              <p:cNvPr id="41312" name="Line 16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25" y="3126"/>
                <a:ext cx="86" cy="11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313" name="Freeform 1641"/>
              <p:cNvSpPr>
                <a:spLocks noChangeAspect="1"/>
              </p:cNvSpPr>
              <p:nvPr/>
            </p:nvSpPr>
            <p:spPr bwMode="auto">
              <a:xfrm>
                <a:off x="3693" y="3059"/>
                <a:ext cx="132" cy="66"/>
              </a:xfrm>
              <a:custGeom>
                <a:avLst/>
                <a:gdLst>
                  <a:gd name="T0" fmla="*/ 0 w 132"/>
                  <a:gd name="T1" fmla="*/ 0 h 66"/>
                  <a:gd name="T2" fmla="*/ 132 w 132"/>
                  <a:gd name="T3" fmla="*/ 66 h 66"/>
                  <a:gd name="T4" fmla="*/ 0 60000 65536"/>
                  <a:gd name="T5" fmla="*/ 0 60000 65536"/>
                  <a:gd name="T6" fmla="*/ 0 w 132"/>
                  <a:gd name="T7" fmla="*/ 0 h 66"/>
                  <a:gd name="T8" fmla="*/ 132 w 132"/>
                  <a:gd name="T9" fmla="*/ 66 h 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2" h="66">
                    <a:moveTo>
                      <a:pt x="0" y="0"/>
                    </a:moveTo>
                    <a:cubicBezTo>
                      <a:pt x="52" y="0"/>
                      <a:pt x="101" y="25"/>
                      <a:pt x="132" y="66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 b="1" dirty="0"/>
              </a:p>
            </p:txBody>
          </p:sp>
        </p:grpSp>
        <p:sp>
          <p:nvSpPr>
            <p:cNvPr id="41290" name="Freeform 1642"/>
            <p:cNvSpPr>
              <a:spLocks noChangeAspect="1" noEditPoints="1"/>
            </p:cNvSpPr>
            <p:nvPr/>
          </p:nvSpPr>
          <p:spPr bwMode="auto">
            <a:xfrm>
              <a:off x="1846" y="2174"/>
              <a:ext cx="53" cy="23"/>
            </a:xfrm>
            <a:custGeom>
              <a:avLst/>
              <a:gdLst>
                <a:gd name="T0" fmla="*/ 0 w 100"/>
                <a:gd name="T1" fmla="*/ 4 h 45"/>
                <a:gd name="T2" fmla="*/ 16 w 100"/>
                <a:gd name="T3" fmla="*/ 4 h 45"/>
                <a:gd name="T4" fmla="*/ 16 w 100"/>
                <a:gd name="T5" fmla="*/ 6 h 45"/>
                <a:gd name="T6" fmla="*/ 0 w 100"/>
                <a:gd name="T7" fmla="*/ 6 h 45"/>
                <a:gd name="T8" fmla="*/ 0 w 100"/>
                <a:gd name="T9" fmla="*/ 4 h 45"/>
                <a:gd name="T10" fmla="*/ 15 w 100"/>
                <a:gd name="T11" fmla="*/ 0 h 45"/>
                <a:gd name="T12" fmla="*/ 24 w 100"/>
                <a:gd name="T13" fmla="*/ 5 h 45"/>
                <a:gd name="T14" fmla="*/ 15 w 100"/>
                <a:gd name="T15" fmla="*/ 9 h 45"/>
                <a:gd name="T16" fmla="*/ 15 w 100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45"/>
                <a:gd name="T29" fmla="*/ 100 w 100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45">
                  <a:moveTo>
                    <a:pt x="0" y="19"/>
                  </a:moveTo>
                  <a:lnTo>
                    <a:pt x="68" y="19"/>
                  </a:lnTo>
                  <a:lnTo>
                    <a:pt x="68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62" y="0"/>
                  </a:moveTo>
                  <a:lnTo>
                    <a:pt x="100" y="23"/>
                  </a:lnTo>
                  <a:lnTo>
                    <a:pt x="62" y="4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91" name="Freeform 1643"/>
            <p:cNvSpPr>
              <a:spLocks noChangeAspect="1"/>
            </p:cNvSpPr>
            <p:nvPr/>
          </p:nvSpPr>
          <p:spPr bwMode="auto">
            <a:xfrm>
              <a:off x="1896" y="2150"/>
              <a:ext cx="68" cy="36"/>
            </a:xfrm>
            <a:custGeom>
              <a:avLst/>
              <a:gdLst>
                <a:gd name="T0" fmla="*/ 0 w 130"/>
                <a:gd name="T1" fmla="*/ 15 h 70"/>
                <a:gd name="T2" fmla="*/ 30 w 130"/>
                <a:gd name="T3" fmla="*/ 0 h 70"/>
                <a:gd name="T4" fmla="*/ 0 60000 65536"/>
                <a:gd name="T5" fmla="*/ 0 60000 65536"/>
                <a:gd name="T6" fmla="*/ 0 w 130"/>
                <a:gd name="T7" fmla="*/ 0 h 70"/>
                <a:gd name="T8" fmla="*/ 130 w 130"/>
                <a:gd name="T9" fmla="*/ 70 h 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0" h="70">
                  <a:moveTo>
                    <a:pt x="0" y="70"/>
                  </a:moveTo>
                  <a:cubicBezTo>
                    <a:pt x="52" y="68"/>
                    <a:pt x="101" y="42"/>
                    <a:pt x="13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92" name="Line 1644"/>
            <p:cNvSpPr>
              <a:spLocks noChangeAspect="1" noChangeShapeType="1"/>
            </p:cNvSpPr>
            <p:nvPr/>
          </p:nvSpPr>
          <p:spPr bwMode="auto">
            <a:xfrm flipV="1">
              <a:off x="1964" y="2094"/>
              <a:ext cx="46" cy="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3" name="Freeform 1645"/>
            <p:cNvSpPr>
              <a:spLocks noChangeAspect="1"/>
            </p:cNvSpPr>
            <p:nvPr/>
          </p:nvSpPr>
          <p:spPr bwMode="auto">
            <a:xfrm>
              <a:off x="2010" y="2060"/>
              <a:ext cx="70" cy="34"/>
            </a:xfrm>
            <a:custGeom>
              <a:avLst/>
              <a:gdLst>
                <a:gd name="T0" fmla="*/ 32 w 132"/>
                <a:gd name="T1" fmla="*/ 0 h 66"/>
                <a:gd name="T2" fmla="*/ 0 w 132"/>
                <a:gd name="T3" fmla="*/ 14 h 66"/>
                <a:gd name="T4" fmla="*/ 0 60000 65536"/>
                <a:gd name="T5" fmla="*/ 0 60000 65536"/>
                <a:gd name="T6" fmla="*/ 0 w 132"/>
                <a:gd name="T7" fmla="*/ 0 h 66"/>
                <a:gd name="T8" fmla="*/ 132 w 13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2" h="66">
                  <a:moveTo>
                    <a:pt x="132" y="0"/>
                  </a:moveTo>
                  <a:cubicBezTo>
                    <a:pt x="79" y="0"/>
                    <a:pt x="31" y="25"/>
                    <a:pt x="0" y="6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94" name="Freeform 1649"/>
            <p:cNvSpPr>
              <a:spLocks noChangeAspect="1"/>
            </p:cNvSpPr>
            <p:nvPr/>
          </p:nvSpPr>
          <p:spPr bwMode="auto">
            <a:xfrm>
              <a:off x="1781" y="2150"/>
              <a:ext cx="69" cy="36"/>
            </a:xfrm>
            <a:custGeom>
              <a:avLst/>
              <a:gdLst>
                <a:gd name="T0" fmla="*/ 32 w 130"/>
                <a:gd name="T1" fmla="*/ 15 h 70"/>
                <a:gd name="T2" fmla="*/ 0 w 130"/>
                <a:gd name="T3" fmla="*/ 0 h 70"/>
                <a:gd name="T4" fmla="*/ 0 60000 65536"/>
                <a:gd name="T5" fmla="*/ 0 60000 65536"/>
                <a:gd name="T6" fmla="*/ 0 w 130"/>
                <a:gd name="T7" fmla="*/ 0 h 70"/>
                <a:gd name="T8" fmla="*/ 130 w 130"/>
                <a:gd name="T9" fmla="*/ 70 h 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0" h="70">
                  <a:moveTo>
                    <a:pt x="130" y="70"/>
                  </a:moveTo>
                  <a:cubicBezTo>
                    <a:pt x="77" y="68"/>
                    <a:pt x="29" y="42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95" name="Line 1650"/>
            <p:cNvSpPr>
              <a:spLocks noChangeAspect="1" noChangeShapeType="1"/>
            </p:cNvSpPr>
            <p:nvPr/>
          </p:nvSpPr>
          <p:spPr bwMode="auto">
            <a:xfrm flipH="1" flipV="1">
              <a:off x="1736" y="2094"/>
              <a:ext cx="45" cy="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6" name="Freeform 1651"/>
            <p:cNvSpPr>
              <a:spLocks noChangeAspect="1"/>
            </p:cNvSpPr>
            <p:nvPr/>
          </p:nvSpPr>
          <p:spPr bwMode="auto">
            <a:xfrm>
              <a:off x="1666" y="2060"/>
              <a:ext cx="70" cy="34"/>
            </a:xfrm>
            <a:custGeom>
              <a:avLst/>
              <a:gdLst>
                <a:gd name="T0" fmla="*/ 0 w 132"/>
                <a:gd name="T1" fmla="*/ 0 h 66"/>
                <a:gd name="T2" fmla="*/ 32 w 132"/>
                <a:gd name="T3" fmla="*/ 14 h 66"/>
                <a:gd name="T4" fmla="*/ 0 60000 65536"/>
                <a:gd name="T5" fmla="*/ 0 60000 65536"/>
                <a:gd name="T6" fmla="*/ 0 w 132"/>
                <a:gd name="T7" fmla="*/ 0 h 66"/>
                <a:gd name="T8" fmla="*/ 132 w 13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2" h="66">
                  <a:moveTo>
                    <a:pt x="0" y="0"/>
                  </a:moveTo>
                  <a:cubicBezTo>
                    <a:pt x="52" y="0"/>
                    <a:pt x="101" y="25"/>
                    <a:pt x="132" y="6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97" name="Freeform 1652"/>
            <p:cNvSpPr>
              <a:spLocks noChangeAspect="1"/>
            </p:cNvSpPr>
            <p:nvPr/>
          </p:nvSpPr>
          <p:spPr bwMode="auto">
            <a:xfrm>
              <a:off x="1781" y="2150"/>
              <a:ext cx="69" cy="36"/>
            </a:xfrm>
            <a:custGeom>
              <a:avLst/>
              <a:gdLst>
                <a:gd name="T0" fmla="*/ 32 w 130"/>
                <a:gd name="T1" fmla="*/ 15 h 70"/>
                <a:gd name="T2" fmla="*/ 0 w 130"/>
                <a:gd name="T3" fmla="*/ 0 h 70"/>
                <a:gd name="T4" fmla="*/ 0 60000 65536"/>
                <a:gd name="T5" fmla="*/ 0 60000 65536"/>
                <a:gd name="T6" fmla="*/ 0 w 130"/>
                <a:gd name="T7" fmla="*/ 0 h 70"/>
                <a:gd name="T8" fmla="*/ 130 w 130"/>
                <a:gd name="T9" fmla="*/ 70 h 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0" h="70">
                  <a:moveTo>
                    <a:pt x="130" y="70"/>
                  </a:moveTo>
                  <a:cubicBezTo>
                    <a:pt x="77" y="68"/>
                    <a:pt x="29" y="42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298" name="Line 1653"/>
            <p:cNvSpPr>
              <a:spLocks noChangeAspect="1" noChangeShapeType="1"/>
            </p:cNvSpPr>
            <p:nvPr/>
          </p:nvSpPr>
          <p:spPr bwMode="auto">
            <a:xfrm flipH="1" flipV="1">
              <a:off x="1736" y="2094"/>
              <a:ext cx="45" cy="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9" name="Freeform 1654"/>
            <p:cNvSpPr>
              <a:spLocks noChangeAspect="1"/>
            </p:cNvSpPr>
            <p:nvPr/>
          </p:nvSpPr>
          <p:spPr bwMode="auto">
            <a:xfrm>
              <a:off x="1666" y="2060"/>
              <a:ext cx="70" cy="34"/>
            </a:xfrm>
            <a:custGeom>
              <a:avLst/>
              <a:gdLst>
                <a:gd name="T0" fmla="*/ 0 w 132"/>
                <a:gd name="T1" fmla="*/ 0 h 66"/>
                <a:gd name="T2" fmla="*/ 32 w 132"/>
                <a:gd name="T3" fmla="*/ 14 h 66"/>
                <a:gd name="T4" fmla="*/ 0 60000 65536"/>
                <a:gd name="T5" fmla="*/ 0 60000 65536"/>
                <a:gd name="T6" fmla="*/ 0 w 132"/>
                <a:gd name="T7" fmla="*/ 0 h 66"/>
                <a:gd name="T8" fmla="*/ 132 w 13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2" h="66">
                  <a:moveTo>
                    <a:pt x="0" y="0"/>
                  </a:moveTo>
                  <a:cubicBezTo>
                    <a:pt x="52" y="0"/>
                    <a:pt x="101" y="25"/>
                    <a:pt x="132" y="6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300" name="Freeform 1655"/>
            <p:cNvSpPr>
              <a:spLocks noChangeAspect="1" noEditPoints="1"/>
            </p:cNvSpPr>
            <p:nvPr/>
          </p:nvSpPr>
          <p:spPr bwMode="auto">
            <a:xfrm>
              <a:off x="1846" y="2174"/>
              <a:ext cx="53" cy="23"/>
            </a:xfrm>
            <a:custGeom>
              <a:avLst/>
              <a:gdLst>
                <a:gd name="T0" fmla="*/ 0 w 100"/>
                <a:gd name="T1" fmla="*/ 4 h 45"/>
                <a:gd name="T2" fmla="*/ 16 w 100"/>
                <a:gd name="T3" fmla="*/ 4 h 45"/>
                <a:gd name="T4" fmla="*/ 16 w 100"/>
                <a:gd name="T5" fmla="*/ 6 h 45"/>
                <a:gd name="T6" fmla="*/ 0 w 100"/>
                <a:gd name="T7" fmla="*/ 6 h 45"/>
                <a:gd name="T8" fmla="*/ 0 w 100"/>
                <a:gd name="T9" fmla="*/ 4 h 45"/>
                <a:gd name="T10" fmla="*/ 15 w 100"/>
                <a:gd name="T11" fmla="*/ 0 h 45"/>
                <a:gd name="T12" fmla="*/ 24 w 100"/>
                <a:gd name="T13" fmla="*/ 5 h 45"/>
                <a:gd name="T14" fmla="*/ 15 w 100"/>
                <a:gd name="T15" fmla="*/ 9 h 45"/>
                <a:gd name="T16" fmla="*/ 15 w 100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45"/>
                <a:gd name="T29" fmla="*/ 100 w 100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45">
                  <a:moveTo>
                    <a:pt x="0" y="19"/>
                  </a:moveTo>
                  <a:lnTo>
                    <a:pt x="68" y="19"/>
                  </a:lnTo>
                  <a:lnTo>
                    <a:pt x="68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62" y="0"/>
                  </a:moveTo>
                  <a:lnTo>
                    <a:pt x="100" y="23"/>
                  </a:lnTo>
                  <a:lnTo>
                    <a:pt x="62" y="4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301" name="Rectangle 1670"/>
            <p:cNvSpPr>
              <a:spLocks noChangeAspect="1" noChangeArrowheads="1"/>
            </p:cNvSpPr>
            <p:nvPr/>
          </p:nvSpPr>
          <p:spPr bwMode="auto">
            <a:xfrm>
              <a:off x="1389" y="1610"/>
              <a:ext cx="91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e+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1302" name="Rectangle 1690"/>
            <p:cNvSpPr>
              <a:spLocks noChangeAspect="1" noChangeArrowheads="1"/>
            </p:cNvSpPr>
            <p:nvPr/>
          </p:nvSpPr>
          <p:spPr bwMode="auto">
            <a:xfrm>
              <a:off x="0" y="2459"/>
              <a:ext cx="560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Unpolarized source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1303" name="Rectangle 1694"/>
            <p:cNvSpPr>
              <a:spLocks noChangeAspect="1" noChangeArrowheads="1"/>
            </p:cNvSpPr>
            <p:nvPr/>
          </p:nvSpPr>
          <p:spPr bwMode="auto">
            <a:xfrm>
              <a:off x="876" y="2334"/>
              <a:ext cx="1075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66FF"/>
                  </a:solidFill>
                  <a:latin typeface="Arial" charset="0"/>
                </a:rPr>
                <a:t>During positron production:</a:t>
              </a:r>
            </a:p>
            <a:p>
              <a:pPr eaLnBrk="0" hangingPunct="0"/>
              <a:r>
                <a:rPr lang="en-US" sz="1000" b="1" dirty="0">
                  <a:solidFill>
                    <a:srgbClr val="0066FF"/>
                  </a:solidFill>
                  <a:latin typeface="Arial" charset="0"/>
                </a:rPr>
                <a:t>   - Polarized source is off</a:t>
              </a:r>
            </a:p>
            <a:p>
              <a:pPr eaLnBrk="0" hangingPunct="0"/>
              <a:r>
                <a:rPr lang="en-US" sz="1000" b="1" dirty="0">
                  <a:solidFill>
                    <a:srgbClr val="0066FF"/>
                  </a:solidFill>
                  <a:latin typeface="Arial" charset="0"/>
                </a:rPr>
                <a:t>   - Dipoles are turned on</a:t>
              </a:r>
            </a:p>
          </p:txBody>
        </p:sp>
        <p:sp>
          <p:nvSpPr>
            <p:cNvPr id="41304" name="Rectangle 1704"/>
            <p:cNvSpPr>
              <a:spLocks noChangeAspect="1" noChangeArrowheads="1"/>
            </p:cNvSpPr>
            <p:nvPr/>
          </p:nvSpPr>
          <p:spPr bwMode="auto">
            <a:xfrm>
              <a:off x="658" y="1772"/>
              <a:ext cx="71" cy="99"/>
            </a:xfrm>
            <a:prstGeom prst="rect">
              <a:avLst/>
            </a:prstGeom>
            <a:solidFill>
              <a:srgbClr val="0000FF"/>
            </a:solidFill>
            <a:ln w="25400" cap="rnd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305" name="Rectangle 1671"/>
            <p:cNvSpPr>
              <a:spLocks noChangeAspect="1" noChangeArrowheads="1"/>
            </p:cNvSpPr>
            <p:nvPr/>
          </p:nvSpPr>
          <p:spPr bwMode="auto">
            <a:xfrm>
              <a:off x="1559" y="1950"/>
              <a:ext cx="71" cy="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e-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1306" name="Rectangle 1671"/>
            <p:cNvSpPr>
              <a:spLocks noChangeAspect="1" noChangeArrowheads="1"/>
            </p:cNvSpPr>
            <p:nvPr/>
          </p:nvSpPr>
          <p:spPr bwMode="auto">
            <a:xfrm>
              <a:off x="1864" y="1992"/>
              <a:ext cx="71" cy="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e-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1307" name="Rectangle 1671"/>
            <p:cNvSpPr>
              <a:spLocks noChangeAspect="1" noChangeArrowheads="1"/>
            </p:cNvSpPr>
            <p:nvPr/>
          </p:nvSpPr>
          <p:spPr bwMode="auto">
            <a:xfrm>
              <a:off x="1930" y="1822"/>
              <a:ext cx="71" cy="9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e-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1308" name="Rectangle 1358"/>
            <p:cNvSpPr>
              <a:spLocks noChangeAspect="1" noChangeArrowheads="1"/>
            </p:cNvSpPr>
            <p:nvPr/>
          </p:nvSpPr>
          <p:spPr bwMode="auto">
            <a:xfrm>
              <a:off x="826" y="1983"/>
              <a:ext cx="110" cy="151"/>
            </a:xfrm>
            <a:prstGeom prst="rect">
              <a:avLst/>
            </a:prstGeom>
            <a:solidFill>
              <a:srgbClr val="FF6600"/>
            </a:solidFill>
            <a:ln w="25400" cap="rnd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309" name="Rectangle 944"/>
            <p:cNvSpPr>
              <a:spLocks noChangeAspect="1" noChangeArrowheads="1"/>
            </p:cNvSpPr>
            <p:nvPr/>
          </p:nvSpPr>
          <p:spPr bwMode="auto">
            <a:xfrm>
              <a:off x="1641" y="1983"/>
              <a:ext cx="111" cy="151"/>
            </a:xfrm>
            <a:prstGeom prst="rect">
              <a:avLst/>
            </a:prstGeom>
            <a:solidFill>
              <a:srgbClr val="FF6600"/>
            </a:solidFill>
            <a:ln w="25400" cap="rnd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  <p:sp>
          <p:nvSpPr>
            <p:cNvPr id="41310" name="Rectangle 1053"/>
            <p:cNvSpPr>
              <a:spLocks noChangeAspect="1" noChangeArrowheads="1"/>
            </p:cNvSpPr>
            <p:nvPr/>
          </p:nvSpPr>
          <p:spPr bwMode="auto">
            <a:xfrm>
              <a:off x="1994" y="1983"/>
              <a:ext cx="110" cy="151"/>
            </a:xfrm>
            <a:prstGeom prst="rect">
              <a:avLst/>
            </a:prstGeom>
            <a:solidFill>
              <a:srgbClr val="FF6600"/>
            </a:solidFill>
            <a:ln w="25400" cap="rnd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 dirty="0"/>
            </a:p>
          </p:txBody>
        </p:sp>
      </p:grpSp>
      <p:sp>
        <p:nvSpPr>
          <p:cNvPr id="40965" name="Text Box 810"/>
          <p:cNvSpPr txBox="1">
            <a:spLocks noChangeArrowheads="1"/>
          </p:cNvSpPr>
          <p:nvPr/>
        </p:nvSpPr>
        <p:spPr bwMode="auto">
          <a:xfrm>
            <a:off x="4114800" y="4343400"/>
            <a:ext cx="4419600" cy="13388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eaLnBrk="0" hangingPunct="0">
              <a:spcBef>
                <a:spcPct val="50000"/>
              </a:spcBef>
            </a:pPr>
            <a:r>
              <a:rPr lang="en-US" sz="1800" b="1" dirty="0" smtClean="0">
                <a:latin typeface="Arial" charset="0"/>
              </a:rPr>
              <a:t>Positron source development at JLab</a:t>
            </a:r>
          </a:p>
          <a:p>
            <a:pPr marL="114300" indent="-114300" eaLnBrk="0" hangingPunct="0">
              <a:spcBef>
                <a:spcPct val="50000"/>
              </a:spcBef>
              <a:buFontTx/>
              <a:buChar char="•"/>
            </a:pPr>
            <a:r>
              <a:rPr lang="en-US" sz="1400" b="1" dirty="0" smtClean="0">
                <a:latin typeface="Arial" charset="0"/>
              </a:rPr>
              <a:t>“</a:t>
            </a:r>
            <a:r>
              <a:rPr lang="en-US" sz="1400" b="1" dirty="0">
                <a:latin typeface="Arial" charset="0"/>
              </a:rPr>
              <a:t>CEPBAF”,    S. Golge (Ph. D thesis</a:t>
            </a:r>
            <a:r>
              <a:rPr lang="en-US" sz="1400" b="1" dirty="0" smtClean="0">
                <a:latin typeface="Arial" charset="0"/>
              </a:rPr>
              <a:t>)</a:t>
            </a:r>
            <a:endParaRPr lang="en-US" sz="1400" b="1" dirty="0">
              <a:latin typeface="Arial" charset="0"/>
            </a:endParaRPr>
          </a:p>
          <a:p>
            <a:pPr marL="114300" indent="-114300" eaLnBrk="0" hangingPunct="0">
              <a:spcBef>
                <a:spcPct val="50000"/>
              </a:spcBef>
              <a:buFontTx/>
              <a:buChar char="•"/>
            </a:pPr>
            <a:r>
              <a:rPr lang="en-US" sz="1400" b="1" dirty="0">
                <a:latin typeface="Arial" charset="0"/>
              </a:rPr>
              <a:t>Polarized </a:t>
            </a:r>
            <a:r>
              <a:rPr lang="en-US" sz="1400" b="1" dirty="0" smtClean="0">
                <a:latin typeface="Arial" charset="0"/>
              </a:rPr>
              <a:t>e+ Source</a:t>
            </a:r>
            <a:r>
              <a:rPr lang="en-US" sz="1400" b="1" dirty="0">
                <a:latin typeface="Arial" charset="0"/>
              </a:rPr>
              <a:t>, J. Dumas </a:t>
            </a:r>
            <a:r>
              <a:rPr lang="en-US" sz="1400" b="1" dirty="0" smtClean="0">
                <a:latin typeface="Arial" charset="0"/>
              </a:rPr>
              <a:t>(PhD </a:t>
            </a:r>
            <a:r>
              <a:rPr lang="en-US" sz="1400" b="1" dirty="0">
                <a:latin typeface="Arial" charset="0"/>
              </a:rPr>
              <a:t>thesis) </a:t>
            </a:r>
          </a:p>
          <a:p>
            <a:pPr marL="114300" indent="-114300" eaLnBrk="0" hangingPunct="0">
              <a:spcBef>
                <a:spcPct val="50000"/>
              </a:spcBef>
              <a:buFontTx/>
              <a:buChar char="•"/>
            </a:pPr>
            <a:r>
              <a:rPr lang="en-US" sz="1400" b="1" dirty="0">
                <a:latin typeface="Arial" charset="0"/>
              </a:rPr>
              <a:t>Joint JLab/Idaho Univ. </a:t>
            </a:r>
            <a:r>
              <a:rPr lang="en-US" sz="1400" b="1" dirty="0" smtClean="0">
                <a:latin typeface="Arial" charset="0"/>
              </a:rPr>
              <a:t>Positron </a:t>
            </a:r>
            <a:r>
              <a:rPr lang="en-US" sz="1400" b="1" dirty="0">
                <a:latin typeface="Arial" charset="0"/>
              </a:rPr>
              <a:t>Program</a:t>
            </a:r>
          </a:p>
        </p:txBody>
      </p:sp>
      <p:sp>
        <p:nvSpPr>
          <p:cNvPr id="40966" name="Text Box 811"/>
          <p:cNvSpPr txBox="1">
            <a:spLocks noChangeArrowheads="1"/>
          </p:cNvSpPr>
          <p:nvPr/>
        </p:nvSpPr>
        <p:spPr bwMode="auto">
          <a:xfrm>
            <a:off x="6019800" y="5942012"/>
            <a:ext cx="3124200" cy="91598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i="1" dirty="0">
                <a:latin typeface="Arial" charset="0"/>
              </a:rPr>
              <a:t>International Workshop on Positrons at Jefferson Lab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b="1" dirty="0">
                <a:latin typeface="Arial" charset="0"/>
              </a:rPr>
              <a:t>March 25-27, 2009</a:t>
            </a:r>
          </a:p>
        </p:txBody>
      </p:sp>
      <p:pic>
        <p:nvPicPr>
          <p:cNvPr id="40967" name="Picture 8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0546"/>
            <a:ext cx="3962400" cy="29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814"/>
          <p:cNvSpPr txBox="1">
            <a:spLocks noChangeArrowheads="1"/>
          </p:cNvSpPr>
          <p:nvPr/>
        </p:nvSpPr>
        <p:spPr bwMode="auto">
          <a:xfrm>
            <a:off x="4038600" y="6248400"/>
            <a:ext cx="1600200" cy="40011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(M. </a:t>
            </a:r>
            <a:r>
              <a:rPr lang="en-US" sz="2000" dirty="0" smtClean="0">
                <a:latin typeface="Arial" charset="0"/>
              </a:rPr>
              <a:t>Poelker</a:t>
            </a:r>
            <a:r>
              <a:rPr lang="en-US" sz="2000" dirty="0">
                <a:latin typeface="Arial" charset="0"/>
              </a:rPr>
              <a:t>)</a:t>
            </a:r>
          </a:p>
        </p:txBody>
      </p:sp>
      <p:sp>
        <p:nvSpPr>
          <p:cNvPr id="749" name="Rectangle 3"/>
          <p:cNvSpPr txBox="1">
            <a:spLocks noChangeArrowheads="1"/>
          </p:cNvSpPr>
          <p:nvPr/>
        </p:nvSpPr>
        <p:spPr bwMode="auto">
          <a:xfrm>
            <a:off x="5181600" y="3200400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Arial" charset="0"/>
              </a:rPr>
              <a:t>Position-ion collisions should reach same luminosity as electron-ion collisions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33CC"/>
                </a:solidFill>
                <a:latin typeface="Arial" charset="0"/>
              </a:rPr>
              <a:t>Technology Under Consideration: </a:t>
            </a:r>
            <a:br>
              <a:rPr lang="en-US" sz="3200" dirty="0" smtClean="0">
                <a:solidFill>
                  <a:srgbClr val="0033CC"/>
                </a:solidFill>
                <a:latin typeface="Arial" charset="0"/>
              </a:rPr>
            </a:br>
            <a:r>
              <a:rPr lang="en-US" sz="3200" dirty="0" smtClean="0">
                <a:solidFill>
                  <a:srgbClr val="0033CC"/>
                </a:solidFill>
                <a:latin typeface="Arial" charset="0"/>
              </a:rPr>
              <a:t>Crab Waist</a:t>
            </a:r>
            <a:endParaRPr lang="en-US" sz="3200" dirty="0" smtClean="0">
              <a:solidFill>
                <a:srgbClr val="0033CC"/>
              </a:solidFill>
            </a:endParaRPr>
          </a:p>
        </p:txBody>
      </p:sp>
      <p:sp>
        <p:nvSpPr>
          <p:cNvPr id="32773" name="Text Box 59"/>
          <p:cNvSpPr>
            <a:spLocks noChangeArrowheads="1"/>
          </p:cNvSpPr>
          <p:nvPr/>
        </p:nvSpPr>
        <p:spPr bwMode="auto">
          <a:xfrm>
            <a:off x="381000" y="12192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Proposed for </a:t>
            </a:r>
            <a:r>
              <a:rPr lang="en-US" sz="2000" dirty="0">
                <a:latin typeface="Arial" charset="0"/>
              </a:rPr>
              <a:t>Super-B factory for luminosity </a:t>
            </a:r>
            <a:r>
              <a:rPr lang="en-US" sz="2000" dirty="0" smtClean="0">
                <a:latin typeface="Arial" charset="0"/>
              </a:rPr>
              <a:t>enhancement (Raimondi)</a:t>
            </a:r>
            <a:endParaRPr lang="en-US" sz="2000" dirty="0">
              <a:latin typeface="Arial" charset="0"/>
            </a:endParaRPr>
          </a:p>
          <a:p>
            <a:pPr marL="174625" indent="-174625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Deals </a:t>
            </a:r>
            <a:r>
              <a:rPr lang="en-US" sz="2000" dirty="0">
                <a:latin typeface="Arial" charset="0"/>
              </a:rPr>
              <a:t>with large Piwinski angle and low vertical </a:t>
            </a:r>
            <a:r>
              <a:rPr lang="en-US" sz="2000" dirty="0" smtClean="0">
                <a:latin typeface="Arial" charset="0"/>
              </a:rPr>
              <a:t>beta-</a:t>
            </a:r>
            <a:r>
              <a:rPr lang="en-US" sz="2000" dirty="0">
                <a:latin typeface="Arial" charset="0"/>
              </a:rPr>
              <a:t>star</a:t>
            </a:r>
          </a:p>
          <a:p>
            <a:pPr marL="174625" indent="-174625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Super-B </a:t>
            </a:r>
            <a:r>
              <a:rPr lang="en-US" sz="2000" dirty="0">
                <a:latin typeface="Arial" charset="0"/>
              </a:rPr>
              <a:t>design calls </a:t>
            </a:r>
            <a:r>
              <a:rPr lang="en-US" sz="2000" dirty="0" smtClean="0">
                <a:latin typeface="Arial" charset="0"/>
              </a:rPr>
              <a:t>for 0.2 </a:t>
            </a:r>
            <a:r>
              <a:rPr lang="en-US" sz="2000" dirty="0">
                <a:latin typeface="Arial" charset="0"/>
              </a:rPr>
              <a:t>mm </a:t>
            </a:r>
            <a:r>
              <a:rPr lang="el-GR" sz="2000" dirty="0" smtClean="0">
                <a:latin typeface="Arial" charset="0"/>
              </a:rPr>
              <a:t>β</a:t>
            </a:r>
            <a:r>
              <a:rPr lang="en-US" sz="2000" dirty="0" smtClean="0">
                <a:latin typeface="Arial" charset="0"/>
              </a:rPr>
              <a:t>* </a:t>
            </a:r>
            <a:r>
              <a:rPr lang="en-US" sz="2000" dirty="0">
                <a:latin typeface="Arial" charset="0"/>
              </a:rPr>
              <a:t>while bunch length is 6 mm</a:t>
            </a:r>
          </a:p>
          <a:p>
            <a:pPr marL="174625" indent="-174625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Recent proof-of-principle experiment </a:t>
            </a:r>
            <a:r>
              <a:rPr lang="en-US" sz="2000" dirty="0" smtClean="0">
                <a:latin typeface="Arial" charset="0"/>
              </a:rPr>
              <a:t>at </a:t>
            </a:r>
            <a:r>
              <a:rPr lang="en-US" sz="2000" dirty="0">
                <a:latin typeface="Arial" charset="0"/>
              </a:rPr>
              <a:t>DA</a:t>
            </a:r>
            <a:r>
              <a:rPr lang="el-GR" sz="2000" dirty="0">
                <a:latin typeface="Arial" charset="0"/>
                <a:cs typeface="Arial" charset="0"/>
              </a:rPr>
              <a:t>Φ</a:t>
            </a:r>
            <a:r>
              <a:rPr lang="en-US" sz="2000" dirty="0">
                <a:latin typeface="Arial" charset="0"/>
              </a:rPr>
              <a:t>NE very positive</a:t>
            </a:r>
          </a:p>
        </p:txBody>
      </p:sp>
      <p:sp>
        <p:nvSpPr>
          <p:cNvPr id="32774" name="Rectangle 60"/>
          <p:cNvSpPr>
            <a:spLocks noChangeArrowheads="1"/>
          </p:cNvSpPr>
          <p:nvPr/>
        </p:nvSpPr>
        <p:spPr bwMode="auto">
          <a:xfrm>
            <a:off x="5016500" y="6065838"/>
            <a:ext cx="388778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32775" name="Rectangle 61"/>
          <p:cNvSpPr>
            <a:spLocks noChangeArrowheads="1"/>
          </p:cNvSpPr>
          <p:nvPr/>
        </p:nvSpPr>
        <p:spPr bwMode="auto">
          <a:xfrm>
            <a:off x="2743200" y="5943600"/>
            <a:ext cx="35814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333399"/>
                </a:solidFill>
                <a:latin typeface="Comic Sans MS" pitchFamily="66" charset="0"/>
              </a:rPr>
              <a:t>Crabbed waist can be realized with a sextupole in with IP in x and at </a:t>
            </a:r>
            <a:r>
              <a:rPr lang="el-GR" sz="1400" b="1" dirty="0">
                <a:solidFill>
                  <a:srgbClr val="333399"/>
                </a:solidFill>
                <a:latin typeface="Comic Sans MS" pitchFamily="66" charset="0"/>
              </a:rPr>
              <a:t>π</a:t>
            </a:r>
            <a:r>
              <a:rPr lang="en-US" sz="1400" b="1" dirty="0">
                <a:solidFill>
                  <a:srgbClr val="333399"/>
                </a:solidFill>
                <a:latin typeface="Comic Sans MS" pitchFamily="66" charset="0"/>
              </a:rPr>
              <a:t>/2 in y</a:t>
            </a:r>
            <a:endParaRPr lang="el-GR" sz="1400" b="1" dirty="0">
              <a:latin typeface="Comic Sans MS" pitchFamily="66" charset="0"/>
            </a:endParaRPr>
          </a:p>
        </p:txBody>
      </p:sp>
      <p:grpSp>
        <p:nvGrpSpPr>
          <p:cNvPr id="5" name="Group 160"/>
          <p:cNvGrpSpPr>
            <a:grpSpLocks/>
          </p:cNvGrpSpPr>
          <p:nvPr/>
        </p:nvGrpSpPr>
        <p:grpSpPr bwMode="auto">
          <a:xfrm>
            <a:off x="1524000" y="2895600"/>
            <a:ext cx="5562600" cy="2743200"/>
            <a:chOff x="3182" y="1948"/>
            <a:chExt cx="2392" cy="1172"/>
          </a:xfrm>
        </p:grpSpPr>
        <p:sp>
          <p:nvSpPr>
            <p:cNvPr id="32777" name="Freeform 59"/>
            <p:cNvSpPr>
              <a:spLocks/>
            </p:cNvSpPr>
            <p:nvPr/>
          </p:nvSpPr>
          <p:spPr bwMode="auto">
            <a:xfrm>
              <a:off x="3959" y="2558"/>
              <a:ext cx="751" cy="193"/>
            </a:xfrm>
            <a:custGeom>
              <a:avLst/>
              <a:gdLst>
                <a:gd name="T0" fmla="*/ 188 w 1502"/>
                <a:gd name="T1" fmla="*/ 0 h 386"/>
                <a:gd name="T2" fmla="*/ 0 w 1502"/>
                <a:gd name="T3" fmla="*/ 48 h 386"/>
                <a:gd name="T4" fmla="*/ 188 w 1502"/>
                <a:gd name="T5" fmla="*/ 97 h 386"/>
                <a:gd name="T6" fmla="*/ 376 w 1502"/>
                <a:gd name="T7" fmla="*/ 48 h 386"/>
                <a:gd name="T8" fmla="*/ 188 w 1502"/>
                <a:gd name="T9" fmla="*/ 0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2"/>
                <a:gd name="T16" fmla="*/ 0 h 386"/>
                <a:gd name="T17" fmla="*/ 1502 w 1502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2" h="386">
                  <a:moveTo>
                    <a:pt x="750" y="0"/>
                  </a:moveTo>
                  <a:lnTo>
                    <a:pt x="0" y="193"/>
                  </a:lnTo>
                  <a:lnTo>
                    <a:pt x="750" y="386"/>
                  </a:lnTo>
                  <a:lnTo>
                    <a:pt x="1502" y="193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FFFF00"/>
            </a:solidFill>
            <a:ln w="4763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grpSp>
          <p:nvGrpSpPr>
            <p:cNvPr id="6" name="Group 71"/>
            <p:cNvGrpSpPr>
              <a:grpSpLocks/>
            </p:cNvGrpSpPr>
            <p:nvPr/>
          </p:nvGrpSpPr>
          <p:grpSpPr bwMode="auto">
            <a:xfrm>
              <a:off x="4331" y="1968"/>
              <a:ext cx="26" cy="1152"/>
              <a:chOff x="4331" y="1968"/>
              <a:chExt cx="26" cy="1381"/>
            </a:xfrm>
          </p:grpSpPr>
          <p:sp>
            <p:nvSpPr>
              <p:cNvPr id="32867" name="Line 69"/>
              <p:cNvSpPr>
                <a:spLocks noChangeShapeType="1"/>
              </p:cNvSpPr>
              <p:nvPr/>
            </p:nvSpPr>
            <p:spPr bwMode="auto">
              <a:xfrm flipV="1">
                <a:off x="4344" y="1993"/>
                <a:ext cx="1" cy="135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68" name="Freeform 70"/>
              <p:cNvSpPr>
                <a:spLocks/>
              </p:cNvSpPr>
              <p:nvPr/>
            </p:nvSpPr>
            <p:spPr bwMode="auto">
              <a:xfrm>
                <a:off x="4331" y="1968"/>
                <a:ext cx="26" cy="28"/>
              </a:xfrm>
              <a:custGeom>
                <a:avLst/>
                <a:gdLst>
                  <a:gd name="T0" fmla="*/ 13 w 54"/>
                  <a:gd name="T1" fmla="*/ 14 h 55"/>
                  <a:gd name="T2" fmla="*/ 6 w 54"/>
                  <a:gd name="T3" fmla="*/ 0 h 55"/>
                  <a:gd name="T4" fmla="*/ 0 w 54"/>
                  <a:gd name="T5" fmla="*/ 14 h 55"/>
                  <a:gd name="T6" fmla="*/ 13 w 54"/>
                  <a:gd name="T7" fmla="*/ 14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55"/>
                  <a:gd name="T14" fmla="*/ 54 w 54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55">
                    <a:moveTo>
                      <a:pt x="54" y="55"/>
                    </a:moveTo>
                    <a:lnTo>
                      <a:pt x="26" y="0"/>
                    </a:lnTo>
                    <a:lnTo>
                      <a:pt x="0" y="55"/>
                    </a:lnTo>
                    <a:lnTo>
                      <a:pt x="54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</p:grp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3265" y="2642"/>
              <a:ext cx="2216" cy="26"/>
              <a:chOff x="3265" y="2642"/>
              <a:chExt cx="2216" cy="26"/>
            </a:xfrm>
          </p:grpSpPr>
          <p:sp>
            <p:nvSpPr>
              <p:cNvPr id="32865" name="Line 72"/>
              <p:cNvSpPr>
                <a:spLocks noChangeShapeType="1"/>
              </p:cNvSpPr>
              <p:nvPr/>
            </p:nvSpPr>
            <p:spPr bwMode="auto">
              <a:xfrm>
                <a:off x="3265" y="2655"/>
                <a:ext cx="219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66" name="Freeform 73"/>
              <p:cNvSpPr>
                <a:spLocks/>
              </p:cNvSpPr>
              <p:nvPr/>
            </p:nvSpPr>
            <p:spPr bwMode="auto">
              <a:xfrm>
                <a:off x="5454" y="2642"/>
                <a:ext cx="27" cy="26"/>
              </a:xfrm>
              <a:custGeom>
                <a:avLst/>
                <a:gdLst>
                  <a:gd name="T0" fmla="*/ 0 w 53"/>
                  <a:gd name="T1" fmla="*/ 13 h 54"/>
                  <a:gd name="T2" fmla="*/ 14 w 53"/>
                  <a:gd name="T3" fmla="*/ 6 h 54"/>
                  <a:gd name="T4" fmla="*/ 0 w 53"/>
                  <a:gd name="T5" fmla="*/ 0 h 54"/>
                  <a:gd name="T6" fmla="*/ 0 w 53"/>
                  <a:gd name="T7" fmla="*/ 13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4"/>
                  <a:gd name="T14" fmla="*/ 53 w 53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4">
                    <a:moveTo>
                      <a:pt x="0" y="54"/>
                    </a:moveTo>
                    <a:lnTo>
                      <a:pt x="53" y="26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</p:grpSp>
        <p:grpSp>
          <p:nvGrpSpPr>
            <p:cNvPr id="8" name="Group 77"/>
            <p:cNvGrpSpPr>
              <a:grpSpLocks/>
            </p:cNvGrpSpPr>
            <p:nvPr/>
          </p:nvGrpSpPr>
          <p:grpSpPr bwMode="auto">
            <a:xfrm>
              <a:off x="3468" y="2846"/>
              <a:ext cx="864" cy="230"/>
              <a:chOff x="3468" y="2846"/>
              <a:chExt cx="864" cy="230"/>
            </a:xfrm>
          </p:grpSpPr>
          <p:sp>
            <p:nvSpPr>
              <p:cNvPr id="32863" name="Line 75"/>
              <p:cNvSpPr>
                <a:spLocks noChangeShapeType="1"/>
              </p:cNvSpPr>
              <p:nvPr/>
            </p:nvSpPr>
            <p:spPr bwMode="auto">
              <a:xfrm flipH="1">
                <a:off x="3491" y="2846"/>
                <a:ext cx="841" cy="21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64" name="Freeform 76"/>
              <p:cNvSpPr>
                <a:spLocks/>
              </p:cNvSpPr>
              <p:nvPr/>
            </p:nvSpPr>
            <p:spPr bwMode="auto">
              <a:xfrm>
                <a:off x="3468" y="3049"/>
                <a:ext cx="29" cy="27"/>
              </a:xfrm>
              <a:custGeom>
                <a:avLst/>
                <a:gdLst>
                  <a:gd name="T0" fmla="*/ 11 w 59"/>
                  <a:gd name="T1" fmla="*/ 0 h 53"/>
                  <a:gd name="T2" fmla="*/ 0 w 59"/>
                  <a:gd name="T3" fmla="*/ 10 h 53"/>
                  <a:gd name="T4" fmla="*/ 14 w 59"/>
                  <a:gd name="T5" fmla="*/ 14 h 53"/>
                  <a:gd name="T6" fmla="*/ 11 w 59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53"/>
                  <a:gd name="T14" fmla="*/ 59 w 59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53">
                    <a:moveTo>
                      <a:pt x="45" y="0"/>
                    </a:moveTo>
                    <a:lnTo>
                      <a:pt x="0" y="40"/>
                    </a:lnTo>
                    <a:lnTo>
                      <a:pt x="59" y="5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</p:grpSp>
        <p:grpSp>
          <p:nvGrpSpPr>
            <p:cNvPr id="9" name="Group 80"/>
            <p:cNvGrpSpPr>
              <a:grpSpLocks/>
            </p:cNvGrpSpPr>
            <p:nvPr/>
          </p:nvGrpSpPr>
          <p:grpSpPr bwMode="auto">
            <a:xfrm>
              <a:off x="4425" y="2554"/>
              <a:ext cx="1041" cy="274"/>
              <a:chOff x="4425" y="2554"/>
              <a:chExt cx="1041" cy="274"/>
            </a:xfrm>
          </p:grpSpPr>
          <p:sp>
            <p:nvSpPr>
              <p:cNvPr id="32861" name="Line 78"/>
              <p:cNvSpPr>
                <a:spLocks noChangeShapeType="1"/>
              </p:cNvSpPr>
              <p:nvPr/>
            </p:nvSpPr>
            <p:spPr bwMode="auto">
              <a:xfrm flipV="1">
                <a:off x="4425" y="2567"/>
                <a:ext cx="1017" cy="26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62" name="Freeform 79"/>
              <p:cNvSpPr>
                <a:spLocks/>
              </p:cNvSpPr>
              <p:nvPr/>
            </p:nvSpPr>
            <p:spPr bwMode="auto">
              <a:xfrm>
                <a:off x="5436" y="2554"/>
                <a:ext cx="30" cy="27"/>
              </a:xfrm>
              <a:custGeom>
                <a:avLst/>
                <a:gdLst>
                  <a:gd name="T0" fmla="*/ 4 w 58"/>
                  <a:gd name="T1" fmla="*/ 14 h 53"/>
                  <a:gd name="T2" fmla="*/ 16 w 58"/>
                  <a:gd name="T3" fmla="*/ 3 h 53"/>
                  <a:gd name="T4" fmla="*/ 0 w 58"/>
                  <a:gd name="T5" fmla="*/ 0 h 53"/>
                  <a:gd name="T6" fmla="*/ 4 w 58"/>
                  <a:gd name="T7" fmla="*/ 14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53"/>
                  <a:gd name="T14" fmla="*/ 58 w 58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53">
                    <a:moveTo>
                      <a:pt x="13" y="53"/>
                    </a:moveTo>
                    <a:lnTo>
                      <a:pt x="58" y="12"/>
                    </a:lnTo>
                    <a:lnTo>
                      <a:pt x="0" y="0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32782" name="Rectangle 81"/>
            <p:cNvSpPr>
              <a:spLocks noChangeArrowheads="1"/>
            </p:cNvSpPr>
            <p:nvPr/>
          </p:nvSpPr>
          <p:spPr bwMode="auto">
            <a:xfrm>
              <a:off x="4301" y="2754"/>
              <a:ext cx="186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32783" name="Rectangle 82"/>
            <p:cNvSpPr>
              <a:spLocks noChangeArrowheads="1"/>
            </p:cNvSpPr>
            <p:nvPr/>
          </p:nvSpPr>
          <p:spPr bwMode="auto">
            <a:xfrm>
              <a:off x="4325" y="2771"/>
              <a:ext cx="39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dirty="0"/>
            </a:p>
          </p:txBody>
        </p:sp>
        <p:sp>
          <p:nvSpPr>
            <p:cNvPr id="32784" name="Rectangle 83"/>
            <p:cNvSpPr>
              <a:spLocks noChangeArrowheads="1"/>
            </p:cNvSpPr>
            <p:nvPr/>
          </p:nvSpPr>
          <p:spPr bwMode="auto">
            <a:xfrm>
              <a:off x="4370" y="2764"/>
              <a:ext cx="43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endParaRPr lang="en-US" dirty="0"/>
            </a:p>
          </p:txBody>
        </p:sp>
        <p:sp>
          <p:nvSpPr>
            <p:cNvPr id="32785" name="Rectangle 84"/>
            <p:cNvSpPr>
              <a:spLocks noChangeArrowheads="1"/>
            </p:cNvSpPr>
            <p:nvPr/>
          </p:nvSpPr>
          <p:spPr bwMode="auto">
            <a:xfrm>
              <a:off x="4419" y="2818"/>
              <a:ext cx="25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700" b="1" dirty="0">
                  <a:solidFill>
                    <a:srgbClr val="000000"/>
                  </a:solidFill>
                  <a:latin typeface="Arial" charset="0"/>
                </a:rPr>
                <a:t>z</a:t>
              </a:r>
              <a:endParaRPr lang="en-US" dirty="0"/>
            </a:p>
          </p:txBody>
        </p:sp>
        <p:sp>
          <p:nvSpPr>
            <p:cNvPr id="32786" name="Rectangle 85"/>
            <p:cNvSpPr>
              <a:spLocks noChangeArrowheads="1"/>
            </p:cNvSpPr>
            <p:nvPr/>
          </p:nvSpPr>
          <p:spPr bwMode="auto">
            <a:xfrm>
              <a:off x="5398" y="2871"/>
              <a:ext cx="17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32787" name="Rectangle 86"/>
            <p:cNvSpPr>
              <a:spLocks noChangeArrowheads="1"/>
            </p:cNvSpPr>
            <p:nvPr/>
          </p:nvSpPr>
          <p:spPr bwMode="auto">
            <a:xfrm>
              <a:off x="5423" y="2887"/>
              <a:ext cx="39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dirty="0"/>
            </a:p>
          </p:txBody>
        </p:sp>
        <p:sp>
          <p:nvSpPr>
            <p:cNvPr id="32788" name="Rectangle 87"/>
            <p:cNvSpPr>
              <a:spLocks noChangeArrowheads="1"/>
            </p:cNvSpPr>
            <p:nvPr/>
          </p:nvSpPr>
          <p:spPr bwMode="auto">
            <a:xfrm>
              <a:off x="5469" y="2880"/>
              <a:ext cx="43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endParaRPr lang="en-US" dirty="0"/>
            </a:p>
          </p:txBody>
        </p:sp>
        <p:sp>
          <p:nvSpPr>
            <p:cNvPr id="32789" name="Rectangle 88"/>
            <p:cNvSpPr>
              <a:spLocks noChangeArrowheads="1"/>
            </p:cNvSpPr>
            <p:nvPr/>
          </p:nvSpPr>
          <p:spPr bwMode="auto">
            <a:xfrm>
              <a:off x="5518" y="2934"/>
              <a:ext cx="2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700" b="1" dirty="0">
                  <a:solidFill>
                    <a:srgbClr val="000000"/>
                  </a:solidFill>
                  <a:latin typeface="Arial" charset="0"/>
                </a:rPr>
                <a:t>x</a:t>
              </a:r>
              <a:endParaRPr lang="en-US" dirty="0"/>
            </a:p>
          </p:txBody>
        </p:sp>
        <p:sp>
          <p:nvSpPr>
            <p:cNvPr id="32790" name="Freeform 89"/>
            <p:cNvSpPr>
              <a:spLocks/>
            </p:cNvSpPr>
            <p:nvPr/>
          </p:nvSpPr>
          <p:spPr bwMode="auto">
            <a:xfrm>
              <a:off x="5019" y="2577"/>
              <a:ext cx="20" cy="78"/>
            </a:xfrm>
            <a:custGeom>
              <a:avLst/>
              <a:gdLst>
                <a:gd name="T0" fmla="*/ 0 w 40"/>
                <a:gd name="T1" fmla="*/ 0 h 155"/>
                <a:gd name="T2" fmla="*/ 1 w 40"/>
                <a:gd name="T3" fmla="*/ 1 h 155"/>
                <a:gd name="T4" fmla="*/ 4 w 40"/>
                <a:gd name="T5" fmla="*/ 3 h 155"/>
                <a:gd name="T6" fmla="*/ 5 w 40"/>
                <a:gd name="T7" fmla="*/ 7 h 155"/>
                <a:gd name="T8" fmla="*/ 7 w 40"/>
                <a:gd name="T9" fmla="*/ 12 h 155"/>
                <a:gd name="T10" fmla="*/ 9 w 40"/>
                <a:gd name="T11" fmla="*/ 18 h 155"/>
                <a:gd name="T12" fmla="*/ 9 w 40"/>
                <a:gd name="T13" fmla="*/ 24 h 155"/>
                <a:gd name="T14" fmla="*/ 10 w 40"/>
                <a:gd name="T15" fmla="*/ 31 h 155"/>
                <a:gd name="T16" fmla="*/ 10 w 40"/>
                <a:gd name="T17" fmla="*/ 39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155"/>
                <a:gd name="T29" fmla="*/ 40 w 40"/>
                <a:gd name="T30" fmla="*/ 155 h 1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155">
                  <a:moveTo>
                    <a:pt x="0" y="0"/>
                  </a:moveTo>
                  <a:lnTo>
                    <a:pt x="7" y="4"/>
                  </a:lnTo>
                  <a:lnTo>
                    <a:pt x="16" y="12"/>
                  </a:lnTo>
                  <a:lnTo>
                    <a:pt x="22" y="28"/>
                  </a:lnTo>
                  <a:lnTo>
                    <a:pt x="28" y="47"/>
                  </a:lnTo>
                  <a:lnTo>
                    <a:pt x="33" y="69"/>
                  </a:lnTo>
                  <a:lnTo>
                    <a:pt x="36" y="95"/>
                  </a:lnTo>
                  <a:lnTo>
                    <a:pt x="40" y="124"/>
                  </a:lnTo>
                  <a:lnTo>
                    <a:pt x="40" y="155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32791" name="Rectangle 90"/>
            <p:cNvSpPr>
              <a:spLocks noChangeArrowheads="1"/>
            </p:cNvSpPr>
            <p:nvPr/>
          </p:nvSpPr>
          <p:spPr bwMode="auto">
            <a:xfrm>
              <a:off x="5038" y="2539"/>
              <a:ext cx="92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32792" name="Rectangle 91"/>
            <p:cNvSpPr>
              <a:spLocks noChangeArrowheads="1"/>
            </p:cNvSpPr>
            <p:nvPr/>
          </p:nvSpPr>
          <p:spPr bwMode="auto">
            <a:xfrm>
              <a:off x="5062" y="2549"/>
              <a:ext cx="37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 dirty="0"/>
            </a:p>
          </p:txBody>
        </p:sp>
        <p:sp>
          <p:nvSpPr>
            <p:cNvPr id="32793" name="Rectangle 92"/>
            <p:cNvSpPr>
              <a:spLocks noChangeArrowheads="1"/>
            </p:cNvSpPr>
            <p:nvPr/>
          </p:nvSpPr>
          <p:spPr bwMode="auto">
            <a:xfrm>
              <a:off x="5437" y="2621"/>
              <a:ext cx="9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32794" name="Rectangle 93"/>
            <p:cNvSpPr>
              <a:spLocks noChangeArrowheads="1"/>
            </p:cNvSpPr>
            <p:nvPr/>
          </p:nvSpPr>
          <p:spPr bwMode="auto">
            <a:xfrm>
              <a:off x="5462" y="2636"/>
              <a:ext cx="3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z</a:t>
              </a:r>
              <a:endParaRPr lang="en-US" dirty="0"/>
            </a:p>
          </p:txBody>
        </p:sp>
        <p:sp>
          <p:nvSpPr>
            <p:cNvPr id="32795" name="Rectangle 94"/>
            <p:cNvSpPr>
              <a:spLocks noChangeArrowheads="1"/>
            </p:cNvSpPr>
            <p:nvPr/>
          </p:nvSpPr>
          <p:spPr bwMode="auto">
            <a:xfrm>
              <a:off x="4247" y="1948"/>
              <a:ext cx="9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32796" name="Rectangle 95"/>
            <p:cNvSpPr>
              <a:spLocks noChangeArrowheads="1"/>
            </p:cNvSpPr>
            <p:nvPr/>
          </p:nvSpPr>
          <p:spPr bwMode="auto">
            <a:xfrm>
              <a:off x="4272" y="1963"/>
              <a:ext cx="3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x</a:t>
              </a:r>
              <a:endParaRPr lang="en-US" dirty="0"/>
            </a:p>
          </p:txBody>
        </p:sp>
        <p:grpSp>
          <p:nvGrpSpPr>
            <p:cNvPr id="10" name="Group 98"/>
            <p:cNvGrpSpPr>
              <a:grpSpLocks/>
            </p:cNvGrpSpPr>
            <p:nvPr/>
          </p:nvGrpSpPr>
          <p:grpSpPr bwMode="auto">
            <a:xfrm>
              <a:off x="4382" y="2372"/>
              <a:ext cx="251" cy="27"/>
              <a:chOff x="4382" y="2372"/>
              <a:chExt cx="251" cy="27"/>
            </a:xfrm>
          </p:grpSpPr>
          <p:sp>
            <p:nvSpPr>
              <p:cNvPr id="32859" name="Line 96"/>
              <p:cNvSpPr>
                <a:spLocks noChangeShapeType="1"/>
              </p:cNvSpPr>
              <p:nvPr/>
            </p:nvSpPr>
            <p:spPr bwMode="auto">
              <a:xfrm>
                <a:off x="4382" y="2385"/>
                <a:ext cx="2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60" name="Freeform 97"/>
              <p:cNvSpPr>
                <a:spLocks/>
              </p:cNvSpPr>
              <p:nvPr/>
            </p:nvSpPr>
            <p:spPr bwMode="auto">
              <a:xfrm>
                <a:off x="4606" y="2372"/>
                <a:ext cx="27" cy="27"/>
              </a:xfrm>
              <a:custGeom>
                <a:avLst/>
                <a:gdLst>
                  <a:gd name="T0" fmla="*/ 0 w 53"/>
                  <a:gd name="T1" fmla="*/ 14 h 53"/>
                  <a:gd name="T2" fmla="*/ 14 w 53"/>
                  <a:gd name="T3" fmla="*/ 7 h 53"/>
                  <a:gd name="T4" fmla="*/ 0 w 53"/>
                  <a:gd name="T5" fmla="*/ 0 h 53"/>
                  <a:gd name="T6" fmla="*/ 0 w 53"/>
                  <a:gd name="T7" fmla="*/ 14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53"/>
                    </a:moveTo>
                    <a:lnTo>
                      <a:pt x="53" y="27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</p:grpSp>
        <p:grpSp>
          <p:nvGrpSpPr>
            <p:cNvPr id="11" name="Group 101"/>
            <p:cNvGrpSpPr>
              <a:grpSpLocks/>
            </p:cNvGrpSpPr>
            <p:nvPr/>
          </p:nvGrpSpPr>
          <p:grpSpPr bwMode="auto">
            <a:xfrm>
              <a:off x="4056" y="2372"/>
              <a:ext cx="250" cy="27"/>
              <a:chOff x="4056" y="2372"/>
              <a:chExt cx="250" cy="27"/>
            </a:xfrm>
          </p:grpSpPr>
          <p:sp>
            <p:nvSpPr>
              <p:cNvPr id="32857" name="Line 99"/>
              <p:cNvSpPr>
                <a:spLocks noChangeShapeType="1"/>
              </p:cNvSpPr>
              <p:nvPr/>
            </p:nvSpPr>
            <p:spPr bwMode="auto">
              <a:xfrm flipH="1">
                <a:off x="4080" y="2385"/>
                <a:ext cx="22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58" name="Freeform 100"/>
              <p:cNvSpPr>
                <a:spLocks/>
              </p:cNvSpPr>
              <p:nvPr/>
            </p:nvSpPr>
            <p:spPr bwMode="auto">
              <a:xfrm>
                <a:off x="4056" y="2372"/>
                <a:ext cx="27" cy="27"/>
              </a:xfrm>
              <a:custGeom>
                <a:avLst/>
                <a:gdLst>
                  <a:gd name="T0" fmla="*/ 14 w 54"/>
                  <a:gd name="T1" fmla="*/ 0 h 53"/>
                  <a:gd name="T2" fmla="*/ 0 w 54"/>
                  <a:gd name="T3" fmla="*/ 7 h 53"/>
                  <a:gd name="T4" fmla="*/ 14 w 54"/>
                  <a:gd name="T5" fmla="*/ 14 h 53"/>
                  <a:gd name="T6" fmla="*/ 14 w 54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53"/>
                  <a:gd name="T14" fmla="*/ 54 w 54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53">
                    <a:moveTo>
                      <a:pt x="54" y="0"/>
                    </a:moveTo>
                    <a:lnTo>
                      <a:pt x="0" y="27"/>
                    </a:lnTo>
                    <a:lnTo>
                      <a:pt x="54" y="5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32799" name="Rectangle 102"/>
            <p:cNvSpPr>
              <a:spLocks noChangeArrowheads="1"/>
            </p:cNvSpPr>
            <p:nvPr/>
          </p:nvSpPr>
          <p:spPr bwMode="auto">
            <a:xfrm>
              <a:off x="4221" y="2274"/>
              <a:ext cx="24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32800" name="Rectangle 103"/>
            <p:cNvSpPr>
              <a:spLocks noChangeArrowheads="1"/>
            </p:cNvSpPr>
            <p:nvPr/>
          </p:nvSpPr>
          <p:spPr bwMode="auto">
            <a:xfrm>
              <a:off x="4246" y="2291"/>
              <a:ext cx="3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dirty="0"/>
            </a:p>
          </p:txBody>
        </p:sp>
        <p:sp>
          <p:nvSpPr>
            <p:cNvPr id="32801" name="Rectangle 104"/>
            <p:cNvSpPr>
              <a:spLocks noChangeArrowheads="1"/>
            </p:cNvSpPr>
            <p:nvPr/>
          </p:nvSpPr>
          <p:spPr bwMode="auto">
            <a:xfrm>
              <a:off x="4292" y="2284"/>
              <a:ext cx="42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endParaRPr lang="en-US" dirty="0"/>
            </a:p>
          </p:txBody>
        </p:sp>
        <p:sp>
          <p:nvSpPr>
            <p:cNvPr id="32802" name="Rectangle 105"/>
            <p:cNvSpPr>
              <a:spLocks noChangeArrowheads="1"/>
            </p:cNvSpPr>
            <p:nvPr/>
          </p:nvSpPr>
          <p:spPr bwMode="auto">
            <a:xfrm>
              <a:off x="4341" y="2338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700" b="1" dirty="0">
                  <a:solidFill>
                    <a:srgbClr val="000000"/>
                  </a:solidFill>
                  <a:latin typeface="Arial" charset="0"/>
                </a:rPr>
                <a:t>x</a:t>
              </a:r>
              <a:endParaRPr lang="en-US" dirty="0"/>
            </a:p>
          </p:txBody>
        </p:sp>
        <p:sp>
          <p:nvSpPr>
            <p:cNvPr id="32803" name="Rectangle 106"/>
            <p:cNvSpPr>
              <a:spLocks noChangeArrowheads="1"/>
            </p:cNvSpPr>
            <p:nvPr/>
          </p:nvSpPr>
          <p:spPr bwMode="auto">
            <a:xfrm>
              <a:off x="4371" y="2291"/>
              <a:ext cx="1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/</a:t>
              </a:r>
              <a:endParaRPr lang="en-US" dirty="0"/>
            </a:p>
          </p:txBody>
        </p:sp>
        <p:sp>
          <p:nvSpPr>
            <p:cNvPr id="32804" name="Rectangle 107"/>
            <p:cNvSpPr>
              <a:spLocks noChangeArrowheads="1"/>
            </p:cNvSpPr>
            <p:nvPr/>
          </p:nvSpPr>
          <p:spPr bwMode="auto">
            <a:xfrm>
              <a:off x="4393" y="2284"/>
              <a:ext cx="37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 dirty="0"/>
            </a:p>
          </p:txBody>
        </p:sp>
        <p:grpSp>
          <p:nvGrpSpPr>
            <p:cNvPr id="12" name="Group 110"/>
            <p:cNvGrpSpPr>
              <a:grpSpLocks/>
            </p:cNvGrpSpPr>
            <p:nvPr/>
          </p:nvGrpSpPr>
          <p:grpSpPr bwMode="auto">
            <a:xfrm>
              <a:off x="3348" y="2712"/>
              <a:ext cx="27" cy="213"/>
              <a:chOff x="3348" y="2712"/>
              <a:chExt cx="27" cy="213"/>
            </a:xfrm>
          </p:grpSpPr>
          <p:sp>
            <p:nvSpPr>
              <p:cNvPr id="32855" name="Line 108"/>
              <p:cNvSpPr>
                <a:spLocks noChangeShapeType="1"/>
              </p:cNvSpPr>
              <p:nvPr/>
            </p:nvSpPr>
            <p:spPr bwMode="auto">
              <a:xfrm>
                <a:off x="3361" y="2712"/>
                <a:ext cx="1" cy="18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56" name="Freeform 109"/>
              <p:cNvSpPr>
                <a:spLocks/>
              </p:cNvSpPr>
              <p:nvPr/>
            </p:nvSpPr>
            <p:spPr bwMode="auto">
              <a:xfrm>
                <a:off x="3348" y="2898"/>
                <a:ext cx="27" cy="27"/>
              </a:xfrm>
              <a:custGeom>
                <a:avLst/>
                <a:gdLst>
                  <a:gd name="T0" fmla="*/ 0 w 53"/>
                  <a:gd name="T1" fmla="*/ 0 h 53"/>
                  <a:gd name="T2" fmla="*/ 7 w 53"/>
                  <a:gd name="T3" fmla="*/ 14 h 53"/>
                  <a:gd name="T4" fmla="*/ 14 w 53"/>
                  <a:gd name="T5" fmla="*/ 0 h 53"/>
                  <a:gd name="T6" fmla="*/ 0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0"/>
                    </a:moveTo>
                    <a:lnTo>
                      <a:pt x="26" y="53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</p:grpSp>
        <p:grpSp>
          <p:nvGrpSpPr>
            <p:cNvPr id="13" name="Group 113"/>
            <p:cNvGrpSpPr>
              <a:grpSpLocks/>
            </p:cNvGrpSpPr>
            <p:nvPr/>
          </p:nvGrpSpPr>
          <p:grpSpPr bwMode="auto">
            <a:xfrm>
              <a:off x="3351" y="2396"/>
              <a:ext cx="27" cy="251"/>
              <a:chOff x="3351" y="2396"/>
              <a:chExt cx="27" cy="251"/>
            </a:xfrm>
          </p:grpSpPr>
          <p:sp>
            <p:nvSpPr>
              <p:cNvPr id="32853" name="Line 111"/>
              <p:cNvSpPr>
                <a:spLocks noChangeShapeType="1"/>
              </p:cNvSpPr>
              <p:nvPr/>
            </p:nvSpPr>
            <p:spPr bwMode="auto">
              <a:xfrm flipV="1">
                <a:off x="3364" y="2421"/>
                <a:ext cx="1" cy="2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54" name="Freeform 112"/>
              <p:cNvSpPr>
                <a:spLocks/>
              </p:cNvSpPr>
              <p:nvPr/>
            </p:nvSpPr>
            <p:spPr bwMode="auto">
              <a:xfrm>
                <a:off x="3351" y="2396"/>
                <a:ext cx="27" cy="28"/>
              </a:xfrm>
              <a:custGeom>
                <a:avLst/>
                <a:gdLst>
                  <a:gd name="T0" fmla="*/ 14 w 53"/>
                  <a:gd name="T1" fmla="*/ 14 h 55"/>
                  <a:gd name="T2" fmla="*/ 7 w 53"/>
                  <a:gd name="T3" fmla="*/ 0 h 55"/>
                  <a:gd name="T4" fmla="*/ 0 w 53"/>
                  <a:gd name="T5" fmla="*/ 14 h 55"/>
                  <a:gd name="T6" fmla="*/ 14 w 53"/>
                  <a:gd name="T7" fmla="*/ 14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5"/>
                  <a:gd name="T14" fmla="*/ 53 w 53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5">
                    <a:moveTo>
                      <a:pt x="53" y="55"/>
                    </a:moveTo>
                    <a:lnTo>
                      <a:pt x="26" y="0"/>
                    </a:lnTo>
                    <a:lnTo>
                      <a:pt x="0" y="55"/>
                    </a:lnTo>
                    <a:lnTo>
                      <a:pt x="53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32807" name="Rectangle 114"/>
            <p:cNvSpPr>
              <a:spLocks noChangeArrowheads="1"/>
            </p:cNvSpPr>
            <p:nvPr/>
          </p:nvSpPr>
          <p:spPr bwMode="auto">
            <a:xfrm>
              <a:off x="3303" y="2616"/>
              <a:ext cx="50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32808" name="Rectangle 115"/>
            <p:cNvSpPr>
              <a:spLocks noChangeArrowheads="1"/>
            </p:cNvSpPr>
            <p:nvPr/>
          </p:nvSpPr>
          <p:spPr bwMode="auto">
            <a:xfrm>
              <a:off x="3283" y="2600"/>
              <a:ext cx="28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32809" name="Rectangle 116"/>
            <p:cNvSpPr>
              <a:spLocks noChangeArrowheads="1"/>
            </p:cNvSpPr>
            <p:nvPr/>
          </p:nvSpPr>
          <p:spPr bwMode="auto">
            <a:xfrm>
              <a:off x="3307" y="2617"/>
              <a:ext cx="39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dirty="0"/>
            </a:p>
          </p:txBody>
        </p:sp>
        <p:sp>
          <p:nvSpPr>
            <p:cNvPr id="32810" name="Rectangle 117"/>
            <p:cNvSpPr>
              <a:spLocks noChangeArrowheads="1"/>
            </p:cNvSpPr>
            <p:nvPr/>
          </p:nvSpPr>
          <p:spPr bwMode="auto">
            <a:xfrm>
              <a:off x="3352" y="2610"/>
              <a:ext cx="42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endParaRPr lang="en-US" dirty="0"/>
            </a:p>
          </p:txBody>
        </p:sp>
        <p:sp>
          <p:nvSpPr>
            <p:cNvPr id="32811" name="Rectangle 118"/>
            <p:cNvSpPr>
              <a:spLocks noChangeArrowheads="1"/>
            </p:cNvSpPr>
            <p:nvPr/>
          </p:nvSpPr>
          <p:spPr bwMode="auto">
            <a:xfrm>
              <a:off x="3401" y="2664"/>
              <a:ext cx="25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700" b="1" dirty="0">
                  <a:solidFill>
                    <a:srgbClr val="000000"/>
                  </a:solidFill>
                  <a:latin typeface="Arial" charset="0"/>
                </a:rPr>
                <a:t>z</a:t>
              </a:r>
              <a:endParaRPr lang="en-US" dirty="0"/>
            </a:p>
          </p:txBody>
        </p:sp>
        <p:sp>
          <p:nvSpPr>
            <p:cNvPr id="32812" name="Rectangle 119"/>
            <p:cNvSpPr>
              <a:spLocks noChangeArrowheads="1"/>
            </p:cNvSpPr>
            <p:nvPr/>
          </p:nvSpPr>
          <p:spPr bwMode="auto">
            <a:xfrm>
              <a:off x="3429" y="2617"/>
              <a:ext cx="2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*</a:t>
              </a:r>
              <a:endParaRPr lang="en-US" dirty="0"/>
            </a:p>
          </p:txBody>
        </p:sp>
        <p:sp>
          <p:nvSpPr>
            <p:cNvPr id="32813" name="Rectangle 120"/>
            <p:cNvSpPr>
              <a:spLocks noChangeArrowheads="1"/>
            </p:cNvSpPr>
            <p:nvPr/>
          </p:nvSpPr>
          <p:spPr bwMode="auto">
            <a:xfrm>
              <a:off x="3461" y="2610"/>
              <a:ext cx="37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 dirty="0"/>
            </a:p>
          </p:txBody>
        </p:sp>
        <p:grpSp>
          <p:nvGrpSpPr>
            <p:cNvPr id="14" name="Group 123"/>
            <p:cNvGrpSpPr>
              <a:grpSpLocks/>
            </p:cNvGrpSpPr>
            <p:nvPr/>
          </p:nvGrpSpPr>
          <p:grpSpPr bwMode="auto">
            <a:xfrm>
              <a:off x="5405" y="2322"/>
              <a:ext cx="135" cy="43"/>
              <a:chOff x="5405" y="2322"/>
              <a:chExt cx="135" cy="43"/>
            </a:xfrm>
          </p:grpSpPr>
          <p:sp>
            <p:nvSpPr>
              <p:cNvPr id="32851" name="Line 121"/>
              <p:cNvSpPr>
                <a:spLocks noChangeShapeType="1"/>
              </p:cNvSpPr>
              <p:nvPr/>
            </p:nvSpPr>
            <p:spPr bwMode="auto">
              <a:xfrm flipV="1">
                <a:off x="5405" y="2335"/>
                <a:ext cx="110" cy="3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52" name="Freeform 122"/>
              <p:cNvSpPr>
                <a:spLocks/>
              </p:cNvSpPr>
              <p:nvPr/>
            </p:nvSpPr>
            <p:spPr bwMode="auto">
              <a:xfrm>
                <a:off x="5509" y="2322"/>
                <a:ext cx="31" cy="25"/>
              </a:xfrm>
              <a:custGeom>
                <a:avLst/>
                <a:gdLst>
                  <a:gd name="T0" fmla="*/ 4 w 60"/>
                  <a:gd name="T1" fmla="*/ 13 h 50"/>
                  <a:gd name="T2" fmla="*/ 16 w 60"/>
                  <a:gd name="T3" fmla="*/ 3 h 50"/>
                  <a:gd name="T4" fmla="*/ 0 w 60"/>
                  <a:gd name="T5" fmla="*/ 0 h 50"/>
                  <a:gd name="T6" fmla="*/ 4 w 60"/>
                  <a:gd name="T7" fmla="*/ 13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50"/>
                  <a:gd name="T14" fmla="*/ 60 w 6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50">
                    <a:moveTo>
                      <a:pt x="15" y="50"/>
                    </a:moveTo>
                    <a:lnTo>
                      <a:pt x="60" y="10"/>
                    </a:lnTo>
                    <a:lnTo>
                      <a:pt x="0" y="0"/>
                    </a:lnTo>
                    <a:lnTo>
                      <a:pt x="1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</p:grpSp>
        <p:grpSp>
          <p:nvGrpSpPr>
            <p:cNvPr id="15" name="Group 126"/>
            <p:cNvGrpSpPr>
              <a:grpSpLocks/>
            </p:cNvGrpSpPr>
            <p:nvPr/>
          </p:nvGrpSpPr>
          <p:grpSpPr bwMode="auto">
            <a:xfrm>
              <a:off x="3242" y="2350"/>
              <a:ext cx="135" cy="44"/>
              <a:chOff x="3242" y="2350"/>
              <a:chExt cx="135" cy="44"/>
            </a:xfrm>
          </p:grpSpPr>
          <p:sp>
            <p:nvSpPr>
              <p:cNvPr id="32849" name="Line 124"/>
              <p:cNvSpPr>
                <a:spLocks noChangeShapeType="1"/>
              </p:cNvSpPr>
              <p:nvPr/>
            </p:nvSpPr>
            <p:spPr bwMode="auto">
              <a:xfrm flipH="1" flipV="1">
                <a:off x="3266" y="2363"/>
                <a:ext cx="11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50" name="Freeform 125"/>
              <p:cNvSpPr>
                <a:spLocks/>
              </p:cNvSpPr>
              <p:nvPr/>
            </p:nvSpPr>
            <p:spPr bwMode="auto">
              <a:xfrm>
                <a:off x="3242" y="2350"/>
                <a:ext cx="30" cy="27"/>
              </a:xfrm>
              <a:custGeom>
                <a:avLst/>
                <a:gdLst>
                  <a:gd name="T0" fmla="*/ 15 w 61"/>
                  <a:gd name="T1" fmla="*/ 0 h 53"/>
                  <a:gd name="T2" fmla="*/ 0 w 61"/>
                  <a:gd name="T3" fmla="*/ 4 h 53"/>
                  <a:gd name="T4" fmla="*/ 11 w 61"/>
                  <a:gd name="T5" fmla="*/ 14 h 53"/>
                  <a:gd name="T6" fmla="*/ 15 w 61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53"/>
                  <a:gd name="T14" fmla="*/ 61 w 6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53">
                    <a:moveTo>
                      <a:pt x="61" y="0"/>
                    </a:moveTo>
                    <a:lnTo>
                      <a:pt x="0" y="14"/>
                    </a:lnTo>
                    <a:lnTo>
                      <a:pt x="47" y="53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32816" name="Rectangle 127"/>
            <p:cNvSpPr>
              <a:spLocks noChangeArrowheads="1"/>
            </p:cNvSpPr>
            <p:nvPr/>
          </p:nvSpPr>
          <p:spPr bwMode="auto">
            <a:xfrm>
              <a:off x="5398" y="2158"/>
              <a:ext cx="12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32817" name="Rectangle 128"/>
            <p:cNvSpPr>
              <a:spLocks noChangeArrowheads="1"/>
            </p:cNvSpPr>
            <p:nvPr/>
          </p:nvSpPr>
          <p:spPr bwMode="auto">
            <a:xfrm>
              <a:off x="5423" y="2173"/>
              <a:ext cx="39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e</a:t>
              </a:r>
              <a:endParaRPr lang="en-US" dirty="0"/>
            </a:p>
          </p:txBody>
        </p:sp>
        <p:sp>
          <p:nvSpPr>
            <p:cNvPr id="32818" name="Rectangle 129"/>
            <p:cNvSpPr>
              <a:spLocks noChangeArrowheads="1"/>
            </p:cNvSpPr>
            <p:nvPr/>
          </p:nvSpPr>
          <p:spPr bwMode="auto">
            <a:xfrm>
              <a:off x="5469" y="2173"/>
              <a:ext cx="24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dirty="0"/>
            </a:p>
          </p:txBody>
        </p:sp>
        <p:sp>
          <p:nvSpPr>
            <p:cNvPr id="32819" name="Rectangle 130"/>
            <p:cNvSpPr>
              <a:spLocks noChangeArrowheads="1"/>
            </p:cNvSpPr>
            <p:nvPr/>
          </p:nvSpPr>
          <p:spPr bwMode="auto">
            <a:xfrm>
              <a:off x="3182" y="2178"/>
              <a:ext cx="144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32820" name="Rectangle 131"/>
            <p:cNvSpPr>
              <a:spLocks noChangeArrowheads="1"/>
            </p:cNvSpPr>
            <p:nvPr/>
          </p:nvSpPr>
          <p:spPr bwMode="auto">
            <a:xfrm>
              <a:off x="3207" y="2193"/>
              <a:ext cx="81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e+</a:t>
              </a:r>
              <a:endParaRPr lang="en-US" dirty="0"/>
            </a:p>
          </p:txBody>
        </p:sp>
        <p:sp>
          <p:nvSpPr>
            <p:cNvPr id="32821" name="Freeform 132"/>
            <p:cNvSpPr>
              <a:spLocks/>
            </p:cNvSpPr>
            <p:nvPr/>
          </p:nvSpPr>
          <p:spPr bwMode="auto">
            <a:xfrm>
              <a:off x="4036" y="2501"/>
              <a:ext cx="269" cy="202"/>
            </a:xfrm>
            <a:custGeom>
              <a:avLst/>
              <a:gdLst>
                <a:gd name="T0" fmla="*/ 0 w 539"/>
                <a:gd name="T1" fmla="*/ 0 h 404"/>
                <a:gd name="T2" fmla="*/ 0 w 539"/>
                <a:gd name="T3" fmla="*/ 3 h 404"/>
                <a:gd name="T4" fmla="*/ 0 w 539"/>
                <a:gd name="T5" fmla="*/ 5 h 404"/>
                <a:gd name="T6" fmla="*/ 0 w 539"/>
                <a:gd name="T7" fmla="*/ 14 h 404"/>
                <a:gd name="T8" fmla="*/ 1 w 539"/>
                <a:gd name="T9" fmla="*/ 24 h 404"/>
                <a:gd name="T10" fmla="*/ 3 w 539"/>
                <a:gd name="T11" fmla="*/ 34 h 404"/>
                <a:gd name="T12" fmla="*/ 5 w 539"/>
                <a:gd name="T13" fmla="*/ 43 h 404"/>
                <a:gd name="T14" fmla="*/ 8 w 539"/>
                <a:gd name="T15" fmla="*/ 51 h 404"/>
                <a:gd name="T16" fmla="*/ 11 w 539"/>
                <a:gd name="T17" fmla="*/ 58 h 404"/>
                <a:gd name="T18" fmla="*/ 15 w 539"/>
                <a:gd name="T19" fmla="*/ 67 h 404"/>
                <a:gd name="T20" fmla="*/ 19 w 539"/>
                <a:gd name="T21" fmla="*/ 74 h 404"/>
                <a:gd name="T22" fmla="*/ 24 w 539"/>
                <a:gd name="T23" fmla="*/ 80 h 404"/>
                <a:gd name="T24" fmla="*/ 29 w 539"/>
                <a:gd name="T25" fmla="*/ 85 h 404"/>
                <a:gd name="T26" fmla="*/ 35 w 539"/>
                <a:gd name="T27" fmla="*/ 90 h 404"/>
                <a:gd name="T28" fmla="*/ 41 w 539"/>
                <a:gd name="T29" fmla="*/ 94 h 404"/>
                <a:gd name="T30" fmla="*/ 47 w 539"/>
                <a:gd name="T31" fmla="*/ 97 h 404"/>
                <a:gd name="T32" fmla="*/ 53 w 539"/>
                <a:gd name="T33" fmla="*/ 99 h 404"/>
                <a:gd name="T34" fmla="*/ 60 w 539"/>
                <a:gd name="T35" fmla="*/ 101 h 404"/>
                <a:gd name="T36" fmla="*/ 67 w 539"/>
                <a:gd name="T37" fmla="*/ 101 h 404"/>
                <a:gd name="T38" fmla="*/ 74 w 539"/>
                <a:gd name="T39" fmla="*/ 101 h 404"/>
                <a:gd name="T40" fmla="*/ 81 w 539"/>
                <a:gd name="T41" fmla="*/ 99 h 404"/>
                <a:gd name="T42" fmla="*/ 87 w 539"/>
                <a:gd name="T43" fmla="*/ 97 h 404"/>
                <a:gd name="T44" fmla="*/ 93 w 539"/>
                <a:gd name="T45" fmla="*/ 94 h 404"/>
                <a:gd name="T46" fmla="*/ 99 w 539"/>
                <a:gd name="T47" fmla="*/ 90 h 404"/>
                <a:gd name="T48" fmla="*/ 105 w 539"/>
                <a:gd name="T49" fmla="*/ 85 h 404"/>
                <a:gd name="T50" fmla="*/ 110 w 539"/>
                <a:gd name="T51" fmla="*/ 80 h 404"/>
                <a:gd name="T52" fmla="*/ 115 w 539"/>
                <a:gd name="T53" fmla="*/ 74 h 404"/>
                <a:gd name="T54" fmla="*/ 119 w 539"/>
                <a:gd name="T55" fmla="*/ 67 h 404"/>
                <a:gd name="T56" fmla="*/ 123 w 539"/>
                <a:gd name="T57" fmla="*/ 58 h 404"/>
                <a:gd name="T58" fmla="*/ 126 w 539"/>
                <a:gd name="T59" fmla="*/ 51 h 404"/>
                <a:gd name="T60" fmla="*/ 129 w 539"/>
                <a:gd name="T61" fmla="*/ 43 h 404"/>
                <a:gd name="T62" fmla="*/ 131 w 539"/>
                <a:gd name="T63" fmla="*/ 34 h 404"/>
                <a:gd name="T64" fmla="*/ 133 w 539"/>
                <a:gd name="T65" fmla="*/ 24 h 404"/>
                <a:gd name="T66" fmla="*/ 134 w 539"/>
                <a:gd name="T67" fmla="*/ 14 h 404"/>
                <a:gd name="T68" fmla="*/ 134 w 539"/>
                <a:gd name="T69" fmla="*/ 5 h 404"/>
                <a:gd name="T70" fmla="*/ 134 w 539"/>
                <a:gd name="T71" fmla="*/ 3 h 404"/>
                <a:gd name="T72" fmla="*/ 134 w 539"/>
                <a:gd name="T73" fmla="*/ 0 h 4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9"/>
                <a:gd name="T112" fmla="*/ 0 h 404"/>
                <a:gd name="T113" fmla="*/ 539 w 539"/>
                <a:gd name="T114" fmla="*/ 404 h 4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9" h="404">
                  <a:moveTo>
                    <a:pt x="0" y="0"/>
                  </a:moveTo>
                  <a:lnTo>
                    <a:pt x="0" y="10"/>
                  </a:lnTo>
                  <a:lnTo>
                    <a:pt x="0" y="19"/>
                  </a:lnTo>
                  <a:lnTo>
                    <a:pt x="2" y="59"/>
                  </a:lnTo>
                  <a:lnTo>
                    <a:pt x="5" y="96"/>
                  </a:lnTo>
                  <a:lnTo>
                    <a:pt x="12" y="134"/>
                  </a:lnTo>
                  <a:lnTo>
                    <a:pt x="21" y="169"/>
                  </a:lnTo>
                  <a:lnTo>
                    <a:pt x="33" y="203"/>
                  </a:lnTo>
                  <a:lnTo>
                    <a:pt x="47" y="234"/>
                  </a:lnTo>
                  <a:lnTo>
                    <a:pt x="62" y="265"/>
                  </a:lnTo>
                  <a:lnTo>
                    <a:pt x="79" y="293"/>
                  </a:lnTo>
                  <a:lnTo>
                    <a:pt x="98" y="317"/>
                  </a:lnTo>
                  <a:lnTo>
                    <a:pt x="119" y="339"/>
                  </a:lnTo>
                  <a:lnTo>
                    <a:pt x="141" y="358"/>
                  </a:lnTo>
                  <a:lnTo>
                    <a:pt x="164" y="374"/>
                  </a:lnTo>
                  <a:lnTo>
                    <a:pt x="189" y="387"/>
                  </a:lnTo>
                  <a:lnTo>
                    <a:pt x="215" y="396"/>
                  </a:lnTo>
                  <a:lnTo>
                    <a:pt x="241" y="403"/>
                  </a:lnTo>
                  <a:lnTo>
                    <a:pt x="269" y="404"/>
                  </a:lnTo>
                  <a:lnTo>
                    <a:pt x="296" y="403"/>
                  </a:lnTo>
                  <a:lnTo>
                    <a:pt x="324" y="396"/>
                  </a:lnTo>
                  <a:lnTo>
                    <a:pt x="349" y="387"/>
                  </a:lnTo>
                  <a:lnTo>
                    <a:pt x="373" y="374"/>
                  </a:lnTo>
                  <a:lnTo>
                    <a:pt x="398" y="358"/>
                  </a:lnTo>
                  <a:lnTo>
                    <a:pt x="420" y="339"/>
                  </a:lnTo>
                  <a:lnTo>
                    <a:pt x="441" y="317"/>
                  </a:lnTo>
                  <a:lnTo>
                    <a:pt x="460" y="293"/>
                  </a:lnTo>
                  <a:lnTo>
                    <a:pt x="477" y="265"/>
                  </a:lnTo>
                  <a:lnTo>
                    <a:pt x="492" y="234"/>
                  </a:lnTo>
                  <a:lnTo>
                    <a:pt x="506" y="203"/>
                  </a:lnTo>
                  <a:lnTo>
                    <a:pt x="518" y="169"/>
                  </a:lnTo>
                  <a:lnTo>
                    <a:pt x="527" y="134"/>
                  </a:lnTo>
                  <a:lnTo>
                    <a:pt x="534" y="96"/>
                  </a:lnTo>
                  <a:lnTo>
                    <a:pt x="537" y="59"/>
                  </a:lnTo>
                  <a:lnTo>
                    <a:pt x="539" y="19"/>
                  </a:lnTo>
                  <a:lnTo>
                    <a:pt x="539" y="10"/>
                  </a:lnTo>
                  <a:lnTo>
                    <a:pt x="539" y="0"/>
                  </a:lnTo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32822" name="Freeform 133"/>
            <p:cNvSpPr>
              <a:spLocks/>
            </p:cNvSpPr>
            <p:nvPr/>
          </p:nvSpPr>
          <p:spPr bwMode="auto">
            <a:xfrm>
              <a:off x="4375" y="2417"/>
              <a:ext cx="290" cy="202"/>
            </a:xfrm>
            <a:custGeom>
              <a:avLst/>
              <a:gdLst>
                <a:gd name="T0" fmla="*/ 0 w 580"/>
                <a:gd name="T1" fmla="*/ 0 h 405"/>
                <a:gd name="T2" fmla="*/ 0 w 580"/>
                <a:gd name="T3" fmla="*/ 4 h 405"/>
                <a:gd name="T4" fmla="*/ 1 w 580"/>
                <a:gd name="T5" fmla="*/ 22 h 405"/>
                <a:gd name="T6" fmla="*/ 3 w 580"/>
                <a:gd name="T7" fmla="*/ 33 h 405"/>
                <a:gd name="T8" fmla="*/ 9 w 580"/>
                <a:gd name="T9" fmla="*/ 50 h 405"/>
                <a:gd name="T10" fmla="*/ 16 w 580"/>
                <a:gd name="T11" fmla="*/ 64 h 405"/>
                <a:gd name="T12" fmla="*/ 21 w 580"/>
                <a:gd name="T13" fmla="*/ 72 h 405"/>
                <a:gd name="T14" fmla="*/ 31 w 580"/>
                <a:gd name="T15" fmla="*/ 84 h 405"/>
                <a:gd name="T16" fmla="*/ 38 w 580"/>
                <a:gd name="T17" fmla="*/ 89 h 405"/>
                <a:gd name="T18" fmla="*/ 50 w 580"/>
                <a:gd name="T19" fmla="*/ 96 h 405"/>
                <a:gd name="T20" fmla="*/ 63 w 580"/>
                <a:gd name="T21" fmla="*/ 100 h 405"/>
                <a:gd name="T22" fmla="*/ 73 w 580"/>
                <a:gd name="T23" fmla="*/ 101 h 405"/>
                <a:gd name="T24" fmla="*/ 81 w 580"/>
                <a:gd name="T25" fmla="*/ 100 h 405"/>
                <a:gd name="T26" fmla="*/ 94 w 580"/>
                <a:gd name="T27" fmla="*/ 96 h 405"/>
                <a:gd name="T28" fmla="*/ 106 w 580"/>
                <a:gd name="T29" fmla="*/ 89 h 405"/>
                <a:gd name="T30" fmla="*/ 113 w 580"/>
                <a:gd name="T31" fmla="*/ 84 h 405"/>
                <a:gd name="T32" fmla="*/ 124 w 580"/>
                <a:gd name="T33" fmla="*/ 72 h 405"/>
                <a:gd name="T34" fmla="*/ 129 w 580"/>
                <a:gd name="T35" fmla="*/ 64 h 405"/>
                <a:gd name="T36" fmla="*/ 137 w 580"/>
                <a:gd name="T37" fmla="*/ 50 h 405"/>
                <a:gd name="T38" fmla="*/ 142 w 580"/>
                <a:gd name="T39" fmla="*/ 33 h 405"/>
                <a:gd name="T40" fmla="*/ 144 w 580"/>
                <a:gd name="T41" fmla="*/ 22 h 405"/>
                <a:gd name="T42" fmla="*/ 145 w 580"/>
                <a:gd name="T43" fmla="*/ 4 h 405"/>
                <a:gd name="T44" fmla="*/ 145 w 580"/>
                <a:gd name="T45" fmla="*/ 0 h 405"/>
                <a:gd name="T46" fmla="*/ 135 w 580"/>
                <a:gd name="T47" fmla="*/ 2 h 405"/>
                <a:gd name="T48" fmla="*/ 135 w 580"/>
                <a:gd name="T49" fmla="*/ 13 h 405"/>
                <a:gd name="T50" fmla="*/ 132 w 580"/>
                <a:gd name="T51" fmla="*/ 32 h 405"/>
                <a:gd name="T52" fmla="*/ 132 w 580"/>
                <a:gd name="T53" fmla="*/ 29 h 405"/>
                <a:gd name="T54" fmla="*/ 127 w 580"/>
                <a:gd name="T55" fmla="*/ 46 h 405"/>
                <a:gd name="T56" fmla="*/ 119 w 580"/>
                <a:gd name="T57" fmla="*/ 60 h 405"/>
                <a:gd name="T58" fmla="*/ 120 w 580"/>
                <a:gd name="T59" fmla="*/ 69 h 405"/>
                <a:gd name="T60" fmla="*/ 112 w 580"/>
                <a:gd name="T61" fmla="*/ 71 h 405"/>
                <a:gd name="T62" fmla="*/ 100 w 580"/>
                <a:gd name="T63" fmla="*/ 81 h 405"/>
                <a:gd name="T64" fmla="*/ 102 w 580"/>
                <a:gd name="T65" fmla="*/ 80 h 405"/>
                <a:gd name="T66" fmla="*/ 90 w 580"/>
                <a:gd name="T67" fmla="*/ 87 h 405"/>
                <a:gd name="T68" fmla="*/ 77 w 580"/>
                <a:gd name="T69" fmla="*/ 90 h 405"/>
                <a:gd name="T70" fmla="*/ 79 w 580"/>
                <a:gd name="T71" fmla="*/ 90 h 405"/>
                <a:gd name="T72" fmla="*/ 66 w 580"/>
                <a:gd name="T73" fmla="*/ 90 h 405"/>
                <a:gd name="T74" fmla="*/ 68 w 580"/>
                <a:gd name="T75" fmla="*/ 90 h 405"/>
                <a:gd name="T76" fmla="*/ 54 w 580"/>
                <a:gd name="T77" fmla="*/ 87 h 405"/>
                <a:gd name="T78" fmla="*/ 42 w 580"/>
                <a:gd name="T79" fmla="*/ 80 h 405"/>
                <a:gd name="T80" fmla="*/ 44 w 580"/>
                <a:gd name="T81" fmla="*/ 81 h 405"/>
                <a:gd name="T82" fmla="*/ 34 w 580"/>
                <a:gd name="T83" fmla="*/ 71 h 405"/>
                <a:gd name="T84" fmla="*/ 25 w 580"/>
                <a:gd name="T85" fmla="*/ 69 h 405"/>
                <a:gd name="T86" fmla="*/ 25 w 580"/>
                <a:gd name="T87" fmla="*/ 60 h 405"/>
                <a:gd name="T88" fmla="*/ 18 w 580"/>
                <a:gd name="T89" fmla="*/ 46 h 405"/>
                <a:gd name="T90" fmla="*/ 13 w 580"/>
                <a:gd name="T91" fmla="*/ 29 h 405"/>
                <a:gd name="T92" fmla="*/ 13 w 580"/>
                <a:gd name="T93" fmla="*/ 32 h 405"/>
                <a:gd name="T94" fmla="*/ 10 w 580"/>
                <a:gd name="T95" fmla="*/ 13 h 405"/>
                <a:gd name="T96" fmla="*/ 10 w 580"/>
                <a:gd name="T97" fmla="*/ 2 h 4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0"/>
                <a:gd name="T148" fmla="*/ 0 h 405"/>
                <a:gd name="T149" fmla="*/ 580 w 580"/>
                <a:gd name="T150" fmla="*/ 405 h 4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0" h="405">
                  <a:moveTo>
                    <a:pt x="41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17"/>
                  </a:lnTo>
                  <a:lnTo>
                    <a:pt x="2" y="55"/>
                  </a:lnTo>
                  <a:lnTo>
                    <a:pt x="5" y="91"/>
                  </a:lnTo>
                  <a:lnTo>
                    <a:pt x="12" y="128"/>
                  </a:lnTo>
                  <a:lnTo>
                    <a:pt x="14" y="134"/>
                  </a:lnTo>
                  <a:lnTo>
                    <a:pt x="22" y="169"/>
                  </a:lnTo>
                  <a:lnTo>
                    <a:pt x="35" y="200"/>
                  </a:lnTo>
                  <a:lnTo>
                    <a:pt x="48" y="231"/>
                  </a:lnTo>
                  <a:lnTo>
                    <a:pt x="64" y="258"/>
                  </a:lnTo>
                  <a:lnTo>
                    <a:pt x="81" y="284"/>
                  </a:lnTo>
                  <a:lnTo>
                    <a:pt x="84" y="291"/>
                  </a:lnTo>
                  <a:lnTo>
                    <a:pt x="103" y="315"/>
                  </a:lnTo>
                  <a:lnTo>
                    <a:pt x="124" y="336"/>
                  </a:lnTo>
                  <a:lnTo>
                    <a:pt x="146" y="355"/>
                  </a:lnTo>
                  <a:lnTo>
                    <a:pt x="153" y="358"/>
                  </a:lnTo>
                  <a:lnTo>
                    <a:pt x="177" y="374"/>
                  </a:lnTo>
                  <a:lnTo>
                    <a:pt x="201" y="386"/>
                  </a:lnTo>
                  <a:lnTo>
                    <a:pt x="227" y="396"/>
                  </a:lnTo>
                  <a:lnTo>
                    <a:pt x="255" y="401"/>
                  </a:lnTo>
                  <a:lnTo>
                    <a:pt x="262" y="403"/>
                  </a:lnTo>
                  <a:lnTo>
                    <a:pt x="289" y="405"/>
                  </a:lnTo>
                  <a:lnTo>
                    <a:pt x="317" y="403"/>
                  </a:lnTo>
                  <a:lnTo>
                    <a:pt x="325" y="401"/>
                  </a:lnTo>
                  <a:lnTo>
                    <a:pt x="351" y="396"/>
                  </a:lnTo>
                  <a:lnTo>
                    <a:pt x="377" y="386"/>
                  </a:lnTo>
                  <a:lnTo>
                    <a:pt x="403" y="374"/>
                  </a:lnTo>
                  <a:lnTo>
                    <a:pt x="425" y="358"/>
                  </a:lnTo>
                  <a:lnTo>
                    <a:pt x="432" y="355"/>
                  </a:lnTo>
                  <a:lnTo>
                    <a:pt x="454" y="336"/>
                  </a:lnTo>
                  <a:lnTo>
                    <a:pt x="477" y="315"/>
                  </a:lnTo>
                  <a:lnTo>
                    <a:pt x="496" y="291"/>
                  </a:lnTo>
                  <a:lnTo>
                    <a:pt x="499" y="284"/>
                  </a:lnTo>
                  <a:lnTo>
                    <a:pt x="516" y="258"/>
                  </a:lnTo>
                  <a:lnTo>
                    <a:pt x="532" y="231"/>
                  </a:lnTo>
                  <a:lnTo>
                    <a:pt x="546" y="200"/>
                  </a:lnTo>
                  <a:lnTo>
                    <a:pt x="558" y="169"/>
                  </a:lnTo>
                  <a:lnTo>
                    <a:pt x="566" y="134"/>
                  </a:lnTo>
                  <a:lnTo>
                    <a:pt x="568" y="128"/>
                  </a:lnTo>
                  <a:lnTo>
                    <a:pt x="575" y="91"/>
                  </a:lnTo>
                  <a:lnTo>
                    <a:pt x="578" y="55"/>
                  </a:lnTo>
                  <a:lnTo>
                    <a:pt x="580" y="17"/>
                  </a:lnTo>
                  <a:lnTo>
                    <a:pt x="580" y="9"/>
                  </a:lnTo>
                  <a:lnTo>
                    <a:pt x="580" y="0"/>
                  </a:lnTo>
                  <a:lnTo>
                    <a:pt x="539" y="0"/>
                  </a:lnTo>
                  <a:lnTo>
                    <a:pt x="539" y="9"/>
                  </a:lnTo>
                  <a:lnTo>
                    <a:pt x="539" y="17"/>
                  </a:lnTo>
                  <a:lnTo>
                    <a:pt x="537" y="55"/>
                  </a:lnTo>
                  <a:lnTo>
                    <a:pt x="534" y="91"/>
                  </a:lnTo>
                  <a:lnTo>
                    <a:pt x="527" y="128"/>
                  </a:lnTo>
                  <a:lnTo>
                    <a:pt x="547" y="128"/>
                  </a:lnTo>
                  <a:lnTo>
                    <a:pt x="528" y="119"/>
                  </a:lnTo>
                  <a:lnTo>
                    <a:pt x="520" y="153"/>
                  </a:lnTo>
                  <a:lnTo>
                    <a:pt x="508" y="184"/>
                  </a:lnTo>
                  <a:lnTo>
                    <a:pt x="494" y="215"/>
                  </a:lnTo>
                  <a:lnTo>
                    <a:pt x="479" y="243"/>
                  </a:lnTo>
                  <a:lnTo>
                    <a:pt x="461" y="269"/>
                  </a:lnTo>
                  <a:lnTo>
                    <a:pt x="480" y="277"/>
                  </a:lnTo>
                  <a:lnTo>
                    <a:pt x="466" y="262"/>
                  </a:lnTo>
                  <a:lnTo>
                    <a:pt x="448" y="286"/>
                  </a:lnTo>
                  <a:lnTo>
                    <a:pt x="425" y="306"/>
                  </a:lnTo>
                  <a:lnTo>
                    <a:pt x="403" y="325"/>
                  </a:lnTo>
                  <a:lnTo>
                    <a:pt x="418" y="339"/>
                  </a:lnTo>
                  <a:lnTo>
                    <a:pt x="410" y="320"/>
                  </a:lnTo>
                  <a:lnTo>
                    <a:pt x="387" y="336"/>
                  </a:lnTo>
                  <a:lnTo>
                    <a:pt x="361" y="348"/>
                  </a:lnTo>
                  <a:lnTo>
                    <a:pt x="336" y="358"/>
                  </a:lnTo>
                  <a:lnTo>
                    <a:pt x="310" y="363"/>
                  </a:lnTo>
                  <a:lnTo>
                    <a:pt x="317" y="382"/>
                  </a:lnTo>
                  <a:lnTo>
                    <a:pt x="317" y="362"/>
                  </a:lnTo>
                  <a:lnTo>
                    <a:pt x="289" y="363"/>
                  </a:lnTo>
                  <a:lnTo>
                    <a:pt x="262" y="362"/>
                  </a:lnTo>
                  <a:lnTo>
                    <a:pt x="262" y="382"/>
                  </a:lnTo>
                  <a:lnTo>
                    <a:pt x="270" y="363"/>
                  </a:lnTo>
                  <a:lnTo>
                    <a:pt x="243" y="358"/>
                  </a:lnTo>
                  <a:lnTo>
                    <a:pt x="217" y="348"/>
                  </a:lnTo>
                  <a:lnTo>
                    <a:pt x="193" y="336"/>
                  </a:lnTo>
                  <a:lnTo>
                    <a:pt x="169" y="320"/>
                  </a:lnTo>
                  <a:lnTo>
                    <a:pt x="162" y="339"/>
                  </a:lnTo>
                  <a:lnTo>
                    <a:pt x="176" y="325"/>
                  </a:lnTo>
                  <a:lnTo>
                    <a:pt x="153" y="306"/>
                  </a:lnTo>
                  <a:lnTo>
                    <a:pt x="133" y="286"/>
                  </a:lnTo>
                  <a:lnTo>
                    <a:pt x="114" y="262"/>
                  </a:lnTo>
                  <a:lnTo>
                    <a:pt x="100" y="277"/>
                  </a:lnTo>
                  <a:lnTo>
                    <a:pt x="119" y="269"/>
                  </a:lnTo>
                  <a:lnTo>
                    <a:pt x="102" y="243"/>
                  </a:lnTo>
                  <a:lnTo>
                    <a:pt x="86" y="215"/>
                  </a:lnTo>
                  <a:lnTo>
                    <a:pt x="72" y="184"/>
                  </a:lnTo>
                  <a:lnTo>
                    <a:pt x="60" y="153"/>
                  </a:lnTo>
                  <a:lnTo>
                    <a:pt x="52" y="119"/>
                  </a:lnTo>
                  <a:lnTo>
                    <a:pt x="33" y="128"/>
                  </a:lnTo>
                  <a:lnTo>
                    <a:pt x="53" y="128"/>
                  </a:lnTo>
                  <a:lnTo>
                    <a:pt x="47" y="91"/>
                  </a:lnTo>
                  <a:lnTo>
                    <a:pt x="43" y="55"/>
                  </a:lnTo>
                  <a:lnTo>
                    <a:pt x="41" y="17"/>
                  </a:lnTo>
                  <a:lnTo>
                    <a:pt x="41" y="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grpSp>
          <p:nvGrpSpPr>
            <p:cNvPr id="16" name="Group 136"/>
            <p:cNvGrpSpPr>
              <a:grpSpLocks/>
            </p:cNvGrpSpPr>
            <p:nvPr/>
          </p:nvGrpSpPr>
          <p:grpSpPr bwMode="auto">
            <a:xfrm>
              <a:off x="5459" y="2982"/>
              <a:ext cx="25" cy="58"/>
              <a:chOff x="5459" y="2982"/>
              <a:chExt cx="25" cy="58"/>
            </a:xfrm>
          </p:grpSpPr>
          <p:sp>
            <p:nvSpPr>
              <p:cNvPr id="32847" name="Line 134"/>
              <p:cNvSpPr>
                <a:spLocks noChangeShapeType="1"/>
              </p:cNvSpPr>
              <p:nvPr/>
            </p:nvSpPr>
            <p:spPr bwMode="auto">
              <a:xfrm flipH="1">
                <a:off x="5471" y="2982"/>
                <a:ext cx="10" cy="3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48" name="Freeform 135"/>
              <p:cNvSpPr>
                <a:spLocks/>
              </p:cNvSpPr>
              <p:nvPr/>
            </p:nvSpPr>
            <p:spPr bwMode="auto">
              <a:xfrm>
                <a:off x="5459" y="3011"/>
                <a:ext cx="25" cy="29"/>
              </a:xfrm>
              <a:custGeom>
                <a:avLst/>
                <a:gdLst>
                  <a:gd name="T0" fmla="*/ 0 w 50"/>
                  <a:gd name="T1" fmla="*/ 0 h 58"/>
                  <a:gd name="T2" fmla="*/ 2 w 50"/>
                  <a:gd name="T3" fmla="*/ 15 h 58"/>
                  <a:gd name="T4" fmla="*/ 13 w 50"/>
                  <a:gd name="T5" fmla="*/ 5 h 58"/>
                  <a:gd name="T6" fmla="*/ 0 w 50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8"/>
                  <a:gd name="T14" fmla="*/ 50 w 50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8">
                    <a:moveTo>
                      <a:pt x="0" y="0"/>
                    </a:moveTo>
                    <a:lnTo>
                      <a:pt x="7" y="58"/>
                    </a:lnTo>
                    <a:lnTo>
                      <a:pt x="5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</p:grpSp>
        <p:grpSp>
          <p:nvGrpSpPr>
            <p:cNvPr id="17" name="Group 139"/>
            <p:cNvGrpSpPr>
              <a:grpSpLocks/>
            </p:cNvGrpSpPr>
            <p:nvPr/>
          </p:nvGrpSpPr>
          <p:grpSpPr bwMode="auto">
            <a:xfrm>
              <a:off x="5499" y="2868"/>
              <a:ext cx="25" cy="57"/>
              <a:chOff x="5499" y="2868"/>
              <a:chExt cx="25" cy="57"/>
            </a:xfrm>
          </p:grpSpPr>
          <p:sp>
            <p:nvSpPr>
              <p:cNvPr id="32845" name="Line 137"/>
              <p:cNvSpPr>
                <a:spLocks noChangeShapeType="1"/>
              </p:cNvSpPr>
              <p:nvPr/>
            </p:nvSpPr>
            <p:spPr bwMode="auto">
              <a:xfrm flipV="1">
                <a:off x="5501" y="2890"/>
                <a:ext cx="10" cy="3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46" name="Freeform 138"/>
              <p:cNvSpPr>
                <a:spLocks/>
              </p:cNvSpPr>
              <p:nvPr/>
            </p:nvSpPr>
            <p:spPr bwMode="auto">
              <a:xfrm>
                <a:off x="5499" y="2868"/>
                <a:ext cx="25" cy="29"/>
              </a:xfrm>
              <a:custGeom>
                <a:avLst/>
                <a:gdLst>
                  <a:gd name="T0" fmla="*/ 13 w 50"/>
                  <a:gd name="T1" fmla="*/ 15 h 58"/>
                  <a:gd name="T2" fmla="*/ 11 w 50"/>
                  <a:gd name="T3" fmla="*/ 0 h 58"/>
                  <a:gd name="T4" fmla="*/ 0 w 50"/>
                  <a:gd name="T5" fmla="*/ 11 h 58"/>
                  <a:gd name="T6" fmla="*/ 13 w 50"/>
                  <a:gd name="T7" fmla="*/ 15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8"/>
                  <a:gd name="T14" fmla="*/ 50 w 50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8">
                    <a:moveTo>
                      <a:pt x="50" y="58"/>
                    </a:moveTo>
                    <a:lnTo>
                      <a:pt x="43" y="0"/>
                    </a:lnTo>
                    <a:lnTo>
                      <a:pt x="0" y="41"/>
                    </a:lnTo>
                    <a:lnTo>
                      <a:pt x="5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32825" name="Freeform 140"/>
            <p:cNvSpPr>
              <a:spLocks/>
            </p:cNvSpPr>
            <p:nvPr/>
          </p:nvSpPr>
          <p:spPr bwMode="auto">
            <a:xfrm>
              <a:off x="3390" y="2316"/>
              <a:ext cx="2062" cy="715"/>
            </a:xfrm>
            <a:custGeom>
              <a:avLst/>
              <a:gdLst>
                <a:gd name="T0" fmla="*/ 24 w 4124"/>
                <a:gd name="T1" fmla="*/ 0 h 1432"/>
                <a:gd name="T2" fmla="*/ 0 w 4124"/>
                <a:gd name="T3" fmla="*/ 93 h 1432"/>
                <a:gd name="T4" fmla="*/ 1006 w 4124"/>
                <a:gd name="T5" fmla="*/ 357 h 1432"/>
                <a:gd name="T6" fmla="*/ 1031 w 4124"/>
                <a:gd name="T7" fmla="*/ 264 h 1432"/>
                <a:gd name="T8" fmla="*/ 24 w 4124"/>
                <a:gd name="T9" fmla="*/ 0 h 1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24"/>
                <a:gd name="T16" fmla="*/ 0 h 1432"/>
                <a:gd name="T17" fmla="*/ 4124 w 4124"/>
                <a:gd name="T18" fmla="*/ 1432 h 1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24" h="1432">
                  <a:moveTo>
                    <a:pt x="98" y="0"/>
                  </a:moveTo>
                  <a:lnTo>
                    <a:pt x="0" y="374"/>
                  </a:lnTo>
                  <a:lnTo>
                    <a:pt x="4026" y="1432"/>
                  </a:lnTo>
                  <a:lnTo>
                    <a:pt x="4124" y="1060"/>
                  </a:lnTo>
                  <a:lnTo>
                    <a:pt x="98" y="0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32826" name="Freeform 141"/>
            <p:cNvSpPr>
              <a:spLocks/>
            </p:cNvSpPr>
            <p:nvPr/>
          </p:nvSpPr>
          <p:spPr bwMode="auto">
            <a:xfrm>
              <a:off x="3373" y="2289"/>
              <a:ext cx="2066" cy="692"/>
            </a:xfrm>
            <a:custGeom>
              <a:avLst/>
              <a:gdLst>
                <a:gd name="T0" fmla="*/ 0 w 4132"/>
                <a:gd name="T1" fmla="*/ 253 h 1385"/>
                <a:gd name="T2" fmla="*/ 23 w 4132"/>
                <a:gd name="T3" fmla="*/ 346 h 1385"/>
                <a:gd name="T4" fmla="*/ 1033 w 4132"/>
                <a:gd name="T5" fmla="*/ 93 h 1385"/>
                <a:gd name="T6" fmla="*/ 1009 w 4132"/>
                <a:gd name="T7" fmla="*/ 0 h 1385"/>
                <a:gd name="T8" fmla="*/ 0 w 4132"/>
                <a:gd name="T9" fmla="*/ 253 h 1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32"/>
                <a:gd name="T16" fmla="*/ 0 h 1385"/>
                <a:gd name="T17" fmla="*/ 4132 w 4132"/>
                <a:gd name="T18" fmla="*/ 1385 h 1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32" h="1385">
                  <a:moveTo>
                    <a:pt x="0" y="1012"/>
                  </a:moveTo>
                  <a:lnTo>
                    <a:pt x="93" y="1385"/>
                  </a:lnTo>
                  <a:lnTo>
                    <a:pt x="4132" y="373"/>
                  </a:lnTo>
                  <a:lnTo>
                    <a:pt x="4037" y="0"/>
                  </a:lnTo>
                  <a:lnTo>
                    <a:pt x="0" y="1012"/>
                  </a:lnTo>
                  <a:close/>
                </a:path>
              </a:pathLst>
            </a:custGeom>
            <a:noFill/>
            <a:ln w="4763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32827" name="Line 142"/>
            <p:cNvSpPr>
              <a:spLocks noChangeShapeType="1"/>
            </p:cNvSpPr>
            <p:nvPr/>
          </p:nvSpPr>
          <p:spPr bwMode="auto">
            <a:xfrm flipH="1">
              <a:off x="4151" y="2597"/>
              <a:ext cx="405" cy="115"/>
            </a:xfrm>
            <a:prstGeom prst="line">
              <a:avLst/>
            </a:pr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28" name="Rectangle 143"/>
            <p:cNvSpPr>
              <a:spLocks noChangeArrowheads="1"/>
            </p:cNvSpPr>
            <p:nvPr/>
          </p:nvSpPr>
          <p:spPr bwMode="auto">
            <a:xfrm>
              <a:off x="4705" y="2100"/>
              <a:ext cx="15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32829" name="Rectangle 144"/>
            <p:cNvSpPr>
              <a:spLocks noChangeArrowheads="1"/>
            </p:cNvSpPr>
            <p:nvPr/>
          </p:nvSpPr>
          <p:spPr bwMode="auto">
            <a:xfrm>
              <a:off x="4729" y="2110"/>
              <a:ext cx="39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dirty="0"/>
            </a:p>
          </p:txBody>
        </p:sp>
        <p:sp>
          <p:nvSpPr>
            <p:cNvPr id="32830" name="Rectangle 145"/>
            <p:cNvSpPr>
              <a:spLocks noChangeArrowheads="1"/>
            </p:cNvSpPr>
            <p:nvPr/>
          </p:nvSpPr>
          <p:spPr bwMode="auto">
            <a:xfrm>
              <a:off x="4776" y="2163"/>
              <a:ext cx="33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700" b="1" dirty="0">
                  <a:solidFill>
                    <a:srgbClr val="000000"/>
                  </a:solidFill>
                  <a:latin typeface="Arial" charset="0"/>
                </a:rPr>
                <a:t>Y</a:t>
              </a:r>
              <a:endParaRPr lang="en-US" dirty="0"/>
            </a:p>
          </p:txBody>
        </p:sp>
        <p:grpSp>
          <p:nvGrpSpPr>
            <p:cNvPr id="18" name="Group 148"/>
            <p:cNvGrpSpPr>
              <a:grpSpLocks/>
            </p:cNvGrpSpPr>
            <p:nvPr/>
          </p:nvGrpSpPr>
          <p:grpSpPr bwMode="auto">
            <a:xfrm>
              <a:off x="4691" y="2250"/>
              <a:ext cx="97" cy="136"/>
              <a:chOff x="4691" y="2250"/>
              <a:chExt cx="97" cy="136"/>
            </a:xfrm>
          </p:grpSpPr>
          <p:sp>
            <p:nvSpPr>
              <p:cNvPr id="32843" name="Line 146"/>
              <p:cNvSpPr>
                <a:spLocks noChangeShapeType="1"/>
              </p:cNvSpPr>
              <p:nvPr/>
            </p:nvSpPr>
            <p:spPr bwMode="auto">
              <a:xfrm flipH="1">
                <a:off x="4705" y="2250"/>
                <a:ext cx="83" cy="11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44" name="Freeform 147"/>
              <p:cNvSpPr>
                <a:spLocks/>
              </p:cNvSpPr>
              <p:nvPr/>
            </p:nvSpPr>
            <p:spPr bwMode="auto">
              <a:xfrm>
                <a:off x="4691" y="2356"/>
                <a:ext cx="27" cy="30"/>
              </a:xfrm>
              <a:custGeom>
                <a:avLst/>
                <a:gdLst>
                  <a:gd name="T0" fmla="*/ 3 w 54"/>
                  <a:gd name="T1" fmla="*/ 0 h 60"/>
                  <a:gd name="T2" fmla="*/ 0 w 54"/>
                  <a:gd name="T3" fmla="*/ 15 h 60"/>
                  <a:gd name="T4" fmla="*/ 14 w 54"/>
                  <a:gd name="T5" fmla="*/ 8 h 60"/>
                  <a:gd name="T6" fmla="*/ 3 w 54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60"/>
                  <a:gd name="T14" fmla="*/ 54 w 54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60">
                    <a:moveTo>
                      <a:pt x="11" y="0"/>
                    </a:moveTo>
                    <a:lnTo>
                      <a:pt x="0" y="60"/>
                    </a:lnTo>
                    <a:lnTo>
                      <a:pt x="54" y="3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</p:grpSp>
        <p:grpSp>
          <p:nvGrpSpPr>
            <p:cNvPr id="19" name="Group 151"/>
            <p:cNvGrpSpPr>
              <a:grpSpLocks/>
            </p:cNvGrpSpPr>
            <p:nvPr/>
          </p:nvGrpSpPr>
          <p:grpSpPr bwMode="auto">
            <a:xfrm>
              <a:off x="3406" y="2482"/>
              <a:ext cx="2007" cy="567"/>
              <a:chOff x="3406" y="2482"/>
              <a:chExt cx="2007" cy="567"/>
            </a:xfrm>
          </p:grpSpPr>
          <p:sp>
            <p:nvSpPr>
              <p:cNvPr id="32841" name="Freeform 149"/>
              <p:cNvSpPr>
                <a:spLocks/>
              </p:cNvSpPr>
              <p:nvPr/>
            </p:nvSpPr>
            <p:spPr bwMode="auto">
              <a:xfrm>
                <a:off x="3469" y="2507"/>
                <a:ext cx="1944" cy="542"/>
              </a:xfrm>
              <a:custGeom>
                <a:avLst/>
                <a:gdLst>
                  <a:gd name="T0" fmla="*/ 970 w 3887"/>
                  <a:gd name="T1" fmla="*/ 271 h 1084"/>
                  <a:gd name="T2" fmla="*/ 972 w 3887"/>
                  <a:gd name="T3" fmla="*/ 262 h 1084"/>
                  <a:gd name="T4" fmla="*/ 3 w 3887"/>
                  <a:gd name="T5" fmla="*/ 0 h 1084"/>
                  <a:gd name="T6" fmla="*/ 0 w 3887"/>
                  <a:gd name="T7" fmla="*/ 10 h 1084"/>
                  <a:gd name="T8" fmla="*/ 970 w 3887"/>
                  <a:gd name="T9" fmla="*/ 271 h 10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7"/>
                  <a:gd name="T16" fmla="*/ 0 h 1084"/>
                  <a:gd name="T17" fmla="*/ 3887 w 3887"/>
                  <a:gd name="T18" fmla="*/ 1084 h 10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7" h="1084">
                    <a:moveTo>
                      <a:pt x="3877" y="1084"/>
                    </a:moveTo>
                    <a:lnTo>
                      <a:pt x="3887" y="1045"/>
                    </a:lnTo>
                    <a:lnTo>
                      <a:pt x="10" y="0"/>
                    </a:lnTo>
                    <a:lnTo>
                      <a:pt x="0" y="40"/>
                    </a:lnTo>
                    <a:lnTo>
                      <a:pt x="3877" y="1084"/>
                    </a:ln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32842" name="Freeform 150"/>
              <p:cNvSpPr>
                <a:spLocks/>
              </p:cNvSpPr>
              <p:nvPr/>
            </p:nvSpPr>
            <p:spPr bwMode="auto">
              <a:xfrm>
                <a:off x="3406" y="2482"/>
                <a:ext cx="78" cy="69"/>
              </a:xfrm>
              <a:custGeom>
                <a:avLst/>
                <a:gdLst>
                  <a:gd name="T0" fmla="*/ 39 w 157"/>
                  <a:gd name="T1" fmla="*/ 0 h 138"/>
                  <a:gd name="T2" fmla="*/ 0 w 157"/>
                  <a:gd name="T3" fmla="*/ 7 h 138"/>
                  <a:gd name="T4" fmla="*/ 30 w 157"/>
                  <a:gd name="T5" fmla="*/ 35 h 138"/>
                  <a:gd name="T6" fmla="*/ 39 w 157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7"/>
                  <a:gd name="T13" fmla="*/ 0 h 138"/>
                  <a:gd name="T14" fmla="*/ 157 w 157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7" h="138">
                    <a:moveTo>
                      <a:pt x="157" y="0"/>
                    </a:moveTo>
                    <a:lnTo>
                      <a:pt x="0" y="31"/>
                    </a:lnTo>
                    <a:lnTo>
                      <a:pt x="121" y="138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</p:grpSp>
        <p:grpSp>
          <p:nvGrpSpPr>
            <p:cNvPr id="20" name="Group 154"/>
            <p:cNvGrpSpPr>
              <a:grpSpLocks/>
            </p:cNvGrpSpPr>
            <p:nvPr/>
          </p:nvGrpSpPr>
          <p:grpSpPr bwMode="auto">
            <a:xfrm>
              <a:off x="3406" y="2382"/>
              <a:ext cx="2022" cy="575"/>
              <a:chOff x="3406" y="2382"/>
              <a:chExt cx="2022" cy="575"/>
            </a:xfrm>
          </p:grpSpPr>
          <p:sp>
            <p:nvSpPr>
              <p:cNvPr id="32839" name="Freeform 152"/>
              <p:cNvSpPr>
                <a:spLocks/>
              </p:cNvSpPr>
              <p:nvPr/>
            </p:nvSpPr>
            <p:spPr bwMode="auto">
              <a:xfrm>
                <a:off x="3469" y="2406"/>
                <a:ext cx="1959" cy="551"/>
              </a:xfrm>
              <a:custGeom>
                <a:avLst/>
                <a:gdLst>
                  <a:gd name="T0" fmla="*/ 977 w 3916"/>
                  <a:gd name="T1" fmla="*/ 275 h 1103"/>
                  <a:gd name="T2" fmla="*/ 980 w 3916"/>
                  <a:gd name="T3" fmla="*/ 265 h 1103"/>
                  <a:gd name="T4" fmla="*/ 3 w 3916"/>
                  <a:gd name="T5" fmla="*/ 0 h 1103"/>
                  <a:gd name="T6" fmla="*/ 0 w 3916"/>
                  <a:gd name="T7" fmla="*/ 9 h 1103"/>
                  <a:gd name="T8" fmla="*/ 977 w 3916"/>
                  <a:gd name="T9" fmla="*/ 275 h 1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16"/>
                  <a:gd name="T16" fmla="*/ 0 h 1103"/>
                  <a:gd name="T17" fmla="*/ 3916 w 3916"/>
                  <a:gd name="T18" fmla="*/ 1103 h 1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16" h="1103">
                    <a:moveTo>
                      <a:pt x="3906" y="1103"/>
                    </a:moveTo>
                    <a:lnTo>
                      <a:pt x="3916" y="1063"/>
                    </a:lnTo>
                    <a:lnTo>
                      <a:pt x="10" y="0"/>
                    </a:lnTo>
                    <a:lnTo>
                      <a:pt x="0" y="39"/>
                    </a:lnTo>
                    <a:lnTo>
                      <a:pt x="3906" y="1103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32840" name="Freeform 153"/>
              <p:cNvSpPr>
                <a:spLocks/>
              </p:cNvSpPr>
              <p:nvPr/>
            </p:nvSpPr>
            <p:spPr bwMode="auto">
              <a:xfrm>
                <a:off x="3406" y="2382"/>
                <a:ext cx="79" cy="69"/>
              </a:xfrm>
              <a:custGeom>
                <a:avLst/>
                <a:gdLst>
                  <a:gd name="T0" fmla="*/ 39 w 159"/>
                  <a:gd name="T1" fmla="*/ 0 h 137"/>
                  <a:gd name="T2" fmla="*/ 0 w 159"/>
                  <a:gd name="T3" fmla="*/ 8 h 137"/>
                  <a:gd name="T4" fmla="*/ 29 w 159"/>
                  <a:gd name="T5" fmla="*/ 35 h 137"/>
                  <a:gd name="T6" fmla="*/ 39 w 159"/>
                  <a:gd name="T7" fmla="*/ 0 h 1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"/>
                  <a:gd name="T13" fmla="*/ 0 h 137"/>
                  <a:gd name="T14" fmla="*/ 159 w 159"/>
                  <a:gd name="T15" fmla="*/ 137 h 1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" h="137">
                    <a:moveTo>
                      <a:pt x="159" y="0"/>
                    </a:moveTo>
                    <a:lnTo>
                      <a:pt x="0" y="29"/>
                    </a:lnTo>
                    <a:lnTo>
                      <a:pt x="119" y="137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</p:grpSp>
        <p:grpSp>
          <p:nvGrpSpPr>
            <p:cNvPr id="21" name="Group 157"/>
            <p:cNvGrpSpPr>
              <a:grpSpLocks/>
            </p:cNvGrpSpPr>
            <p:nvPr/>
          </p:nvGrpSpPr>
          <p:grpSpPr bwMode="auto">
            <a:xfrm>
              <a:off x="3447" y="2299"/>
              <a:ext cx="2007" cy="566"/>
              <a:chOff x="3447" y="2299"/>
              <a:chExt cx="2007" cy="566"/>
            </a:xfrm>
          </p:grpSpPr>
          <p:sp>
            <p:nvSpPr>
              <p:cNvPr id="32837" name="Freeform 155"/>
              <p:cNvSpPr>
                <a:spLocks/>
              </p:cNvSpPr>
              <p:nvPr/>
            </p:nvSpPr>
            <p:spPr bwMode="auto">
              <a:xfrm>
                <a:off x="3510" y="2323"/>
                <a:ext cx="1944" cy="542"/>
              </a:xfrm>
              <a:custGeom>
                <a:avLst/>
                <a:gdLst>
                  <a:gd name="T0" fmla="*/ 969 w 3889"/>
                  <a:gd name="T1" fmla="*/ 271 h 1084"/>
                  <a:gd name="T2" fmla="*/ 972 w 3889"/>
                  <a:gd name="T3" fmla="*/ 261 h 1084"/>
                  <a:gd name="T4" fmla="*/ 2 w 3889"/>
                  <a:gd name="T5" fmla="*/ 0 h 1084"/>
                  <a:gd name="T6" fmla="*/ 0 w 3889"/>
                  <a:gd name="T7" fmla="*/ 9 h 1084"/>
                  <a:gd name="T8" fmla="*/ 969 w 3889"/>
                  <a:gd name="T9" fmla="*/ 271 h 10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9"/>
                  <a:gd name="T16" fmla="*/ 0 h 1084"/>
                  <a:gd name="T17" fmla="*/ 3889 w 3889"/>
                  <a:gd name="T18" fmla="*/ 1084 h 10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9" h="1084">
                    <a:moveTo>
                      <a:pt x="3879" y="1084"/>
                    </a:moveTo>
                    <a:lnTo>
                      <a:pt x="3889" y="1044"/>
                    </a:lnTo>
                    <a:lnTo>
                      <a:pt x="10" y="0"/>
                    </a:lnTo>
                    <a:lnTo>
                      <a:pt x="0" y="39"/>
                    </a:lnTo>
                    <a:lnTo>
                      <a:pt x="3879" y="10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32838" name="Freeform 156"/>
              <p:cNvSpPr>
                <a:spLocks/>
              </p:cNvSpPr>
              <p:nvPr/>
            </p:nvSpPr>
            <p:spPr bwMode="auto">
              <a:xfrm>
                <a:off x="3447" y="2299"/>
                <a:ext cx="77" cy="69"/>
              </a:xfrm>
              <a:custGeom>
                <a:avLst/>
                <a:gdLst>
                  <a:gd name="T0" fmla="*/ 38 w 155"/>
                  <a:gd name="T1" fmla="*/ 0 h 138"/>
                  <a:gd name="T2" fmla="*/ 0 w 155"/>
                  <a:gd name="T3" fmla="*/ 9 h 138"/>
                  <a:gd name="T4" fmla="*/ 29 w 155"/>
                  <a:gd name="T5" fmla="*/ 35 h 138"/>
                  <a:gd name="T6" fmla="*/ 38 w 155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138"/>
                  <a:gd name="T14" fmla="*/ 155 w 155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138">
                    <a:moveTo>
                      <a:pt x="155" y="0"/>
                    </a:moveTo>
                    <a:lnTo>
                      <a:pt x="0" y="33"/>
                    </a:lnTo>
                    <a:lnTo>
                      <a:pt x="119" y="138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32835" name="Freeform 158"/>
            <p:cNvSpPr>
              <a:spLocks/>
            </p:cNvSpPr>
            <p:nvPr/>
          </p:nvSpPr>
          <p:spPr bwMode="auto">
            <a:xfrm>
              <a:off x="4198" y="2459"/>
              <a:ext cx="291" cy="206"/>
            </a:xfrm>
            <a:custGeom>
              <a:avLst/>
              <a:gdLst>
                <a:gd name="T0" fmla="*/ 1 w 582"/>
                <a:gd name="T1" fmla="*/ 0 h 411"/>
                <a:gd name="T2" fmla="*/ 0 w 582"/>
                <a:gd name="T3" fmla="*/ 4 h 411"/>
                <a:gd name="T4" fmla="*/ 1 w 582"/>
                <a:gd name="T5" fmla="*/ 16 h 411"/>
                <a:gd name="T6" fmla="*/ 3 w 582"/>
                <a:gd name="T7" fmla="*/ 33 h 411"/>
                <a:gd name="T8" fmla="*/ 5 w 582"/>
                <a:gd name="T9" fmla="*/ 44 h 411"/>
                <a:gd name="T10" fmla="*/ 12 w 582"/>
                <a:gd name="T11" fmla="*/ 59 h 411"/>
                <a:gd name="T12" fmla="*/ 18 w 582"/>
                <a:gd name="T13" fmla="*/ 68 h 411"/>
                <a:gd name="T14" fmla="*/ 26 w 582"/>
                <a:gd name="T15" fmla="*/ 81 h 411"/>
                <a:gd name="T16" fmla="*/ 37 w 582"/>
                <a:gd name="T17" fmla="*/ 91 h 411"/>
                <a:gd name="T18" fmla="*/ 44 w 582"/>
                <a:gd name="T19" fmla="*/ 95 h 411"/>
                <a:gd name="T20" fmla="*/ 57 w 582"/>
                <a:gd name="T21" fmla="*/ 101 h 411"/>
                <a:gd name="T22" fmla="*/ 66 w 582"/>
                <a:gd name="T23" fmla="*/ 103 h 411"/>
                <a:gd name="T24" fmla="*/ 79 w 582"/>
                <a:gd name="T25" fmla="*/ 103 h 411"/>
                <a:gd name="T26" fmla="*/ 88 w 582"/>
                <a:gd name="T27" fmla="*/ 101 h 411"/>
                <a:gd name="T28" fmla="*/ 100 w 582"/>
                <a:gd name="T29" fmla="*/ 95 h 411"/>
                <a:gd name="T30" fmla="*/ 108 w 582"/>
                <a:gd name="T31" fmla="*/ 91 h 411"/>
                <a:gd name="T32" fmla="*/ 119 w 582"/>
                <a:gd name="T33" fmla="*/ 81 h 411"/>
                <a:gd name="T34" fmla="*/ 129 w 582"/>
                <a:gd name="T35" fmla="*/ 68 h 411"/>
                <a:gd name="T36" fmla="*/ 134 w 582"/>
                <a:gd name="T37" fmla="*/ 59 h 411"/>
                <a:gd name="T38" fmla="*/ 140 w 582"/>
                <a:gd name="T39" fmla="*/ 44 h 411"/>
                <a:gd name="T40" fmla="*/ 143 w 582"/>
                <a:gd name="T41" fmla="*/ 33 h 411"/>
                <a:gd name="T42" fmla="*/ 145 w 582"/>
                <a:gd name="T43" fmla="*/ 16 h 411"/>
                <a:gd name="T44" fmla="*/ 146 w 582"/>
                <a:gd name="T45" fmla="*/ 4 h 411"/>
                <a:gd name="T46" fmla="*/ 145 w 582"/>
                <a:gd name="T47" fmla="*/ 0 h 411"/>
                <a:gd name="T48" fmla="*/ 136 w 582"/>
                <a:gd name="T49" fmla="*/ 6 h 411"/>
                <a:gd name="T50" fmla="*/ 136 w 582"/>
                <a:gd name="T51" fmla="*/ 4 h 411"/>
                <a:gd name="T52" fmla="*/ 135 w 582"/>
                <a:gd name="T53" fmla="*/ 16 h 411"/>
                <a:gd name="T54" fmla="*/ 133 w 582"/>
                <a:gd name="T55" fmla="*/ 33 h 411"/>
                <a:gd name="T56" fmla="*/ 133 w 582"/>
                <a:gd name="T57" fmla="*/ 32 h 411"/>
                <a:gd name="T58" fmla="*/ 127 w 582"/>
                <a:gd name="T59" fmla="*/ 48 h 411"/>
                <a:gd name="T60" fmla="*/ 120 w 582"/>
                <a:gd name="T61" fmla="*/ 63 h 411"/>
                <a:gd name="T62" fmla="*/ 121 w 582"/>
                <a:gd name="T63" fmla="*/ 61 h 411"/>
                <a:gd name="T64" fmla="*/ 112 w 582"/>
                <a:gd name="T65" fmla="*/ 73 h 411"/>
                <a:gd name="T66" fmla="*/ 101 w 582"/>
                <a:gd name="T67" fmla="*/ 83 h 411"/>
                <a:gd name="T68" fmla="*/ 103 w 582"/>
                <a:gd name="T69" fmla="*/ 82 h 411"/>
                <a:gd name="T70" fmla="*/ 90 w 582"/>
                <a:gd name="T71" fmla="*/ 89 h 411"/>
                <a:gd name="T72" fmla="*/ 77 w 582"/>
                <a:gd name="T73" fmla="*/ 93 h 411"/>
                <a:gd name="T74" fmla="*/ 79 w 582"/>
                <a:gd name="T75" fmla="*/ 92 h 411"/>
                <a:gd name="T76" fmla="*/ 66 w 582"/>
                <a:gd name="T77" fmla="*/ 92 h 411"/>
                <a:gd name="T78" fmla="*/ 68 w 582"/>
                <a:gd name="T79" fmla="*/ 93 h 411"/>
                <a:gd name="T80" fmla="*/ 54 w 582"/>
                <a:gd name="T81" fmla="*/ 89 h 411"/>
                <a:gd name="T82" fmla="*/ 42 w 582"/>
                <a:gd name="T83" fmla="*/ 82 h 411"/>
                <a:gd name="T84" fmla="*/ 44 w 582"/>
                <a:gd name="T85" fmla="*/ 83 h 411"/>
                <a:gd name="T86" fmla="*/ 34 w 582"/>
                <a:gd name="T87" fmla="*/ 73 h 411"/>
                <a:gd name="T88" fmla="*/ 24 w 582"/>
                <a:gd name="T89" fmla="*/ 61 h 411"/>
                <a:gd name="T90" fmla="*/ 25 w 582"/>
                <a:gd name="T91" fmla="*/ 63 h 411"/>
                <a:gd name="T92" fmla="*/ 18 w 582"/>
                <a:gd name="T93" fmla="*/ 48 h 411"/>
                <a:gd name="T94" fmla="*/ 13 w 582"/>
                <a:gd name="T95" fmla="*/ 32 h 411"/>
                <a:gd name="T96" fmla="*/ 13 w 582"/>
                <a:gd name="T97" fmla="*/ 33 h 411"/>
                <a:gd name="T98" fmla="*/ 10 w 582"/>
                <a:gd name="T99" fmla="*/ 16 h 411"/>
                <a:gd name="T100" fmla="*/ 10 w 582"/>
                <a:gd name="T101" fmla="*/ 4 h 411"/>
                <a:gd name="T102" fmla="*/ 10 w 582"/>
                <a:gd name="T103" fmla="*/ 6 h 4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2"/>
                <a:gd name="T157" fmla="*/ 0 h 411"/>
                <a:gd name="T158" fmla="*/ 582 w 582"/>
                <a:gd name="T159" fmla="*/ 411 h 4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2" h="411">
                  <a:moveTo>
                    <a:pt x="43" y="10"/>
                  </a:moveTo>
                  <a:lnTo>
                    <a:pt x="4" y="0"/>
                  </a:lnTo>
                  <a:lnTo>
                    <a:pt x="2" y="6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2" y="61"/>
                  </a:lnTo>
                  <a:lnTo>
                    <a:pt x="5" y="98"/>
                  </a:lnTo>
                  <a:lnTo>
                    <a:pt x="12" y="132"/>
                  </a:lnTo>
                  <a:lnTo>
                    <a:pt x="14" y="141"/>
                  </a:lnTo>
                  <a:lnTo>
                    <a:pt x="23" y="173"/>
                  </a:lnTo>
                  <a:lnTo>
                    <a:pt x="35" y="206"/>
                  </a:lnTo>
                  <a:lnTo>
                    <a:pt x="48" y="235"/>
                  </a:lnTo>
                  <a:lnTo>
                    <a:pt x="64" y="265"/>
                  </a:lnTo>
                  <a:lnTo>
                    <a:pt x="69" y="271"/>
                  </a:lnTo>
                  <a:lnTo>
                    <a:pt x="86" y="297"/>
                  </a:lnTo>
                  <a:lnTo>
                    <a:pt x="105" y="321"/>
                  </a:lnTo>
                  <a:lnTo>
                    <a:pt x="126" y="342"/>
                  </a:lnTo>
                  <a:lnTo>
                    <a:pt x="148" y="361"/>
                  </a:lnTo>
                  <a:lnTo>
                    <a:pt x="155" y="364"/>
                  </a:lnTo>
                  <a:lnTo>
                    <a:pt x="179" y="380"/>
                  </a:lnTo>
                  <a:lnTo>
                    <a:pt x="203" y="392"/>
                  </a:lnTo>
                  <a:lnTo>
                    <a:pt x="229" y="402"/>
                  </a:lnTo>
                  <a:lnTo>
                    <a:pt x="257" y="407"/>
                  </a:lnTo>
                  <a:lnTo>
                    <a:pt x="264" y="409"/>
                  </a:lnTo>
                  <a:lnTo>
                    <a:pt x="291" y="411"/>
                  </a:lnTo>
                  <a:lnTo>
                    <a:pt x="319" y="409"/>
                  </a:lnTo>
                  <a:lnTo>
                    <a:pt x="326" y="407"/>
                  </a:lnTo>
                  <a:lnTo>
                    <a:pt x="353" y="402"/>
                  </a:lnTo>
                  <a:lnTo>
                    <a:pt x="379" y="392"/>
                  </a:lnTo>
                  <a:lnTo>
                    <a:pt x="403" y="380"/>
                  </a:lnTo>
                  <a:lnTo>
                    <a:pt x="427" y="364"/>
                  </a:lnTo>
                  <a:lnTo>
                    <a:pt x="434" y="361"/>
                  </a:lnTo>
                  <a:lnTo>
                    <a:pt x="456" y="342"/>
                  </a:lnTo>
                  <a:lnTo>
                    <a:pt x="477" y="321"/>
                  </a:lnTo>
                  <a:lnTo>
                    <a:pt x="496" y="297"/>
                  </a:lnTo>
                  <a:lnTo>
                    <a:pt x="513" y="271"/>
                  </a:lnTo>
                  <a:lnTo>
                    <a:pt x="518" y="265"/>
                  </a:lnTo>
                  <a:lnTo>
                    <a:pt x="534" y="235"/>
                  </a:lnTo>
                  <a:lnTo>
                    <a:pt x="548" y="206"/>
                  </a:lnTo>
                  <a:lnTo>
                    <a:pt x="560" y="173"/>
                  </a:lnTo>
                  <a:lnTo>
                    <a:pt x="568" y="141"/>
                  </a:lnTo>
                  <a:lnTo>
                    <a:pt x="570" y="132"/>
                  </a:lnTo>
                  <a:lnTo>
                    <a:pt x="577" y="98"/>
                  </a:lnTo>
                  <a:lnTo>
                    <a:pt x="580" y="61"/>
                  </a:lnTo>
                  <a:lnTo>
                    <a:pt x="582" y="24"/>
                  </a:lnTo>
                  <a:lnTo>
                    <a:pt x="582" y="15"/>
                  </a:lnTo>
                  <a:lnTo>
                    <a:pt x="580" y="6"/>
                  </a:lnTo>
                  <a:lnTo>
                    <a:pt x="580" y="0"/>
                  </a:lnTo>
                  <a:lnTo>
                    <a:pt x="541" y="10"/>
                  </a:lnTo>
                  <a:lnTo>
                    <a:pt x="542" y="22"/>
                  </a:lnTo>
                  <a:lnTo>
                    <a:pt x="561" y="15"/>
                  </a:lnTo>
                  <a:lnTo>
                    <a:pt x="541" y="15"/>
                  </a:lnTo>
                  <a:lnTo>
                    <a:pt x="541" y="24"/>
                  </a:lnTo>
                  <a:lnTo>
                    <a:pt x="539" y="61"/>
                  </a:lnTo>
                  <a:lnTo>
                    <a:pt x="536" y="98"/>
                  </a:lnTo>
                  <a:lnTo>
                    <a:pt x="529" y="132"/>
                  </a:lnTo>
                  <a:lnTo>
                    <a:pt x="549" y="132"/>
                  </a:lnTo>
                  <a:lnTo>
                    <a:pt x="530" y="125"/>
                  </a:lnTo>
                  <a:lnTo>
                    <a:pt x="522" y="158"/>
                  </a:lnTo>
                  <a:lnTo>
                    <a:pt x="510" y="191"/>
                  </a:lnTo>
                  <a:lnTo>
                    <a:pt x="496" y="220"/>
                  </a:lnTo>
                  <a:lnTo>
                    <a:pt x="480" y="249"/>
                  </a:lnTo>
                  <a:lnTo>
                    <a:pt x="499" y="256"/>
                  </a:lnTo>
                  <a:lnTo>
                    <a:pt x="484" y="242"/>
                  </a:lnTo>
                  <a:lnTo>
                    <a:pt x="467" y="268"/>
                  </a:lnTo>
                  <a:lnTo>
                    <a:pt x="448" y="292"/>
                  </a:lnTo>
                  <a:lnTo>
                    <a:pt x="427" y="313"/>
                  </a:lnTo>
                  <a:lnTo>
                    <a:pt x="405" y="332"/>
                  </a:lnTo>
                  <a:lnTo>
                    <a:pt x="420" y="345"/>
                  </a:lnTo>
                  <a:lnTo>
                    <a:pt x="412" y="326"/>
                  </a:lnTo>
                  <a:lnTo>
                    <a:pt x="388" y="342"/>
                  </a:lnTo>
                  <a:lnTo>
                    <a:pt x="363" y="354"/>
                  </a:lnTo>
                  <a:lnTo>
                    <a:pt x="338" y="364"/>
                  </a:lnTo>
                  <a:lnTo>
                    <a:pt x="310" y="369"/>
                  </a:lnTo>
                  <a:lnTo>
                    <a:pt x="319" y="388"/>
                  </a:lnTo>
                  <a:lnTo>
                    <a:pt x="319" y="368"/>
                  </a:lnTo>
                  <a:lnTo>
                    <a:pt x="291" y="369"/>
                  </a:lnTo>
                  <a:lnTo>
                    <a:pt x="264" y="368"/>
                  </a:lnTo>
                  <a:lnTo>
                    <a:pt x="264" y="388"/>
                  </a:lnTo>
                  <a:lnTo>
                    <a:pt x="272" y="369"/>
                  </a:lnTo>
                  <a:lnTo>
                    <a:pt x="245" y="364"/>
                  </a:lnTo>
                  <a:lnTo>
                    <a:pt x="219" y="354"/>
                  </a:lnTo>
                  <a:lnTo>
                    <a:pt x="195" y="342"/>
                  </a:lnTo>
                  <a:lnTo>
                    <a:pt x="171" y="326"/>
                  </a:lnTo>
                  <a:lnTo>
                    <a:pt x="164" y="345"/>
                  </a:lnTo>
                  <a:lnTo>
                    <a:pt x="178" y="332"/>
                  </a:lnTo>
                  <a:lnTo>
                    <a:pt x="155" y="313"/>
                  </a:lnTo>
                  <a:lnTo>
                    <a:pt x="135" y="292"/>
                  </a:lnTo>
                  <a:lnTo>
                    <a:pt x="116" y="268"/>
                  </a:lnTo>
                  <a:lnTo>
                    <a:pt x="98" y="242"/>
                  </a:lnTo>
                  <a:lnTo>
                    <a:pt x="83" y="256"/>
                  </a:lnTo>
                  <a:lnTo>
                    <a:pt x="102" y="249"/>
                  </a:lnTo>
                  <a:lnTo>
                    <a:pt x="86" y="220"/>
                  </a:lnTo>
                  <a:lnTo>
                    <a:pt x="73" y="191"/>
                  </a:lnTo>
                  <a:lnTo>
                    <a:pt x="61" y="158"/>
                  </a:lnTo>
                  <a:lnTo>
                    <a:pt x="52" y="125"/>
                  </a:lnTo>
                  <a:lnTo>
                    <a:pt x="33" y="132"/>
                  </a:lnTo>
                  <a:lnTo>
                    <a:pt x="54" y="132"/>
                  </a:lnTo>
                  <a:lnTo>
                    <a:pt x="47" y="98"/>
                  </a:lnTo>
                  <a:lnTo>
                    <a:pt x="43" y="61"/>
                  </a:lnTo>
                  <a:lnTo>
                    <a:pt x="42" y="24"/>
                  </a:lnTo>
                  <a:lnTo>
                    <a:pt x="42" y="15"/>
                  </a:lnTo>
                  <a:lnTo>
                    <a:pt x="21" y="15"/>
                  </a:lnTo>
                  <a:lnTo>
                    <a:pt x="40" y="22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32836" name="Freeform 159"/>
            <p:cNvSpPr>
              <a:spLocks/>
            </p:cNvSpPr>
            <p:nvPr/>
          </p:nvSpPr>
          <p:spPr bwMode="auto">
            <a:xfrm>
              <a:off x="4028" y="2498"/>
              <a:ext cx="290" cy="203"/>
            </a:xfrm>
            <a:custGeom>
              <a:avLst/>
              <a:gdLst>
                <a:gd name="T0" fmla="*/ 0 w 580"/>
                <a:gd name="T1" fmla="*/ 0 h 406"/>
                <a:gd name="T2" fmla="*/ 0 w 580"/>
                <a:gd name="T3" fmla="*/ 5 h 406"/>
                <a:gd name="T4" fmla="*/ 1 w 580"/>
                <a:gd name="T5" fmla="*/ 24 h 406"/>
                <a:gd name="T6" fmla="*/ 3 w 580"/>
                <a:gd name="T7" fmla="*/ 34 h 406"/>
                <a:gd name="T8" fmla="*/ 9 w 580"/>
                <a:gd name="T9" fmla="*/ 51 h 406"/>
                <a:gd name="T10" fmla="*/ 15 w 580"/>
                <a:gd name="T11" fmla="*/ 65 h 406"/>
                <a:gd name="T12" fmla="*/ 21 w 580"/>
                <a:gd name="T13" fmla="*/ 73 h 406"/>
                <a:gd name="T14" fmla="*/ 30 w 580"/>
                <a:gd name="T15" fmla="*/ 85 h 406"/>
                <a:gd name="T16" fmla="*/ 38 w 580"/>
                <a:gd name="T17" fmla="*/ 90 h 406"/>
                <a:gd name="T18" fmla="*/ 50 w 580"/>
                <a:gd name="T19" fmla="*/ 97 h 406"/>
                <a:gd name="T20" fmla="*/ 63 w 580"/>
                <a:gd name="T21" fmla="*/ 101 h 406"/>
                <a:gd name="T22" fmla="*/ 73 w 580"/>
                <a:gd name="T23" fmla="*/ 102 h 406"/>
                <a:gd name="T24" fmla="*/ 81 w 580"/>
                <a:gd name="T25" fmla="*/ 101 h 406"/>
                <a:gd name="T26" fmla="*/ 94 w 580"/>
                <a:gd name="T27" fmla="*/ 97 h 406"/>
                <a:gd name="T28" fmla="*/ 106 w 580"/>
                <a:gd name="T29" fmla="*/ 90 h 406"/>
                <a:gd name="T30" fmla="*/ 113 w 580"/>
                <a:gd name="T31" fmla="*/ 85 h 406"/>
                <a:gd name="T32" fmla="*/ 123 w 580"/>
                <a:gd name="T33" fmla="*/ 73 h 406"/>
                <a:gd name="T34" fmla="*/ 129 w 580"/>
                <a:gd name="T35" fmla="*/ 65 h 406"/>
                <a:gd name="T36" fmla="*/ 137 w 580"/>
                <a:gd name="T37" fmla="*/ 51 h 406"/>
                <a:gd name="T38" fmla="*/ 142 w 580"/>
                <a:gd name="T39" fmla="*/ 34 h 406"/>
                <a:gd name="T40" fmla="*/ 144 w 580"/>
                <a:gd name="T41" fmla="*/ 24 h 406"/>
                <a:gd name="T42" fmla="*/ 145 w 580"/>
                <a:gd name="T43" fmla="*/ 5 h 406"/>
                <a:gd name="T44" fmla="*/ 145 w 580"/>
                <a:gd name="T45" fmla="*/ 1 h 406"/>
                <a:gd name="T46" fmla="*/ 135 w 580"/>
                <a:gd name="T47" fmla="*/ 3 h 406"/>
                <a:gd name="T48" fmla="*/ 134 w 580"/>
                <a:gd name="T49" fmla="*/ 14 h 406"/>
                <a:gd name="T50" fmla="*/ 132 w 580"/>
                <a:gd name="T51" fmla="*/ 33 h 406"/>
                <a:gd name="T52" fmla="*/ 132 w 580"/>
                <a:gd name="T53" fmla="*/ 30 h 406"/>
                <a:gd name="T54" fmla="*/ 126 w 580"/>
                <a:gd name="T55" fmla="*/ 47 h 406"/>
                <a:gd name="T56" fmla="*/ 119 w 580"/>
                <a:gd name="T57" fmla="*/ 61 h 406"/>
                <a:gd name="T58" fmla="*/ 120 w 580"/>
                <a:gd name="T59" fmla="*/ 70 h 406"/>
                <a:gd name="T60" fmla="*/ 111 w 580"/>
                <a:gd name="T61" fmla="*/ 72 h 406"/>
                <a:gd name="T62" fmla="*/ 100 w 580"/>
                <a:gd name="T63" fmla="*/ 82 h 406"/>
                <a:gd name="T64" fmla="*/ 102 w 580"/>
                <a:gd name="T65" fmla="*/ 81 h 406"/>
                <a:gd name="T66" fmla="*/ 90 w 580"/>
                <a:gd name="T67" fmla="*/ 88 h 406"/>
                <a:gd name="T68" fmla="*/ 77 w 580"/>
                <a:gd name="T69" fmla="*/ 92 h 406"/>
                <a:gd name="T70" fmla="*/ 79 w 580"/>
                <a:gd name="T71" fmla="*/ 91 h 406"/>
                <a:gd name="T72" fmla="*/ 66 w 580"/>
                <a:gd name="T73" fmla="*/ 91 h 406"/>
                <a:gd name="T74" fmla="*/ 68 w 580"/>
                <a:gd name="T75" fmla="*/ 92 h 406"/>
                <a:gd name="T76" fmla="*/ 54 w 580"/>
                <a:gd name="T77" fmla="*/ 88 h 406"/>
                <a:gd name="T78" fmla="*/ 42 w 580"/>
                <a:gd name="T79" fmla="*/ 81 h 406"/>
                <a:gd name="T80" fmla="*/ 43 w 580"/>
                <a:gd name="T81" fmla="*/ 82 h 406"/>
                <a:gd name="T82" fmla="*/ 33 w 580"/>
                <a:gd name="T83" fmla="*/ 72 h 406"/>
                <a:gd name="T84" fmla="*/ 24 w 580"/>
                <a:gd name="T85" fmla="*/ 70 h 406"/>
                <a:gd name="T86" fmla="*/ 25 w 580"/>
                <a:gd name="T87" fmla="*/ 61 h 406"/>
                <a:gd name="T88" fmla="*/ 18 w 580"/>
                <a:gd name="T89" fmla="*/ 47 h 406"/>
                <a:gd name="T90" fmla="*/ 12 w 580"/>
                <a:gd name="T91" fmla="*/ 30 h 406"/>
                <a:gd name="T92" fmla="*/ 13 w 580"/>
                <a:gd name="T93" fmla="*/ 33 h 406"/>
                <a:gd name="T94" fmla="*/ 10 w 580"/>
                <a:gd name="T95" fmla="*/ 14 h 406"/>
                <a:gd name="T96" fmla="*/ 10 w 580"/>
                <a:gd name="T97" fmla="*/ 3 h 4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0"/>
                <a:gd name="T148" fmla="*/ 0 h 406"/>
                <a:gd name="T149" fmla="*/ 580 w 580"/>
                <a:gd name="T150" fmla="*/ 406 h 4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0" h="406">
                  <a:moveTo>
                    <a:pt x="41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1" y="57"/>
                  </a:lnTo>
                  <a:lnTo>
                    <a:pt x="5" y="93"/>
                  </a:lnTo>
                  <a:lnTo>
                    <a:pt x="12" y="129"/>
                  </a:lnTo>
                  <a:lnTo>
                    <a:pt x="13" y="136"/>
                  </a:lnTo>
                  <a:lnTo>
                    <a:pt x="22" y="170"/>
                  </a:lnTo>
                  <a:lnTo>
                    <a:pt x="34" y="201"/>
                  </a:lnTo>
                  <a:lnTo>
                    <a:pt x="48" y="232"/>
                  </a:lnTo>
                  <a:lnTo>
                    <a:pt x="63" y="260"/>
                  </a:lnTo>
                  <a:lnTo>
                    <a:pt x="80" y="286"/>
                  </a:lnTo>
                  <a:lnTo>
                    <a:pt x="84" y="292"/>
                  </a:lnTo>
                  <a:lnTo>
                    <a:pt x="103" y="317"/>
                  </a:lnTo>
                  <a:lnTo>
                    <a:pt x="123" y="337"/>
                  </a:lnTo>
                  <a:lnTo>
                    <a:pt x="146" y="356"/>
                  </a:lnTo>
                  <a:lnTo>
                    <a:pt x="153" y="360"/>
                  </a:lnTo>
                  <a:lnTo>
                    <a:pt x="177" y="375"/>
                  </a:lnTo>
                  <a:lnTo>
                    <a:pt x="201" y="387"/>
                  </a:lnTo>
                  <a:lnTo>
                    <a:pt x="227" y="397"/>
                  </a:lnTo>
                  <a:lnTo>
                    <a:pt x="254" y="403"/>
                  </a:lnTo>
                  <a:lnTo>
                    <a:pt x="261" y="404"/>
                  </a:lnTo>
                  <a:lnTo>
                    <a:pt x="289" y="406"/>
                  </a:lnTo>
                  <a:lnTo>
                    <a:pt x="316" y="404"/>
                  </a:lnTo>
                  <a:lnTo>
                    <a:pt x="325" y="403"/>
                  </a:lnTo>
                  <a:lnTo>
                    <a:pt x="351" y="397"/>
                  </a:lnTo>
                  <a:lnTo>
                    <a:pt x="376" y="387"/>
                  </a:lnTo>
                  <a:lnTo>
                    <a:pt x="402" y="375"/>
                  </a:lnTo>
                  <a:lnTo>
                    <a:pt x="425" y="360"/>
                  </a:lnTo>
                  <a:lnTo>
                    <a:pt x="432" y="356"/>
                  </a:lnTo>
                  <a:lnTo>
                    <a:pt x="454" y="337"/>
                  </a:lnTo>
                  <a:lnTo>
                    <a:pt x="476" y="317"/>
                  </a:lnTo>
                  <a:lnTo>
                    <a:pt x="495" y="292"/>
                  </a:lnTo>
                  <a:lnTo>
                    <a:pt x="499" y="286"/>
                  </a:lnTo>
                  <a:lnTo>
                    <a:pt x="516" y="260"/>
                  </a:lnTo>
                  <a:lnTo>
                    <a:pt x="531" y="232"/>
                  </a:lnTo>
                  <a:lnTo>
                    <a:pt x="545" y="201"/>
                  </a:lnTo>
                  <a:lnTo>
                    <a:pt x="557" y="170"/>
                  </a:lnTo>
                  <a:lnTo>
                    <a:pt x="566" y="136"/>
                  </a:lnTo>
                  <a:lnTo>
                    <a:pt x="567" y="129"/>
                  </a:lnTo>
                  <a:lnTo>
                    <a:pt x="574" y="93"/>
                  </a:lnTo>
                  <a:lnTo>
                    <a:pt x="578" y="57"/>
                  </a:lnTo>
                  <a:lnTo>
                    <a:pt x="580" y="19"/>
                  </a:lnTo>
                  <a:lnTo>
                    <a:pt x="580" y="10"/>
                  </a:lnTo>
                  <a:lnTo>
                    <a:pt x="580" y="2"/>
                  </a:lnTo>
                  <a:lnTo>
                    <a:pt x="538" y="2"/>
                  </a:lnTo>
                  <a:lnTo>
                    <a:pt x="538" y="10"/>
                  </a:lnTo>
                  <a:lnTo>
                    <a:pt x="538" y="19"/>
                  </a:lnTo>
                  <a:lnTo>
                    <a:pt x="536" y="57"/>
                  </a:lnTo>
                  <a:lnTo>
                    <a:pt x="533" y="93"/>
                  </a:lnTo>
                  <a:lnTo>
                    <a:pt x="526" y="129"/>
                  </a:lnTo>
                  <a:lnTo>
                    <a:pt x="547" y="129"/>
                  </a:lnTo>
                  <a:lnTo>
                    <a:pt x="528" y="120"/>
                  </a:lnTo>
                  <a:lnTo>
                    <a:pt x="519" y="155"/>
                  </a:lnTo>
                  <a:lnTo>
                    <a:pt x="507" y="186"/>
                  </a:lnTo>
                  <a:lnTo>
                    <a:pt x="493" y="217"/>
                  </a:lnTo>
                  <a:lnTo>
                    <a:pt x="478" y="244"/>
                  </a:lnTo>
                  <a:lnTo>
                    <a:pt x="461" y="270"/>
                  </a:lnTo>
                  <a:lnTo>
                    <a:pt x="480" y="279"/>
                  </a:lnTo>
                  <a:lnTo>
                    <a:pt x="466" y="263"/>
                  </a:lnTo>
                  <a:lnTo>
                    <a:pt x="447" y="287"/>
                  </a:lnTo>
                  <a:lnTo>
                    <a:pt x="425" y="308"/>
                  </a:lnTo>
                  <a:lnTo>
                    <a:pt x="402" y="327"/>
                  </a:lnTo>
                  <a:lnTo>
                    <a:pt x="418" y="341"/>
                  </a:lnTo>
                  <a:lnTo>
                    <a:pt x="409" y="322"/>
                  </a:lnTo>
                  <a:lnTo>
                    <a:pt x="387" y="337"/>
                  </a:lnTo>
                  <a:lnTo>
                    <a:pt x="361" y="349"/>
                  </a:lnTo>
                  <a:lnTo>
                    <a:pt x="335" y="360"/>
                  </a:lnTo>
                  <a:lnTo>
                    <a:pt x="309" y="365"/>
                  </a:lnTo>
                  <a:lnTo>
                    <a:pt x="316" y="384"/>
                  </a:lnTo>
                  <a:lnTo>
                    <a:pt x="316" y="363"/>
                  </a:lnTo>
                  <a:lnTo>
                    <a:pt x="289" y="365"/>
                  </a:lnTo>
                  <a:lnTo>
                    <a:pt x="261" y="363"/>
                  </a:lnTo>
                  <a:lnTo>
                    <a:pt x="261" y="384"/>
                  </a:lnTo>
                  <a:lnTo>
                    <a:pt x="270" y="365"/>
                  </a:lnTo>
                  <a:lnTo>
                    <a:pt x="242" y="360"/>
                  </a:lnTo>
                  <a:lnTo>
                    <a:pt x="216" y="349"/>
                  </a:lnTo>
                  <a:lnTo>
                    <a:pt x="192" y="337"/>
                  </a:lnTo>
                  <a:lnTo>
                    <a:pt x="168" y="322"/>
                  </a:lnTo>
                  <a:lnTo>
                    <a:pt x="161" y="341"/>
                  </a:lnTo>
                  <a:lnTo>
                    <a:pt x="175" y="327"/>
                  </a:lnTo>
                  <a:lnTo>
                    <a:pt x="153" y="308"/>
                  </a:lnTo>
                  <a:lnTo>
                    <a:pt x="132" y="287"/>
                  </a:lnTo>
                  <a:lnTo>
                    <a:pt x="113" y="263"/>
                  </a:lnTo>
                  <a:lnTo>
                    <a:pt x="99" y="279"/>
                  </a:lnTo>
                  <a:lnTo>
                    <a:pt x="118" y="270"/>
                  </a:lnTo>
                  <a:lnTo>
                    <a:pt x="101" y="244"/>
                  </a:lnTo>
                  <a:lnTo>
                    <a:pt x="86" y="217"/>
                  </a:lnTo>
                  <a:lnTo>
                    <a:pt x="72" y="186"/>
                  </a:lnTo>
                  <a:lnTo>
                    <a:pt x="60" y="155"/>
                  </a:lnTo>
                  <a:lnTo>
                    <a:pt x="51" y="120"/>
                  </a:lnTo>
                  <a:lnTo>
                    <a:pt x="32" y="129"/>
                  </a:lnTo>
                  <a:lnTo>
                    <a:pt x="53" y="129"/>
                  </a:lnTo>
                  <a:lnTo>
                    <a:pt x="46" y="93"/>
                  </a:lnTo>
                  <a:lnTo>
                    <a:pt x="43" y="57"/>
                  </a:lnTo>
                  <a:lnTo>
                    <a:pt x="41" y="19"/>
                  </a:lnTo>
                  <a:lnTo>
                    <a:pt x="41" y="1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392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33CC"/>
                </a:solidFill>
                <a:latin typeface="Arial" charset="0"/>
              </a:rPr>
              <a:t>Technology Under Consideration: Traveling Final Focusing</a:t>
            </a:r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32771" name="Text Box 59"/>
          <p:cNvSpPr>
            <a:spLocks noGrp="1" noChangeArrowheads="1"/>
          </p:cNvSpPr>
          <p:nvPr>
            <p:ph idx="4294967295"/>
          </p:nvPr>
        </p:nvSpPr>
        <p:spPr>
          <a:xfrm>
            <a:off x="152400" y="1219200"/>
            <a:ext cx="8991600" cy="3505200"/>
          </a:xfrm>
        </p:spPr>
        <p:txBody>
          <a:bodyPr/>
          <a:lstStyle/>
          <a:p>
            <a:pPr marL="227013" indent="-227013"/>
            <a:r>
              <a:rPr lang="en-US" sz="2200" dirty="0" smtClean="0">
                <a:latin typeface="Arial" charset="0"/>
              </a:rPr>
              <a:t>Space charge effect dominates in a very low energy ion beam </a:t>
            </a:r>
          </a:p>
          <a:p>
            <a:pPr marL="227013" indent="-227013"/>
            <a:r>
              <a:rPr lang="en-US" sz="2200" dirty="0" smtClean="0">
                <a:latin typeface="Arial" charset="0"/>
              </a:rPr>
              <a:t>Laslett tune-shift limits total charge that can be loaded into a bunch </a:t>
            </a:r>
          </a:p>
          <a:p>
            <a:pPr marL="227013" indent="-227013"/>
            <a:r>
              <a:rPr lang="en-US" sz="2200" dirty="0" smtClean="0">
                <a:latin typeface="Arial" charset="0"/>
              </a:rPr>
              <a:t>Long ion bunch can hold more charge with same charge density, therefore increasing luminosity</a:t>
            </a:r>
          </a:p>
          <a:p>
            <a:pPr marL="227013" indent="-227013"/>
            <a:r>
              <a:rPr lang="en-US" sz="2200" dirty="0" smtClean="0">
                <a:latin typeface="Arial" charset="0"/>
              </a:rPr>
              <a:t>Hour glass effect can kill luminosity if the bunch length is much large than </a:t>
            </a:r>
            <a:r>
              <a:rPr lang="el-GR" sz="2200" dirty="0" smtClean="0">
                <a:latin typeface="Arial" charset="0"/>
              </a:rPr>
              <a:t>β</a:t>
            </a:r>
            <a:r>
              <a:rPr lang="en-US" sz="2200" dirty="0" smtClean="0">
                <a:latin typeface="Arial" charset="0"/>
              </a:rPr>
              <a:t>*</a:t>
            </a:r>
          </a:p>
          <a:p>
            <a:pPr marL="227013" indent="-227013"/>
            <a:r>
              <a:rPr lang="en-US" sz="2200" dirty="0" smtClean="0">
                <a:latin typeface="Arial" charset="0"/>
              </a:rPr>
              <a:t>“Traveling final focusing” has been proposed  to mitigate hour glass effect (Brinkmann/Dohlus), originally using RF cavity</a:t>
            </a:r>
          </a:p>
          <a:p>
            <a:pPr marL="227013" indent="-227013"/>
            <a:r>
              <a:rPr lang="en-US" sz="2200" dirty="0" smtClean="0">
                <a:latin typeface="Arial" charset="0"/>
              </a:rPr>
              <a:t>New realization scheme: crab crossing with sextupoles </a:t>
            </a:r>
          </a:p>
        </p:txBody>
      </p:sp>
      <p:grpSp>
        <p:nvGrpSpPr>
          <p:cNvPr id="32772" name="Group 164"/>
          <p:cNvGrpSpPr>
            <a:grpSpLocks/>
          </p:cNvGrpSpPr>
          <p:nvPr/>
        </p:nvGrpSpPr>
        <p:grpSpPr bwMode="auto">
          <a:xfrm>
            <a:off x="609600" y="4800600"/>
            <a:ext cx="7863553" cy="1812636"/>
            <a:chOff x="0" y="3112"/>
            <a:chExt cx="2953" cy="942"/>
          </a:xfrm>
        </p:grpSpPr>
        <p:sp>
          <p:nvSpPr>
            <p:cNvPr id="32869" name="Text Box 93"/>
            <p:cNvSpPr txBox="1">
              <a:spLocks noChangeArrowheads="1"/>
            </p:cNvSpPr>
            <p:nvPr/>
          </p:nvSpPr>
          <p:spPr bwMode="auto">
            <a:xfrm flipH="1">
              <a:off x="1142" y="3562"/>
              <a:ext cx="34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" charset="0"/>
                  <a:cs typeface="Arial" charset="0"/>
                </a:rPr>
                <a:t>slice 2</a:t>
              </a:r>
            </a:p>
          </p:txBody>
        </p:sp>
        <p:grpSp>
          <p:nvGrpSpPr>
            <p:cNvPr id="32870" name="Group 42"/>
            <p:cNvGrpSpPr>
              <a:grpSpLocks/>
            </p:cNvGrpSpPr>
            <p:nvPr/>
          </p:nvGrpSpPr>
          <p:grpSpPr bwMode="auto">
            <a:xfrm flipH="1">
              <a:off x="807" y="3684"/>
              <a:ext cx="618" cy="191"/>
              <a:chOff x="1872" y="3648"/>
              <a:chExt cx="528" cy="144"/>
            </a:xfrm>
          </p:grpSpPr>
          <p:sp>
            <p:nvSpPr>
              <p:cNvPr id="32896" name="Oval 62"/>
              <p:cNvSpPr>
                <a:spLocks noChangeArrowheads="1"/>
              </p:cNvSpPr>
              <p:nvPr/>
            </p:nvSpPr>
            <p:spPr bwMode="auto">
              <a:xfrm>
                <a:off x="1872" y="3648"/>
                <a:ext cx="288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6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897" name="Oval 62"/>
              <p:cNvSpPr>
                <a:spLocks noChangeArrowheads="1"/>
              </p:cNvSpPr>
              <p:nvPr/>
            </p:nvSpPr>
            <p:spPr bwMode="auto">
              <a:xfrm>
                <a:off x="2112" y="3648"/>
                <a:ext cx="288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6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2871" name="Oval 62"/>
            <p:cNvSpPr>
              <a:spLocks noChangeArrowheads="1"/>
            </p:cNvSpPr>
            <p:nvPr/>
          </p:nvSpPr>
          <p:spPr bwMode="auto">
            <a:xfrm rot="20883711" flipH="1">
              <a:off x="2306" y="3262"/>
              <a:ext cx="619" cy="19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 b="1" dirty="0">
                <a:latin typeface="Arial" charset="0"/>
                <a:cs typeface="Arial" charset="0"/>
              </a:endParaRPr>
            </a:p>
          </p:txBody>
        </p:sp>
        <p:sp>
          <p:nvSpPr>
            <p:cNvPr id="32872" name="Line 63"/>
            <p:cNvSpPr>
              <a:spLocks noChangeShapeType="1"/>
            </p:cNvSpPr>
            <p:nvPr/>
          </p:nvSpPr>
          <p:spPr bwMode="auto">
            <a:xfrm flipH="1">
              <a:off x="1074" y="3301"/>
              <a:ext cx="1810" cy="5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2873" name="Oval 65"/>
            <p:cNvSpPr>
              <a:spLocks noChangeArrowheads="1"/>
            </p:cNvSpPr>
            <p:nvPr/>
          </p:nvSpPr>
          <p:spPr bwMode="auto">
            <a:xfrm rot="1108332" flipH="1">
              <a:off x="378" y="3541"/>
              <a:ext cx="33" cy="159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 b="1" dirty="0">
                <a:latin typeface="Arial" charset="0"/>
                <a:cs typeface="Arial" charset="0"/>
              </a:endParaRPr>
            </a:p>
          </p:txBody>
        </p:sp>
        <p:sp>
          <p:nvSpPr>
            <p:cNvPr id="32874" name="Rectangle 67"/>
            <p:cNvSpPr>
              <a:spLocks noChangeArrowheads="1"/>
            </p:cNvSpPr>
            <p:nvPr/>
          </p:nvSpPr>
          <p:spPr bwMode="auto">
            <a:xfrm rot="852235" flipH="1">
              <a:off x="99" y="3454"/>
              <a:ext cx="65" cy="18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 b="1" dirty="0">
                <a:latin typeface="Arial" charset="0"/>
                <a:cs typeface="Arial" charset="0"/>
              </a:endParaRPr>
            </a:p>
          </p:txBody>
        </p:sp>
        <p:sp>
          <p:nvSpPr>
            <p:cNvPr id="32875" name="Rectangle 69"/>
            <p:cNvSpPr>
              <a:spLocks noChangeArrowheads="1"/>
            </p:cNvSpPr>
            <p:nvPr/>
          </p:nvSpPr>
          <p:spPr bwMode="auto">
            <a:xfrm rot="852235" flipH="1">
              <a:off x="196" y="3480"/>
              <a:ext cx="63" cy="18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 b="1" dirty="0">
                <a:latin typeface="Arial" charset="0"/>
                <a:cs typeface="Arial" charset="0"/>
              </a:endParaRPr>
            </a:p>
          </p:txBody>
        </p:sp>
        <p:sp>
          <p:nvSpPr>
            <p:cNvPr id="32876" name="Oval 73"/>
            <p:cNvSpPr>
              <a:spLocks noChangeArrowheads="1"/>
            </p:cNvSpPr>
            <p:nvPr/>
          </p:nvSpPr>
          <p:spPr bwMode="auto">
            <a:xfrm flipH="1">
              <a:off x="1086" y="3690"/>
              <a:ext cx="32" cy="185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 b="1" dirty="0">
                <a:latin typeface="Arial" charset="0"/>
                <a:cs typeface="Arial" charset="0"/>
              </a:endParaRPr>
            </a:p>
          </p:txBody>
        </p:sp>
        <p:sp>
          <p:nvSpPr>
            <p:cNvPr id="32877" name="Line 74"/>
            <p:cNvSpPr>
              <a:spLocks noChangeShapeType="1"/>
            </p:cNvSpPr>
            <p:nvPr/>
          </p:nvSpPr>
          <p:spPr bwMode="auto">
            <a:xfrm flipH="1">
              <a:off x="1104" y="3425"/>
              <a:ext cx="693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2878" name="Text Box 75"/>
            <p:cNvSpPr txBox="1">
              <a:spLocks noChangeArrowheads="1"/>
            </p:cNvSpPr>
            <p:nvPr/>
          </p:nvSpPr>
          <p:spPr bwMode="auto">
            <a:xfrm flipH="1">
              <a:off x="1285" y="3360"/>
              <a:ext cx="310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latin typeface="Arial" charset="0"/>
                  <a:cs typeface="Arial" charset="0"/>
                </a:rPr>
                <a:t>F</a:t>
              </a:r>
              <a:r>
                <a:rPr lang="en-US" sz="1600" b="1" baseline="-25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2879" name="Oval 76"/>
            <p:cNvSpPr>
              <a:spLocks noChangeArrowheads="1"/>
            </p:cNvSpPr>
            <p:nvPr/>
          </p:nvSpPr>
          <p:spPr bwMode="auto">
            <a:xfrm rot="20744738" flipH="1">
              <a:off x="2736" y="3216"/>
              <a:ext cx="32" cy="188"/>
            </a:xfrm>
            <a:prstGeom prst="ellipse">
              <a:avLst/>
            </a:prstGeom>
            <a:solidFill>
              <a:srgbClr val="214C4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 b="1" dirty="0">
                <a:latin typeface="Arial" charset="0"/>
                <a:cs typeface="Arial" charset="0"/>
              </a:endParaRPr>
            </a:p>
          </p:txBody>
        </p:sp>
        <p:sp>
          <p:nvSpPr>
            <p:cNvPr id="32880" name="Oval 77"/>
            <p:cNvSpPr>
              <a:spLocks noChangeArrowheads="1"/>
            </p:cNvSpPr>
            <p:nvPr/>
          </p:nvSpPr>
          <p:spPr bwMode="auto">
            <a:xfrm rot="20637344" flipH="1">
              <a:off x="2592" y="3264"/>
              <a:ext cx="32" cy="187"/>
            </a:xfrm>
            <a:prstGeom prst="ellipse">
              <a:avLst/>
            </a:prstGeom>
            <a:solidFill>
              <a:srgbClr val="214C4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 b="1" dirty="0">
                <a:latin typeface="Arial" charset="0"/>
                <a:cs typeface="Arial" charset="0"/>
              </a:endParaRPr>
            </a:p>
          </p:txBody>
        </p:sp>
        <p:sp>
          <p:nvSpPr>
            <p:cNvPr id="32881" name="Text Box 78"/>
            <p:cNvSpPr txBox="1">
              <a:spLocks noChangeArrowheads="1"/>
            </p:cNvSpPr>
            <p:nvPr/>
          </p:nvSpPr>
          <p:spPr bwMode="auto">
            <a:xfrm flipH="1">
              <a:off x="2604" y="3389"/>
              <a:ext cx="34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" charset="0"/>
                  <a:cs typeface="Arial" charset="0"/>
                </a:rPr>
                <a:t>slice 2</a:t>
              </a:r>
            </a:p>
          </p:txBody>
        </p:sp>
        <p:sp>
          <p:nvSpPr>
            <p:cNvPr id="32882" name="Text Box 79"/>
            <p:cNvSpPr txBox="1">
              <a:spLocks noChangeArrowheads="1"/>
            </p:cNvSpPr>
            <p:nvPr/>
          </p:nvSpPr>
          <p:spPr bwMode="auto">
            <a:xfrm flipH="1">
              <a:off x="2318" y="3112"/>
              <a:ext cx="344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" charset="0"/>
                  <a:cs typeface="Arial" charset="0"/>
                </a:rPr>
                <a:t>slice 1</a:t>
              </a:r>
            </a:p>
          </p:txBody>
        </p:sp>
        <p:sp>
          <p:nvSpPr>
            <p:cNvPr id="32883" name="Oval 86"/>
            <p:cNvSpPr>
              <a:spLocks noChangeArrowheads="1"/>
            </p:cNvSpPr>
            <p:nvPr/>
          </p:nvSpPr>
          <p:spPr bwMode="auto">
            <a:xfrm flipH="1">
              <a:off x="1121" y="3711"/>
              <a:ext cx="31" cy="187"/>
            </a:xfrm>
            <a:prstGeom prst="ellipse">
              <a:avLst/>
            </a:prstGeom>
            <a:solidFill>
              <a:srgbClr val="214C4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 b="1" dirty="0">
                <a:latin typeface="Arial" charset="0"/>
                <a:cs typeface="Arial" charset="0"/>
              </a:endParaRPr>
            </a:p>
          </p:txBody>
        </p:sp>
        <p:sp>
          <p:nvSpPr>
            <p:cNvPr id="32884" name="Oval 87"/>
            <p:cNvSpPr>
              <a:spLocks noChangeArrowheads="1"/>
            </p:cNvSpPr>
            <p:nvPr/>
          </p:nvSpPr>
          <p:spPr bwMode="auto">
            <a:xfrm flipH="1">
              <a:off x="1296" y="3696"/>
              <a:ext cx="31" cy="188"/>
            </a:xfrm>
            <a:prstGeom prst="ellipse">
              <a:avLst/>
            </a:prstGeom>
            <a:solidFill>
              <a:srgbClr val="214C4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 b="1" dirty="0">
                <a:latin typeface="Arial" charset="0"/>
                <a:cs typeface="Arial" charset="0"/>
              </a:endParaRPr>
            </a:p>
          </p:txBody>
        </p:sp>
        <p:sp>
          <p:nvSpPr>
            <p:cNvPr id="32885" name="Line 88"/>
            <p:cNvSpPr>
              <a:spLocks noChangeShapeType="1"/>
            </p:cNvSpPr>
            <p:nvPr/>
          </p:nvSpPr>
          <p:spPr bwMode="auto">
            <a:xfrm flipH="1">
              <a:off x="1296" y="3755"/>
              <a:ext cx="55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2886" name="Text Box 89"/>
            <p:cNvSpPr txBox="1">
              <a:spLocks noChangeArrowheads="1"/>
            </p:cNvSpPr>
            <p:nvPr/>
          </p:nvSpPr>
          <p:spPr bwMode="auto">
            <a:xfrm flipH="1">
              <a:off x="1594" y="3812"/>
              <a:ext cx="280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latin typeface="Arial" charset="0"/>
                  <a:cs typeface="Arial" charset="0"/>
                </a:rPr>
                <a:t>F</a:t>
              </a:r>
              <a:r>
                <a:rPr lang="en-US" sz="1600" b="1" baseline="-25000" dirty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32887" name="Rectangle 90" descr="Large checker board"/>
            <p:cNvSpPr>
              <a:spLocks noChangeArrowheads="1"/>
            </p:cNvSpPr>
            <p:nvPr/>
          </p:nvSpPr>
          <p:spPr bwMode="auto">
            <a:xfrm rot="20846547" flipH="1">
              <a:off x="1938" y="3423"/>
              <a:ext cx="78" cy="229"/>
            </a:xfrm>
            <a:prstGeom prst="rect">
              <a:avLst/>
            </a:prstGeom>
            <a:pattFill prst="lgCheck">
              <a:fgClr>
                <a:srgbClr val="FFCC99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 b="1" dirty="0">
                <a:latin typeface="Arial" charset="0"/>
                <a:cs typeface="Arial" charset="0"/>
              </a:endParaRPr>
            </a:p>
          </p:txBody>
        </p:sp>
        <p:sp>
          <p:nvSpPr>
            <p:cNvPr id="32888" name="Text Box 91"/>
            <p:cNvSpPr txBox="1">
              <a:spLocks noChangeArrowheads="1"/>
            </p:cNvSpPr>
            <p:nvPr/>
          </p:nvSpPr>
          <p:spPr bwMode="auto">
            <a:xfrm flipH="1">
              <a:off x="1746" y="3213"/>
              <a:ext cx="42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latin typeface="Arial" charset="0"/>
                  <a:cs typeface="Arial" charset="0"/>
                </a:rPr>
                <a:t>sextupole</a:t>
              </a:r>
              <a:endParaRPr lang="en-US" sz="1600" b="1" dirty="0">
                <a:latin typeface="Arial" charset="0"/>
                <a:cs typeface="Arial" charset="0"/>
              </a:endParaRPr>
            </a:p>
          </p:txBody>
        </p:sp>
        <p:sp>
          <p:nvSpPr>
            <p:cNvPr id="32889" name="Text Box 92"/>
            <p:cNvSpPr txBox="1">
              <a:spLocks noChangeArrowheads="1"/>
            </p:cNvSpPr>
            <p:nvPr/>
          </p:nvSpPr>
          <p:spPr bwMode="auto">
            <a:xfrm flipH="1">
              <a:off x="1002" y="3878"/>
              <a:ext cx="30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" charset="0"/>
                  <a:cs typeface="Arial" charset="0"/>
                </a:rPr>
                <a:t>slice 1</a:t>
              </a:r>
            </a:p>
          </p:txBody>
        </p:sp>
        <p:sp>
          <p:nvSpPr>
            <p:cNvPr id="32890" name="Line 63"/>
            <p:cNvSpPr>
              <a:spLocks noChangeShapeType="1"/>
            </p:cNvSpPr>
            <p:nvPr/>
          </p:nvSpPr>
          <p:spPr bwMode="auto">
            <a:xfrm>
              <a:off x="0" y="3535"/>
              <a:ext cx="1088" cy="2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grpSp>
          <p:nvGrpSpPr>
            <p:cNvPr id="32891" name="Group 48"/>
            <p:cNvGrpSpPr>
              <a:grpSpLocks/>
            </p:cNvGrpSpPr>
            <p:nvPr/>
          </p:nvGrpSpPr>
          <p:grpSpPr bwMode="auto">
            <a:xfrm rot="19725709" flipH="1">
              <a:off x="1746" y="3488"/>
              <a:ext cx="157" cy="212"/>
              <a:chOff x="2751" y="3343"/>
              <a:chExt cx="135" cy="161"/>
            </a:xfrm>
          </p:grpSpPr>
          <p:sp>
            <p:nvSpPr>
              <p:cNvPr id="32894" name="Rectangle 67"/>
              <p:cNvSpPr>
                <a:spLocks noChangeArrowheads="1"/>
              </p:cNvSpPr>
              <p:nvPr/>
            </p:nvSpPr>
            <p:spPr bwMode="auto">
              <a:xfrm rot="-852235">
                <a:off x="2832" y="3343"/>
                <a:ext cx="54" cy="141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6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895" name="Rectangle 69"/>
              <p:cNvSpPr>
                <a:spLocks noChangeArrowheads="1"/>
              </p:cNvSpPr>
              <p:nvPr/>
            </p:nvSpPr>
            <p:spPr bwMode="auto">
              <a:xfrm rot="-852235">
                <a:off x="2751" y="3363"/>
                <a:ext cx="54" cy="141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6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2892" name="Rectangle 90" descr="Large checker board"/>
            <p:cNvSpPr>
              <a:spLocks noChangeArrowheads="1"/>
            </p:cNvSpPr>
            <p:nvPr/>
          </p:nvSpPr>
          <p:spPr bwMode="auto">
            <a:xfrm rot="20846547" flipH="1">
              <a:off x="2072" y="3361"/>
              <a:ext cx="191" cy="189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 b="1" dirty="0">
                <a:latin typeface="Arial" charset="0"/>
                <a:cs typeface="Arial" charset="0"/>
              </a:endParaRPr>
            </a:p>
          </p:txBody>
        </p:sp>
        <p:sp>
          <p:nvSpPr>
            <p:cNvPr id="32893" name="Text Box 91"/>
            <p:cNvSpPr txBox="1">
              <a:spLocks noChangeArrowheads="1"/>
            </p:cNvSpPr>
            <p:nvPr/>
          </p:nvSpPr>
          <p:spPr bwMode="auto">
            <a:xfrm flipH="1">
              <a:off x="2003" y="3547"/>
              <a:ext cx="407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" charset="0"/>
                  <a:cs typeface="Arial" charset="0"/>
                </a:rPr>
                <a:t>Crab cavity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ounded Rectangle 3"/>
          <p:cNvSpPr>
            <a:spLocks noChangeArrowheads="1"/>
          </p:cNvSpPr>
          <p:nvPr/>
        </p:nvSpPr>
        <p:spPr bwMode="auto">
          <a:xfrm>
            <a:off x="685800" y="3352800"/>
            <a:ext cx="79248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153400" cy="5486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</a:rPr>
              <a:t>Introduction &amp; Highlights </a:t>
            </a:r>
          </a:p>
          <a:p>
            <a:pPr eaLnBrk="1" hangingPunct="1"/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Machine Design Status </a:t>
            </a:r>
            <a:endParaRPr lang="en-US" sz="2800" b="1" dirty="0" smtClean="0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	Design, luminosity, key enabling technologies</a:t>
            </a:r>
          </a:p>
          <a:p>
            <a:pPr lvl="1" eaLnBrk="1" hangingPunct="1">
              <a:buFontTx/>
              <a:buNone/>
            </a:pPr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</a:rPr>
              <a:t>Design Details</a:t>
            </a:r>
          </a:p>
          <a:p>
            <a:pPr eaLnBrk="1" hangingPunct="1"/>
            <a:endParaRPr lang="en-US" sz="1000" b="1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</a:rPr>
              <a:t>Critical R&amp;D </a:t>
            </a:r>
            <a:endParaRPr lang="en-US" dirty="0" smtClean="0">
              <a:latin typeface="Arial" charset="0"/>
            </a:endParaRPr>
          </a:p>
          <a:p>
            <a:pPr lvl="1" eaLnBrk="1" hangingPunct="1">
              <a:buFontTx/>
              <a:buNone/>
            </a:pPr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</a:rPr>
              <a:t>Path forward</a:t>
            </a:r>
          </a:p>
          <a:p>
            <a:pPr lvl="1" eaLnBrk="1" hangingPunct="1">
              <a:buFontTx/>
              <a:buNone/>
            </a:pPr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</a:rPr>
              <a:t>Summary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33CC"/>
                </a:solidFill>
                <a:latin typeface="Arial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MEIC Critical Accelerator R&amp;D</a:t>
            </a:r>
          </a:p>
        </p:txBody>
      </p:sp>
      <p:graphicFrame>
        <p:nvGraphicFramePr>
          <p:cNvPr id="23583" name="Group 31"/>
          <p:cNvGraphicFramePr>
            <a:graphicFrameLocks noGrp="1"/>
          </p:cNvGraphicFramePr>
          <p:nvPr/>
        </p:nvGraphicFramePr>
        <p:xfrm>
          <a:off x="0" y="3657600"/>
          <a:ext cx="9144000" cy="3200400"/>
        </p:xfrm>
        <a:graphic>
          <a:graphicData uri="http://schemas.openxmlformats.org/drawingml/2006/table">
            <a:tbl>
              <a:tblPr/>
              <a:tblGrid>
                <a:gridCol w="1456566"/>
                <a:gridCol w="4219021"/>
                <a:gridCol w="3468413"/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Level of R&amp;D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Low-to-Medium Energy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(12x3 GeV/c)  &amp;   (60x5 GeV/c)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Energy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(up to 250x10 GeV)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0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Challenging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9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Semi Challenging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IR design/chromaticity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Electron cooling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Traveling focusing (for very low ion energy)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IR design/chromaticity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Electron cooling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Likely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Crab crossing/crab cavity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intensity low energy ion beam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Crab crossing/crab cavity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intensity low energy ion beam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Know-how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Spin tracking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Beam-Beam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Spin tracking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Beam-beam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581" name="TextBox 4"/>
          <p:cNvSpPr txBox="1">
            <a:spLocks noChangeArrowheads="1"/>
          </p:cNvSpPr>
          <p:nvPr/>
        </p:nvSpPr>
        <p:spPr bwMode="auto">
          <a:xfrm>
            <a:off x="304800" y="685800"/>
            <a:ext cx="85344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lvl="1" indent="-228600" eaLnBrk="0" hangingPunct="0">
              <a:tabLst>
                <a:tab pos="401638" algn="l"/>
              </a:tabLst>
            </a:pPr>
            <a:r>
              <a:rPr lang="en-US" dirty="0">
                <a:latin typeface="Arial" charset="0"/>
                <a:cs typeface="Arial" charset="0"/>
              </a:rPr>
              <a:t>We have identified the following critical R&amp;D for </a:t>
            </a:r>
            <a:r>
              <a:rPr lang="en-US" dirty="0" smtClean="0">
                <a:latin typeface="Arial" charset="0"/>
                <a:cs typeface="Arial" charset="0"/>
              </a:rPr>
              <a:t>MEIC at JLab  </a:t>
            </a:r>
            <a:endParaRPr lang="en-US" dirty="0">
              <a:latin typeface="Arial" charset="0"/>
              <a:cs typeface="Arial" charset="0"/>
            </a:endParaRPr>
          </a:p>
          <a:p>
            <a:pPr marL="685800" lvl="2" indent="-228600" eaLnBrk="0" hangingPunct="0">
              <a:buFont typeface="Arial" charset="0"/>
              <a:buChar char="•"/>
              <a:tabLst>
                <a:tab pos="401638" algn="l"/>
              </a:tabLst>
            </a:pPr>
            <a:endParaRPr lang="en-US" sz="800" dirty="0">
              <a:latin typeface="Arial" charset="0"/>
              <a:cs typeface="Arial" charset="0"/>
            </a:endParaRPr>
          </a:p>
          <a:p>
            <a:pPr marL="685800" lvl="2" indent="-228600" eaLnBrk="0" hangingPunct="0">
              <a:buFont typeface="Arial" charset="0"/>
              <a:buChar char="•"/>
              <a:tabLst>
                <a:tab pos="401638" algn="l"/>
              </a:tabLst>
            </a:pPr>
            <a:r>
              <a:rPr lang="en-US" sz="2000" dirty="0" smtClean="0">
                <a:latin typeface="Arial" charset="0"/>
                <a:cs typeface="Arial" charset="0"/>
              </a:rPr>
              <a:t>Interaction Region design with chromatic compensation</a:t>
            </a:r>
          </a:p>
          <a:p>
            <a:pPr marL="685800" lvl="2" indent="-228600" eaLnBrk="0" hangingPunct="0">
              <a:buFont typeface="Arial" charset="0"/>
              <a:buChar char="•"/>
              <a:tabLst>
                <a:tab pos="401638" algn="l"/>
              </a:tabLst>
            </a:pPr>
            <a:r>
              <a:rPr lang="en-US" sz="2000" dirty="0" smtClean="0">
                <a:latin typeface="Arial" charset="0"/>
                <a:cs typeface="Arial" charset="0"/>
              </a:rPr>
              <a:t>Electron </a:t>
            </a:r>
            <a:r>
              <a:rPr lang="en-US" sz="2000" dirty="0">
                <a:latin typeface="Arial" charset="0"/>
                <a:cs typeface="Arial" charset="0"/>
              </a:rPr>
              <a:t>cooling</a:t>
            </a:r>
          </a:p>
          <a:p>
            <a:pPr marL="685800" lvl="2" indent="-228600" eaLnBrk="0" hangingPunct="0">
              <a:buFont typeface="Arial" charset="0"/>
              <a:buChar char="•"/>
              <a:tabLst>
                <a:tab pos="401638" algn="l"/>
              </a:tabLst>
            </a:pPr>
            <a:r>
              <a:rPr lang="en-US" sz="2000" dirty="0">
                <a:latin typeface="Arial" charset="0"/>
                <a:cs typeface="Arial" charset="0"/>
              </a:rPr>
              <a:t>Crab crossing and crab </a:t>
            </a:r>
            <a:r>
              <a:rPr lang="en-US" sz="2000" dirty="0" smtClean="0">
                <a:latin typeface="Arial" charset="0"/>
                <a:cs typeface="Arial" charset="0"/>
              </a:rPr>
              <a:t>cavity</a:t>
            </a:r>
          </a:p>
          <a:p>
            <a:pPr marL="685800" lvl="2" indent="-228600" eaLnBrk="0" hangingPunct="0">
              <a:buFont typeface="Arial" charset="0"/>
              <a:buChar char="•"/>
              <a:tabLst>
                <a:tab pos="401638" algn="l"/>
              </a:tabLst>
            </a:pPr>
            <a:endParaRPr lang="en-US" sz="800" dirty="0">
              <a:latin typeface="Arial" charset="0"/>
              <a:cs typeface="Arial" charset="0"/>
            </a:endParaRPr>
          </a:p>
          <a:p>
            <a:pPr marL="685800" lvl="2" indent="-228600" eaLnBrk="0" hangingPunct="0">
              <a:buFont typeface="Arial" charset="0"/>
              <a:buChar char="•"/>
              <a:tabLst>
                <a:tab pos="401638" algn="l"/>
              </a:tabLst>
            </a:pPr>
            <a:r>
              <a:rPr lang="en-US" sz="2000" dirty="0">
                <a:latin typeface="Arial" charset="0"/>
                <a:cs typeface="Arial" charset="0"/>
              </a:rPr>
              <a:t>Forming high intensity low energy ion beam</a:t>
            </a:r>
          </a:p>
          <a:p>
            <a:pPr marL="685800" lvl="2" indent="-228600" eaLnBrk="0" hangingPunct="0">
              <a:buFont typeface="Arial" charset="0"/>
              <a:buChar char="•"/>
              <a:tabLst>
                <a:tab pos="401638" algn="l"/>
              </a:tabLst>
            </a:pPr>
            <a:r>
              <a:rPr lang="en-US" sz="2000" dirty="0">
                <a:latin typeface="Arial" charset="0"/>
                <a:cs typeface="Arial" charset="0"/>
              </a:rPr>
              <a:t>Beam-beam </a:t>
            </a:r>
            <a:r>
              <a:rPr lang="en-US" sz="2000" dirty="0" smtClean="0">
                <a:latin typeface="Arial" charset="0"/>
                <a:cs typeface="Arial" charset="0"/>
              </a:rPr>
              <a:t>effect</a:t>
            </a:r>
          </a:p>
          <a:p>
            <a:pPr marL="685800" lvl="2" indent="-228600" eaLnBrk="0" hangingPunct="0">
              <a:buFont typeface="Arial" charset="0"/>
              <a:buChar char="•"/>
              <a:tabLst>
                <a:tab pos="401638" algn="l"/>
              </a:tabLst>
            </a:pPr>
            <a:r>
              <a:rPr lang="en-US" sz="2000" dirty="0" smtClean="0">
                <a:latin typeface="Arial" charset="0"/>
                <a:cs typeface="Arial" charset="0"/>
              </a:rPr>
              <a:t>Beam polarization and tracking</a:t>
            </a:r>
          </a:p>
          <a:p>
            <a:pPr marL="685800" lvl="2" indent="-228600" eaLnBrk="0" hangingPunct="0">
              <a:buFont typeface="Arial" charset="0"/>
              <a:buChar char="•"/>
              <a:tabLst>
                <a:tab pos="401638" algn="l"/>
              </a:tabLst>
            </a:pPr>
            <a:endParaRPr lang="en-US" sz="800" dirty="0">
              <a:latin typeface="Arial" charset="0"/>
              <a:cs typeface="Arial" charset="0"/>
            </a:endParaRPr>
          </a:p>
          <a:p>
            <a:pPr marL="685800" lvl="2" indent="-228600" eaLnBrk="0" hangingPunct="0">
              <a:buFont typeface="Arial" charset="0"/>
              <a:buChar char="•"/>
              <a:tabLst>
                <a:tab pos="401638" algn="l"/>
              </a:tabLst>
            </a:pPr>
            <a:r>
              <a:rPr lang="en-US" sz="2000" dirty="0">
                <a:latin typeface="Arial" charset="0"/>
                <a:cs typeface="Arial" charset="0"/>
              </a:rPr>
              <a:t>Traveling focusing for very low energy ion </a:t>
            </a:r>
            <a:r>
              <a:rPr lang="en-US" sz="2000" dirty="0" smtClean="0">
                <a:latin typeface="Arial" charset="0"/>
                <a:cs typeface="Arial" charset="0"/>
              </a:rPr>
              <a:t>beam</a:t>
            </a:r>
            <a:endParaRPr lang="en-US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066800"/>
          </a:xfrm>
        </p:spPr>
        <p:txBody>
          <a:bodyPr/>
          <a:lstStyle/>
          <a:p>
            <a:r>
              <a:rPr lang="en-US" sz="3400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ELIC</a:t>
            </a:r>
            <a:r>
              <a:rPr lang="en-US" sz="3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: The Primary Future for JLab World Class Nuclear Science Program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334000"/>
          </a:xfrm>
        </p:spPr>
        <p:txBody>
          <a:bodyPr/>
          <a:lstStyle/>
          <a:p>
            <a:pPr marL="225425" indent="-225425"/>
            <a:r>
              <a:rPr lang="en-US" sz="2200" dirty="0" smtClean="0">
                <a:latin typeface="Arial" pitchFamily="34" charset="0"/>
                <a:cs typeface="Arial" pitchFamily="34" charset="0"/>
              </a:rPr>
              <a:t>JLab has been developing a preliminary design of an EIC based on the CEBAF recirculating SRF linac for nearly a decade.</a:t>
            </a:r>
          </a:p>
          <a:p>
            <a:pPr marL="225425" indent="-225425"/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25425" indent="-225425"/>
            <a:r>
              <a:rPr lang="en-US" sz="2200" dirty="0" smtClean="0">
                <a:latin typeface="Arial" pitchFamily="34" charset="0"/>
                <a:cs typeface="Arial" pitchFamily="34" charset="0"/>
              </a:rPr>
              <a:t>Based on the requirements of the future nuclear science program, design efforts have focused on achieving:</a:t>
            </a:r>
          </a:p>
          <a:p>
            <a:pPr marL="1025525" lvl="2" indent="-225425"/>
            <a:r>
              <a:rPr lang="en-US" sz="2000" dirty="0" smtClean="0">
                <a:latin typeface="Arial" pitchFamily="34" charset="0"/>
                <a:cs typeface="Arial" pitchFamily="34" charset="0"/>
              </a:rPr>
              <a:t>ultra high luminosity (up to 10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35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in multiple detectors </a:t>
            </a:r>
          </a:p>
          <a:p>
            <a:pPr marL="1025525" lvl="2" indent="-225425"/>
            <a:r>
              <a:rPr lang="en-US" sz="2000" dirty="0" smtClean="0">
                <a:latin typeface="Arial" pitchFamily="34" charset="0"/>
                <a:cs typeface="Arial" pitchFamily="34" charset="0"/>
              </a:rPr>
              <a:t>very high polarization (&gt;80%) for both electron &amp; light ions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225425" indent="-225425"/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25425" indent="-225425"/>
            <a:r>
              <a:rPr lang="en-US" sz="2200" dirty="0" smtClean="0">
                <a:latin typeface="Arial" pitchFamily="34" charset="0"/>
                <a:cs typeface="Arial" pitchFamily="34" charset="0"/>
              </a:rPr>
              <a:t>We have made significant progress on design optimization</a:t>
            </a:r>
          </a:p>
          <a:p>
            <a:pPr marL="800100"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Primary focus on a Medium-energy Electron Ion Collider (MEIC) as the best compromise between science, technology and project cost</a:t>
            </a:r>
          </a:p>
          <a:p>
            <a:pPr marL="1257300" lvl="3"/>
            <a:r>
              <a:rPr lang="en-US" sz="2000" dirty="0" smtClean="0">
                <a:latin typeface="Arial" pitchFamily="34" charset="0"/>
                <a:cs typeface="Arial" pitchFamily="34" charset="0"/>
              </a:rPr>
              <a:t>Energy range is up to 60 GeV ions and 11 GeV electrons </a:t>
            </a:r>
          </a:p>
          <a:p>
            <a:pPr marL="800100"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A well-defined upgrade capability is maintained</a:t>
            </a:r>
          </a:p>
          <a:p>
            <a:pPr marL="800100"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High luminosity &amp; high polarization continue to be the design drivers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ounded Rectangle 3"/>
          <p:cNvSpPr>
            <a:spLocks noChangeArrowheads="1"/>
          </p:cNvSpPr>
          <p:nvPr/>
        </p:nvSpPr>
        <p:spPr bwMode="auto">
          <a:xfrm>
            <a:off x="685800" y="4648200"/>
            <a:ext cx="79248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33CC"/>
                </a:solidFill>
                <a:latin typeface="Arial" charset="0"/>
              </a:rPr>
              <a:t>Outline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153400" cy="5486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</a:rPr>
              <a:t>Introduction &amp; Highlights </a:t>
            </a:r>
          </a:p>
          <a:p>
            <a:pPr eaLnBrk="1" hangingPunct="1"/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Machine Design Status </a:t>
            </a:r>
            <a:endParaRPr lang="en-US" sz="2800" b="1" dirty="0" smtClean="0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	Design, luminosity, key enabling technologies</a:t>
            </a:r>
          </a:p>
          <a:p>
            <a:pPr lvl="1" eaLnBrk="1" hangingPunct="1">
              <a:buFontTx/>
              <a:buNone/>
            </a:pPr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</a:rPr>
              <a:t>Design Details</a:t>
            </a:r>
          </a:p>
          <a:p>
            <a:pPr eaLnBrk="1" hangingPunct="1"/>
            <a:endParaRPr lang="en-US" sz="1000" b="1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</a:rPr>
              <a:t>Critical R&amp;D 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	Assessment, state-of-art, program and progress</a:t>
            </a:r>
          </a:p>
          <a:p>
            <a:pPr lvl="1" eaLnBrk="1" hangingPunct="1">
              <a:buFontTx/>
              <a:buNone/>
            </a:pPr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</a:rPr>
              <a:t>Path forward</a:t>
            </a:r>
          </a:p>
          <a:p>
            <a:pPr lvl="1" eaLnBrk="1" hangingPunct="1">
              <a:buFontTx/>
              <a:buNone/>
            </a:pPr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4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Future Accelerator R&amp;D</a:t>
            </a:r>
            <a:endParaRPr lang="en-US" sz="4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686800" cy="6096000"/>
          </a:xfrm>
        </p:spPr>
        <p:txBody>
          <a:bodyPr/>
          <a:lstStyle/>
          <a:p>
            <a:pPr marL="0" indent="0">
              <a:buNone/>
              <a:tabLst>
                <a:tab pos="64008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 will concentrate R&amp;D efforts on the most critical tasks</a:t>
            </a:r>
          </a:p>
          <a:p>
            <a:pPr>
              <a:buNone/>
              <a:tabLst>
                <a:tab pos="640080" algn="l"/>
              </a:tabLs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tabLst>
                <a:tab pos="640080" algn="l"/>
              </a:tabLs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Focal Point 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	Complete Electron and Ion Ring designs</a:t>
            </a:r>
          </a:p>
          <a:p>
            <a:pPr>
              <a:buNone/>
              <a:tabLst>
                <a:tab pos="64008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 sub tasks:	Finalize chromaticity correction of electron ring and 				complete particle tracking</a:t>
            </a:r>
          </a:p>
          <a:p>
            <a:pPr>
              <a:buNone/>
              <a:tabLst>
                <a:tab pos="64008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     	Insert interaction region optics in ion ring</a:t>
            </a:r>
          </a:p>
          <a:p>
            <a:pPr>
              <a:buNone/>
              <a:tabLst>
                <a:tab pos="64008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		Start chromaticity correction of ion ring, followed by particle 			tracking</a:t>
            </a:r>
          </a:p>
          <a:p>
            <a:pPr marL="1433513" indent="-1433513" algn="r">
              <a:buNone/>
              <a:tabLst>
                <a:tab pos="640080" algn="l"/>
              </a:tabLs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Led by Slava Derbenev and Alex Bogacz (JLab)</a:t>
            </a:r>
          </a:p>
          <a:p>
            <a:pPr marL="1433513" indent="-1433513">
              <a:buNone/>
              <a:tabLst>
                <a:tab pos="640080" algn="l"/>
              </a:tabLst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1433513" indent="-1433513">
              <a:buNone/>
              <a:tabLst>
                <a:tab pos="640080" algn="l"/>
              </a:tabLs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Focal Point 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	IR design and feasibility studies of advanced IR schemes</a:t>
            </a:r>
          </a:p>
          <a:p>
            <a:pPr>
              <a:buNone/>
              <a:tabLst>
                <a:tab pos="64008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sub tasks:	Develop a complete IR design </a:t>
            </a:r>
          </a:p>
          <a:p>
            <a:pPr>
              <a:buNone/>
              <a:tabLst>
                <a:tab pos="64008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	Beam dynamics with crab crossing</a:t>
            </a:r>
          </a:p>
          <a:p>
            <a:pPr>
              <a:buNone/>
              <a:tabLst>
                <a:tab pos="64008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	Traveling final focusing and/or crab waist?</a:t>
            </a:r>
          </a:p>
          <a:p>
            <a:pPr algn="r">
              <a:buNone/>
              <a:tabLst>
                <a:tab pos="640080" algn="l"/>
              </a:tabLs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Led by Mike Sullivan (SLAC)</a:t>
            </a:r>
          </a:p>
          <a:p>
            <a:pPr>
              <a:buNone/>
              <a:tabLst>
                <a:tab pos="64008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    	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4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Future Accelerator R&amp;D</a:t>
            </a:r>
            <a:endParaRPr lang="en-US" sz="4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686800" cy="6096000"/>
          </a:xfrm>
        </p:spPr>
        <p:txBody>
          <a:bodyPr/>
          <a:lstStyle/>
          <a:p>
            <a:pPr>
              <a:buNone/>
              <a:tabLst>
                <a:tab pos="640080" algn="l"/>
              </a:tabLs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tabLst>
                <a:tab pos="640080" algn="l"/>
              </a:tabLs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Focal Point 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	Forming high-intensity short-bunch ion beams &amp; cooling</a:t>
            </a:r>
          </a:p>
          <a:p>
            <a:pPr>
              <a:buNone/>
              <a:tabLst>
                <a:tab pos="64008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 sub tasks:	Ion bunch dynamics and space charge effects (simulations)</a:t>
            </a:r>
          </a:p>
          <a:p>
            <a:pPr>
              <a:buNone/>
              <a:tabLst>
                <a:tab pos="64008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     	Electron cooling dynamics (simulations)</a:t>
            </a:r>
          </a:p>
          <a:p>
            <a:pPr>
              <a:buNone/>
              <a:tabLst>
                <a:tab pos="64008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    	Dynamics of cooling electron bunch in ERL circulator ring</a:t>
            </a:r>
          </a:p>
          <a:p>
            <a:pPr algn="r">
              <a:buNone/>
              <a:tabLst>
                <a:tab pos="640080" algn="l"/>
              </a:tabLs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Led by Peter Ostroumov (ANL)</a:t>
            </a:r>
          </a:p>
          <a:p>
            <a:pPr>
              <a:buNone/>
              <a:tabLst>
                <a:tab pos="64008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tabLst>
                <a:tab pos="640080" algn="l"/>
              </a:tabLs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Focal Point 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	Beam-beam interaction</a:t>
            </a:r>
          </a:p>
          <a:p>
            <a:pPr>
              <a:buNone/>
              <a:tabLst>
                <a:tab pos="64008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sub tasks:  	Include crab crossing and/or space charge</a:t>
            </a:r>
          </a:p>
          <a:p>
            <a:pPr>
              <a:buNone/>
              <a:tabLst>
                <a:tab pos="64008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          	Include multiple bunches and Interaction Points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  <a:tabLst>
                <a:tab pos="640080" algn="l"/>
              </a:tabLs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Led by Yuhong Zhang and Balsa Terzic (JLab) </a:t>
            </a:r>
          </a:p>
          <a:p>
            <a:pPr>
              <a:buNone/>
              <a:tabLst>
                <a:tab pos="64008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tabLst>
                <a:tab pos="64008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Additional design and R&amp;D studies</a:t>
            </a:r>
          </a:p>
          <a:p>
            <a:pPr>
              <a:buNone/>
              <a:tabLst>
                <a:tab pos="64008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      	Electron spin tracking, ion source development</a:t>
            </a:r>
          </a:p>
          <a:p>
            <a:pPr>
              <a:buNone/>
              <a:tabLst>
                <a:tab pos="64008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		Transfer line design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Collaborations Established</a:t>
            </a:r>
            <a:endParaRPr lang="en-US" sz="4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181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Interaction region design	M. Sullivan (SLAC)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ELIC ion complex front end 	P. Ostroumov (ANL)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(From source up to injection into collider ring)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Ion source 	V. Dudnikov, R. Johnson (Muons, Inc)</a:t>
            </a: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		V. Danilov (ORNL)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SRF Linac	P. Ostroumov (ANL), B. Erdelyi (NIU)</a:t>
            </a:r>
          </a:p>
          <a:p>
            <a:pPr lvl="1"/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Chromatic compensation	A. Netepenko (Fermilab) 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Beam-beam simulation	   	J. Qiang (LBNL)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Electron cooling simulation	D. Bruhwiler (Tech X)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Electron spin tracking		D. Barber  (DESY)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33CC"/>
                </a:solidFill>
                <a:latin typeface="Arial" charset="0"/>
              </a:rPr>
              <a:t>Summary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8458200" cy="5257800"/>
          </a:xfrm>
        </p:spPr>
        <p:txBody>
          <a:bodyPr/>
          <a:lstStyle/>
          <a:p>
            <a:pPr marL="233363" indent="-233363" eaLnBrk="1" hangingPunct="1"/>
            <a:r>
              <a:rPr lang="en-US" sz="2000" dirty="0" smtClean="0">
                <a:latin typeface="Arial" charset="0"/>
              </a:rPr>
              <a:t>MEIC is optimized to collide a wide variety of polarized light ions and unpolarized heavy ions with polarized electrons (or positrons)</a:t>
            </a:r>
          </a:p>
          <a:p>
            <a:pPr marL="233363" indent="-233363" eaLnBrk="1" hangingPunct="1"/>
            <a:r>
              <a:rPr lang="en-US" sz="2000" dirty="0" smtClean="0">
                <a:latin typeface="Arial" charset="0"/>
              </a:rPr>
              <a:t>MEIC covers an energy range matched to the science program proposed by the JLab nuclear physics community (~1000 GeV</a:t>
            </a:r>
            <a:r>
              <a:rPr lang="en-US" sz="2000" baseline="30000" dirty="0" smtClean="0">
                <a:latin typeface="Arial" charset="0"/>
              </a:rPr>
              <a:t>2</a:t>
            </a:r>
            <a:r>
              <a:rPr lang="en-US" sz="2000" dirty="0" smtClean="0">
                <a:latin typeface="Arial" charset="0"/>
              </a:rPr>
              <a:t>) with luminosity up to 4x10</a:t>
            </a:r>
            <a:r>
              <a:rPr lang="en-US" sz="2000" baseline="30000" dirty="0" smtClean="0">
                <a:latin typeface="Arial" charset="0"/>
              </a:rPr>
              <a:t>34</a:t>
            </a:r>
            <a:r>
              <a:rPr lang="en-US" sz="2000" dirty="0" smtClean="0">
                <a:latin typeface="Arial" charset="0"/>
              </a:rPr>
              <a:t> cm</a:t>
            </a:r>
            <a:r>
              <a:rPr lang="en-US" sz="2000" baseline="30000" dirty="0" smtClean="0">
                <a:latin typeface="Arial" charset="0"/>
              </a:rPr>
              <a:t>-2</a:t>
            </a:r>
            <a:r>
              <a:rPr lang="en-US" sz="2000" dirty="0" smtClean="0">
                <a:latin typeface="Arial" charset="0"/>
              </a:rPr>
              <a:t>s</a:t>
            </a:r>
            <a:r>
              <a:rPr lang="en-US" sz="2000" baseline="30000" dirty="0" smtClean="0">
                <a:latin typeface="Arial" charset="0"/>
              </a:rPr>
              <a:t>-1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marL="233363" indent="-233363" eaLnBrk="1" hangingPunct="1"/>
            <a:r>
              <a:rPr lang="en-US" sz="2000" dirty="0" smtClean="0">
                <a:latin typeface="Arial" charset="0"/>
              </a:rPr>
              <a:t>An Upgrade path to higher energies (250x10 GeV</a:t>
            </a:r>
            <a:r>
              <a:rPr lang="en-US" sz="2000" baseline="30000" dirty="0" smtClean="0">
                <a:latin typeface="Arial" charset="0"/>
              </a:rPr>
              <a:t>2</a:t>
            </a:r>
            <a:r>
              <a:rPr lang="en-US" sz="2000" dirty="0" smtClean="0">
                <a:latin typeface="Arial" charset="0"/>
              </a:rPr>
              <a:t>), has been developed which should provide luminosity of 1x10</a:t>
            </a:r>
            <a:r>
              <a:rPr lang="en-US" sz="2000" baseline="30000" dirty="0" smtClean="0">
                <a:latin typeface="Arial" charset="0"/>
              </a:rPr>
              <a:t>35</a:t>
            </a:r>
            <a:r>
              <a:rPr lang="en-US" sz="2000" dirty="0" smtClean="0">
                <a:latin typeface="Arial" charset="0"/>
              </a:rPr>
              <a:t> cm</a:t>
            </a:r>
            <a:r>
              <a:rPr lang="en-US" sz="2000" baseline="30000" dirty="0" smtClean="0">
                <a:latin typeface="Arial" charset="0"/>
              </a:rPr>
              <a:t>-2</a:t>
            </a:r>
            <a:r>
              <a:rPr lang="en-US" sz="2000" dirty="0" smtClean="0">
                <a:latin typeface="Arial" charset="0"/>
              </a:rPr>
              <a:t>s</a:t>
            </a:r>
            <a:r>
              <a:rPr lang="en-US" sz="2000" baseline="30000" dirty="0" smtClean="0">
                <a:latin typeface="Arial" charset="0"/>
              </a:rPr>
              <a:t>-1</a:t>
            </a:r>
            <a:endParaRPr lang="en-US" sz="2000" dirty="0" smtClean="0">
              <a:latin typeface="Arial" charset="0"/>
            </a:endParaRPr>
          </a:p>
          <a:p>
            <a:pPr marL="233363" indent="-233363" eaLnBrk="1" hangingPunct="1"/>
            <a:r>
              <a:rPr lang="en-US" sz="2000" dirty="0" smtClean="0">
                <a:latin typeface="Arial" charset="0"/>
              </a:rPr>
              <a:t>The design is based on a Figure-8 ring for optimum polarization, and an ion beam with high repetition rate, small emittance and short bunch length</a:t>
            </a:r>
          </a:p>
          <a:p>
            <a:pPr marL="233363" indent="-233363" eaLnBrk="1" hangingPunct="1"/>
            <a:r>
              <a:rPr lang="en-US" sz="2000" dirty="0" smtClean="0">
                <a:latin typeface="Arial" charset="0"/>
              </a:rPr>
              <a:t>Electron cooling is absolutely essential for cooling and bunching ion beams</a:t>
            </a:r>
          </a:p>
          <a:p>
            <a:pPr marL="233363" indent="-233363" eaLnBrk="1" hangingPunct="1"/>
            <a:r>
              <a:rPr lang="en-US" sz="2000" dirty="0" smtClean="0">
                <a:latin typeface="Arial" charset="0"/>
              </a:rPr>
              <a:t>We have identified the critical accelerator R&amp;D topics for MEIC</a:t>
            </a:r>
          </a:p>
          <a:p>
            <a:pPr marL="233363" indent="-233363" eaLnBrk="1" hangingPunct="1"/>
            <a:endParaRPr lang="en-US" sz="2000" dirty="0" smtClean="0">
              <a:solidFill>
                <a:srgbClr val="FF0000"/>
              </a:solidFill>
              <a:latin typeface="Arial" charset="0"/>
            </a:endParaRPr>
          </a:p>
          <a:p>
            <a:pPr marL="233363" indent="-233363" algn="ctr" eaLnBrk="1" hangingPunct="1">
              <a:buFontTx/>
              <a:buNone/>
            </a:pPr>
            <a:r>
              <a:rPr lang="en-US" sz="2000" b="1" i="1" dirty="0" smtClean="0">
                <a:solidFill>
                  <a:srgbClr val="FF0000"/>
                </a:solidFill>
                <a:latin typeface="Arial" charset="0"/>
              </a:rPr>
              <a:t>EIC is the future of Nuclear Physics at JLab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33CC"/>
                </a:solidFill>
                <a:latin typeface="Arial" charset="0"/>
              </a:rPr>
              <a:t>ELIC Study Group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smtClean="0">
                <a:latin typeface="Arial" charset="0"/>
              </a:rPr>
              <a:t>     </a:t>
            </a:r>
            <a:r>
              <a:rPr lang="en-US" sz="2000" dirty="0" smtClean="0">
                <a:latin typeface="Arial" charset="0"/>
              </a:rPr>
              <a:t>A. Afanasev, A. Bogacz, J. Benesch, P. Brindza, A. Bruell, L. Cardman, Y. Chao, S. Chattopadhyay, E. Chudakov, P. Degtiarenko, J. Delayen, Ya. Derbenev, R. Ent, P. Evtushenko, A. Freyberger, D. Gaskell, J. Grames, L. Harwood, T. Horn, A. Hutton, C. Hyde, R. Kazimi, F. Klein, G. A. Krafft, R. Li, L. Merminga, J. Musson, A. Nadel-Turonski, M. Poelker, R. Rimmer, C. Tengsirivattana, A. Thomas, M. Tiefenback, H. Wang, C. Weiss, B. Wojtsekhowski, B. Yunn, Y. Zhang - </a:t>
            </a:r>
            <a:r>
              <a:rPr lang="en-US" sz="2000" dirty="0" smtClean="0">
                <a:solidFill>
                  <a:srgbClr val="0066FF"/>
                </a:solidFill>
                <a:latin typeface="Arial" charset="0"/>
              </a:rPr>
              <a:t>Jefferson Laboratory staffs and users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Arial" charset="0"/>
              </a:rPr>
              <a:t>	W. Fischer, C. Montag -  </a:t>
            </a:r>
            <a:r>
              <a:rPr lang="en-US" sz="2000" dirty="0" smtClean="0">
                <a:solidFill>
                  <a:srgbClr val="0066FF"/>
                </a:solidFill>
                <a:latin typeface="Arial" charset="0"/>
              </a:rPr>
              <a:t>Brookhaven National Laboratory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rgbClr val="0066FF"/>
                </a:solidFill>
                <a:latin typeface="Arial" charset="0"/>
              </a:rPr>
              <a:t>	</a:t>
            </a:r>
            <a:r>
              <a:rPr lang="en-US" sz="2000" dirty="0" smtClean="0">
                <a:latin typeface="Arial" charset="0"/>
              </a:rPr>
              <a:t>D. Barber - </a:t>
            </a:r>
            <a:r>
              <a:rPr lang="en-US" sz="2000" dirty="0" smtClean="0">
                <a:solidFill>
                  <a:srgbClr val="0066FF"/>
                </a:solidFill>
                <a:latin typeface="Arial" charset="0"/>
              </a:rPr>
              <a:t>DESY 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Arial" charset="0"/>
              </a:rPr>
              <a:t>	V. Danilov - </a:t>
            </a:r>
            <a:r>
              <a:rPr lang="en-US" sz="2000" dirty="0" smtClean="0">
                <a:solidFill>
                  <a:srgbClr val="0066FF"/>
                </a:solidFill>
                <a:latin typeface="Arial" charset="0"/>
              </a:rPr>
              <a:t>Oak Ridge National Laboratory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Arial" charset="0"/>
              </a:rPr>
              <a:t>	V. Dudnikov - </a:t>
            </a:r>
            <a:r>
              <a:rPr lang="en-US" sz="2000" dirty="0" smtClean="0">
                <a:solidFill>
                  <a:srgbClr val="0066FF"/>
                </a:solidFill>
                <a:latin typeface="Arial" charset="0"/>
              </a:rPr>
              <a:t>Brookhaven Technology Group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Arial" charset="0"/>
              </a:rPr>
              <a:t>	P. Ostroumov - </a:t>
            </a:r>
            <a:r>
              <a:rPr lang="en-US" sz="2000" dirty="0" smtClean="0">
                <a:solidFill>
                  <a:srgbClr val="0066FF"/>
                </a:solidFill>
                <a:latin typeface="Arial" charset="0"/>
              </a:rPr>
              <a:t>Argonne National Laboratory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Arial" charset="0"/>
              </a:rPr>
              <a:t>	V. Derenchuk - </a:t>
            </a:r>
            <a:r>
              <a:rPr lang="en-US" sz="2000" dirty="0" smtClean="0">
                <a:solidFill>
                  <a:srgbClr val="0066FF"/>
                </a:solidFill>
                <a:latin typeface="Arial" charset="0"/>
              </a:rPr>
              <a:t>Indiana University Cyclotron Facility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Arial" charset="0"/>
              </a:rPr>
              <a:t>	A. Belov - </a:t>
            </a:r>
            <a:r>
              <a:rPr lang="en-US" sz="2000" dirty="0" smtClean="0">
                <a:solidFill>
                  <a:srgbClr val="0066FF"/>
                </a:solidFill>
                <a:latin typeface="Arial" charset="0"/>
              </a:rPr>
              <a:t>Institute of Nuclear Research, Moscow, Russia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Arial" charset="0"/>
              </a:rPr>
              <a:t>	V. Shemelin - </a:t>
            </a:r>
            <a:r>
              <a:rPr lang="en-US" sz="2000" dirty="0" smtClean="0">
                <a:solidFill>
                  <a:srgbClr val="0066FF"/>
                </a:solidFill>
                <a:latin typeface="Arial" charset="0"/>
              </a:rPr>
              <a:t>Cornell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3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MEIC Enabling Technologies</a:t>
            </a:r>
            <a:endParaRPr lang="en-US" sz="3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610600" cy="6096000"/>
          </a:xfrm>
        </p:spPr>
        <p:txBody>
          <a:bodyPr/>
          <a:lstStyle/>
          <a:p>
            <a:pPr marL="225425" indent="-225425"/>
            <a:r>
              <a:rPr lang="en-US" sz="2800" dirty="0" smtClean="0">
                <a:latin typeface="Arial" pitchFamily="34" charset="0"/>
                <a:cs typeface="Arial" pitchFamily="34" charset="0"/>
              </a:rPr>
              <a:t>Pushing the limits of present accelerator theory</a:t>
            </a:r>
          </a:p>
          <a:p>
            <a:pPr marL="625475" lvl="1" indent="-225425"/>
            <a:r>
              <a:rPr lang="en-US" dirty="0" smtClean="0">
                <a:latin typeface="Arial" pitchFamily="34" charset="0"/>
                <a:cs typeface="Arial" pitchFamily="34" charset="0"/>
              </a:rPr>
              <a:t>Issues associated with short ion bunches (e.g.. cooling)</a:t>
            </a:r>
          </a:p>
          <a:p>
            <a:pPr marL="625475" lvl="1" indent="-225425"/>
            <a:r>
              <a:rPr lang="en-US" dirty="0" smtClean="0">
                <a:latin typeface="Arial" pitchFamily="34" charset="0"/>
                <a:cs typeface="Arial" pitchFamily="34" charset="0"/>
              </a:rPr>
              <a:t>Issues associated with small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* at collision points</a:t>
            </a:r>
          </a:p>
          <a:p>
            <a:pPr marL="1025525" lvl="2" indent="-225425"/>
            <a:r>
              <a:rPr lang="en-US" dirty="0" smtClean="0">
                <a:latin typeface="Arial" pitchFamily="34" charset="0"/>
                <a:cs typeface="Arial" pitchFamily="34" charset="0"/>
              </a:rPr>
              <a:t>Focus on chromatic compensation</a:t>
            </a:r>
          </a:p>
          <a:p>
            <a:pPr marL="625475" lvl="1" indent="-225425"/>
            <a:r>
              <a:rPr lang="en-US" dirty="0" smtClean="0">
                <a:latin typeface="Arial" pitchFamily="34" charset="0"/>
                <a:cs typeface="Arial" pitchFamily="34" charset="0"/>
              </a:rPr>
              <a:t>Beam-beam effects</a:t>
            </a:r>
          </a:p>
          <a:p>
            <a:pPr marL="625475" lvl="1" indent="-225425"/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25425" indent="-225425"/>
            <a:r>
              <a:rPr lang="en-US" sz="2800" dirty="0" smtClean="0">
                <a:latin typeface="Arial" pitchFamily="34" charset="0"/>
                <a:cs typeface="Arial" pitchFamily="34" charset="0"/>
              </a:rPr>
              <a:t>Development of new advanced concepts</a:t>
            </a:r>
          </a:p>
          <a:p>
            <a:pPr marL="625475" lvl="1" indent="-225425"/>
            <a:r>
              <a:rPr lang="en-US" dirty="0" smtClean="0">
                <a:latin typeface="Arial" pitchFamily="34" charset="0"/>
                <a:cs typeface="Arial" pitchFamily="34" charset="0"/>
              </a:rPr>
              <a:t> Dispersive crabbing</a:t>
            </a:r>
          </a:p>
          <a:p>
            <a:pPr marL="625475" lvl="1" indent="-225425"/>
            <a:r>
              <a:rPr lang="en-US" dirty="0" smtClean="0">
                <a:latin typeface="Arial" pitchFamily="34" charset="0"/>
                <a:cs typeface="Arial" pitchFamily="34" charset="0"/>
              </a:rPr>
              <a:t> Beam-based fast kicker for circulator electron cooler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ounded Rectangle 3"/>
          <p:cNvSpPr>
            <a:spLocks noChangeArrowheads="1"/>
          </p:cNvSpPr>
          <p:nvPr/>
        </p:nvSpPr>
        <p:spPr bwMode="auto">
          <a:xfrm>
            <a:off x="685800" y="1600200"/>
            <a:ext cx="7924800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33CC"/>
                </a:solidFill>
                <a:latin typeface="Arial" charset="0"/>
              </a:rPr>
              <a:t>Outline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153400" cy="5486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</a:rPr>
              <a:t>Introduction &amp; Highlights </a:t>
            </a:r>
          </a:p>
          <a:p>
            <a:pPr eaLnBrk="1" hangingPunct="1"/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Machine Design Status </a:t>
            </a:r>
            <a:endParaRPr lang="en-US" sz="2800" b="1" dirty="0" smtClean="0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	Design, luminosity, key enabling technologies</a:t>
            </a:r>
          </a:p>
          <a:p>
            <a:pPr lvl="1" eaLnBrk="1" hangingPunct="1">
              <a:buFontTx/>
              <a:buNone/>
            </a:pPr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</a:rPr>
              <a:t>Design Details</a:t>
            </a:r>
          </a:p>
          <a:p>
            <a:pPr eaLnBrk="1" hangingPunct="1"/>
            <a:endParaRPr lang="en-US" sz="1000" b="1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</a:rPr>
              <a:t>Critical R&amp;D 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	Assessment, state-of-art, program and progress</a:t>
            </a:r>
          </a:p>
          <a:p>
            <a:pPr lvl="1" eaLnBrk="1" hangingPunct="1">
              <a:buFontTx/>
              <a:buNone/>
            </a:pPr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</a:rPr>
              <a:t>Path forward</a:t>
            </a:r>
          </a:p>
          <a:p>
            <a:pPr lvl="1" eaLnBrk="1" hangingPunct="1">
              <a:buFontTx/>
              <a:buNone/>
            </a:pPr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33CC"/>
                </a:solidFill>
                <a:latin typeface="Arial" charset="0"/>
              </a:rPr>
              <a:t>MEIC Science Drivers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458200" cy="2286000"/>
          </a:xfrm>
        </p:spPr>
        <p:txBody>
          <a:bodyPr/>
          <a:lstStyle/>
          <a:p>
            <a:pPr marL="168275" indent="-168275" eaLnBrk="1" hangingPunct="1"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Key issues in nucleon structure &amp; nuclear physics </a:t>
            </a:r>
          </a:p>
          <a:p>
            <a:pPr indent="-228600" eaLnBrk="1" hangingPunct="1"/>
            <a:r>
              <a:rPr lang="en-US" sz="2000" dirty="0" smtClean="0">
                <a:latin typeface="Arial" charset="0"/>
                <a:cs typeface="Arial" charset="0"/>
              </a:rPr>
              <a:t>Sea quark and gluon imaging of nucleon with GPDs (x &gt;~ 0.01) </a:t>
            </a:r>
          </a:p>
          <a:p>
            <a:pPr indent="-228600" eaLnBrk="1" hangingPunct="1"/>
            <a:r>
              <a:rPr lang="en-US" sz="2000" dirty="0" smtClean="0">
                <a:latin typeface="Arial" charset="0"/>
                <a:cs typeface="Arial" charset="0"/>
              </a:rPr>
              <a:t>Orbital angular momentum, transverse spin, and TMDs </a:t>
            </a:r>
          </a:p>
          <a:p>
            <a:pPr indent="-228600" eaLnBrk="1" hangingPunct="1"/>
            <a:r>
              <a:rPr lang="en-US" sz="2000" dirty="0" smtClean="0">
                <a:latin typeface="Arial" charset="0"/>
                <a:cs typeface="Arial" charset="0"/>
              </a:rPr>
              <a:t>QCD vacuum in hadron structure and fragmentation </a:t>
            </a:r>
          </a:p>
          <a:p>
            <a:pPr indent="-228600" eaLnBrk="1" hangingPunct="1"/>
            <a:r>
              <a:rPr lang="en-US" sz="2000" dirty="0" smtClean="0">
                <a:latin typeface="Arial" charset="0"/>
                <a:cs typeface="Arial" charset="0"/>
              </a:rPr>
              <a:t>Nuclei in QCD: Binding from EMC effect, quark/gluon radii from coherent processes, transparency</a:t>
            </a:r>
          </a:p>
          <a:p>
            <a:pPr marL="568325" lvl="1" indent="-168275" eaLnBrk="1" hangingPunct="1">
              <a:buFontTx/>
              <a:buNone/>
            </a:pPr>
            <a:endParaRPr 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31242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8275" marR="0" lvl="0" indent="-168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Machine/detector requirements </a:t>
            </a:r>
          </a:p>
          <a:p>
            <a:pPr marL="3429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High luminosity &gt;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10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34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: Low rates, differential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measurements </a:t>
            </a:r>
          </a:p>
          <a:p>
            <a:pPr marL="3429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CM energy s~1000 GeV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: Reach in Q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, x </a:t>
            </a:r>
          </a:p>
          <a:p>
            <a:pPr marL="3429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Detectability: Angular coverage, particle ID,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energy resolution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0" y="3200401"/>
            <a:ext cx="3744084" cy="3012073"/>
            <a:chOff x="2185118" y="1203811"/>
            <a:chExt cx="4048884" cy="3524524"/>
          </a:xfrm>
        </p:grpSpPr>
        <p:pic>
          <p:nvPicPr>
            <p:cNvPr id="7" name="Picture 21" descr="logarithmic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9992" y="1447800"/>
              <a:ext cx="339878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rot="5400000" flipH="1" flipV="1">
              <a:off x="3825509" y="2933659"/>
              <a:ext cx="2547257" cy="15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708786" y="2049236"/>
              <a:ext cx="2801192" cy="7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706687" y="3145971"/>
              <a:ext cx="3212033" cy="737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708786" y="3995057"/>
              <a:ext cx="2801192" cy="7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708786" y="3499757"/>
              <a:ext cx="2801192" cy="7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501549" y="2013857"/>
              <a:ext cx="784334" cy="2158093"/>
            </a:xfrm>
            <a:prstGeom prst="ellipse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exclusive, electroweak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processes</a:t>
              </a:r>
            </a:p>
          </p:txBody>
        </p:sp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>
              <a:off x="5309318" y="4404210"/>
              <a:ext cx="893100" cy="3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Calibri" pitchFamily="34" charset="0"/>
                </a:rPr>
                <a:t>∫L dt (fb</a:t>
              </a:r>
              <a:r>
                <a:rPr lang="en-US" sz="1200" b="1" baseline="30000" dirty="0">
                  <a:latin typeface="Calibri" pitchFamily="34" charset="0"/>
                </a:rPr>
                <a:t>-1</a:t>
              </a:r>
              <a:r>
                <a:rPr lang="en-US" sz="1200" b="1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2442724" y="977627"/>
              <a:ext cx="369332" cy="821700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+mn-lt"/>
                </a:rPr>
                <a:t>E</a:t>
              </a:r>
              <a:r>
                <a:rPr lang="en-US" sz="1200" b="1" baseline="-25000" dirty="0">
                  <a:latin typeface="+mn-lt"/>
                </a:rPr>
                <a:t>CM  </a:t>
              </a:r>
              <a:r>
                <a:rPr lang="en-US" sz="1200" b="1" dirty="0">
                  <a:latin typeface="+mn-lt"/>
                </a:rPr>
                <a:t>(GeV)</a:t>
              </a:r>
              <a:endParaRPr lang="en-US" sz="1200" b="1" baseline="-25000" dirty="0">
                <a:latin typeface="+mn-lt"/>
              </a:endParaRPr>
            </a:p>
          </p:txBody>
        </p:sp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2260596" y="4101193"/>
              <a:ext cx="18519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</a:rPr>
                <a:t>0</a:t>
              </a:r>
            </a:p>
          </p:txBody>
        </p:sp>
        <p:sp>
          <p:nvSpPr>
            <p:cNvPr id="17" name="TextBox 11"/>
            <p:cNvSpPr txBox="1">
              <a:spLocks noChangeArrowheads="1"/>
            </p:cNvSpPr>
            <p:nvPr/>
          </p:nvSpPr>
          <p:spPr bwMode="auto">
            <a:xfrm>
              <a:off x="2223246" y="3717188"/>
              <a:ext cx="3675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</a:rPr>
                <a:t>20</a:t>
              </a:r>
            </a:p>
          </p:txBody>
        </p:sp>
        <p:sp>
          <p:nvSpPr>
            <p:cNvPr id="18" name="TextBox 12"/>
            <p:cNvSpPr txBox="1">
              <a:spLocks noChangeArrowheads="1"/>
            </p:cNvSpPr>
            <p:nvPr/>
          </p:nvSpPr>
          <p:spPr bwMode="auto">
            <a:xfrm>
              <a:off x="2223246" y="3257267"/>
              <a:ext cx="3675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</a:rPr>
                <a:t>40</a:t>
              </a:r>
            </a:p>
          </p:txBody>
        </p:sp>
        <p:sp>
          <p:nvSpPr>
            <p:cNvPr id="19" name="TextBox 13"/>
            <p:cNvSpPr txBox="1">
              <a:spLocks noChangeArrowheads="1"/>
            </p:cNvSpPr>
            <p:nvPr/>
          </p:nvSpPr>
          <p:spPr bwMode="auto">
            <a:xfrm>
              <a:off x="2223246" y="2832724"/>
              <a:ext cx="4437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</a:rPr>
                <a:t>60</a:t>
              </a:r>
            </a:p>
          </p:txBody>
        </p:sp>
        <p:sp>
          <p:nvSpPr>
            <p:cNvPr id="20" name="TextBox 14"/>
            <p:cNvSpPr txBox="1">
              <a:spLocks noChangeArrowheads="1"/>
            </p:cNvSpPr>
            <p:nvPr/>
          </p:nvSpPr>
          <p:spPr bwMode="auto">
            <a:xfrm>
              <a:off x="2223246" y="2408180"/>
              <a:ext cx="3675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</a:rPr>
                <a:t>80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85896" y="1978479"/>
              <a:ext cx="48110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+mn-lt"/>
                </a:rPr>
                <a:t>100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85118" y="1553936"/>
              <a:ext cx="48188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+mn-lt"/>
                </a:rPr>
                <a:t>120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34088" y="4207329"/>
              <a:ext cx="26962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+mj-lt"/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16009" y="4207329"/>
              <a:ext cx="354584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+mj-lt"/>
                </a:rPr>
                <a:t>10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97930" y="4207329"/>
              <a:ext cx="439544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+mj-lt"/>
                </a:rPr>
                <a:t>100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895600" y="1981200"/>
              <a:ext cx="1447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gluon saturation</a:t>
              </a:r>
            </a:p>
          </p:txBody>
        </p:sp>
        <p:sp>
          <p:nvSpPr>
            <p:cNvPr id="27" name="Up Arrow 26"/>
            <p:cNvSpPr/>
            <p:nvPr/>
          </p:nvSpPr>
          <p:spPr>
            <a:xfrm>
              <a:off x="3530469" y="1518557"/>
              <a:ext cx="237323" cy="454025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145087" y="3535136"/>
              <a:ext cx="914400" cy="427264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sin</a:t>
              </a:r>
              <a:r>
                <a:rPr lang="en-US" sz="1200" b="1" baseline="30000" dirty="0">
                  <a:solidFill>
                    <a:schemeClr val="tx1"/>
                  </a:solidFill>
                </a:rPr>
                <a:t>2</a:t>
              </a:r>
              <a:r>
                <a:rPr lang="el-GR" sz="1200" b="1" dirty="0">
                  <a:solidFill>
                    <a:schemeClr val="tx1"/>
                  </a:solidFill>
                </a:rPr>
                <a:t>θ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5754687" y="3641271"/>
              <a:ext cx="479315" cy="22480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3941311" y="2013857"/>
              <a:ext cx="706889" cy="225334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DIS</a:t>
              </a:r>
              <a:br>
                <a:rPr lang="en-US" sz="1200" b="1" dirty="0">
                  <a:solidFill>
                    <a:schemeClr val="tx1"/>
                  </a:solidFill>
                </a:rPr>
              </a:br>
              <a:r>
                <a:rPr lang="en-US" sz="1200" b="1" dirty="0">
                  <a:solidFill>
                    <a:schemeClr val="tx1"/>
                  </a:solidFill>
                </a:rPr>
                <a:t>nucleon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structure</a:t>
              </a:r>
            </a:p>
          </p:txBody>
        </p:sp>
        <p:sp>
          <p:nvSpPr>
            <p:cNvPr id="31" name="TextBox 42"/>
            <p:cNvSpPr txBox="1">
              <a:spLocks noChangeArrowheads="1"/>
            </p:cNvSpPr>
            <p:nvPr/>
          </p:nvSpPr>
          <p:spPr bwMode="auto">
            <a:xfrm>
              <a:off x="2615213" y="3733800"/>
              <a:ext cx="8899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+mn-lt"/>
                </a:rPr>
                <a:t>x</a:t>
              </a:r>
              <a:r>
                <a:rPr lang="en-US" sz="1200" b="1" baseline="-25000" dirty="0">
                  <a:solidFill>
                    <a:srgbClr val="FF0000"/>
                  </a:solidFill>
                  <a:latin typeface="+mn-lt"/>
                </a:rPr>
                <a:t>min</a:t>
              </a:r>
              <a:r>
                <a:rPr lang="en-US" sz="1200" b="1" dirty="0">
                  <a:solidFill>
                    <a:srgbClr val="FF0000"/>
                  </a:solidFill>
                  <a:latin typeface="+mn-lt"/>
                </a:rPr>
                <a:t> ~ 10</a:t>
              </a:r>
              <a:r>
                <a:rPr lang="en-US" sz="1200" b="1" baseline="30000" dirty="0">
                  <a:solidFill>
                    <a:srgbClr val="FF0000"/>
                  </a:solidFill>
                  <a:latin typeface="+mn-lt"/>
                </a:rPr>
                <a:t>-2</a:t>
              </a:r>
            </a:p>
          </p:txBody>
        </p:sp>
        <p:sp>
          <p:nvSpPr>
            <p:cNvPr id="32" name="TextBox 44"/>
            <p:cNvSpPr txBox="1">
              <a:spLocks noChangeArrowheads="1"/>
            </p:cNvSpPr>
            <p:nvPr/>
          </p:nvSpPr>
          <p:spPr bwMode="auto">
            <a:xfrm>
              <a:off x="2590800" y="3200400"/>
              <a:ext cx="8899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+mn-lt"/>
                </a:rPr>
                <a:t>x</a:t>
              </a:r>
              <a:r>
                <a:rPr lang="en-US" sz="1200" b="1" baseline="-25000" dirty="0">
                  <a:solidFill>
                    <a:srgbClr val="FF0000"/>
                  </a:solidFill>
                  <a:latin typeface="+mn-lt"/>
                </a:rPr>
                <a:t>min</a:t>
              </a:r>
              <a:r>
                <a:rPr lang="en-US" sz="1200" b="1" dirty="0">
                  <a:solidFill>
                    <a:srgbClr val="FF0000"/>
                  </a:solidFill>
                  <a:latin typeface="+mn-lt"/>
                </a:rPr>
                <a:t> ~ 10</a:t>
              </a:r>
              <a:r>
                <a:rPr lang="en-US" sz="1200" b="1" baseline="30000" dirty="0">
                  <a:solidFill>
                    <a:srgbClr val="FF0000"/>
                  </a:solidFill>
                  <a:latin typeface="+mn-lt"/>
                </a:rPr>
                <a:t>-3</a:t>
              </a:r>
            </a:p>
          </p:txBody>
        </p:sp>
        <p:sp>
          <p:nvSpPr>
            <p:cNvPr id="33" name="TextBox 46"/>
            <p:cNvSpPr txBox="1">
              <a:spLocks noChangeArrowheads="1"/>
            </p:cNvSpPr>
            <p:nvPr/>
          </p:nvSpPr>
          <p:spPr bwMode="auto">
            <a:xfrm>
              <a:off x="2590800" y="1752600"/>
              <a:ext cx="8899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+mn-lt"/>
                </a:rPr>
                <a:t>x</a:t>
              </a:r>
              <a:r>
                <a:rPr lang="en-US" sz="1200" b="1" baseline="-25000" dirty="0">
                  <a:solidFill>
                    <a:srgbClr val="FF0000"/>
                  </a:solidFill>
                  <a:latin typeface="+mn-lt"/>
                </a:rPr>
                <a:t>min</a:t>
              </a:r>
              <a:r>
                <a:rPr lang="en-US" sz="1200" b="1" dirty="0">
                  <a:solidFill>
                    <a:srgbClr val="FF0000"/>
                  </a:solidFill>
                  <a:latin typeface="+mn-lt"/>
                </a:rPr>
                <a:t> ~ 10</a:t>
              </a:r>
              <a:r>
                <a:rPr lang="en-US" sz="1200" b="1" baseline="30000" dirty="0">
                  <a:solidFill>
                    <a:srgbClr val="FF0000"/>
                  </a:solidFill>
                  <a:latin typeface="+mn-lt"/>
                </a:rPr>
                <a:t>-4</a:t>
              </a:r>
            </a:p>
          </p:txBody>
        </p:sp>
        <p:sp>
          <p:nvSpPr>
            <p:cNvPr id="34" name="TextBox 50"/>
            <p:cNvSpPr txBox="1">
              <a:spLocks noChangeArrowheads="1"/>
            </p:cNvSpPr>
            <p:nvPr/>
          </p:nvSpPr>
          <p:spPr bwMode="auto">
            <a:xfrm>
              <a:off x="4987089" y="1447800"/>
              <a:ext cx="5918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Calibri" pitchFamily="34" charset="0"/>
                </a:rPr>
                <a:t>50 fb</a:t>
              </a:r>
              <a:r>
                <a:rPr lang="en-US" sz="1200" b="1" baseline="30000" dirty="0">
                  <a:latin typeface="Calibri" pitchFamily="34" charset="0"/>
                </a:rPr>
                <a:t>-1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3457272" y="2367643"/>
              <a:ext cx="581328" cy="182335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quarks, gluons in nuclei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5373687" y="2739479"/>
              <a:ext cx="7617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FFD03B"/>
                  </a:solidFill>
                </a:rPr>
                <a:t>MEIC</a:t>
              </a:r>
            </a:p>
          </p:txBody>
        </p:sp>
      </p:grp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762000" y="54864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/>
              <a:buChar char="è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</a:rPr>
              <a:t>favors lower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</a:rPr>
              <a:t> &amp;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</a:rPr>
              <a:t> more </a:t>
            </a:r>
          </a:p>
          <a:p>
            <a:pPr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</a:rPr>
              <a:t>	symmetric energies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638800" y="6096000"/>
            <a:ext cx="990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R. Ent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5410200" y="4876800"/>
            <a:ext cx="3048000" cy="685800"/>
          </a:xfrm>
          <a:prstGeom prst="roundRect">
            <a:avLst/>
          </a:prstGeom>
          <a:solidFill>
            <a:srgbClr val="FFFF0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MEIC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124200" y="1600200"/>
            <a:ext cx="5029200" cy="304800"/>
          </a:xfrm>
          <a:prstGeom prst="rect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05800" cy="5791200"/>
          </a:xfrm>
          <a:noFill/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33CC"/>
                </a:solidFill>
                <a:latin typeface="Arial" charset="0"/>
              </a:rPr>
              <a:t>Energy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800" dirty="0" smtClean="0">
                <a:latin typeface="Arial" charset="0"/>
              </a:rPr>
              <a:t>Wide CM energy range between 10 GeV and 100 GeV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dirty="0" smtClean="0">
                <a:latin typeface="Arial" charset="0"/>
              </a:rPr>
              <a:t>Low energy:             3 to 10 GeV e    on    3 to 12 GeV/c p (and ion)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dirty="0" smtClean="0">
                <a:latin typeface="Arial" charset="0"/>
              </a:rPr>
              <a:t>Medium energy:     up to 11 GeV e    on    60 GeV p or 30 GeV/n ion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z="800" dirty="0" smtClean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800" dirty="0" smtClean="0">
                <a:latin typeface="Arial" charset="0"/>
              </a:rPr>
              <a:t>		   and </a:t>
            </a:r>
            <a:r>
              <a:rPr lang="en-US" sz="1800" i="1" dirty="0" smtClean="0">
                <a:latin typeface="Arial" charset="0"/>
              </a:rPr>
              <a:t>for future upgrade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dirty="0" smtClean="0">
                <a:latin typeface="Arial" charset="0"/>
                <a:sym typeface="Wingdings" pitchFamily="2" charset="2"/>
              </a:rPr>
              <a:t>High energy:          up to 10</a:t>
            </a:r>
            <a:r>
              <a:rPr lang="en-US" sz="1800" dirty="0" smtClean="0">
                <a:latin typeface="Arial" charset="0"/>
              </a:rPr>
              <a:t> GeV </a:t>
            </a:r>
            <a:r>
              <a:rPr lang="en-US" sz="1800" i="1" dirty="0" smtClean="0">
                <a:latin typeface="Arial" charset="0"/>
              </a:rPr>
              <a:t>e</a:t>
            </a:r>
            <a:r>
              <a:rPr lang="en-US" sz="1800" dirty="0" smtClean="0">
                <a:latin typeface="Arial" charset="0"/>
              </a:rPr>
              <a:t>    on    250 GeV </a:t>
            </a:r>
            <a:r>
              <a:rPr lang="en-US" sz="1800" i="1" dirty="0" smtClean="0">
                <a:latin typeface="Arial" charset="0"/>
              </a:rPr>
              <a:t>p</a:t>
            </a:r>
            <a:r>
              <a:rPr lang="en-US" sz="1800" dirty="0" smtClean="0">
                <a:latin typeface="Arial" charset="0"/>
              </a:rPr>
              <a:t> or 100 GeV/n </a:t>
            </a:r>
            <a:r>
              <a:rPr lang="en-US" sz="1800" i="1" dirty="0" smtClean="0">
                <a:latin typeface="Arial" charset="0"/>
              </a:rPr>
              <a:t>ion</a:t>
            </a:r>
            <a:endParaRPr lang="en-US" sz="1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sz="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33CC"/>
                </a:solidFill>
                <a:latin typeface="Arial" charset="0"/>
              </a:rPr>
              <a:t>Luminosity</a:t>
            </a:r>
            <a:r>
              <a:rPr lang="en-US" sz="1800" b="1" dirty="0" smtClean="0">
                <a:latin typeface="Arial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dirty="0" smtClean="0">
                <a:latin typeface="Arial" charset="0"/>
              </a:rPr>
              <a:t>10</a:t>
            </a:r>
            <a:r>
              <a:rPr lang="en-US" sz="1800" baseline="30000" dirty="0" smtClean="0">
                <a:latin typeface="Arial" charset="0"/>
              </a:rPr>
              <a:t>33</a:t>
            </a:r>
            <a:r>
              <a:rPr lang="en-US" sz="1800" dirty="0" smtClean="0">
                <a:latin typeface="Arial" charset="0"/>
              </a:rPr>
              <a:t> up to 10</a:t>
            </a:r>
            <a:r>
              <a:rPr lang="en-US" sz="1800" baseline="30000" dirty="0" smtClean="0">
                <a:latin typeface="Arial" charset="0"/>
              </a:rPr>
              <a:t>35</a:t>
            </a:r>
            <a:r>
              <a:rPr lang="en-US" sz="1800" dirty="0" smtClean="0">
                <a:latin typeface="Arial" charset="0"/>
              </a:rPr>
              <a:t> cm</a:t>
            </a:r>
            <a:r>
              <a:rPr lang="en-US" sz="1800" baseline="30000" dirty="0" smtClean="0">
                <a:latin typeface="Arial" charset="0"/>
              </a:rPr>
              <a:t>-2</a:t>
            </a:r>
            <a:r>
              <a:rPr lang="en-US" sz="1800" dirty="0" smtClean="0">
                <a:latin typeface="Arial" charset="0"/>
              </a:rPr>
              <a:t> s</a:t>
            </a:r>
            <a:r>
              <a:rPr lang="en-US" sz="1800" baseline="30000" dirty="0" smtClean="0">
                <a:latin typeface="Arial" charset="0"/>
              </a:rPr>
              <a:t>-1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i="1" dirty="0" smtClean="0">
                <a:latin typeface="Arial" charset="0"/>
              </a:rPr>
              <a:t>per</a:t>
            </a:r>
            <a:r>
              <a:rPr lang="en-US" sz="1800" dirty="0" smtClean="0">
                <a:latin typeface="Arial" charset="0"/>
              </a:rPr>
              <a:t> collision point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dirty="0" smtClean="0">
                <a:latin typeface="Arial" charset="0"/>
              </a:rPr>
              <a:t>Multiple interaction points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33CC"/>
                </a:solidFill>
                <a:latin typeface="Arial" charset="0"/>
              </a:rPr>
              <a:t>Ion Species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dirty="0" smtClean="0">
                <a:latin typeface="Arial" charset="0"/>
              </a:rPr>
              <a:t>Polarized H, D, </a:t>
            </a:r>
            <a:r>
              <a:rPr lang="en-US" sz="1800" baseline="30000" dirty="0" smtClean="0">
                <a:latin typeface="Arial" charset="0"/>
              </a:rPr>
              <a:t>3</a:t>
            </a:r>
            <a:r>
              <a:rPr lang="en-US" sz="1800" dirty="0" smtClean="0">
                <a:latin typeface="Arial" charset="0"/>
              </a:rPr>
              <a:t>He, possibly Li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dirty="0" smtClean="0">
                <a:latin typeface="Arial" charset="0"/>
              </a:rPr>
              <a:t>Up to heavy ion A = 208, all stripped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33CC"/>
                </a:solidFill>
                <a:latin typeface="Arial" charset="0"/>
              </a:rPr>
              <a:t>Polarization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dirty="0" smtClean="0">
                <a:latin typeface="Arial" charset="0"/>
              </a:rPr>
              <a:t>Longitudinal at the IP for both beams, transverse of ions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dirty="0" smtClean="0">
                <a:latin typeface="Arial" charset="0"/>
              </a:rPr>
              <a:t>Spin-flip of both beams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dirty="0" smtClean="0">
                <a:latin typeface="Arial" charset="0"/>
              </a:rPr>
              <a:t>All polarizations &gt;70% desirable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0033CC"/>
                </a:solidFill>
                <a:latin typeface="Arial" charset="0"/>
              </a:rPr>
              <a:t>Positron Beam</a:t>
            </a:r>
            <a:r>
              <a:rPr lang="en-US" b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1800" i="1" dirty="0" smtClean="0">
                <a:latin typeface="Arial" charset="0"/>
              </a:rPr>
              <a:t>desirable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b="1" i="1" dirty="0" smtClean="0"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33CC"/>
                </a:solidFill>
                <a:latin typeface="Arial" charset="0"/>
              </a:rPr>
              <a:t>ELIC Design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4000" dirty="0" smtClean="0">
                <a:solidFill>
                  <a:srgbClr val="0033CC"/>
                </a:solidFill>
                <a:latin typeface="Arial" charset="0"/>
              </a:rPr>
              <a:t>MEIC: Low and Medium Energy</a:t>
            </a:r>
          </a:p>
        </p:txBody>
      </p:sp>
      <p:pic>
        <p:nvPicPr>
          <p:cNvPr id="1229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14400"/>
            <a:ext cx="6629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5715000" y="4267200"/>
            <a:ext cx="3200400" cy="1077913"/>
            <a:chOff x="5715000" y="4572000"/>
            <a:chExt cx="3200400" cy="1077218"/>
          </a:xfrm>
        </p:grpSpPr>
        <p:sp>
          <p:nvSpPr>
            <p:cNvPr id="12293" name="Rectangular Callout 4"/>
            <p:cNvSpPr>
              <a:spLocks noChangeArrowheads="1"/>
            </p:cNvSpPr>
            <p:nvPr/>
          </p:nvSpPr>
          <p:spPr bwMode="auto">
            <a:xfrm>
              <a:off x="5715000" y="4572000"/>
              <a:ext cx="3124200" cy="1066800"/>
            </a:xfrm>
            <a:prstGeom prst="wedgeRectCallout">
              <a:avLst>
                <a:gd name="adj1" fmla="val -97477"/>
                <a:gd name="adj2" fmla="val -152519"/>
              </a:avLst>
            </a:prstGeom>
            <a:solidFill>
              <a:srgbClr val="FF99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12294" name="TextBox 5"/>
            <p:cNvSpPr txBox="1">
              <a:spLocks noChangeArrowheads="1"/>
            </p:cNvSpPr>
            <p:nvPr/>
          </p:nvSpPr>
          <p:spPr bwMode="auto">
            <a:xfrm>
              <a:off x="5715000" y="4572000"/>
              <a:ext cx="32004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b="1" dirty="0">
                  <a:latin typeface="Arial" charset="0"/>
                  <a:cs typeface="Arial" charset="0"/>
                </a:rPr>
                <a:t>Three compact rings:</a:t>
              </a:r>
            </a:p>
            <a:p>
              <a:pPr eaLnBrk="0" hangingPunct="0">
                <a:buFont typeface="Arial" charset="0"/>
                <a:buChar char="•"/>
              </a:pPr>
              <a:r>
                <a:rPr lang="en-US" sz="1600" b="1" dirty="0">
                  <a:latin typeface="Arial" charset="0"/>
                  <a:cs typeface="Arial" charset="0"/>
                </a:rPr>
                <a:t> 3 to 11 GeV electron</a:t>
              </a:r>
            </a:p>
            <a:p>
              <a:pPr eaLnBrk="0" hangingPunct="0">
                <a:buFont typeface="Arial" charset="0"/>
                <a:buChar char="•"/>
              </a:pPr>
              <a:r>
                <a:rPr lang="en-US" sz="1600" b="1" dirty="0">
                  <a:latin typeface="Arial" charset="0"/>
                  <a:cs typeface="Arial" charset="0"/>
                </a:rPr>
                <a:t> Up to 12 GeV/c proton (</a:t>
              </a:r>
              <a:r>
                <a:rPr lang="en-US" sz="1600" b="1" dirty="0" smtClean="0">
                  <a:latin typeface="Arial" charset="0"/>
                  <a:cs typeface="Arial" charset="0"/>
                </a:rPr>
                <a:t>warm</a:t>
              </a:r>
              <a:r>
                <a:rPr lang="en-US" sz="1600" b="1" dirty="0">
                  <a:latin typeface="Arial" charset="0"/>
                  <a:cs typeface="Arial" charset="0"/>
                </a:rPr>
                <a:t>)</a:t>
              </a:r>
            </a:p>
            <a:p>
              <a:pPr eaLnBrk="0" hangingPunct="0">
                <a:buFont typeface="Arial" charset="0"/>
                <a:buChar char="•"/>
              </a:pPr>
              <a:r>
                <a:rPr lang="en-US" sz="1600" b="1" dirty="0">
                  <a:latin typeface="Arial" charset="0"/>
                  <a:cs typeface="Arial" charset="0"/>
                </a:rPr>
                <a:t> Up to 60 GeV/c proton (cold)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sz="4000" dirty="0" smtClean="0">
                <a:solidFill>
                  <a:srgbClr val="0033CC"/>
                </a:solidFill>
                <a:latin typeface="Arial" charset="0"/>
              </a:rPr>
              <a:t>MEIC: Detailed Layout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" y="1295400"/>
            <a:ext cx="8763000" cy="4495800"/>
            <a:chOff x="152400" y="1066800"/>
            <a:chExt cx="8763000" cy="4495800"/>
          </a:xfrm>
        </p:grpSpPr>
        <p:pic>
          <p:nvPicPr>
            <p:cNvPr id="1331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066800"/>
              <a:ext cx="8763000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 flipH="1" flipV="1">
              <a:off x="5183788" y="3102634"/>
              <a:ext cx="232218" cy="73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4796758" y="3754101"/>
              <a:ext cx="1238495" cy="30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 dirty="0">
                  <a:latin typeface="Arial" charset="0"/>
                </a:rPr>
                <a:t>polarimetry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2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JLab_PowerPoint2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JLab_PowerPoint2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JLab_PowerPoint2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JLab_PowerPoint2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JLab_PowerPoint2</Template>
  <TotalTime>19578</TotalTime>
  <Words>3455</Words>
  <Application>Microsoft Macintosh PowerPoint</Application>
  <PresentationFormat>On-screen Show (4:3)</PresentationFormat>
  <Paragraphs>778</Paragraphs>
  <Slides>35</Slides>
  <Notes>35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JLab_PowerPoint2</vt:lpstr>
      <vt:lpstr>Excel.Sheet.8</vt:lpstr>
      <vt:lpstr>Equation</vt:lpstr>
      <vt:lpstr>MEIC at JLab:             Machine Design Status</vt:lpstr>
      <vt:lpstr>Outline</vt:lpstr>
      <vt:lpstr>ELIC: The Primary Future for JLab World Class Nuclear Science Program</vt:lpstr>
      <vt:lpstr>MEIC Enabling Technologies</vt:lpstr>
      <vt:lpstr>Outline</vt:lpstr>
      <vt:lpstr>MEIC Science Drivers</vt:lpstr>
      <vt:lpstr>ELIC Design Goals</vt:lpstr>
      <vt:lpstr>MEIC: Low and Medium Energy</vt:lpstr>
      <vt:lpstr>MEIC: Detailed Layout</vt:lpstr>
      <vt:lpstr>ELIC: High Energy &amp; Staging</vt:lpstr>
      <vt:lpstr>ELIC Main Parameters </vt:lpstr>
      <vt:lpstr>Achieving High Luminosity</vt:lpstr>
      <vt:lpstr>MEIC Ring-Ring Design Features</vt:lpstr>
      <vt:lpstr>Outline</vt:lpstr>
      <vt:lpstr>Design Choice - Figure-8 Ion Rings</vt:lpstr>
      <vt:lpstr>Figure-8 Ring Footprint</vt:lpstr>
      <vt:lpstr>Figure-8 Electron Ring</vt:lpstr>
      <vt:lpstr>Electron Ring Tune Diagram</vt:lpstr>
      <vt:lpstr>Figure-8 Ion Ring</vt:lpstr>
      <vt:lpstr>Straight Section Layout</vt:lpstr>
      <vt:lpstr>Low Beta Focusing</vt:lpstr>
      <vt:lpstr>Forming a High-Intensity Ion Beam</vt:lpstr>
      <vt:lpstr>Electron Polarization</vt:lpstr>
      <vt:lpstr>Slide 24</vt:lpstr>
      <vt:lpstr>Positrons in CEBAF/MEIC</vt:lpstr>
      <vt:lpstr>Technology Under Consideration:  Crab Waist</vt:lpstr>
      <vt:lpstr>Technology Under Consideration: Traveling Final Focusing</vt:lpstr>
      <vt:lpstr>Outline</vt:lpstr>
      <vt:lpstr>MEIC Critical Accelerator R&amp;D</vt:lpstr>
      <vt:lpstr>Outline</vt:lpstr>
      <vt:lpstr>Future Accelerator R&amp;D</vt:lpstr>
      <vt:lpstr>Future Accelerator R&amp;D</vt:lpstr>
      <vt:lpstr>Collaborations Established</vt:lpstr>
      <vt:lpstr>Summary</vt:lpstr>
      <vt:lpstr>ELIC Study Group 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Andrew Hutton</cp:lastModifiedBy>
  <cp:revision>837</cp:revision>
  <dcterms:created xsi:type="dcterms:W3CDTF">2010-01-10T13:17:27Z</dcterms:created>
  <dcterms:modified xsi:type="dcterms:W3CDTF">2010-01-10T18:49:57Z</dcterms:modified>
</cp:coreProperties>
</file>